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Articulation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With Special Reference to the Pronunciation of English Words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xmlns="" id="{DCE62C22-4893-C131-0CE5-43FD870E1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69" y="1209762"/>
            <a:ext cx="11068425" cy="499851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08AD3B-A471-9861-77CC-4BD9EB0BAD6C}"/>
              </a:ext>
            </a:extLst>
          </p:cNvPr>
          <p:cNvSpPr txBox="1"/>
          <p:nvPr/>
        </p:nvSpPr>
        <p:spPr>
          <a:xfrm>
            <a:off x="632030" y="351519"/>
            <a:ext cx="109373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The following list contains the phonemic symbols for English vowel sounds. The spelling and the phonemic transcription of the words are given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xmlns="" val="764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chart&#10;&#10;Description automatically generated">
            <a:extLst>
              <a:ext uri="{FF2B5EF4-FFF2-40B4-BE49-F238E27FC236}">
                <a16:creationId xmlns:a16="http://schemas.microsoft.com/office/drawing/2014/main" xmlns="" id="{5E1B8EA9-ADE8-4C6F-9130-EB96FAFC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12" y="1209761"/>
            <a:ext cx="11046338" cy="5113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4821B3-2C3C-CFF1-32FD-EE3F1EB4F817}"/>
              </a:ext>
            </a:extLst>
          </p:cNvPr>
          <p:cNvSpPr txBox="1"/>
          <p:nvPr/>
        </p:nvSpPr>
        <p:spPr>
          <a:xfrm>
            <a:off x="570398" y="529469"/>
            <a:ext cx="1106256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The following list contains the phonemic symbols for English consonant sounds. The spelling and the phonemic transcription of the words are given for better understanding.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5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89399-EA00-05C8-6366-E1175F03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 often mispronounced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A999635A-8781-94AA-4DC3-86E851E03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730782"/>
              </p:ext>
            </p:extLst>
          </p:nvPr>
        </p:nvGraphicFramePr>
        <p:xfrm>
          <a:off x="835068" y="2755726"/>
          <a:ext cx="10515600" cy="392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3722181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521057389"/>
                    </a:ext>
                  </a:extLst>
                </a:gridCol>
              </a:tblGrid>
              <a:tr h="41490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078078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Advi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Advi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ədvaɪ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ədvaɪ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7966651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praɪ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praɪ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930844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Lo</a:t>
                      </a:r>
                      <a:r>
                        <a:rPr lang="en-US" sz="1800" b="1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Loo</a:t>
                      </a:r>
                      <a:r>
                        <a:rPr lang="en-US" sz="1800" b="1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luː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luː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77135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Ri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Ri</a:t>
                      </a:r>
                      <a:r>
                        <a:rPr lang="en-US" sz="1800" b="1" dirty="0">
                          <a:latin typeface="Calibri"/>
                        </a:rPr>
                        <a:t>c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703205"/>
                  </a:ext>
                </a:extLst>
              </a:tr>
              <a:tr h="41490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Goo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Goe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dirty="0" err="1">
                          <a:latin typeface="Calibri"/>
                        </a:rPr>
                        <a:t>gu:</a:t>
                      </a:r>
                      <a:r>
                        <a:rPr lang="en-US" sz="1800" b="1" dirty="0" err="1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ɡəʊ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374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9347DB-D599-FA7D-41E7-9A3D97F4B94A}"/>
              </a:ext>
            </a:extLst>
          </p:cNvPr>
          <p:cNvSpPr txBox="1"/>
          <p:nvPr/>
        </p:nvSpPr>
        <p:spPr>
          <a:xfrm>
            <a:off x="837949" y="1713669"/>
            <a:ext cx="102483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/z/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/>
                </a:solidFill>
              </a:rPr>
              <a:t>/s/</a:t>
            </a:r>
          </a:p>
          <a:p>
            <a:r>
              <a:rPr lang="en-US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PRACTICE: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Articulate the words aloud to learn the difference of sounds written in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 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5354778"/>
              </p:ext>
            </p:extLst>
          </p:nvPr>
        </p:nvGraphicFramePr>
        <p:xfrm>
          <a:off x="874058" y="2622176"/>
          <a:ext cx="10487570" cy="3734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785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 (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est/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est/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ine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ine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1F1F1F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 noProof="0" err="1">
                          <a:solidFill>
                            <a:srgbClr val="1F1F1F"/>
                          </a:solidFill>
                          <a:effectLst/>
                          <a:latin typeface="Calibri"/>
                        </a:rPr>
                        <a:t>aɪn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err="1">
                          <a:solidFill>
                            <a:srgbClr val="212529"/>
                          </a:solidFill>
                          <a:latin typeface="Calibri"/>
                        </a:rPr>
                        <a:t>w</a:t>
                      </a:r>
                      <a:r>
                        <a:rPr lang="en-US" sz="2000" b="0" i="0" err="1">
                          <a:solidFill>
                            <a:srgbClr val="212529"/>
                          </a:solidFill>
                          <a:latin typeface="Calibri"/>
                        </a:rPr>
                        <a:t>aɪn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19264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eil</a:t>
                      </a:r>
                    </a:p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eɪl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eɪl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32928" y="1347080"/>
            <a:ext cx="105248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/v/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/w/ </a:t>
            </a:r>
          </a:p>
          <a:p>
            <a:r>
              <a:rPr lang="en-US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/v/ articulated with lower lip and upper front teeth; /w/ articulated with rounded lips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5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468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2347894"/>
              </p:ext>
            </p:extLst>
          </p:nvPr>
        </p:nvGraphicFramePr>
        <p:xfrm>
          <a:off x="874058" y="2622176"/>
          <a:ext cx="10487570" cy="3734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785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</a:t>
                      </a:r>
                      <a:r>
                        <a:rPr lang="en-US" sz="1800" b="1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Stay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</a:t>
                      </a:r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Pa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Pa</a:t>
                      </a:r>
                      <a:r>
                        <a:rPr lang="en-US" sz="1800" b="0" i="0" u="sng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y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19264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</a:t>
                      </a:r>
                      <a:r>
                        <a:rPr lang="en-US" sz="1800" b="1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ions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32928" y="1848121"/>
            <a:ext cx="10524843" cy="75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dʒ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2400" dirty="0">
                <a:solidFill>
                  <a:schemeClr val="tx2"/>
                </a:solidFill>
                <a:latin typeface="Aptos"/>
                <a:ea typeface="+mn-lt"/>
                <a:cs typeface="Arial"/>
              </a:rPr>
              <a:t>z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</a:p>
          <a:p>
            <a:r>
              <a:rPr lang="en-US" dirty="0">
                <a:solidFill>
                  <a:schemeClr val="tx2"/>
                </a:solidFill>
                <a:latin typeface="Aptos"/>
                <a:cs typeface="Arial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latin typeface="Aptos"/>
                <a:cs typeface="Arial"/>
              </a:rPr>
              <a:t>bold</a:t>
            </a:r>
            <a:r>
              <a:rPr lang="en-US" dirty="0">
                <a:solidFill>
                  <a:schemeClr val="tx2"/>
                </a:solidFill>
                <a:latin typeface="Aptos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1969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7007813"/>
              </p:ext>
            </p:extLst>
          </p:nvPr>
        </p:nvGraphicFramePr>
        <p:xfrm>
          <a:off x="876821" y="2192054"/>
          <a:ext cx="10482534" cy="4439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8749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53858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133917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Rea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on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Re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Vi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solidFill>
                          <a:srgbClr val="333333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vɪ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12809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Coal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kɒlɪ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kɒlɑː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kəʊl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pɒlɪ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1280950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ym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oom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enre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ɪm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uːm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ɒnrə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eɪm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43366" y="1420148"/>
            <a:ext cx="10514404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+mn-lt"/>
                <a:cs typeface="Arial"/>
              </a:rPr>
              <a:t>dʒ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/,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Arial"/>
              </a:rPr>
              <a:t>z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/, /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Arial"/>
              </a:rPr>
              <a:t>ʒ/ and /ʃ/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3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31616305"/>
              </p:ext>
            </p:extLst>
          </p:nvPr>
        </p:nvGraphicFramePr>
        <p:xfrm>
          <a:off x="876821" y="2171178"/>
          <a:ext cx="10482534" cy="446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8749">
                  <a:extLst>
                    <a:ext uri="{9D8B030D-6E8A-4147-A177-3AD203B41FA5}">
                      <a16:colId xmlns:a16="http://schemas.microsoft.com/office/drawing/2014/main" xmlns="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xmlns="" val="1969677398"/>
                    </a:ext>
                  </a:extLst>
                </a:gridCol>
              </a:tblGrid>
              <a:tr h="4139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736852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ai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5908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solidFill>
                          <a:srgbClr val="333333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5908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95176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/m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262876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/r</a:t>
                      </a:r>
                      <a:r>
                        <a:rPr lang="en-US" sz="18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47210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ð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ð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038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18330C-D0BB-A8EC-0C70-384259372CE3}"/>
              </a:ext>
            </a:extLst>
          </p:cNvPr>
          <p:cNvSpPr txBox="1"/>
          <p:nvPr/>
        </p:nvSpPr>
        <p:spPr>
          <a:xfrm>
            <a:off x="832928" y="1326204"/>
            <a:ext cx="8687693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eɪ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 and /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æ/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63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2942F-3CB2-1F7F-B007-E093FD8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latin typeface="Calibri"/>
                <a:ea typeface="+mj-lt"/>
                <a:cs typeface="+mj-lt"/>
              </a:rPr>
              <a:t>/r/ 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r>
              <a:rPr lang="en-US" sz="2400" dirty="0">
                <a:latin typeface="Calibri"/>
                <a:ea typeface="+mj-lt"/>
                <a:cs typeface="+mj-lt"/>
              </a:rPr>
              <a:t/>
            </a:r>
            <a:br>
              <a:rPr lang="en-US" sz="2400" dirty="0">
                <a:latin typeface="Calibri"/>
                <a:ea typeface="+mj-lt"/>
                <a:cs typeface="+mj-lt"/>
              </a:rPr>
            </a:br>
            <a:r>
              <a:rPr lang="en-US" sz="2400" dirty="0">
                <a:latin typeface="Calibri"/>
                <a:ea typeface="+mj-lt"/>
                <a:cs typeface="+mj-lt"/>
              </a:rPr>
              <a:t>In British pronunciation, /r/ sound is omitted if it occurs at the final position of a word, such as,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7D26655-252C-A86E-5B8D-EB8864278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480415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7135682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07160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35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endʒɪnɪə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0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dɒktə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08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prəfesə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64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kəmpjuːtə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3055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05FC45-EE4E-C7E8-40CE-74E44CB3D5C1}"/>
              </a:ext>
            </a:extLst>
          </p:cNvPr>
          <p:cNvSpPr txBox="1"/>
          <p:nvPr/>
        </p:nvSpPr>
        <p:spPr>
          <a:xfrm>
            <a:off x="826016" y="3948258"/>
            <a:ext cx="1016486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but /r/ is pronounced if it is followed by a vowel sound, for example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6A18783-6BDB-E662-F2A2-86BFBBEA7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037599"/>
              </p:ext>
            </p:extLst>
          </p:nvPr>
        </p:nvGraphicFramePr>
        <p:xfrm>
          <a:off x="824630" y="4436301"/>
          <a:ext cx="104443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801">
                  <a:extLst>
                    <a:ext uri="{9D8B030D-6E8A-4147-A177-3AD203B41FA5}">
                      <a16:colId xmlns:a16="http://schemas.microsoft.com/office/drawing/2014/main" xmlns="" val="3198584335"/>
                    </a:ext>
                  </a:extLst>
                </a:gridCol>
                <a:gridCol w="5107566">
                  <a:extLst>
                    <a:ext uri="{9D8B030D-6E8A-4147-A177-3AD203B41FA5}">
                      <a16:colId xmlns:a16="http://schemas.microsoft.com/office/drawing/2014/main" xmlns="" val="17269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358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endʒɪnɪərɪŋ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8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dɒktərət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8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Calibri"/>
                        </a:rPr>
                        <a:t>Computerised</a:t>
                      </a:r>
                      <a:endParaRPr lang="en-US" sz="18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kəmpjuːtəraɪzd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637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F53031-B988-F68F-B34F-5E2CAD01E0A7}"/>
              </a:ext>
            </a:extLst>
          </p:cNvPr>
          <p:cNvSpPr txBox="1"/>
          <p:nvPr/>
        </p:nvSpPr>
        <p:spPr>
          <a:xfrm>
            <a:off x="830116" y="6149964"/>
            <a:ext cx="10446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Calibri"/>
                <a:cs typeface="Calibri"/>
              </a:rPr>
              <a:t>Note: In American pronunciation, </a:t>
            </a:r>
            <a:r>
              <a:rPr lang="en-US" sz="2400" i="1" dirty="0">
                <a:latin typeface="Calibri"/>
                <a:ea typeface="+mn-lt"/>
                <a:cs typeface="+mn-lt"/>
              </a:rPr>
              <a:t>every 'r’ of the ordinary spelling is sounded.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0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Articles (A/An)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770CF4-DAFD-B3F5-7744-786A4E06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know that articles are used before singular countable nouns but where to use 'a' and where 'an' is a bit confusing at times. </a:t>
            </a:r>
          </a:p>
          <a:p>
            <a:r>
              <a:rPr lang="en-US"/>
              <a:t>The knowledge of finding out the difference between vowel and consonant sounds will help us use these articles correctly and confidently.</a:t>
            </a:r>
          </a:p>
          <a:p>
            <a:r>
              <a:rPr lang="en-US"/>
              <a:t>It is not the initial letter of a word that determines the use of </a:t>
            </a:r>
            <a:r>
              <a:rPr lang="en-US" b="1"/>
              <a:t>A</a:t>
            </a:r>
            <a:r>
              <a:rPr lang="en-US"/>
              <a:t> or </a:t>
            </a:r>
            <a:r>
              <a:rPr lang="en-US" b="1"/>
              <a:t>An</a:t>
            </a:r>
            <a:r>
              <a:rPr lang="en-US"/>
              <a:t> before it but the initial sound of that word. </a:t>
            </a:r>
            <a:r>
              <a:rPr lang="en-US" b="1"/>
              <a:t>An</a:t>
            </a:r>
            <a:r>
              <a:rPr lang="en-US"/>
              <a:t> is used only before a word that begins with a vowel sound.</a:t>
            </a:r>
          </a:p>
          <a:p>
            <a:r>
              <a:rPr lang="en-US"/>
              <a:t>Do not look at the spelling of a word but the initial sound.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3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B9B8-82CC-B7D6-B29C-36CE019E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/>
              <a:t>Activity </a:t>
            </a:r>
            <a:br>
              <a:rPr lang="en-US"/>
            </a:br>
            <a:r>
              <a:rPr lang="en-US" sz="2800">
                <a:latin typeface="Calibri"/>
                <a:cs typeface="Calibri"/>
              </a:rPr>
              <a:t>Pronounce the following words aloud. On the basis of the understanding of vowel and consonant sounds, use </a:t>
            </a:r>
            <a:r>
              <a:rPr lang="en-US" sz="2800" b="1">
                <a:latin typeface="Calibri"/>
                <a:cs typeface="Calibri"/>
              </a:rPr>
              <a:t>A</a:t>
            </a:r>
            <a:r>
              <a:rPr lang="en-US" sz="2800">
                <a:latin typeface="Calibri"/>
                <a:cs typeface="Calibri"/>
              </a:rPr>
              <a:t> or </a:t>
            </a:r>
            <a:r>
              <a:rPr lang="en-US" sz="2800" b="1">
                <a:latin typeface="Calibri"/>
                <a:cs typeface="Calibri"/>
              </a:rPr>
              <a:t>An</a:t>
            </a:r>
            <a:r>
              <a:rPr lang="en-US" sz="2800">
                <a:latin typeface="Calibri"/>
                <a:cs typeface="Calibri"/>
              </a:rPr>
              <a:t> before the words listed below: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931C8B-90CC-7F08-3E78-28838E8E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/>
              <a:t>______ house</a:t>
            </a:r>
          </a:p>
          <a:p>
            <a:pPr>
              <a:buAutoNum type="arabicPeriod"/>
            </a:pPr>
            <a:r>
              <a:rPr lang="en-US"/>
              <a:t>   ______ hour</a:t>
            </a:r>
          </a:p>
          <a:p>
            <a:pPr>
              <a:buAutoNum type="arabicPeriod"/>
            </a:pPr>
            <a:r>
              <a:rPr lang="en-US"/>
              <a:t>   ______ university</a:t>
            </a:r>
          </a:p>
          <a:p>
            <a:pPr>
              <a:buAutoNum type="arabicPeriod"/>
            </a:pPr>
            <a:r>
              <a:rPr lang="en-US"/>
              <a:t>   ______ honest person</a:t>
            </a:r>
          </a:p>
          <a:p>
            <a:pPr>
              <a:buAutoNum type="arabicPeriod"/>
            </a:pPr>
            <a:r>
              <a:rPr lang="en-US"/>
              <a:t>   ______European university</a:t>
            </a:r>
          </a:p>
          <a:p>
            <a:pPr>
              <a:buAutoNum type="arabicPeriod"/>
            </a:pPr>
            <a:r>
              <a:rPr lang="en-US"/>
              <a:t>   ______ year</a:t>
            </a:r>
          </a:p>
          <a:p>
            <a:pPr>
              <a:buAutoNum type="arabicPeriod"/>
            </a:pPr>
            <a:r>
              <a:rPr lang="en-US"/>
              <a:t>   ______ear</a:t>
            </a:r>
          </a:p>
          <a:p>
            <a:pPr>
              <a:buAutoNum type="arabicPeriod"/>
            </a:pPr>
            <a:r>
              <a:rPr lang="en-US"/>
              <a:t>   ______LLB student</a:t>
            </a:r>
          </a:p>
          <a:p>
            <a:pPr>
              <a:buAutoNum type="arabicPeriod"/>
            </a:pPr>
            <a:r>
              <a:rPr lang="en-US"/>
              <a:t>   ______ owl</a:t>
            </a:r>
          </a:p>
          <a:p>
            <a:pPr>
              <a:buAutoNum type="arabicPeriod"/>
            </a:pPr>
            <a:r>
              <a:rPr lang="en-US"/>
              <a:t>______ school</a:t>
            </a:r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8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976F5-BB59-98F6-B774-F578650E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2"/>
            <a:ext cx="10515600" cy="4662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/>
                <a:cs typeface="Calibri"/>
              </a:rPr>
              <a:t>To </a:t>
            </a:r>
            <a:r>
              <a:rPr lang="en-US" sz="2400" b="1" dirty="0">
                <a:latin typeface="Calibri"/>
                <a:cs typeface="Calibri"/>
              </a:rPr>
              <a:t>articulate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means : a) to express in words; to say  or pronounce, (b) able to express thoughts and feelings easily and clearly, or showing this quality.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libri"/>
                <a:cs typeface="Calibri"/>
              </a:rPr>
              <a:t>Generally, the expectation is that articulation of words and sentences should be such that it is </a:t>
            </a:r>
            <a:r>
              <a:rPr lang="en-US" sz="2400" dirty="0">
                <a:latin typeface="Calibri"/>
                <a:cs typeface="Calibri"/>
              </a:rPr>
              <a:t>clearly heard and understood by listeners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sz="2400" dirty="0" smtClean="0">
                <a:latin typeface="Calibri"/>
                <a:cs typeface="Calibri"/>
              </a:rPr>
              <a:t>Articulation </a:t>
            </a:r>
            <a:r>
              <a:rPr lang="en-US" sz="2400" dirty="0">
                <a:latin typeface="Calibri"/>
                <a:cs typeface="Calibri"/>
              </a:rPr>
              <a:t>involves clear </a:t>
            </a:r>
            <a:r>
              <a:rPr lang="en-US" sz="2400" dirty="0" smtClean="0">
                <a:latin typeface="Calibri"/>
                <a:cs typeface="Calibri"/>
              </a:rPr>
              <a:t>pronunciation: </a:t>
            </a:r>
            <a:r>
              <a:rPr lang="en-US" sz="2400" dirty="0" smtClean="0">
                <a:latin typeface="Calibri"/>
                <a:cs typeface="Calibri"/>
              </a:rPr>
              <a:t>It is the process </a:t>
            </a:r>
            <a:r>
              <a:rPr lang="en-US" sz="2400" dirty="0" smtClean="0">
                <a:latin typeface="Calibri"/>
                <a:cs typeface="Calibri"/>
              </a:rPr>
              <a:t>of moving the tongue, jaws, lips and other organs of speech (articulators) to form speech units. </a:t>
            </a:r>
            <a:endParaRPr lang="en-US" sz="2400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Therefore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, to improve one's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oral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communication and to make it more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effective,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one is required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to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hone one’s articulation skill</a:t>
            </a:r>
            <a:endParaRPr lang="en-US" sz="2400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A common observation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: A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person with good articulation skills is generally preferred </a:t>
            </a:r>
            <a:r>
              <a:rPr lang="en-US" sz="24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over/to 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a person who cannot articulate properly.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71731D-DF8F-BA20-221F-19FA726D1F43}"/>
              </a:ext>
            </a:extLst>
          </p:cNvPr>
          <p:cNvSpPr txBox="1"/>
          <p:nvPr/>
        </p:nvSpPr>
        <p:spPr>
          <a:xfrm>
            <a:off x="840638" y="586864"/>
            <a:ext cx="111247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 dirty="0">
                <a:latin typeface="Calibri"/>
                <a:cs typeface="Calibri"/>
              </a:rPr>
              <a:t>What are </a:t>
            </a:r>
            <a:r>
              <a:rPr lang="en-US" sz="3200" b="1" u="sng" dirty="0">
                <a:latin typeface="Calibri"/>
                <a:cs typeface="Calibri"/>
              </a:rPr>
              <a:t>Articulation Skills</a:t>
            </a:r>
            <a:r>
              <a:rPr lang="en-US" sz="3200" u="sng" dirty="0">
                <a:latin typeface="Calibri"/>
                <a:cs typeface="Calibri"/>
              </a:rPr>
              <a:t>?</a:t>
            </a:r>
            <a:r>
              <a:rPr lang="en-US" sz="32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32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Why are they important to learn?</a:t>
            </a:r>
          </a:p>
        </p:txBody>
      </p:sp>
    </p:spTree>
    <p:extLst>
      <p:ext uri="{BB962C8B-B14F-4D97-AF65-F5344CB8AC3E}">
        <p14:creationId xmlns:p14="http://schemas.microsoft.com/office/powerpoint/2010/main" xmlns="" val="305864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162" cy="123161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Activity</a:t>
            </a:r>
            <a:br>
              <a:rPr lang="en-US" dirty="0"/>
            </a:br>
            <a:r>
              <a:rPr lang="en-US" sz="2800" dirty="0">
                <a:latin typeface="Calibri"/>
                <a:cs typeface="Calibri"/>
              </a:rPr>
              <a:t>Read phonemic transcriptions of the following words. Pronounce them aloud and write their spellings.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EF103F4-4B96-087D-D919-792691DC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3908219"/>
              </p:ext>
            </p:extLst>
          </p:nvPr>
        </p:nvGraphicFramePr>
        <p:xfrm>
          <a:off x="838200" y="1825625"/>
          <a:ext cx="10515600" cy="40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428165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1087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7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teknɒlədʒi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endʒɪnɪərɪŋ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juːnɪvɜːsəti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8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məkænɪkəl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9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elektrɒnɪks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2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/ˈ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ɪŋɡlɪʃ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7837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ɡræmə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952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stjuːdənt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851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ɑːtɪfɪʃəl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ɪntelɪdʒəns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6669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aɪ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8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77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162" cy="123161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Activity</a:t>
            </a:r>
            <a:br>
              <a:rPr lang="en-US" dirty="0"/>
            </a:br>
            <a:r>
              <a:rPr lang="en-US" sz="2800" dirty="0">
                <a:latin typeface="Calibri"/>
                <a:cs typeface="Calibri"/>
              </a:rPr>
              <a:t>Articulate the words listed below and transcribe them phonemically. Please note that phonemic transcription is written under slashes /   /.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EF103F4-4B96-087D-D919-792691DC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164510"/>
              </p:ext>
            </p:extLst>
          </p:nvPr>
        </p:nvGraphicFramePr>
        <p:xfrm>
          <a:off x="838200" y="1825625"/>
          <a:ext cx="10515600" cy="40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428165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1087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7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                 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8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9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2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7837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952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851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6669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Canteen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8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858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E5818-6B86-01DD-2C3B-651FF1D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7489"/>
            <a:ext cx="10515600" cy="5259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For better and more enhanced learning and practice, go through the following references: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cs typeface="Arial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222222"/>
                </a:solidFill>
                <a:latin typeface="Calibri"/>
                <a:cs typeface="Arial"/>
              </a:rPr>
              <a:t>References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cs typeface="Arial"/>
            </a:endParaRP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Balasubramanian, T. (1981). </a:t>
            </a:r>
            <a:r>
              <a:rPr lang="en-US" sz="2400" i="1" dirty="0">
                <a:solidFill>
                  <a:srgbClr val="222222"/>
                </a:solidFill>
                <a:latin typeface="Calibri"/>
                <a:cs typeface="Arial"/>
              </a:rPr>
              <a:t>A textbook of English phonetics for Indian students</a:t>
            </a:r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. Macmillan.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Jones, D. (2011). </a:t>
            </a:r>
            <a:r>
              <a:rPr lang="en-US" sz="2400" i="1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Cambridge English pronouncing dictionary with CD-ROM</a:t>
            </a:r>
            <a:r>
              <a:rPr lang="en-US" sz="2400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. Cambridge University Press.</a:t>
            </a:r>
            <a:endParaRPr lang="en-US" sz="2400">
              <a:solidFill>
                <a:srgbClr val="222222"/>
              </a:solidFill>
              <a:latin typeface="Calibri"/>
              <a:ea typeface="+mn-lt"/>
              <a:cs typeface="Arial"/>
            </a:endParaRP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8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2836F-C11E-1CBB-8928-E6B931F5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9"/>
            <a:ext cx="10515600" cy="5708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twenty </a:t>
            </a:r>
            <a:r>
              <a:rPr lang="en-US" dirty="0" smtClean="0">
                <a:ea typeface="+mn-lt"/>
                <a:cs typeface="+mn-lt"/>
              </a:rPr>
              <a:t>six (26) </a:t>
            </a:r>
            <a:r>
              <a:rPr lang="en-US" dirty="0">
                <a:ea typeface="+mn-lt"/>
                <a:cs typeface="+mn-lt"/>
              </a:rPr>
              <a:t>letters of the </a:t>
            </a:r>
            <a:r>
              <a:rPr lang="en-US" i="1" dirty="0">
                <a:ea typeface="+mn-lt"/>
                <a:cs typeface="+mn-lt"/>
              </a:rPr>
              <a:t>English</a:t>
            </a:r>
            <a:r>
              <a:rPr lang="en-US" dirty="0">
                <a:ea typeface="+mn-lt"/>
                <a:cs typeface="+mn-lt"/>
              </a:rPr>
              <a:t> alphabet individually or in combination produce forty four </a:t>
            </a:r>
            <a:r>
              <a:rPr lang="en-US" dirty="0" smtClean="0">
                <a:ea typeface="+mn-lt"/>
                <a:cs typeface="+mn-lt"/>
              </a:rPr>
              <a:t>(44) different speech sounds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It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smtClean="0">
                <a:solidFill>
                  <a:srgbClr val="0070C0"/>
                </a:solidFill>
              </a:rPr>
              <a:t>important </a:t>
            </a:r>
            <a:r>
              <a:rPr lang="en-US" dirty="0">
                <a:solidFill>
                  <a:srgbClr val="0070C0"/>
                </a:solidFill>
              </a:rPr>
              <a:t>to learn to produce each sound </a:t>
            </a:r>
            <a:r>
              <a:rPr lang="en-US" dirty="0" smtClean="0">
                <a:solidFill>
                  <a:srgbClr val="0070C0"/>
                </a:solidFill>
              </a:rPr>
              <a:t>clearly, because such a </a:t>
            </a:r>
            <a:r>
              <a:rPr lang="en-US" dirty="0" smtClean="0"/>
              <a:t>knowledge makes </a:t>
            </a:r>
            <a:r>
              <a:rPr lang="en-US" dirty="0"/>
              <a:t>our speech better and more </a:t>
            </a:r>
            <a:r>
              <a:rPr lang="en-US" dirty="0" smtClean="0"/>
              <a:t>effective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Mispronunciation of sounds in </a:t>
            </a:r>
            <a:r>
              <a:rPr lang="en-US" dirty="0" smtClean="0">
                <a:solidFill>
                  <a:srgbClr val="0070C0"/>
                </a:solidFill>
              </a:rPr>
              <a:t>any language is highly likely to </a:t>
            </a:r>
            <a:r>
              <a:rPr lang="en-US" dirty="0">
                <a:solidFill>
                  <a:srgbClr val="0070C0"/>
                </a:solidFill>
              </a:rPr>
              <a:t>lead to confusion and misunderstandings at times, for </a:t>
            </a:r>
            <a:r>
              <a:rPr lang="en-US" dirty="0" smtClean="0">
                <a:solidFill>
                  <a:srgbClr val="0070C0"/>
                </a:solidFill>
              </a:rPr>
              <a:t>example, in English, </a:t>
            </a:r>
            <a:r>
              <a:rPr lang="en-US" dirty="0">
                <a:solidFill>
                  <a:srgbClr val="0070C0"/>
                </a:solidFill>
              </a:rPr>
              <a:t>the difference between the sounds of letter '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' in the words '</a:t>
            </a:r>
            <a:r>
              <a:rPr lang="en-US" b="1" u="sng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eat</a:t>
            </a:r>
            <a:r>
              <a:rPr lang="en-US" dirty="0">
                <a:solidFill>
                  <a:srgbClr val="0070C0"/>
                </a:solidFill>
              </a:rPr>
              <a:t>' and '</a:t>
            </a:r>
            <a:r>
              <a:rPr lang="en-US" b="1" u="sng" dirty="0">
                <a:solidFill>
                  <a:srgbClr val="0070C0"/>
                </a:solidFill>
              </a:rPr>
              <a:t>sh</a:t>
            </a:r>
            <a:r>
              <a:rPr lang="en-US" b="1" dirty="0">
                <a:solidFill>
                  <a:srgbClr val="0070C0"/>
                </a:solidFill>
              </a:rPr>
              <a:t>eet</a:t>
            </a:r>
            <a:r>
              <a:rPr lang="en-US" dirty="0">
                <a:solidFill>
                  <a:srgbClr val="0070C0"/>
                </a:solidFill>
              </a:rPr>
              <a:t>' should be articulated </a:t>
            </a:r>
            <a:r>
              <a:rPr lang="en-US" dirty="0" smtClean="0">
                <a:solidFill>
                  <a:srgbClr val="0070C0"/>
                </a:solidFill>
              </a:rPr>
              <a:t>clearly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Likewise</a:t>
            </a:r>
            <a:r>
              <a:rPr lang="en-US" dirty="0">
                <a:solidFill>
                  <a:srgbClr val="0070C0"/>
                </a:solidFill>
              </a:rPr>
              <a:t>, the vowel sounds in the words, '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u="sng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' and '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u="sng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' are different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963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F07AF-4838-6379-71DD-9A3067E9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Correspondence between Letters and Sounds in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6AE7D-892D-976D-BB0D-2CF2C655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There is no one to one relation between a letter and its corresponding sound in English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Recall that: 26 letters in the English alphabet are used to represent 44 different speech sounds in English.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 instance,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sounds of letter '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' in the words </a:t>
            </a:r>
            <a:r>
              <a:rPr lang="en-US" b="1" i="1" dirty="0">
                <a:solidFill>
                  <a:srgbClr val="0070C0"/>
                </a:solidFill>
              </a:rPr>
              <a:t>ago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cat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i="1" dirty="0">
                <a:solidFill>
                  <a:srgbClr val="0070C0"/>
                </a:solidFill>
              </a:rPr>
              <a:t>call</a:t>
            </a:r>
            <a:r>
              <a:rPr lang="en-US" dirty="0">
                <a:solidFill>
                  <a:srgbClr val="0070C0"/>
                </a:solidFill>
              </a:rPr>
              <a:t> are all different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Additionally, the </a:t>
            </a:r>
            <a:r>
              <a:rPr lang="en-US" dirty="0">
                <a:solidFill>
                  <a:srgbClr val="0070C0"/>
                </a:solidFill>
              </a:rPr>
              <a:t>letter '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' in the words </a:t>
            </a:r>
            <a:r>
              <a:rPr lang="en-US" b="1" i="1" dirty="0">
                <a:solidFill>
                  <a:srgbClr val="0070C0"/>
                </a:solidFill>
              </a:rPr>
              <a:t>camp</a:t>
            </a:r>
            <a:r>
              <a:rPr lang="en-US" dirty="0" smtClean="0">
                <a:solidFill>
                  <a:srgbClr val="0070C0"/>
                </a:solidFill>
              </a:rPr>
              <a:t>, and </a:t>
            </a:r>
            <a:r>
              <a:rPr lang="en-US" b="1" i="1" dirty="0">
                <a:solidFill>
                  <a:srgbClr val="0070C0"/>
                </a:solidFill>
              </a:rPr>
              <a:t>century</a:t>
            </a:r>
            <a:r>
              <a:rPr lang="en-US" dirty="0" smtClean="0">
                <a:solidFill>
                  <a:srgbClr val="0070C0"/>
                </a:solidFill>
              </a:rPr>
              <a:t>, and the letters </a:t>
            </a:r>
            <a:r>
              <a:rPr lang="en-US" b="1" dirty="0" smtClean="0">
                <a:solidFill>
                  <a:srgbClr val="0070C0"/>
                </a:solidFill>
              </a:rPr>
              <a:t>‘</a:t>
            </a:r>
            <a:r>
              <a:rPr lang="en-US" b="1" dirty="0" err="1" smtClean="0">
                <a:solidFill>
                  <a:srgbClr val="0070C0"/>
                </a:solidFill>
              </a:rPr>
              <a:t>ch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en-US" dirty="0" smtClean="0">
                <a:solidFill>
                  <a:srgbClr val="0070C0"/>
                </a:solidFill>
              </a:rPr>
              <a:t> in </a:t>
            </a:r>
            <a:r>
              <a:rPr lang="en-US" b="1" i="1" dirty="0" smtClean="0">
                <a:solidFill>
                  <a:srgbClr val="0070C0"/>
                </a:solidFill>
              </a:rPr>
              <a:t>chemistry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b="1" i="1" dirty="0">
                <a:solidFill>
                  <a:srgbClr val="0070C0"/>
                </a:solidFill>
              </a:rPr>
              <a:t>chef </a:t>
            </a:r>
            <a:r>
              <a:rPr lang="en-US" i="1" dirty="0" smtClean="0">
                <a:solidFill>
                  <a:srgbClr val="0070C0"/>
                </a:solidFill>
              </a:rPr>
              <a:t> are </a:t>
            </a:r>
            <a:r>
              <a:rPr lang="en-US" dirty="0" smtClean="0">
                <a:solidFill>
                  <a:srgbClr val="0070C0"/>
                </a:solidFill>
              </a:rPr>
              <a:t>pronounced differently. </a:t>
            </a: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01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AFDDC-7F89-B165-1F50-B6D16029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International Phonetic </a:t>
            </a:r>
            <a:r>
              <a:rPr lang="en-US" dirty="0" smtClean="0"/>
              <a:t>Alphabet (IPA)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22BEB8-470E-4C8D-ECB5-883A313B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94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/>
              <a:t>To avoid the confusion </a:t>
            </a:r>
            <a:r>
              <a:rPr lang="en-US" dirty="0" smtClean="0"/>
              <a:t>in letter-to-sound correspondence, International </a:t>
            </a:r>
            <a:r>
              <a:rPr lang="en-US" dirty="0"/>
              <a:t>Phonetic Association </a:t>
            </a:r>
            <a:r>
              <a:rPr lang="en-US" dirty="0" smtClean="0"/>
              <a:t>introduced </a:t>
            </a:r>
            <a:r>
              <a:rPr lang="en-US" dirty="0"/>
              <a:t>International Phonetic Alphabet.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There is one to one relation between an IPA symbol and </a:t>
            </a:r>
            <a:r>
              <a:rPr lang="en-US" dirty="0" smtClean="0">
                <a:solidFill>
                  <a:srgbClr val="0070C0"/>
                </a:solidFill>
              </a:rPr>
              <a:t>the sound it represents. </a:t>
            </a:r>
            <a:r>
              <a:rPr lang="en-US" dirty="0">
                <a:solidFill>
                  <a:srgbClr val="0070C0"/>
                </a:solidFill>
              </a:rPr>
              <a:t>This means that one IPA symbol gives one sound </a:t>
            </a:r>
            <a:r>
              <a:rPr lang="en-US" dirty="0" smtClean="0">
                <a:solidFill>
                  <a:srgbClr val="0070C0"/>
                </a:solidFill>
              </a:rPr>
              <a:t>unlike the </a:t>
            </a:r>
            <a:r>
              <a:rPr lang="en-US" dirty="0">
                <a:solidFill>
                  <a:srgbClr val="0070C0"/>
                </a:solidFill>
              </a:rPr>
              <a:t>English letters.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phoneme</a:t>
            </a:r>
            <a:r>
              <a:rPr lang="en-US" dirty="0">
                <a:ea typeface="+mn-lt"/>
                <a:cs typeface="+mn-lt"/>
              </a:rPr>
              <a:t> is a speech sound. It is the smallest unit of sound that distinguishes one word from another. Since sounds cannot be written, we use IPA symbols to represent the sounds.</a:t>
            </a: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With the knowledge of phonemes, one can read the correct pronunciation of words of different languages including English.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82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8574D-5F35-B243-3B56-E8CC02E4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365125"/>
            <a:ext cx="10392336" cy="654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IPA Chart</a:t>
            </a:r>
          </a:p>
        </p:txBody>
      </p:sp>
      <p:pic>
        <p:nvPicPr>
          <p:cNvPr id="3" name="Content Placeholder 2" descr="A close-up of a grid of letters&#10;&#10;Description automatically generated">
            <a:extLst>
              <a:ext uri="{FF2B5EF4-FFF2-40B4-BE49-F238E27FC236}">
                <a16:creationId xmlns:a16="http://schemas.microsoft.com/office/drawing/2014/main" xmlns="" id="{7B8654FE-4C2D-49F7-A775-6A0C7E551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70" y="2268463"/>
            <a:ext cx="10387697" cy="4066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1E664A-B6AC-DC7E-CD69-DAF34E95B2E2}"/>
              </a:ext>
            </a:extLst>
          </p:cNvPr>
          <p:cNvSpPr txBox="1"/>
          <p:nvPr/>
        </p:nvSpPr>
        <p:spPr>
          <a:xfrm>
            <a:off x="470401" y="1027125"/>
            <a:ext cx="112504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Calibri"/>
                <a:cs typeface="Calibri"/>
              </a:rPr>
              <a:t>Look at the following IPA chart that contains all 44 phonemes of English language. Each phoneme is tagged along with a word as an example. The highlighted letter(s) (in </a:t>
            </a:r>
            <a:r>
              <a:rPr lang="en-US" sz="2000" b="1" dirty="0">
                <a:latin typeface="Calibri"/>
                <a:cs typeface="Calibri"/>
              </a:rPr>
              <a:t>bold</a:t>
            </a:r>
            <a:r>
              <a:rPr lang="en-US" sz="2000" dirty="0">
                <a:latin typeface="Calibri"/>
                <a:cs typeface="Calibri"/>
              </a:rPr>
              <a:t>) denote(s) the sound of the IPA symbol written above it.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8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281D8-0E40-143F-A306-A76A3B0F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Classification of Human Speech Sounds in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017310-6F82-1B6F-62DB-164752C9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 we know that the English letters are classified into two categories: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vowel letters, and (ii)consonant letters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Similarly, the English sounds are also divided into two categories: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vowel sounds, and (ii) consonant sounds</a:t>
            </a:r>
          </a:p>
        </p:txBody>
      </p:sp>
    </p:spTree>
    <p:extLst>
      <p:ext uri="{BB962C8B-B14F-4D97-AF65-F5344CB8AC3E}">
        <p14:creationId xmlns:p14="http://schemas.microsoft.com/office/powerpoint/2010/main" xmlns="" val="16752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9A63A-10E0-1190-641D-2F77A2FE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Difference between Vowel and Consonant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4EA62-7B0A-1F54-0720-F28A5B3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When vowel sounds are articulated, the air from the lungs passes:</a:t>
            </a:r>
          </a:p>
          <a:p>
            <a:pPr marL="0" indent="0">
              <a:buNone/>
            </a:pPr>
            <a:r>
              <a:rPr lang="en-US" err="1"/>
              <a:t>i</a:t>
            </a:r>
            <a:r>
              <a:rPr lang="en-US"/>
              <a:t>.   freely </a:t>
            </a:r>
          </a:p>
          <a:p>
            <a:pPr marL="0" indent="0">
              <a:buNone/>
            </a:pPr>
            <a:r>
              <a:rPr lang="en-US"/>
              <a:t>ii.  continuously</a:t>
            </a:r>
          </a:p>
          <a:p>
            <a:pPr marL="0" indent="0">
              <a:buNone/>
            </a:pPr>
            <a:r>
              <a:rPr lang="en-US"/>
              <a:t>iii. through the mouth (oral cavity)</a:t>
            </a:r>
          </a:p>
          <a:p>
            <a:pPr marL="0" indent="0">
              <a:buNone/>
            </a:pPr>
            <a:r>
              <a:rPr lang="en-US"/>
              <a:t>The vowel sounds can also be elongated easily. There is no obstruction by the speech organs such as teeth, tongue, palate, etc.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On the other hand, during the articulation of consonant sounds, it is vice versa. The air from the lungs has some obstruction.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During the articulation of sound given by letter 'b', the air is first obstructed by the lips after which there is a sudden release of lung air. </a:t>
            </a:r>
          </a:p>
        </p:txBody>
      </p:sp>
    </p:spTree>
    <p:extLst>
      <p:ext uri="{BB962C8B-B14F-4D97-AF65-F5344CB8AC3E}">
        <p14:creationId xmlns:p14="http://schemas.microsoft.com/office/powerpoint/2010/main" xmlns="" val="160220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9A63A-10E0-1190-641D-2F77A2FE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 of Oral Tract responsible for speech production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4EA62-7B0A-1F54-0720-F28A5B3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oral trac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140"/>
            <a:ext cx="5690123" cy="4320540"/>
          </a:xfrm>
          <a:prstGeom prst="rect">
            <a:avLst/>
          </a:prstGeom>
        </p:spPr>
      </p:pic>
      <p:pic>
        <p:nvPicPr>
          <p:cNvPr id="5" name="Picture 4" descr="vocal-tra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45" y="2057400"/>
            <a:ext cx="6558455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20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