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59" r:id="rId3"/>
    <p:sldId id="261" r:id="rId4"/>
    <p:sldId id="262" r:id="rId5"/>
    <p:sldId id="263" r:id="rId6"/>
    <p:sldId id="294" r:id="rId7"/>
    <p:sldId id="293" r:id="rId8"/>
    <p:sldId id="264" r:id="rId9"/>
    <p:sldId id="283" r:id="rId10"/>
    <p:sldId id="272" r:id="rId11"/>
    <p:sldId id="282" r:id="rId12"/>
    <p:sldId id="291" r:id="rId13"/>
    <p:sldId id="292" r:id="rId14"/>
    <p:sldId id="297" r:id="rId15"/>
    <p:sldId id="295" r:id="rId16"/>
    <p:sldId id="296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EDA" id="{521DEF98-8796-4632-831A-16252E9A6054}">
          <p14:sldIdLst>
            <p14:sldId id="262"/>
            <p14:sldId id="263"/>
            <p14:sldId id="294"/>
            <p14:sldId id="293"/>
          </p14:sldIdLst>
        </p14:section>
        <p14:section name="Model Selection" id="{CF24EBA6-C924-424D-AC31-A4B9992A87E0}">
          <p14:sldIdLst>
            <p14:sldId id="264"/>
            <p14:sldId id="283"/>
            <p14:sldId id="272"/>
            <p14:sldId id="282"/>
            <p14:sldId id="291"/>
            <p14:sldId id="292"/>
            <p14:sldId id="297"/>
            <p14:sldId id="295"/>
            <p14:sldId id="296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87" autoAdjust="0"/>
  </p:normalViewPr>
  <p:slideViewPr>
    <p:cSldViewPr>
      <p:cViewPr>
        <p:scale>
          <a:sx n="100" d="100"/>
          <a:sy n="100" d="100"/>
        </p:scale>
        <p:origin x="540" y="7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Duplicate this slide as necessary if there is more than one issue.</a:t>
            </a:r>
          </a:p>
          <a:p>
            <a:r>
              <a:rPr lang="en-US" dirty="0"/>
              <a:t>This and related slides</a:t>
            </a:r>
            <a:r>
              <a:rPr lang="en-US" baseline="0" dirty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slides</a:t>
            </a:r>
            <a:r>
              <a:rPr lang="en-US" baseline="0" dirty="0"/>
              <a:t> show several examples of timelines using SmartArt graphics.</a:t>
            </a:r>
            <a:endParaRPr lang="en-US" dirty="0"/>
          </a:p>
          <a:p>
            <a:r>
              <a:rPr lang="en-US" dirty="0"/>
              <a:t>Include a timeline for the project, clearly marking milestones,</a:t>
            </a:r>
            <a:r>
              <a:rPr lang="en-US" baseline="0" dirty="0"/>
              <a:t> important dates, </a:t>
            </a:r>
            <a:r>
              <a:rPr lang="en-US" dirty="0"/>
              <a:t>and highlight where the project is now.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s.azureml.net/workspaces/1afe46498a764713bcd9632c5e846e22/webservices/9d322e8f96854921ba49a17bcedeb9d2/endpoints/default/test/rrs?fromStudio=tru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UpX</a:t>
            </a:r>
            <a:r>
              <a:rPr lang="en-US" dirty="0"/>
              <a:t> Academy – </a:t>
            </a:r>
            <a:r>
              <a:rPr lang="en-US" dirty="0" smtClean="0"/>
              <a:t>Walmart 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Rajiv </a:t>
            </a:r>
            <a:r>
              <a:rPr lang="en-US" dirty="0" err="1" smtClean="0"/>
              <a:t>Ramanjani</a:t>
            </a:r>
            <a:endParaRPr lang="en-US" dirty="0"/>
          </a:p>
          <a:p>
            <a:r>
              <a:rPr lang="en-US" dirty="0"/>
              <a:t>March 2017 Batch : Submitted </a:t>
            </a:r>
            <a:r>
              <a:rPr lang="en-US" dirty="0" smtClean="0"/>
              <a:t>July</a:t>
            </a:r>
            <a:r>
              <a:rPr lang="en-US" dirty="0" smtClean="0"/>
              <a:t> </a:t>
            </a:r>
            <a:r>
              <a:rPr lang="en-US" dirty="0"/>
              <a:t>2017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Department and Size of the Store matter a lot to the Weekly Sales.  This is followed by Date, CPI, Unemployment, Temperature and Fuel Price.  Type B stores seem to have more sales as compared to Type A or Type C stores.  Also </a:t>
            </a:r>
            <a:r>
              <a:rPr lang="en-IN" dirty="0" err="1"/>
              <a:t>MarkDown</a:t>
            </a:r>
            <a:r>
              <a:rPr lang="en-IN" dirty="0"/>
              <a:t> 3 has the most impact on the sales as compared to other markdowns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77703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was initially done on Microsoft Azure Studio for ML</a:t>
            </a:r>
            <a:endParaRPr lang="en-US" dirty="0"/>
          </a:p>
          <a:p>
            <a:r>
              <a:rPr lang="en-US" dirty="0" smtClean="0"/>
              <a:t>Once the suitable models were determined – it was later tried on Python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  <a:p>
            <a:r>
              <a:rPr lang="en-US" dirty="0" smtClean="0"/>
              <a:t>Merging the datasets initially proved a challenge.  Used Microsoft Power Query to work around this.  But later achieved this on Python and Azure</a:t>
            </a:r>
            <a:endParaRPr lang="en-US" dirty="0"/>
          </a:p>
          <a:p>
            <a:r>
              <a:rPr lang="en-US" dirty="0" smtClean="0"/>
              <a:t>On Azure – was able to create an excel plugin to create the predictions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45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27068"/>
            <a:ext cx="6322675" cy="55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4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– Linear </a:t>
            </a:r>
            <a:r>
              <a:rPr lang="en-US" dirty="0" smtClean="0"/>
              <a:t>Regression : </a:t>
            </a:r>
            <a:r>
              <a:rPr lang="en-US" dirty="0" err="1" smtClean="0"/>
              <a:t>WorkFlow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57" y="1828800"/>
            <a:ext cx="6104285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19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Linear Regression : Scores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6" t="637" r="276" b="36856"/>
          <a:stretch/>
        </p:blipFill>
        <p:spPr>
          <a:xfrm>
            <a:off x="76200" y="1447800"/>
            <a:ext cx="6896100" cy="241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610"/>
          <a:stretch/>
        </p:blipFill>
        <p:spPr>
          <a:xfrm>
            <a:off x="4100512" y="1819275"/>
            <a:ext cx="942975" cy="435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9774" b="14182"/>
          <a:stretch/>
        </p:blipFill>
        <p:spPr>
          <a:xfrm>
            <a:off x="5029200" y="1828800"/>
            <a:ext cx="1143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251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Decision Tree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22" y="1828800"/>
            <a:ext cx="6034156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85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Decision Tree Regression :Results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674" y="1600201"/>
            <a:ext cx="1201126" cy="4524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93" t="3203"/>
          <a:stretch/>
        </p:blipFill>
        <p:spPr>
          <a:xfrm>
            <a:off x="457200" y="1828800"/>
            <a:ext cx="4343400" cy="2205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600200"/>
            <a:ext cx="10858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334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Excel predictions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57" y="1828800"/>
            <a:ext cx="7643486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3415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57" y="1828800"/>
            <a:ext cx="7643486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400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– Web Tool for Walmart predictions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services.azureml.net/workspaces/1afe46498a764713bcd9632c5e846e22/webservices/9d322e8f96854921ba49a17bcedeb9d2/endpoints/default/test/rrs?fromStudio=true</a:t>
            </a:r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453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Flow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0212"/>
            <a:ext cx="7467600" cy="3457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Approach 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Four</a:t>
            </a:r>
            <a:r>
              <a:rPr lang="en-US" dirty="0" smtClean="0"/>
              <a:t> Datasets provided</a:t>
            </a:r>
            <a:endParaRPr lang="en-US" dirty="0"/>
          </a:p>
          <a:p>
            <a:pPr lvl="1"/>
            <a:r>
              <a:rPr lang="en-US" dirty="0" smtClean="0"/>
              <a:t>Train</a:t>
            </a:r>
            <a:endParaRPr lang="en-US" dirty="0"/>
          </a:p>
          <a:p>
            <a:pPr lvl="1"/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US" dirty="0" smtClean="0"/>
              <a:t>Stores</a:t>
            </a:r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The Features and Stores datasets would be common datasets – whose data would be applicable to both the Train and the Test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training data was merged with the features dataset on the basis of ‘Store’, ‘Date’ and ‘</a:t>
            </a:r>
            <a:r>
              <a:rPr lang="en-US" dirty="0" err="1" smtClean="0"/>
              <a:t>IsHoliday</a:t>
            </a:r>
            <a:r>
              <a:rPr lang="en-US" dirty="0" smtClean="0"/>
              <a:t>’ columns. Later the output of this was merged again with the stores dataset.  This was on the basis of ‘Store’ column.  All duplicate columns are eliminated after that.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same applied to the test data as well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was required as the analysis of the training data revealed that the number of features was limited.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merged datasets have the following features:</a:t>
            </a:r>
          </a:p>
          <a:p>
            <a:pPr lvl="1"/>
            <a:r>
              <a:rPr lang="en-IN" sz="1500" dirty="0" smtClean="0"/>
              <a:t>Store</a:t>
            </a:r>
          </a:p>
          <a:p>
            <a:pPr lvl="1"/>
            <a:r>
              <a:rPr lang="en-IN" sz="1500" dirty="0" err="1" smtClean="0"/>
              <a:t>Dept</a:t>
            </a:r>
            <a:endParaRPr lang="en-IN" sz="1500" dirty="0" smtClean="0"/>
          </a:p>
          <a:p>
            <a:pPr lvl="1"/>
            <a:r>
              <a:rPr lang="en-IN" sz="1500" dirty="0" smtClean="0"/>
              <a:t>Date </a:t>
            </a:r>
          </a:p>
          <a:p>
            <a:pPr lvl="1"/>
            <a:r>
              <a:rPr lang="en-IN" sz="1500" dirty="0" err="1" smtClean="0"/>
              <a:t>IsHoliday</a:t>
            </a:r>
            <a:endParaRPr lang="en-IN" sz="1500" dirty="0" smtClean="0"/>
          </a:p>
          <a:p>
            <a:pPr lvl="1"/>
            <a:r>
              <a:rPr lang="en-IN" sz="1500" dirty="0" smtClean="0"/>
              <a:t>Size</a:t>
            </a:r>
          </a:p>
          <a:p>
            <a:pPr lvl="1"/>
            <a:r>
              <a:rPr lang="en-IN" sz="1500" dirty="0" smtClean="0"/>
              <a:t>Unemployment</a:t>
            </a:r>
          </a:p>
          <a:p>
            <a:pPr lvl="1"/>
            <a:r>
              <a:rPr lang="en-IN" sz="1500" dirty="0" smtClean="0"/>
              <a:t>CPI</a:t>
            </a:r>
          </a:p>
          <a:p>
            <a:pPr lvl="1"/>
            <a:r>
              <a:rPr lang="en-IN" sz="1400" dirty="0" smtClean="0"/>
              <a:t>Temperature</a:t>
            </a:r>
          </a:p>
          <a:p>
            <a:pPr lvl="1"/>
            <a:r>
              <a:rPr lang="en-IN" sz="1400" dirty="0" err="1" smtClean="0"/>
              <a:t>Fuel_Price</a:t>
            </a:r>
            <a:endParaRPr lang="en-IN" sz="1400" dirty="0" smtClean="0"/>
          </a:p>
          <a:p>
            <a:pPr lvl="1"/>
            <a:r>
              <a:rPr lang="en-IN" sz="1400" dirty="0" smtClean="0"/>
              <a:t>MarkDown1, MarkDown2, MarkDown3, MarkDown4, MarkDown5</a:t>
            </a:r>
          </a:p>
          <a:p>
            <a:pPr lvl="1"/>
            <a:r>
              <a:rPr lang="en-IN" sz="1400" dirty="0" smtClean="0"/>
              <a:t>Type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98998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merging the data all null fields are reset to zero</a:t>
            </a:r>
          </a:p>
          <a:p>
            <a:r>
              <a:rPr lang="en-US" dirty="0" smtClean="0"/>
              <a:t>The date field is changed to year and week of year combination. 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get_dummies</a:t>
            </a:r>
            <a:r>
              <a:rPr lang="en-US" dirty="0" smtClean="0"/>
              <a:t> function later makes the data fit for training</a:t>
            </a:r>
          </a:p>
          <a:p>
            <a:r>
              <a:rPr lang="en-US" dirty="0" smtClean="0"/>
              <a:t>The merged training data is then split into a train data and a validation data.  The last 400 records of the original merged training dataset is moved into a separate validation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102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Model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250"/>
            <a:ext cx="8229600" cy="4297363"/>
          </a:xfrm>
        </p:spPr>
        <p:txBody>
          <a:bodyPr>
            <a:noAutofit/>
          </a:bodyPr>
          <a:lstStyle/>
          <a:p>
            <a:r>
              <a:rPr lang="en-IN" sz="1600" dirty="0" smtClean="0"/>
              <a:t>Five </a:t>
            </a:r>
            <a:r>
              <a:rPr lang="en-IN" sz="1600" dirty="0" smtClean="0"/>
              <a:t>different models are explored:</a:t>
            </a:r>
          </a:p>
          <a:p>
            <a:endParaRPr lang="en-US" sz="1200" dirty="0" smtClean="0"/>
          </a:p>
          <a:p>
            <a:pPr lvl="1"/>
            <a:r>
              <a:rPr lang="en-US" sz="1100" dirty="0" smtClean="0"/>
              <a:t>Random Forest </a:t>
            </a:r>
            <a:r>
              <a:rPr lang="en-US" sz="1100" dirty="0" err="1" smtClean="0"/>
              <a:t>Regressor</a:t>
            </a:r>
            <a:endParaRPr lang="en-US" sz="1100" dirty="0" smtClean="0"/>
          </a:p>
          <a:p>
            <a:pPr lvl="1"/>
            <a:r>
              <a:rPr lang="en-US" sz="1100" dirty="0" smtClean="0"/>
              <a:t>Gradient Boosting </a:t>
            </a:r>
            <a:r>
              <a:rPr lang="en-US" sz="1100" dirty="0" err="1" smtClean="0"/>
              <a:t>Regressor</a:t>
            </a:r>
            <a:endParaRPr lang="en-US" sz="1100" dirty="0" smtClean="0"/>
          </a:p>
          <a:p>
            <a:pPr lvl="1"/>
            <a:r>
              <a:rPr lang="en-US" sz="1100" dirty="0" smtClean="0"/>
              <a:t>Decision Tree </a:t>
            </a:r>
            <a:r>
              <a:rPr lang="en-US" sz="1100" dirty="0" err="1" smtClean="0"/>
              <a:t>Regressor</a:t>
            </a:r>
            <a:endParaRPr lang="en-US" sz="1100" dirty="0" smtClean="0"/>
          </a:p>
          <a:p>
            <a:pPr lvl="1"/>
            <a:r>
              <a:rPr lang="en-US" sz="1100" dirty="0" smtClean="0"/>
              <a:t>Linear Regression</a:t>
            </a:r>
          </a:p>
          <a:p>
            <a:pPr lvl="1"/>
            <a:r>
              <a:rPr lang="en-US" sz="1100" dirty="0" smtClean="0"/>
              <a:t>Bayesian Linear Regression</a:t>
            </a:r>
          </a:p>
          <a:p>
            <a:pPr lvl="1"/>
            <a:endParaRPr lang="en-US" sz="1050" dirty="0" smtClean="0"/>
          </a:p>
          <a:p>
            <a:r>
              <a:rPr lang="en-IN" sz="1600" dirty="0" smtClean="0"/>
              <a:t>The new training dataset is run through each of the above models</a:t>
            </a:r>
          </a:p>
          <a:p>
            <a:r>
              <a:rPr lang="en-US" sz="1600" dirty="0" smtClean="0"/>
              <a:t>The Co-efficient of Determination if calculated for each of the models – to see which has the highest score. </a:t>
            </a:r>
          </a:p>
          <a:p>
            <a:r>
              <a:rPr lang="en-US" sz="1600" dirty="0" smtClean="0"/>
              <a:t>Based on this it was seen that the Random Forest </a:t>
            </a:r>
            <a:r>
              <a:rPr lang="en-US" sz="1600" dirty="0" err="1" smtClean="0"/>
              <a:t>Regressor</a:t>
            </a:r>
            <a:r>
              <a:rPr lang="en-US" sz="1600" dirty="0" smtClean="0"/>
              <a:t> had the highest score</a:t>
            </a:r>
            <a:endParaRPr lang="en-IN" sz="1600" dirty="0" smtClean="0"/>
          </a:p>
          <a:p>
            <a:endParaRPr lang="en-IN" sz="1250" dirty="0"/>
          </a:p>
          <a:p>
            <a:pPr lvl="1"/>
            <a:endParaRPr lang="en-IN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 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selected model is run against the validation dataset to see if the predicted </a:t>
            </a:r>
            <a:r>
              <a:rPr lang="en-US" dirty="0" err="1" smtClean="0"/>
              <a:t>Weekly_Sales</a:t>
            </a:r>
            <a:r>
              <a:rPr lang="en-US" dirty="0" smtClean="0"/>
              <a:t> label is close to the real </a:t>
            </a:r>
            <a:r>
              <a:rPr lang="en-US" dirty="0" err="1" smtClean="0"/>
              <a:t>Weekly_Sales</a:t>
            </a:r>
            <a:r>
              <a:rPr lang="en-US" dirty="0" smtClean="0"/>
              <a:t> figures.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5210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Model Execution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Insight:</a:t>
            </a:r>
            <a:r>
              <a:rPr lang="en-US" sz="1600" dirty="0" err="1"/>
              <a:t>The</a:t>
            </a:r>
            <a:r>
              <a:rPr lang="en-US" sz="1600" dirty="0"/>
              <a:t> Newark Liberty International Airport (EWR) has the highest arrival and departure delays – followed by John F Kennedy and then LaGuardia Airport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the merged test dataset is run through the model to make predictions on </a:t>
            </a:r>
            <a:r>
              <a:rPr lang="en-US" dirty="0" err="1" smtClean="0"/>
              <a:t>Weekly_Sales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67033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857</Words>
  <Application>Microsoft Office PowerPoint</Application>
  <PresentationFormat>On-screen Show (4:3)</PresentationFormat>
  <Paragraphs>99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Project Status Report</vt:lpstr>
      <vt:lpstr>UpX Academy – Walmart ML Project</vt:lpstr>
      <vt:lpstr>Project Flow Overview</vt:lpstr>
      <vt:lpstr>Approach the Data</vt:lpstr>
      <vt:lpstr>Exploratory Data Analysis</vt:lpstr>
      <vt:lpstr>Features</vt:lpstr>
      <vt:lpstr>Data Cleaning and Feature Engineering</vt:lpstr>
      <vt:lpstr>Model Selection</vt:lpstr>
      <vt:lpstr>Model Fitting</vt:lpstr>
      <vt:lpstr>Model Execution </vt:lpstr>
      <vt:lpstr>Overall Insights</vt:lpstr>
      <vt:lpstr>Technical Approach</vt:lpstr>
      <vt:lpstr>Azure Flow</vt:lpstr>
      <vt:lpstr>Azure – Linear Regression : WorkFlow</vt:lpstr>
      <vt:lpstr>Azure – Linear Regression : Scores</vt:lpstr>
      <vt:lpstr>Azure – Decision Tree Regression</vt:lpstr>
      <vt:lpstr>Azure – Decision Tree Regression :Results</vt:lpstr>
      <vt:lpstr>Azure – Excel predictions</vt:lpstr>
      <vt:lpstr>PowerPoint Presentation</vt:lpstr>
      <vt:lpstr>Azure – Web Tool for Walmart predictions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2017-05-11T16:51:32Z</dcterms:created>
  <dcterms:modified xsi:type="dcterms:W3CDTF">2017-07-13T23:37:24Z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