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7" r:id="rId2"/>
    <p:sldId id="259" r:id="rId3"/>
    <p:sldId id="275" r:id="rId4"/>
    <p:sldId id="279" r:id="rId5"/>
    <p:sldId id="274" r:id="rId6"/>
    <p:sldId id="290" r:id="rId7"/>
    <p:sldId id="291" r:id="rId8"/>
    <p:sldId id="280" r:id="rId9"/>
    <p:sldId id="260" r:id="rId10"/>
    <p:sldId id="285" r:id="rId11"/>
    <p:sldId id="283" r:id="rId12"/>
    <p:sldId id="289" r:id="rId13"/>
    <p:sldId id="28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A21BC6-7A06-0E9F-558D-4B4BD847A10E}" v="2072" dt="2024-07-07T19:18:58.686"/>
    <p1510:client id="{D34109C8-B2E1-EE3D-4ABD-C58489E62414}" v="2537" dt="2024-07-07T17:44:48.455"/>
    <p1510:client id="{F3020FA7-77A5-1B21-7117-BFA9453404C9}" v="5344" dt="2024-07-07T19:34:17.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Presentation</a:t>
            </a:r>
            <a:br>
              <a:rPr lang="en-US"/>
            </a:br>
            <a:r>
              <a:rPr lang="en-US"/>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a:p>
          <a:p>
            <a:r>
              <a:rPr lang="en-US"/>
              <a:t>Drag chart to placeholder or click icon to add chart</a:t>
            </a:r>
          </a:p>
          <a:p>
            <a:endParaRPr lang="en-US"/>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a:p>
            <a:r>
              <a:rPr lang="en-US"/>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5iv.labs.arxiv.org/html/2107.02970" TargetMode="External"/><Relationship Id="rId2" Type="http://schemas.openxmlformats.org/officeDocument/2006/relationships/hyperlink" Target="https://www.sciencedirect.com/science/article/pii/S0010482522001421"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p:txBody>
          <a:bodyPr/>
          <a:lstStyle/>
          <a:p>
            <a:r>
              <a:rPr lang="en-US" sz="3600"/>
              <a:t>Classification of Chest X-Ray Images using deep learning Architectures</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4021123"/>
            <a:ext cx="6638544" cy="1650381"/>
          </a:xfrm>
        </p:spPr>
        <p:txBody>
          <a:bodyPr vert="horz" lIns="0" tIns="45720" rIns="91440" bIns="45720" rtlCol="0" anchor="t">
            <a:noAutofit/>
          </a:bodyPr>
          <a:lstStyle/>
          <a:p>
            <a:pPr algn="ctr"/>
            <a:r>
              <a:rPr lang="en-US" sz="2000" err="1">
                <a:latin typeface="+mn-lt"/>
              </a:rPr>
              <a:t>Swanith</a:t>
            </a:r>
            <a:r>
              <a:rPr lang="en-US" sz="2000">
                <a:latin typeface="+mn-lt"/>
              </a:rPr>
              <a:t> </a:t>
            </a:r>
            <a:r>
              <a:rPr lang="en-US" sz="2000" err="1">
                <a:latin typeface="+mn-lt"/>
              </a:rPr>
              <a:t>Ambadas</a:t>
            </a:r>
            <a:r>
              <a:rPr lang="en-US" sz="2000">
                <a:latin typeface="+mn-lt"/>
              </a:rPr>
              <a:t> (</a:t>
            </a:r>
            <a:r>
              <a:rPr lang="en-US" sz="2000" err="1">
                <a:latin typeface="+mn-lt"/>
              </a:rPr>
              <a:t>swanitha</a:t>
            </a:r>
            <a:r>
              <a:rPr lang="en-US" sz="2000">
                <a:latin typeface="+mn-lt"/>
              </a:rPr>
              <a:t>)</a:t>
            </a:r>
            <a:endParaRPr lang="en-US" sz="2000" err="1">
              <a:solidFill>
                <a:srgbClr val="333333"/>
              </a:solidFill>
              <a:latin typeface="+mn-lt"/>
            </a:endParaRPr>
          </a:p>
          <a:p>
            <a:pPr algn="ctr"/>
            <a:r>
              <a:rPr lang="en-US" sz="2000">
                <a:latin typeface="+mn-lt"/>
              </a:rPr>
              <a:t>Manish </a:t>
            </a:r>
            <a:r>
              <a:rPr lang="en-US" sz="2000" err="1">
                <a:latin typeface="+mn-lt"/>
              </a:rPr>
              <a:t>Bikumalla</a:t>
            </a:r>
            <a:r>
              <a:rPr lang="en-US" sz="2000">
                <a:latin typeface="+mn-lt"/>
              </a:rPr>
              <a:t> (</a:t>
            </a:r>
            <a:r>
              <a:rPr lang="en-US" sz="2000" err="1">
                <a:latin typeface="+mn-lt"/>
              </a:rPr>
              <a:t>manishbi</a:t>
            </a:r>
            <a:r>
              <a:rPr lang="en-US" sz="2000">
                <a:latin typeface="+mn-lt"/>
              </a:rPr>
              <a:t>)</a:t>
            </a:r>
          </a:p>
          <a:p>
            <a:pPr algn="ctr"/>
            <a:r>
              <a:rPr lang="en-US" sz="2000">
                <a:latin typeface="+mn-lt"/>
              </a:rPr>
              <a:t>Hariharan Sriram (hsriram)</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p:txBody>
          <a:bodyPr/>
          <a:lstStyle/>
          <a:p>
            <a:r>
              <a:rPr lang="en-US">
                <a:latin typeface="Georgia"/>
              </a:rPr>
              <a:t>Results - contd..</a:t>
            </a:r>
            <a:endParaRPr lang="en-US"/>
          </a:p>
        </p:txBody>
      </p:sp>
      <p:sp>
        <p:nvSpPr>
          <p:cNvPr id="3" name="Side Text - Column 1">
            <a:extLst>
              <a:ext uri="{FF2B5EF4-FFF2-40B4-BE49-F238E27FC236}">
                <a16:creationId xmlns:a16="http://schemas.microsoft.com/office/drawing/2014/main" id="{38025F87-E395-E545-BB3A-BF62703CCBBB}"/>
              </a:ext>
            </a:extLst>
          </p:cNvPr>
          <p:cNvSpPr>
            <a:spLocks noGrp="1"/>
          </p:cNvSpPr>
          <p:nvPr>
            <p:ph idx="1"/>
          </p:nvPr>
        </p:nvSpPr>
        <p:spPr/>
        <p:txBody>
          <a:bodyPr vert="horz" lIns="91440" tIns="45720" rIns="91440" bIns="45720" rtlCol="0" anchor="t">
            <a:noAutofit/>
          </a:bodyPr>
          <a:lstStyle/>
          <a:p>
            <a:r>
              <a:rPr lang="en-US" sz="1600">
                <a:cs typeface="Arial"/>
              </a:rPr>
              <a:t>The tables adjacent represent the standard  evaluation metrics </a:t>
            </a:r>
            <a:r>
              <a:rPr lang="en-US" sz="1600" err="1">
                <a:cs typeface="Arial"/>
              </a:rPr>
              <a:t>llike</a:t>
            </a:r>
            <a:r>
              <a:rPr lang="en-US" sz="1600">
                <a:cs typeface="Arial"/>
              </a:rPr>
              <a:t> accuracy, precision, recall and F1 score. </a:t>
            </a:r>
          </a:p>
          <a:p>
            <a:r>
              <a:rPr lang="en-US" sz="1600">
                <a:cs typeface="Arial"/>
              </a:rPr>
              <a:t>As can be seen from the data </a:t>
            </a:r>
            <a:r>
              <a:rPr lang="en-US" sz="1600" err="1">
                <a:cs typeface="Arial"/>
              </a:rPr>
              <a:t>GoogleNet</a:t>
            </a:r>
            <a:r>
              <a:rPr lang="en-US" sz="1600">
                <a:cs typeface="Arial"/>
              </a:rPr>
              <a:t> which is a pretrained model performed the best. While post application of preprocessing steps in GANs and autoencoders, Resnet performed better</a:t>
            </a:r>
          </a:p>
          <a:p>
            <a:endParaRPr lang="en-US">
              <a:cs typeface="Arial"/>
            </a:endParaRPr>
          </a:p>
          <a:p>
            <a:endParaRPr lang="en-US">
              <a:cs typeface="Arial"/>
            </a:endParaRP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4"/>
          </p:nvPr>
        </p:nvSpPr>
        <p:spPr/>
        <p:txBody>
          <a:bodyPr/>
          <a:lstStyle/>
          <a:p>
            <a:fld id="{7FF4D5E0-956F-9742-9135-6CCBA6AE77D9}" type="slidenum">
              <a:rPr lang="en-US" smtClean="0"/>
              <a:t>10</a:t>
            </a:fld>
            <a:endParaRPr lang="en-US"/>
          </a:p>
        </p:txBody>
      </p:sp>
      <p:pic>
        <p:nvPicPr>
          <p:cNvPr id="5" name="Picture 4" descr="A screenshot of a table&#10;&#10;Description automatically generated">
            <a:extLst>
              <a:ext uri="{FF2B5EF4-FFF2-40B4-BE49-F238E27FC236}">
                <a16:creationId xmlns:a16="http://schemas.microsoft.com/office/drawing/2014/main" id="{BA45E833-DE2E-E798-E3BA-3872EB169CA7}"/>
              </a:ext>
            </a:extLst>
          </p:cNvPr>
          <p:cNvPicPr>
            <a:picLocks noChangeAspect="1"/>
          </p:cNvPicPr>
          <p:nvPr/>
        </p:nvPicPr>
        <p:blipFill>
          <a:blip r:embed="rId2"/>
          <a:stretch>
            <a:fillRect/>
          </a:stretch>
        </p:blipFill>
        <p:spPr>
          <a:xfrm>
            <a:off x="6041345" y="1006642"/>
            <a:ext cx="5547585" cy="3994485"/>
          </a:xfrm>
          <a:prstGeom prst="rect">
            <a:avLst/>
          </a:prstGeom>
        </p:spPr>
      </p:pic>
      <p:pic>
        <p:nvPicPr>
          <p:cNvPr id="6" name="Picture 5" descr="A close-up of a number&#10;&#10;Description automatically generated">
            <a:extLst>
              <a:ext uri="{FF2B5EF4-FFF2-40B4-BE49-F238E27FC236}">
                <a16:creationId xmlns:a16="http://schemas.microsoft.com/office/drawing/2014/main" id="{899A26F0-CFF3-4B1E-E1DE-843414E9D46C}"/>
              </a:ext>
            </a:extLst>
          </p:cNvPr>
          <p:cNvPicPr>
            <a:picLocks noChangeAspect="1"/>
          </p:cNvPicPr>
          <p:nvPr/>
        </p:nvPicPr>
        <p:blipFill>
          <a:blip r:embed="rId3"/>
          <a:stretch>
            <a:fillRect/>
          </a:stretch>
        </p:blipFill>
        <p:spPr>
          <a:xfrm>
            <a:off x="6023809" y="5061769"/>
            <a:ext cx="5582654" cy="1259752"/>
          </a:xfrm>
          <a:prstGeom prst="rect">
            <a:avLst/>
          </a:prstGeom>
        </p:spPr>
      </p:pic>
    </p:spTree>
    <p:extLst>
      <p:ext uri="{BB962C8B-B14F-4D97-AF65-F5344CB8AC3E}">
        <p14:creationId xmlns:p14="http://schemas.microsoft.com/office/powerpoint/2010/main" val="24875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p:txBody>
          <a:bodyPr/>
          <a:lstStyle/>
          <a:p>
            <a:r>
              <a:rPr lang="en-US">
                <a:latin typeface="Georgia"/>
              </a:rPr>
              <a:t>Results - contd..</a:t>
            </a:r>
            <a:endParaRPr lang="en-US"/>
          </a:p>
        </p:txBody>
      </p:sp>
      <p:sp>
        <p:nvSpPr>
          <p:cNvPr id="3" name="Side Text - Column 1">
            <a:extLst>
              <a:ext uri="{FF2B5EF4-FFF2-40B4-BE49-F238E27FC236}">
                <a16:creationId xmlns:a16="http://schemas.microsoft.com/office/drawing/2014/main" id="{38025F87-E395-E545-BB3A-BF62703CCBBB}"/>
              </a:ext>
            </a:extLst>
          </p:cNvPr>
          <p:cNvSpPr>
            <a:spLocks noGrp="1"/>
          </p:cNvSpPr>
          <p:nvPr>
            <p:ph idx="1"/>
          </p:nvPr>
        </p:nvSpPr>
        <p:spPr>
          <a:xfrm>
            <a:off x="566928" y="2096086"/>
            <a:ext cx="5714247" cy="4133541"/>
          </a:xfrm>
        </p:spPr>
        <p:txBody>
          <a:bodyPr vert="horz" lIns="91440" tIns="45720" rIns="91440" bIns="45720" rtlCol="0" anchor="t">
            <a:noAutofit/>
          </a:bodyPr>
          <a:lstStyle/>
          <a:p>
            <a:r>
              <a:rPr lang="en-US" sz="1600">
                <a:cs typeface="Arial"/>
              </a:rPr>
              <a:t>Model </a:t>
            </a:r>
            <a:r>
              <a:rPr lang="en-US" sz="1600" err="1">
                <a:cs typeface="Arial"/>
              </a:rPr>
              <a:t>Visualisation</a:t>
            </a:r>
            <a:r>
              <a:rPr lang="en-US" sz="1600">
                <a:cs typeface="Arial"/>
              </a:rPr>
              <a:t> using Tensor Board for </a:t>
            </a:r>
            <a:r>
              <a:rPr lang="en-US" sz="1600" err="1">
                <a:cs typeface="Arial"/>
              </a:rPr>
              <a:t>AlexNet</a:t>
            </a:r>
            <a:r>
              <a:rPr lang="en-US" sz="1600">
                <a:cs typeface="Arial"/>
              </a:rPr>
              <a:t> model is deployed where key features like Images, Time Series, Scalars, Histograms are visualized for </a:t>
            </a:r>
            <a:br>
              <a:rPr lang="en-US" sz="1600">
                <a:cs typeface="Arial"/>
              </a:rPr>
            </a:br>
            <a:r>
              <a:rPr lang="en-US" sz="1600">
                <a:cs typeface="Arial"/>
              </a:rPr>
              <a:t>better understanding of the model.</a:t>
            </a:r>
          </a:p>
          <a:p>
            <a:r>
              <a:rPr lang="en-US" sz="1600">
                <a:cs typeface="Arial"/>
              </a:rPr>
              <a:t>The time series provide real time view of metrics like accuracy, loss for the model. </a:t>
            </a:r>
          </a:p>
          <a:p>
            <a:r>
              <a:rPr lang="en-US" sz="1600">
                <a:cs typeface="Arial"/>
              </a:rPr>
              <a:t>Images show the images in the dataset, histograms provide how tensor values evolve </a:t>
            </a:r>
            <a:br>
              <a:rPr lang="en-US" sz="1600">
                <a:cs typeface="Arial"/>
              </a:rPr>
            </a:br>
            <a:r>
              <a:rPr lang="en-US" sz="1600">
                <a:cs typeface="Arial"/>
              </a:rPr>
              <a:t>across different layers in the model.</a:t>
            </a: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4"/>
          </p:nvPr>
        </p:nvSpPr>
        <p:spPr/>
        <p:txBody>
          <a:bodyPr/>
          <a:lstStyle/>
          <a:p>
            <a:fld id="{7FF4D5E0-956F-9742-9135-6CCBA6AE77D9}" type="slidenum">
              <a:rPr lang="en-US" smtClean="0"/>
              <a:t>11</a:t>
            </a:fld>
            <a:endParaRPr lang="en-US"/>
          </a:p>
        </p:txBody>
      </p:sp>
      <p:pic>
        <p:nvPicPr>
          <p:cNvPr id="4" name="Picture 3" descr="A screenshot of a computer&#10;&#10;Description automatically generated">
            <a:extLst>
              <a:ext uri="{FF2B5EF4-FFF2-40B4-BE49-F238E27FC236}">
                <a16:creationId xmlns:a16="http://schemas.microsoft.com/office/drawing/2014/main" id="{46D81168-42B7-727C-BBAE-4C5A5C943291}"/>
              </a:ext>
            </a:extLst>
          </p:cNvPr>
          <p:cNvPicPr>
            <a:picLocks noChangeAspect="1"/>
          </p:cNvPicPr>
          <p:nvPr/>
        </p:nvPicPr>
        <p:blipFill>
          <a:blip r:embed="rId2"/>
          <a:stretch>
            <a:fillRect/>
          </a:stretch>
        </p:blipFill>
        <p:spPr>
          <a:xfrm>
            <a:off x="6552412" y="1245761"/>
            <a:ext cx="4589931" cy="235869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8B8AC5F-4CD6-7922-1509-B09E49A59CEE}"/>
              </a:ext>
            </a:extLst>
          </p:cNvPr>
          <p:cNvPicPr>
            <a:picLocks noChangeAspect="1"/>
          </p:cNvPicPr>
          <p:nvPr/>
        </p:nvPicPr>
        <p:blipFill>
          <a:blip r:embed="rId3"/>
          <a:stretch>
            <a:fillRect/>
          </a:stretch>
        </p:blipFill>
        <p:spPr>
          <a:xfrm>
            <a:off x="6545807" y="3665445"/>
            <a:ext cx="4585370" cy="2568190"/>
          </a:xfrm>
          <a:prstGeom prst="rect">
            <a:avLst/>
          </a:prstGeom>
        </p:spPr>
      </p:pic>
    </p:spTree>
    <p:extLst>
      <p:ext uri="{BB962C8B-B14F-4D97-AF65-F5344CB8AC3E}">
        <p14:creationId xmlns:p14="http://schemas.microsoft.com/office/powerpoint/2010/main" val="2503488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6C09-5915-8D98-FD67-004BE8DF94F0}"/>
              </a:ext>
            </a:extLst>
          </p:cNvPr>
          <p:cNvSpPr>
            <a:spLocks noGrp="1"/>
          </p:cNvSpPr>
          <p:nvPr>
            <p:ph type="title"/>
          </p:nvPr>
        </p:nvSpPr>
        <p:spPr/>
        <p:txBody>
          <a:bodyPr/>
          <a:lstStyle/>
          <a:p>
            <a:r>
              <a:rPr lang="en-US"/>
              <a:t>Key Observations / Summary</a:t>
            </a:r>
          </a:p>
        </p:txBody>
      </p:sp>
      <p:sp>
        <p:nvSpPr>
          <p:cNvPr id="3" name="Content Placeholder 2">
            <a:extLst>
              <a:ext uri="{FF2B5EF4-FFF2-40B4-BE49-F238E27FC236}">
                <a16:creationId xmlns:a16="http://schemas.microsoft.com/office/drawing/2014/main" id="{3D61DC33-CE2B-DB5B-B363-150B9EEE5D15}"/>
              </a:ext>
            </a:extLst>
          </p:cNvPr>
          <p:cNvSpPr>
            <a:spLocks noGrp="1"/>
          </p:cNvSpPr>
          <p:nvPr>
            <p:ph idx="1"/>
          </p:nvPr>
        </p:nvSpPr>
        <p:spPr>
          <a:xfrm>
            <a:off x="566928" y="2185416"/>
            <a:ext cx="11117072" cy="3968249"/>
          </a:xfrm>
        </p:spPr>
        <p:txBody>
          <a:bodyPr vert="horz" lIns="91440" tIns="45720" rIns="91440" bIns="45720" rtlCol="0" anchor="t">
            <a:noAutofit/>
          </a:bodyPr>
          <a:lstStyle/>
          <a:p>
            <a:pPr marL="0" indent="0">
              <a:buNone/>
            </a:pPr>
            <a:r>
              <a:rPr lang="en-US" sz="1600">
                <a:cs typeface="Arial" panose="020B0604020202020204"/>
              </a:rPr>
              <a:t>To </a:t>
            </a:r>
            <a:r>
              <a:rPr lang="en-US" sz="1600" err="1">
                <a:cs typeface="Arial" panose="020B0604020202020204"/>
              </a:rPr>
              <a:t>summarise</a:t>
            </a:r>
            <a:r>
              <a:rPr lang="en-US" sz="1600">
                <a:cs typeface="Arial" panose="020B0604020202020204"/>
              </a:rPr>
              <a:t> our observations of the project-</a:t>
            </a:r>
          </a:p>
          <a:p>
            <a:pPr marL="285750" indent="-285750"/>
            <a:r>
              <a:rPr lang="en-US" sz="1600">
                <a:cs typeface="Arial" panose="020B0604020202020204"/>
              </a:rPr>
              <a:t>Our base CNN model performed well compared to complex model architectures like VGG19 and </a:t>
            </a:r>
            <a:r>
              <a:rPr lang="en-US" sz="1600" err="1">
                <a:cs typeface="Arial" panose="020B0604020202020204"/>
              </a:rPr>
              <a:t>AlexNet</a:t>
            </a:r>
            <a:r>
              <a:rPr lang="en-US" sz="1600">
                <a:cs typeface="Arial" panose="020B0604020202020204"/>
              </a:rPr>
              <a:t>. Upon application of Autoencoders to this model, the computational time required was reduced immensely and this was achieved by only sacrificing 3% accuracy which can be considered a great trade off.</a:t>
            </a:r>
          </a:p>
          <a:p>
            <a:pPr marL="285750" indent="-285750"/>
            <a:r>
              <a:rPr lang="en-US" sz="1600">
                <a:cs typeface="Arial" panose="020B0604020202020204"/>
              </a:rPr>
              <a:t>Upon generating synthetic images using GAN, the performance of ResNet improved while the performance of </a:t>
            </a:r>
            <a:r>
              <a:rPr lang="en-US" sz="1600" err="1">
                <a:cs typeface="Arial" panose="020B0604020202020204"/>
              </a:rPr>
              <a:t>DenseNet</a:t>
            </a:r>
            <a:r>
              <a:rPr lang="en-US" sz="1600">
                <a:cs typeface="Arial" panose="020B0604020202020204"/>
              </a:rPr>
              <a:t> dropped probably because of reliance on subtle features.</a:t>
            </a:r>
          </a:p>
          <a:p>
            <a:pPr marL="285750" indent="-285750"/>
            <a:r>
              <a:rPr lang="en-US" sz="1600">
                <a:cs typeface="Arial" panose="020B0604020202020204"/>
              </a:rPr>
              <a:t>Pretrained model </a:t>
            </a:r>
            <a:r>
              <a:rPr lang="en-US" sz="1600" err="1">
                <a:cs typeface="Arial" panose="020B0604020202020204"/>
              </a:rPr>
              <a:t>GoogleNet</a:t>
            </a:r>
            <a:r>
              <a:rPr lang="en-US" sz="1600">
                <a:cs typeface="Arial" panose="020B0604020202020204"/>
              </a:rPr>
              <a:t> performed the best of the lot, however it requires a lot of computational power which necessitates the need for better </a:t>
            </a:r>
            <a:r>
              <a:rPr lang="en-US" sz="1600" err="1">
                <a:cs typeface="Arial" panose="020B0604020202020204"/>
              </a:rPr>
              <a:t>optimised</a:t>
            </a:r>
            <a:r>
              <a:rPr lang="en-US" sz="1600">
                <a:cs typeface="Arial" panose="020B0604020202020204"/>
              </a:rPr>
              <a:t> and faster models.</a:t>
            </a:r>
          </a:p>
          <a:p>
            <a:pPr marL="285750" indent="-285750"/>
            <a:r>
              <a:rPr lang="en-US" sz="1600">
                <a:cs typeface="Arial" panose="020B0604020202020204"/>
              </a:rPr>
              <a:t>These applications open the pathway for integration of deep learning and medical diagnosis for example, if these models are integrated with Xray machines, it aids medical practitioners across the world providing better health outcomes.</a:t>
            </a:r>
          </a:p>
          <a:p>
            <a:pPr marL="285750" indent="-285750"/>
            <a:endParaRPr lang="en-US" sz="1600">
              <a:cs typeface="Arial" panose="020B0604020202020204"/>
            </a:endParaRPr>
          </a:p>
          <a:p>
            <a:pPr marL="285750" indent="-285750"/>
            <a:endParaRPr lang="en-US">
              <a:cs typeface="Arial" panose="020B0604020202020204"/>
            </a:endParaRPr>
          </a:p>
        </p:txBody>
      </p:sp>
      <p:sp>
        <p:nvSpPr>
          <p:cNvPr id="4" name="Footer Placeholder 3">
            <a:extLst>
              <a:ext uri="{FF2B5EF4-FFF2-40B4-BE49-F238E27FC236}">
                <a16:creationId xmlns:a16="http://schemas.microsoft.com/office/drawing/2014/main" id="{DC9E3690-4821-FF7E-79A0-FC818A7A8A7B}"/>
              </a:ext>
            </a:extLst>
          </p:cNvPr>
          <p:cNvSpPr>
            <a:spLocks noGrp="1"/>
          </p:cNvSpPr>
          <p:nvPr>
            <p:ph type="ftr" sz="quarter" idx="10"/>
          </p:nvPr>
        </p:nvSpPr>
        <p:spPr/>
        <p:txBody>
          <a:bodyPr/>
          <a:lstStyle/>
          <a:p>
            <a:fld id="{EB53C135-CEC6-A548-8917-8F7FEB82358B}" type="slidenum">
              <a:rPr lang="en-US" smtClean="0"/>
              <a:pPr/>
              <a:t>12</a:t>
            </a:fld>
            <a:endParaRPr lang="en-US"/>
          </a:p>
        </p:txBody>
      </p:sp>
    </p:spTree>
    <p:extLst>
      <p:ext uri="{BB962C8B-B14F-4D97-AF65-F5344CB8AC3E}">
        <p14:creationId xmlns:p14="http://schemas.microsoft.com/office/powerpoint/2010/main" val="376542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154B-AAFC-8EE1-F584-594D81205A25}"/>
              </a:ext>
            </a:extLst>
          </p:cNvPr>
          <p:cNvSpPr>
            <a:spLocks noGrp="1"/>
          </p:cNvSpPr>
          <p:nvPr>
            <p:ph type="title"/>
          </p:nvPr>
        </p:nvSpPr>
        <p:spPr/>
        <p:txBody>
          <a:bodyPr/>
          <a:lstStyle/>
          <a:p>
            <a:r>
              <a:rPr lang="en-US">
                <a:latin typeface="Georgia"/>
              </a:rPr>
              <a:t>Team Contribution</a:t>
            </a:r>
            <a:endParaRPr lang="en-US"/>
          </a:p>
        </p:txBody>
      </p:sp>
      <p:sp>
        <p:nvSpPr>
          <p:cNvPr id="3" name="Footer Placeholder 2">
            <a:extLst>
              <a:ext uri="{FF2B5EF4-FFF2-40B4-BE49-F238E27FC236}">
                <a16:creationId xmlns:a16="http://schemas.microsoft.com/office/drawing/2014/main" id="{DA810402-1A27-9823-9B87-0D7DBECA950A}"/>
              </a:ext>
            </a:extLst>
          </p:cNvPr>
          <p:cNvSpPr>
            <a:spLocks noGrp="1"/>
          </p:cNvSpPr>
          <p:nvPr>
            <p:ph type="ftr" sz="quarter" idx="10"/>
          </p:nvPr>
        </p:nvSpPr>
        <p:spPr/>
        <p:txBody>
          <a:bodyPr/>
          <a:lstStyle/>
          <a:p>
            <a:fld id="{EB53C135-CEC6-A548-8917-8F7FEB82358B}" type="slidenum">
              <a:rPr lang="en-US" smtClean="0"/>
              <a:pPr/>
              <a:t>13</a:t>
            </a:fld>
            <a:endParaRPr lang="en-US"/>
          </a:p>
        </p:txBody>
      </p:sp>
      <p:graphicFrame>
        <p:nvGraphicFramePr>
          <p:cNvPr id="4" name="Table 3">
            <a:extLst>
              <a:ext uri="{FF2B5EF4-FFF2-40B4-BE49-F238E27FC236}">
                <a16:creationId xmlns:a16="http://schemas.microsoft.com/office/drawing/2014/main" id="{F050DBD0-23E4-F64A-1357-6B405CDB425C}"/>
              </a:ext>
            </a:extLst>
          </p:cNvPr>
          <p:cNvGraphicFramePr>
            <a:graphicFrameLocks noGrp="1"/>
          </p:cNvGraphicFramePr>
          <p:nvPr>
            <p:extLst>
              <p:ext uri="{D42A27DB-BD31-4B8C-83A1-F6EECF244321}">
                <p14:modId xmlns:p14="http://schemas.microsoft.com/office/powerpoint/2010/main" val="1673160669"/>
              </p:ext>
            </p:extLst>
          </p:nvPr>
        </p:nvGraphicFramePr>
        <p:xfrm>
          <a:off x="701643" y="2444435"/>
          <a:ext cx="10729070" cy="3291962"/>
        </p:xfrm>
        <a:graphic>
          <a:graphicData uri="http://schemas.openxmlformats.org/drawingml/2006/table">
            <a:tbl>
              <a:tblPr bandRow="1">
                <a:tableStyleId>{5940675A-B579-460E-94D1-54222C63F5DA}</a:tableStyleId>
              </a:tblPr>
              <a:tblGrid>
                <a:gridCol w="2238866">
                  <a:extLst>
                    <a:ext uri="{9D8B030D-6E8A-4147-A177-3AD203B41FA5}">
                      <a16:colId xmlns:a16="http://schemas.microsoft.com/office/drawing/2014/main" val="3227250217"/>
                    </a:ext>
                  </a:extLst>
                </a:gridCol>
                <a:gridCol w="1343319">
                  <a:extLst>
                    <a:ext uri="{9D8B030D-6E8A-4147-A177-3AD203B41FA5}">
                      <a16:colId xmlns:a16="http://schemas.microsoft.com/office/drawing/2014/main" val="1578232179"/>
                    </a:ext>
                  </a:extLst>
                </a:gridCol>
                <a:gridCol w="4827969">
                  <a:extLst>
                    <a:ext uri="{9D8B030D-6E8A-4147-A177-3AD203B41FA5}">
                      <a16:colId xmlns:a16="http://schemas.microsoft.com/office/drawing/2014/main" val="3007535808"/>
                    </a:ext>
                  </a:extLst>
                </a:gridCol>
                <a:gridCol w="2318916">
                  <a:extLst>
                    <a:ext uri="{9D8B030D-6E8A-4147-A177-3AD203B41FA5}">
                      <a16:colId xmlns:a16="http://schemas.microsoft.com/office/drawing/2014/main" val="3428801958"/>
                    </a:ext>
                  </a:extLst>
                </a:gridCol>
              </a:tblGrid>
              <a:tr h="858564">
                <a:tc>
                  <a:txBody>
                    <a:bodyPr/>
                    <a:lstStyle/>
                    <a:p>
                      <a:r>
                        <a:rPr lang="en-US"/>
                        <a:t>Name</a:t>
                      </a:r>
                    </a:p>
                  </a:txBody>
                  <a:tcPr anchor="ctr"/>
                </a:tc>
                <a:tc>
                  <a:txBody>
                    <a:bodyPr/>
                    <a:lstStyle/>
                    <a:p>
                      <a:r>
                        <a:rPr lang="en-US"/>
                        <a:t>UBIT</a:t>
                      </a:r>
                    </a:p>
                  </a:txBody>
                  <a:tcPr anchor="ctr"/>
                </a:tc>
                <a:tc>
                  <a:txBody>
                    <a:bodyPr/>
                    <a:lstStyle/>
                    <a:p>
                      <a:r>
                        <a:rPr lang="en-US"/>
                        <a:t>Work done</a:t>
                      </a:r>
                    </a:p>
                  </a:txBody>
                  <a:tcPr anchor="ctr"/>
                </a:tc>
                <a:tc>
                  <a:txBody>
                    <a:bodyPr/>
                    <a:lstStyle/>
                    <a:p>
                      <a:r>
                        <a:rPr lang="en-US"/>
                        <a:t>Contribution </a:t>
                      </a:r>
                    </a:p>
                  </a:txBody>
                  <a:tcPr anchor="ctr"/>
                </a:tc>
                <a:extLst>
                  <a:ext uri="{0D108BD9-81ED-4DB2-BD59-A6C34878D82A}">
                    <a16:rowId xmlns:a16="http://schemas.microsoft.com/office/drawing/2014/main" val="918309244"/>
                  </a:ext>
                </a:extLst>
              </a:tr>
              <a:tr h="759499">
                <a:tc>
                  <a:txBody>
                    <a:bodyPr/>
                    <a:lstStyle/>
                    <a:p>
                      <a:r>
                        <a:rPr lang="en-US" err="1"/>
                        <a:t>Swanith</a:t>
                      </a:r>
                      <a:r>
                        <a:rPr lang="en-US"/>
                        <a:t> </a:t>
                      </a:r>
                      <a:r>
                        <a:rPr lang="en-US" err="1"/>
                        <a:t>Ambadas</a:t>
                      </a:r>
                    </a:p>
                  </a:txBody>
                  <a:tcPr anchor="ctr"/>
                </a:tc>
                <a:tc>
                  <a:txBody>
                    <a:bodyPr/>
                    <a:lstStyle/>
                    <a:p>
                      <a:r>
                        <a:rPr lang="en-US" err="1"/>
                        <a:t>swanitha</a:t>
                      </a:r>
                    </a:p>
                  </a:txBody>
                  <a:tcPr anchor="ctr"/>
                </a:tc>
                <a:tc>
                  <a:txBody>
                    <a:bodyPr/>
                    <a:lstStyle/>
                    <a:p>
                      <a:r>
                        <a:rPr lang="en-US"/>
                        <a:t>Data pre-processing, CNNs, VGG19, Autoencoders and Final Report</a:t>
                      </a:r>
                    </a:p>
                  </a:txBody>
                  <a:tcPr anchor="ctr"/>
                </a:tc>
                <a:tc>
                  <a:txBody>
                    <a:bodyPr/>
                    <a:lstStyle/>
                    <a:p>
                      <a:r>
                        <a:rPr lang="en-US"/>
                        <a:t>33.33%</a:t>
                      </a:r>
                    </a:p>
                  </a:txBody>
                  <a:tcPr anchor="ctr"/>
                </a:tc>
                <a:extLst>
                  <a:ext uri="{0D108BD9-81ED-4DB2-BD59-A6C34878D82A}">
                    <a16:rowId xmlns:a16="http://schemas.microsoft.com/office/drawing/2014/main" val="77217495"/>
                  </a:ext>
                </a:extLst>
              </a:tr>
              <a:tr h="759499">
                <a:tc>
                  <a:txBody>
                    <a:bodyPr/>
                    <a:lstStyle/>
                    <a:p>
                      <a:r>
                        <a:rPr lang="en-US"/>
                        <a:t>Manish </a:t>
                      </a:r>
                      <a:r>
                        <a:rPr lang="en-US" err="1"/>
                        <a:t>Bikumalla</a:t>
                      </a:r>
                    </a:p>
                  </a:txBody>
                  <a:tcPr anchor="ctr"/>
                </a:tc>
                <a:tc>
                  <a:txBody>
                    <a:bodyPr/>
                    <a:lstStyle/>
                    <a:p>
                      <a:r>
                        <a:rPr lang="en-US" err="1"/>
                        <a:t>manishbi</a:t>
                      </a:r>
                    </a:p>
                  </a:txBody>
                  <a:tcPr anchor="ctr"/>
                </a:tc>
                <a:tc>
                  <a:txBody>
                    <a:bodyPr/>
                    <a:lstStyle/>
                    <a:p>
                      <a:r>
                        <a:rPr lang="en-US"/>
                        <a:t>ResNet34, </a:t>
                      </a:r>
                      <a:r>
                        <a:rPr lang="en-US" err="1"/>
                        <a:t>DenseNet</a:t>
                      </a:r>
                      <a:r>
                        <a:rPr lang="en-US"/>
                        <a:t>, </a:t>
                      </a:r>
                      <a:r>
                        <a:rPr lang="en-US" err="1"/>
                        <a:t>GoogleNet</a:t>
                      </a:r>
                      <a:r>
                        <a:rPr lang="en-US"/>
                        <a:t>, GANs and Final Report</a:t>
                      </a:r>
                    </a:p>
                  </a:txBody>
                  <a:tcPr anchor="ctr"/>
                </a:tc>
                <a:tc>
                  <a:txBody>
                    <a:bodyPr/>
                    <a:lstStyle/>
                    <a:p>
                      <a:r>
                        <a:rPr lang="en-US"/>
                        <a:t>33.33%</a:t>
                      </a:r>
                    </a:p>
                  </a:txBody>
                  <a:tcPr anchor="ctr"/>
                </a:tc>
                <a:extLst>
                  <a:ext uri="{0D108BD9-81ED-4DB2-BD59-A6C34878D82A}">
                    <a16:rowId xmlns:a16="http://schemas.microsoft.com/office/drawing/2014/main" val="4008428122"/>
                  </a:ext>
                </a:extLst>
              </a:tr>
              <a:tr h="759499">
                <a:tc>
                  <a:txBody>
                    <a:bodyPr/>
                    <a:lstStyle/>
                    <a:p>
                      <a:r>
                        <a:rPr lang="en-US"/>
                        <a:t>Hariharan Sriram</a:t>
                      </a:r>
                    </a:p>
                  </a:txBody>
                  <a:tcPr anchor="ctr"/>
                </a:tc>
                <a:tc>
                  <a:txBody>
                    <a:bodyPr/>
                    <a:lstStyle/>
                    <a:p>
                      <a:r>
                        <a:rPr lang="en-US" err="1"/>
                        <a:t>hsriram</a:t>
                      </a:r>
                    </a:p>
                  </a:txBody>
                  <a:tcPr anchor="ctr"/>
                </a:tc>
                <a:tc>
                  <a:txBody>
                    <a:bodyPr/>
                    <a:lstStyle/>
                    <a:p>
                      <a:r>
                        <a:rPr lang="en-US" err="1"/>
                        <a:t>AlexNet</a:t>
                      </a:r>
                      <a:r>
                        <a:rPr lang="en-US"/>
                        <a:t>, Tensor Board, Report 1 Report 2, Final Report</a:t>
                      </a:r>
                    </a:p>
                  </a:txBody>
                  <a:tcPr anchor="ctr"/>
                </a:tc>
                <a:tc>
                  <a:txBody>
                    <a:bodyPr/>
                    <a:lstStyle/>
                    <a:p>
                      <a:r>
                        <a:rPr lang="en-US"/>
                        <a:t>33.33%</a:t>
                      </a:r>
                    </a:p>
                  </a:txBody>
                  <a:tcPr anchor="ctr"/>
                </a:tc>
                <a:extLst>
                  <a:ext uri="{0D108BD9-81ED-4DB2-BD59-A6C34878D82A}">
                    <a16:rowId xmlns:a16="http://schemas.microsoft.com/office/drawing/2014/main" val="2369944405"/>
                  </a:ext>
                </a:extLst>
              </a:tr>
            </a:tbl>
          </a:graphicData>
        </a:graphic>
      </p:graphicFrame>
    </p:spTree>
    <p:extLst>
      <p:ext uri="{BB962C8B-B14F-4D97-AF65-F5344CB8AC3E}">
        <p14:creationId xmlns:p14="http://schemas.microsoft.com/office/powerpoint/2010/main" val="84727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E9759E3F-D8FD-5930-9DDF-7AFF8A068893}"/>
              </a:ext>
            </a:extLst>
          </p:cNvPr>
          <p:cNvSpPr>
            <a:spLocks noGrp="1"/>
          </p:cNvSpPr>
          <p:nvPr>
            <p:ph type="subTitle" idx="1"/>
          </p:nvPr>
        </p:nvSpPr>
        <p:spPr/>
        <p:txBody>
          <a:bodyPr vert="horz" lIns="0" tIns="45720" rIns="91440" bIns="45720" rtlCol="0" anchor="t">
            <a:noAutofit/>
          </a:bodyPr>
          <a:lstStyle/>
          <a:p>
            <a:r>
              <a:rPr lang="en-US">
                <a:latin typeface="Georgia"/>
              </a:rPr>
              <a:t>THANK YOU!</a:t>
            </a:r>
            <a:endParaRPr lang="en-US"/>
          </a:p>
        </p:txBody>
      </p:sp>
      <p:sp>
        <p:nvSpPr>
          <p:cNvPr id="3" name="Footer Placeholder 2">
            <a:extLst>
              <a:ext uri="{FF2B5EF4-FFF2-40B4-BE49-F238E27FC236}">
                <a16:creationId xmlns:a16="http://schemas.microsoft.com/office/drawing/2014/main" id="{5B015E23-C089-13A0-AD88-526C6B04EB5D}"/>
              </a:ext>
            </a:extLst>
          </p:cNvPr>
          <p:cNvSpPr>
            <a:spLocks noGrp="1"/>
          </p:cNvSpPr>
          <p:nvPr>
            <p:ph type="ftr" sz="quarter" idx="4294967295"/>
          </p:nvPr>
        </p:nvSpPr>
        <p:spPr>
          <a:xfrm>
            <a:off x="8077200" y="6319838"/>
            <a:ext cx="4114800" cy="365125"/>
          </a:xfrm>
        </p:spPr>
        <p:txBody>
          <a:bodyPr/>
          <a:lstStyle/>
          <a:p>
            <a:fld id="{EB53C135-CEC6-A548-8917-8F7FEB82358B}" type="slidenum">
              <a:rPr lang="en-US" smtClean="0"/>
              <a:pPr/>
              <a:t>14</a:t>
            </a:fld>
            <a:endParaRPr lang="en-US"/>
          </a:p>
        </p:txBody>
      </p:sp>
    </p:spTree>
    <p:extLst>
      <p:ext uri="{BB962C8B-B14F-4D97-AF65-F5344CB8AC3E}">
        <p14:creationId xmlns:p14="http://schemas.microsoft.com/office/powerpoint/2010/main" val="215239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IN"/>
              <a:t>Project Description</a:t>
            </a:r>
            <a:endParaRPr lang="en-US"/>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1122152" cy="3968249"/>
          </a:xfrm>
        </p:spPr>
        <p:txBody>
          <a:bodyPr/>
          <a:lstStyle/>
          <a:p>
            <a:pPr marL="0" indent="0">
              <a:buNone/>
            </a:pPr>
            <a:r>
              <a:rPr lang="en-US" sz="1400"/>
              <a:t>Short Summary: </a:t>
            </a:r>
          </a:p>
          <a:p>
            <a:pPr marL="0" indent="0">
              <a:buNone/>
            </a:pPr>
            <a:r>
              <a:rPr lang="en-US" sz="1400"/>
              <a:t>Pneumonia is a life altering respiratory disease, which if not treated properly can lead to death. This project aims to enhance the accuracy and reliability of pneumonia diagnosis using chest x-rays using deep learning techniques. We aim to build a robust model with high precision and recall in identifying pneumonia using Convolutional Neural Networks (CNNs) and Generative Adversarial Networks (GANs).</a:t>
            </a:r>
          </a:p>
          <a:p>
            <a:pPr marL="0" indent="0">
              <a:buNone/>
            </a:pPr>
            <a:endParaRPr lang="en-US" sz="1400"/>
          </a:p>
          <a:p>
            <a:pPr marL="0" indent="0">
              <a:buNone/>
            </a:pPr>
            <a:r>
              <a:rPr lang="en-US" sz="1400"/>
              <a:t>Objectives: </a:t>
            </a:r>
          </a:p>
          <a:p>
            <a:r>
              <a:rPr lang="en-US" sz="1400"/>
              <a:t>Develop a deep leaning model to classify chest X-ray images into +</a:t>
            </a:r>
            <a:r>
              <a:rPr lang="en-US" sz="1400" err="1"/>
              <a:t>ve</a:t>
            </a:r>
            <a:r>
              <a:rPr lang="en-US" sz="1400"/>
              <a:t> and -</a:t>
            </a:r>
            <a:r>
              <a:rPr lang="en-US" sz="1400" err="1"/>
              <a:t>ve</a:t>
            </a:r>
            <a:r>
              <a:rPr lang="en-US" sz="1400"/>
              <a:t> categories accurately. </a:t>
            </a:r>
          </a:p>
          <a:p>
            <a:r>
              <a:rPr lang="en-US" sz="1400"/>
              <a:t>The model’s performance can be improved through GAN-based data augmentation to address the issue with limited labeled data. </a:t>
            </a:r>
          </a:p>
          <a:p>
            <a:r>
              <a:rPr lang="en-US" sz="1400"/>
              <a:t>Evaluate the model's performance against existing benchmarks and ensure it meets clinical standards for diagnostic accuracy.</a:t>
            </a:r>
          </a:p>
          <a:p>
            <a:r>
              <a:rPr lang="en-US" sz="1400"/>
              <a:t>Some x-rays can be of very large sizes (more pixels) which takes more computational power. Using Autoencoder to reduce image sizes and reduce training time.</a:t>
            </a:r>
          </a:p>
          <a:p>
            <a:pPr marL="0" indent="0">
              <a:buNone/>
            </a:pPr>
            <a:endParaRPr lang="en-US" sz="1400"/>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2</a:t>
            </a:fld>
            <a:endParaRPr lang="en-US"/>
          </a:p>
        </p:txBody>
      </p:sp>
    </p:spTree>
    <p:extLst>
      <p:ext uri="{BB962C8B-B14F-4D97-AF65-F5344CB8AC3E}">
        <p14:creationId xmlns:p14="http://schemas.microsoft.com/office/powerpoint/2010/main" val="91680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IN">
                <a:latin typeface="Georgia"/>
              </a:rPr>
              <a:t>Background</a:t>
            </a:r>
            <a:endParaRPr lang="en-US"/>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1122152" cy="3968249"/>
          </a:xfrm>
        </p:spPr>
        <p:txBody>
          <a:bodyPr vert="horz" lIns="91440" tIns="45720" rIns="91440" bIns="45720" rtlCol="0" anchor="t">
            <a:noAutofit/>
          </a:bodyPr>
          <a:lstStyle/>
          <a:p>
            <a:pPr marL="0" indent="0">
              <a:buNone/>
            </a:pPr>
            <a:r>
              <a:rPr lang="en-US" sz="1600">
                <a:cs typeface="Arial"/>
              </a:rPr>
              <a:t>Major issues in Medical imaging and disease diagnosis:</a:t>
            </a:r>
          </a:p>
          <a:p>
            <a:r>
              <a:rPr lang="en-US" sz="1600">
                <a:cs typeface="Arial"/>
              </a:rPr>
              <a:t>Lack of sufficient, largely diverse and class wise </a:t>
            </a:r>
            <a:r>
              <a:rPr lang="en-US" sz="1600" err="1">
                <a:cs typeface="Arial"/>
              </a:rPr>
              <a:t>seggregated</a:t>
            </a:r>
            <a:r>
              <a:rPr lang="en-US" sz="1600">
                <a:cs typeface="Arial"/>
              </a:rPr>
              <a:t> data.</a:t>
            </a:r>
          </a:p>
          <a:p>
            <a:r>
              <a:rPr lang="en-US" sz="1600">
                <a:cs typeface="Arial"/>
              </a:rPr>
              <a:t>Even if the data is available, there is a class wise imbalance which effects the training as well as validation of various machine learning models</a:t>
            </a:r>
          </a:p>
          <a:p>
            <a:r>
              <a:rPr lang="en-US" sz="1600">
                <a:cs typeface="Arial"/>
              </a:rPr>
              <a:t>Especially in the current dataset where we have 1583 Normal Chest Xray images  and 4273 Pneumonia Chest Xray images. </a:t>
            </a:r>
          </a:p>
          <a:p>
            <a:r>
              <a:rPr lang="en-US" sz="1600">
                <a:cs typeface="Arial"/>
              </a:rPr>
              <a:t>Lack of medical personnel or proper diagnosis of diseases which was palpable in 2020 and 2021 when covid struck the world.</a:t>
            </a:r>
          </a:p>
          <a:p>
            <a:pPr marL="0" indent="0">
              <a:buNone/>
            </a:pPr>
            <a:r>
              <a:rPr lang="en-US" sz="1600">
                <a:cs typeface="Arial"/>
              </a:rPr>
              <a:t>Because of the above problems there is a rising need for technological intervention which will further aid medical practitioners for better disease diagnosis and better health outcomes of patients</a:t>
            </a:r>
          </a:p>
          <a:p>
            <a:endParaRPr lang="en-US">
              <a:cs typeface="Arial"/>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3</a:t>
            </a:fld>
            <a:endParaRPr lang="en-US"/>
          </a:p>
        </p:txBody>
      </p:sp>
    </p:spTree>
    <p:extLst>
      <p:ext uri="{BB962C8B-B14F-4D97-AF65-F5344CB8AC3E}">
        <p14:creationId xmlns:p14="http://schemas.microsoft.com/office/powerpoint/2010/main" val="1368065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6EFFE0B3-6566-3F48-9291-A6A8E30E2D62}"/>
              </a:ext>
            </a:extLst>
          </p:cNvPr>
          <p:cNvSpPr>
            <a:spLocks noGrp="1"/>
          </p:cNvSpPr>
          <p:nvPr>
            <p:ph type="title"/>
          </p:nvPr>
        </p:nvSpPr>
        <p:spPr/>
        <p:txBody>
          <a:bodyPr/>
          <a:lstStyle/>
          <a:p>
            <a:r>
              <a:rPr lang="en-IN">
                <a:latin typeface="Georgia"/>
              </a:rPr>
              <a:t>Background - contd..</a:t>
            </a:r>
            <a:endParaRPr lang="en-US"/>
          </a:p>
        </p:txBody>
      </p:sp>
      <p:sp>
        <p:nvSpPr>
          <p:cNvPr id="5" name="Slide Text">
            <a:extLst>
              <a:ext uri="{FF2B5EF4-FFF2-40B4-BE49-F238E27FC236}">
                <a16:creationId xmlns:a16="http://schemas.microsoft.com/office/drawing/2014/main" id="{C69252C7-A6C4-2849-AD0F-63A6BD9AFA47}"/>
              </a:ext>
            </a:extLst>
          </p:cNvPr>
          <p:cNvSpPr>
            <a:spLocks noGrp="1"/>
          </p:cNvSpPr>
          <p:nvPr>
            <p:ph idx="1"/>
          </p:nvPr>
        </p:nvSpPr>
        <p:spPr>
          <a:xfrm>
            <a:off x="566928" y="2185416"/>
            <a:ext cx="11122152" cy="3968249"/>
          </a:xfrm>
        </p:spPr>
        <p:txBody>
          <a:bodyPr vert="horz" lIns="91440" tIns="45720" rIns="91440" bIns="45720" rtlCol="0" anchor="t">
            <a:noAutofit/>
          </a:bodyPr>
          <a:lstStyle/>
          <a:p>
            <a:pPr marL="0" indent="0">
              <a:buNone/>
            </a:pPr>
            <a:r>
              <a:rPr lang="en-US" sz="1600">
                <a:cs typeface="Arial"/>
              </a:rPr>
              <a:t>How is your approach similar or different from others?</a:t>
            </a:r>
          </a:p>
          <a:p>
            <a:pPr marL="285750" indent="-285750"/>
            <a:r>
              <a:rPr lang="en-US" sz="1600">
                <a:cs typeface="Arial"/>
              </a:rPr>
              <a:t>A lot of research is already being done in this area and has been ramped up in the </a:t>
            </a:r>
            <a:r>
              <a:rPr lang="en-US" sz="1600">
                <a:cs typeface="Arial"/>
                <a:hlinkClick r:id="rId2"/>
              </a:rPr>
              <a:t>post covid era</a:t>
            </a:r>
            <a:r>
              <a:rPr lang="en-US" sz="1600">
                <a:cs typeface="Arial"/>
              </a:rPr>
              <a:t> during which period various deep learning </a:t>
            </a:r>
            <a:r>
              <a:rPr lang="en-US" sz="1600" err="1">
                <a:cs typeface="Arial"/>
              </a:rPr>
              <a:t>methodogies</a:t>
            </a:r>
            <a:r>
              <a:rPr lang="en-US" sz="1600">
                <a:cs typeface="Arial"/>
              </a:rPr>
              <a:t> were explored to classify chest </a:t>
            </a:r>
            <a:r>
              <a:rPr lang="en-US" sz="1600" err="1">
                <a:cs typeface="Arial"/>
              </a:rPr>
              <a:t>xray</a:t>
            </a:r>
            <a:r>
              <a:rPr lang="en-US" sz="1600">
                <a:cs typeface="Arial"/>
              </a:rPr>
              <a:t> images as well as </a:t>
            </a:r>
            <a:r>
              <a:rPr lang="en-US" sz="1600" err="1">
                <a:cs typeface="Arial"/>
              </a:rPr>
              <a:t>ct</a:t>
            </a:r>
            <a:r>
              <a:rPr lang="en-US" sz="1600">
                <a:cs typeface="Arial"/>
              </a:rPr>
              <a:t> scans.</a:t>
            </a:r>
          </a:p>
          <a:p>
            <a:pPr marL="285750" indent="-285750"/>
            <a:r>
              <a:rPr lang="en-US" sz="1600">
                <a:cs typeface="Arial"/>
              </a:rPr>
              <a:t>In this project, our main goal is to classify chest </a:t>
            </a:r>
            <a:r>
              <a:rPr lang="en-US" sz="1600" err="1">
                <a:cs typeface="Arial"/>
              </a:rPr>
              <a:t>xray</a:t>
            </a:r>
            <a:r>
              <a:rPr lang="en-US" sz="1600">
                <a:cs typeface="Arial"/>
              </a:rPr>
              <a:t> images based on the available data into normal or pneumonia essentially making it a binary classification problem. For this we started with a base CNN and experimented with various complex architectures.</a:t>
            </a:r>
          </a:p>
          <a:p>
            <a:pPr marL="285750" indent="-285750"/>
            <a:r>
              <a:rPr lang="en-US" sz="1600">
                <a:cs typeface="Arial"/>
              </a:rPr>
              <a:t>Further realizing the paucity of data and data imbalance, we generated synthetic images using  Generative adversarial Networks (GANs) to make the model more robust, similar to this </a:t>
            </a:r>
            <a:r>
              <a:rPr lang="en-US" sz="1600">
                <a:cs typeface="Arial"/>
                <a:hlinkClick r:id="rId3"/>
              </a:rPr>
              <a:t>paper</a:t>
            </a:r>
            <a:r>
              <a:rPr lang="en-US" sz="1600">
                <a:cs typeface="Arial"/>
              </a:rPr>
              <a:t>.</a:t>
            </a:r>
          </a:p>
          <a:p>
            <a:pPr marL="285750" indent="-285750"/>
            <a:r>
              <a:rPr lang="en-US" sz="1600">
                <a:cs typeface="Arial"/>
              </a:rPr>
              <a:t>Another approach in using Autoencoders - for feature extraction, enhanced efficiency, discarding irrelevant artifacts, reduction of complexity and memory usage.</a:t>
            </a:r>
          </a:p>
          <a:p>
            <a:pPr marL="285750" indent="-285750"/>
            <a:r>
              <a:rPr lang="en-US" sz="1600">
                <a:cs typeface="Arial"/>
              </a:rPr>
              <a:t>By applying these complex and intuitive preprocessing steps, the results were further evaluated and compared with the previous models.</a:t>
            </a:r>
          </a:p>
          <a:p>
            <a:endParaRPr lang="en-US">
              <a:cs typeface="Arial"/>
            </a:endParaRPr>
          </a:p>
        </p:txBody>
      </p:sp>
      <p:sp>
        <p:nvSpPr>
          <p:cNvPr id="16" name="Slide Number">
            <a:extLst>
              <a:ext uri="{FF2B5EF4-FFF2-40B4-BE49-F238E27FC236}">
                <a16:creationId xmlns:a16="http://schemas.microsoft.com/office/drawing/2014/main" id="{4603F0F3-CF76-774D-86D8-DB88B362524A}"/>
              </a:ext>
            </a:extLst>
          </p:cNvPr>
          <p:cNvSpPr>
            <a:spLocks noGrp="1"/>
          </p:cNvSpPr>
          <p:nvPr>
            <p:ph type="ftr" sz="quarter" idx="10"/>
          </p:nvPr>
        </p:nvSpPr>
        <p:spPr/>
        <p:txBody>
          <a:bodyPr/>
          <a:lstStyle/>
          <a:p>
            <a:fld id="{2E1B3BED-EDDA-2E42-813F-F157009AF3C2}" type="slidenum">
              <a:rPr lang="en-US" smtClean="0"/>
              <a:t>4</a:t>
            </a:fld>
            <a:endParaRPr lang="en-US"/>
          </a:p>
        </p:txBody>
      </p:sp>
    </p:spTree>
    <p:extLst>
      <p:ext uri="{BB962C8B-B14F-4D97-AF65-F5344CB8AC3E}">
        <p14:creationId xmlns:p14="http://schemas.microsoft.com/office/powerpoint/2010/main" val="191774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6FD4-04D4-35B9-D4C9-D397529ABEED}"/>
              </a:ext>
            </a:extLst>
          </p:cNvPr>
          <p:cNvSpPr>
            <a:spLocks noGrp="1"/>
          </p:cNvSpPr>
          <p:nvPr>
            <p:ph type="title"/>
          </p:nvPr>
        </p:nvSpPr>
        <p:spPr/>
        <p:txBody>
          <a:bodyPr/>
          <a:lstStyle/>
          <a:p>
            <a:r>
              <a:rPr lang="en-IN"/>
              <a:t>Dataset</a:t>
            </a:r>
            <a:endParaRPr lang="en-US"/>
          </a:p>
        </p:txBody>
      </p:sp>
      <p:sp>
        <p:nvSpPr>
          <p:cNvPr id="3" name="Content Placeholder 2">
            <a:extLst>
              <a:ext uri="{FF2B5EF4-FFF2-40B4-BE49-F238E27FC236}">
                <a16:creationId xmlns:a16="http://schemas.microsoft.com/office/drawing/2014/main" id="{B9505FE2-D7A1-A834-037C-AF53A053D4EF}"/>
              </a:ext>
            </a:extLst>
          </p:cNvPr>
          <p:cNvSpPr>
            <a:spLocks noGrp="1"/>
          </p:cNvSpPr>
          <p:nvPr>
            <p:ph idx="1"/>
          </p:nvPr>
        </p:nvSpPr>
        <p:spPr>
          <a:xfrm>
            <a:off x="566928" y="2185416"/>
            <a:ext cx="11124329" cy="3968249"/>
          </a:xfrm>
        </p:spPr>
        <p:txBody>
          <a:bodyPr vert="horz" lIns="91440" tIns="45720" rIns="91440" bIns="45720" rtlCol="0" anchor="t">
            <a:noAutofit/>
          </a:bodyPr>
          <a:lstStyle/>
          <a:p>
            <a:r>
              <a:rPr lang="en-IN" sz="1600">
                <a:ea typeface="+mn-lt"/>
                <a:cs typeface="+mn-lt"/>
              </a:rPr>
              <a:t>Describe the data you are working with for your project</a:t>
            </a:r>
            <a:endParaRPr lang="en-US" sz="1600">
              <a:cs typeface="Arial" panose="020B0604020202020204"/>
            </a:endParaRPr>
          </a:p>
          <a:p>
            <a:pPr marL="0" indent="0">
              <a:buNone/>
            </a:pPr>
            <a:r>
              <a:rPr lang="en-IN" sz="1600">
                <a:ea typeface="+mn-lt"/>
                <a:cs typeface="+mn-lt"/>
              </a:rPr>
              <a:t>The dataset comprises chest X-ray images categorized into two main classes: Pneumonia and Normal. It is organized into three primary folders: train, test, and validation, each containing subfolders for the respective image categories. In total, the dataset includes 5,856 X-ray images in JPEG format. Each image is of size 224*224 pixels with only 1 channel (</a:t>
            </a:r>
            <a:r>
              <a:rPr lang="en-IN" sz="1600" err="1">
                <a:ea typeface="+mn-lt"/>
                <a:cs typeface="+mn-lt"/>
              </a:rPr>
              <a:t>gray</a:t>
            </a:r>
            <a:r>
              <a:rPr lang="en-IN" sz="1600">
                <a:ea typeface="+mn-lt"/>
                <a:cs typeface="+mn-lt"/>
              </a:rPr>
              <a:t>-scale).</a:t>
            </a:r>
          </a:p>
          <a:p>
            <a:pPr marL="0" indent="0">
              <a:buNone/>
            </a:pPr>
            <a:endParaRPr lang="en-IN" sz="1600">
              <a:ea typeface="+mn-lt"/>
              <a:cs typeface="+mn-lt"/>
            </a:endParaRPr>
          </a:p>
          <a:p>
            <a:r>
              <a:rPr lang="en-IN" sz="1600">
                <a:ea typeface="+mn-lt"/>
                <a:cs typeface="+mn-lt"/>
              </a:rPr>
              <a:t>Where did it come from?</a:t>
            </a:r>
            <a:endParaRPr lang="en-IN" sz="1600">
              <a:cs typeface="Arial"/>
            </a:endParaRPr>
          </a:p>
          <a:p>
            <a:pPr marL="0" indent="0">
              <a:buNone/>
            </a:pPr>
            <a:r>
              <a:rPr lang="en-IN" sz="1600">
                <a:ea typeface="+mn-lt"/>
                <a:cs typeface="+mn-lt"/>
              </a:rPr>
              <a:t>The images were sourced from retrospective cohorts of </a:t>
            </a:r>
            <a:r>
              <a:rPr lang="en-IN" sz="1600" err="1">
                <a:ea typeface="+mn-lt"/>
                <a:cs typeface="+mn-lt"/>
              </a:rPr>
              <a:t>pediatric</a:t>
            </a:r>
            <a:r>
              <a:rPr lang="en-IN" sz="1600">
                <a:ea typeface="+mn-lt"/>
                <a:cs typeface="+mn-lt"/>
              </a:rPr>
              <a:t> patients aged one to five years from Guangzhou Women and Children’s Medical Center, Guangzhou</a:t>
            </a:r>
            <a:endParaRPr lang="en-IN" sz="1600"/>
          </a:p>
          <a:p>
            <a:pPr marL="0" indent="0">
              <a:buNone/>
            </a:pPr>
            <a:endParaRPr lang="en-IN">
              <a:cs typeface="Arial"/>
            </a:endParaRPr>
          </a:p>
          <a:p>
            <a:endParaRPr lang="en-IN">
              <a:cs typeface="Arial"/>
            </a:endParaRPr>
          </a:p>
        </p:txBody>
      </p:sp>
      <p:sp>
        <p:nvSpPr>
          <p:cNvPr id="4" name="Footer Placeholder 3">
            <a:extLst>
              <a:ext uri="{FF2B5EF4-FFF2-40B4-BE49-F238E27FC236}">
                <a16:creationId xmlns:a16="http://schemas.microsoft.com/office/drawing/2014/main" id="{10B0B77F-0B18-60CA-A2D6-F7B16BD9CDA9}"/>
              </a:ext>
            </a:extLst>
          </p:cNvPr>
          <p:cNvSpPr>
            <a:spLocks noGrp="1"/>
          </p:cNvSpPr>
          <p:nvPr>
            <p:ph type="ftr" sz="quarter" idx="10"/>
          </p:nvPr>
        </p:nvSpPr>
        <p:spPr/>
        <p:txBody>
          <a:bodyPr/>
          <a:lstStyle/>
          <a:p>
            <a:fld id="{EB53C135-CEC6-A548-8917-8F7FEB82358B}" type="slidenum">
              <a:rPr lang="en-US" smtClean="0"/>
              <a:pPr/>
              <a:t>5</a:t>
            </a:fld>
            <a:endParaRPr lang="en-US"/>
          </a:p>
        </p:txBody>
      </p:sp>
    </p:spTree>
    <p:extLst>
      <p:ext uri="{BB962C8B-B14F-4D97-AF65-F5344CB8AC3E}">
        <p14:creationId xmlns:p14="http://schemas.microsoft.com/office/powerpoint/2010/main" val="294081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6FD4-04D4-35B9-D4C9-D397529ABEED}"/>
              </a:ext>
            </a:extLst>
          </p:cNvPr>
          <p:cNvSpPr>
            <a:spLocks noGrp="1"/>
          </p:cNvSpPr>
          <p:nvPr>
            <p:ph type="title"/>
          </p:nvPr>
        </p:nvSpPr>
        <p:spPr>
          <a:xfrm>
            <a:off x="315916" y="1169533"/>
            <a:ext cx="6951472" cy="535531"/>
          </a:xfrm>
        </p:spPr>
        <p:txBody>
          <a:bodyPr/>
          <a:lstStyle/>
          <a:p>
            <a:r>
              <a:rPr lang="en-IN" sz="3200">
                <a:latin typeface="Georgia"/>
              </a:rPr>
              <a:t>Dataset - contd..</a:t>
            </a:r>
          </a:p>
        </p:txBody>
      </p:sp>
      <p:sp>
        <p:nvSpPr>
          <p:cNvPr id="3" name="Content Placeholder 2">
            <a:extLst>
              <a:ext uri="{FF2B5EF4-FFF2-40B4-BE49-F238E27FC236}">
                <a16:creationId xmlns:a16="http://schemas.microsoft.com/office/drawing/2014/main" id="{B9505FE2-D7A1-A834-037C-AF53A053D4EF}"/>
              </a:ext>
            </a:extLst>
          </p:cNvPr>
          <p:cNvSpPr>
            <a:spLocks noGrp="1"/>
          </p:cNvSpPr>
          <p:nvPr>
            <p:ph idx="1"/>
          </p:nvPr>
        </p:nvSpPr>
        <p:spPr>
          <a:xfrm>
            <a:off x="315916" y="1710286"/>
            <a:ext cx="7663952" cy="4443379"/>
          </a:xfrm>
        </p:spPr>
        <p:txBody>
          <a:bodyPr vert="horz" lIns="91440" tIns="45720" rIns="91440" bIns="45720" rtlCol="0" anchor="t">
            <a:noAutofit/>
          </a:bodyPr>
          <a:lstStyle/>
          <a:p>
            <a:pPr marL="0" indent="0">
              <a:buNone/>
            </a:pPr>
            <a:r>
              <a:rPr lang="en-IN" sz="1600">
                <a:ea typeface="+mn-lt"/>
                <a:cs typeface="+mn-lt"/>
              </a:rPr>
              <a:t>Did you have to do any preprocessing, filtering, or other special treatment to use this data in your project?</a:t>
            </a:r>
            <a:endParaRPr lang="en-US" sz="1600">
              <a:cs typeface="Arial" panose="020B0604020202020204"/>
            </a:endParaRPr>
          </a:p>
          <a:p>
            <a:pPr marL="0" indent="0">
              <a:lnSpc>
                <a:spcPct val="120000"/>
              </a:lnSpc>
              <a:buNone/>
            </a:pPr>
            <a:r>
              <a:rPr lang="en-IN" sz="1600">
                <a:ea typeface="+mn-lt"/>
                <a:cs typeface="+mn-lt"/>
              </a:rPr>
              <a:t>One of the major filtering process we did was that initially the images were not divided as 80-10-10 (train, test, validation), so we had to combine the images from all the folders separately for each class (normal and pneumonia) and then again split them into 80-10-10 size sets.</a:t>
            </a:r>
            <a:endParaRPr lang="en-US" sz="1600">
              <a:ea typeface="+mn-lt"/>
              <a:cs typeface="+mn-lt"/>
            </a:endParaRPr>
          </a:p>
          <a:p>
            <a:pPr marL="0" indent="0">
              <a:lnSpc>
                <a:spcPct val="120000"/>
              </a:lnSpc>
              <a:buNone/>
            </a:pPr>
            <a:r>
              <a:rPr lang="en-IN" sz="1600">
                <a:ea typeface="+mn-lt"/>
                <a:cs typeface="+mn-lt"/>
              </a:rPr>
              <a:t>We also used few transformation steps for data augmentation, so that the model can trained robustly, such randomly rotating the images by 15 degrees, randomly flipping the images horizontally, centre cropping the images so that every image is of size 224*224 pixels.</a:t>
            </a:r>
            <a:endParaRPr lang="en-US" sz="1600">
              <a:cs typeface="Arial"/>
            </a:endParaRPr>
          </a:p>
          <a:p>
            <a:pPr marL="0" indent="0">
              <a:lnSpc>
                <a:spcPct val="120000"/>
              </a:lnSpc>
              <a:buNone/>
            </a:pPr>
            <a:r>
              <a:rPr lang="en-IN" sz="1600">
                <a:ea typeface="+mn-lt"/>
                <a:cs typeface="+mn-lt"/>
              </a:rPr>
              <a:t>In addition to this in the later parts of the project we used GAN and autoencoder as our pre-processing steps to generate the images for our model </a:t>
            </a:r>
            <a:r>
              <a:rPr lang="en-IN" sz="1600" err="1">
                <a:ea typeface="+mn-lt"/>
                <a:cs typeface="+mn-lt"/>
              </a:rPr>
              <a:t>tarining</a:t>
            </a:r>
            <a:r>
              <a:rPr lang="en-IN" sz="1600">
                <a:ea typeface="+mn-lt"/>
                <a:cs typeface="+mn-lt"/>
              </a:rPr>
              <a:t>.</a:t>
            </a:r>
            <a:endParaRPr lang="en-US" sz="1600">
              <a:cs typeface="Arial"/>
            </a:endParaRPr>
          </a:p>
        </p:txBody>
      </p:sp>
      <p:sp>
        <p:nvSpPr>
          <p:cNvPr id="4" name="Footer Placeholder 3">
            <a:extLst>
              <a:ext uri="{FF2B5EF4-FFF2-40B4-BE49-F238E27FC236}">
                <a16:creationId xmlns:a16="http://schemas.microsoft.com/office/drawing/2014/main" id="{10B0B77F-0B18-60CA-A2D6-F7B16BD9CDA9}"/>
              </a:ext>
            </a:extLst>
          </p:cNvPr>
          <p:cNvSpPr>
            <a:spLocks noGrp="1"/>
          </p:cNvSpPr>
          <p:nvPr>
            <p:ph type="ftr" sz="quarter" idx="10"/>
          </p:nvPr>
        </p:nvSpPr>
        <p:spPr/>
        <p:txBody>
          <a:bodyPr/>
          <a:lstStyle/>
          <a:p>
            <a:fld id="{EB53C135-CEC6-A548-8917-8F7FEB82358B}" type="slidenum">
              <a:rPr lang="en-US" smtClean="0"/>
              <a:pPr/>
              <a:t>6</a:t>
            </a:fld>
            <a:endParaRPr lang="en-US"/>
          </a:p>
        </p:txBody>
      </p:sp>
      <p:pic>
        <p:nvPicPr>
          <p:cNvPr id="7" name="Picture 6">
            <a:extLst>
              <a:ext uri="{FF2B5EF4-FFF2-40B4-BE49-F238E27FC236}">
                <a16:creationId xmlns:a16="http://schemas.microsoft.com/office/drawing/2014/main" id="{BCF66BFF-CD9E-1E9A-1E4A-63B71495B203}"/>
              </a:ext>
            </a:extLst>
          </p:cNvPr>
          <p:cNvPicPr>
            <a:picLocks noChangeAspect="1"/>
          </p:cNvPicPr>
          <p:nvPr/>
        </p:nvPicPr>
        <p:blipFill>
          <a:blip r:embed="rId2"/>
          <a:stretch>
            <a:fillRect/>
          </a:stretch>
        </p:blipFill>
        <p:spPr>
          <a:xfrm>
            <a:off x="8278199" y="1708078"/>
            <a:ext cx="3605085" cy="4437232"/>
          </a:xfrm>
          <a:prstGeom prst="rect">
            <a:avLst/>
          </a:prstGeom>
        </p:spPr>
      </p:pic>
    </p:spTree>
    <p:extLst>
      <p:ext uri="{BB962C8B-B14F-4D97-AF65-F5344CB8AC3E}">
        <p14:creationId xmlns:p14="http://schemas.microsoft.com/office/powerpoint/2010/main" val="166897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6FD4-04D4-35B9-D4C9-D397529ABEED}"/>
              </a:ext>
            </a:extLst>
          </p:cNvPr>
          <p:cNvSpPr>
            <a:spLocks noGrp="1"/>
          </p:cNvSpPr>
          <p:nvPr>
            <p:ph type="title"/>
          </p:nvPr>
        </p:nvSpPr>
        <p:spPr>
          <a:xfrm>
            <a:off x="620716" y="1409969"/>
            <a:ext cx="6951472" cy="590931"/>
          </a:xfrm>
        </p:spPr>
        <p:txBody>
          <a:bodyPr/>
          <a:lstStyle/>
          <a:p>
            <a:r>
              <a:rPr lang="en-US">
                <a:latin typeface="Georgia"/>
              </a:rPr>
              <a:t>Methods</a:t>
            </a:r>
            <a:endParaRPr lang="en-IN">
              <a:latin typeface="Georgia"/>
            </a:endParaRPr>
          </a:p>
        </p:txBody>
      </p:sp>
      <p:sp>
        <p:nvSpPr>
          <p:cNvPr id="3" name="Content Placeholder 2">
            <a:extLst>
              <a:ext uri="{FF2B5EF4-FFF2-40B4-BE49-F238E27FC236}">
                <a16:creationId xmlns:a16="http://schemas.microsoft.com/office/drawing/2014/main" id="{B9505FE2-D7A1-A834-037C-AF53A053D4EF}"/>
              </a:ext>
            </a:extLst>
          </p:cNvPr>
          <p:cNvSpPr>
            <a:spLocks noGrp="1"/>
          </p:cNvSpPr>
          <p:nvPr>
            <p:ph idx="1"/>
          </p:nvPr>
        </p:nvSpPr>
        <p:spPr>
          <a:xfrm>
            <a:off x="419718" y="1999044"/>
            <a:ext cx="11124329" cy="3968249"/>
          </a:xfrm>
        </p:spPr>
        <p:txBody>
          <a:bodyPr vert="horz" lIns="91440" tIns="45720" rIns="91440" bIns="45720" rtlCol="0" anchor="t">
            <a:noAutofit/>
          </a:bodyPr>
          <a:lstStyle/>
          <a:p>
            <a:pPr marL="285750" indent="-285750"/>
            <a:r>
              <a:rPr lang="en-US" sz="1600">
                <a:ea typeface="+mn-lt"/>
                <a:cs typeface="+mn-lt"/>
              </a:rPr>
              <a:t>Built a Convolutional Neural Network to detect pneumonia based on chest X-rays.</a:t>
            </a:r>
            <a:endParaRPr lang="en-IN" sz="1600">
              <a:ea typeface="+mn-lt"/>
              <a:cs typeface="+mn-lt"/>
            </a:endParaRPr>
          </a:p>
          <a:p>
            <a:r>
              <a:rPr lang="en-US" sz="1600">
                <a:ea typeface="+mn-lt"/>
                <a:cs typeface="+mn-lt"/>
              </a:rPr>
              <a:t>Tune the hyperparameters for the said model to optimize the performance.</a:t>
            </a:r>
          </a:p>
          <a:p>
            <a:r>
              <a:rPr lang="en-US" sz="1600">
                <a:ea typeface="+mn-lt"/>
                <a:cs typeface="+mn-lt"/>
              </a:rPr>
              <a:t>Applying Deep Learning methods like VGG19, ResNet34 etc. and other different architectures along with model performance evaluation.</a:t>
            </a:r>
          </a:p>
          <a:p>
            <a:r>
              <a:rPr lang="en-US" sz="1600">
                <a:ea typeface="+mn-lt"/>
                <a:cs typeface="+mn-lt"/>
              </a:rPr>
              <a:t>Generation of synthetic X ray images using GANs thereby enhancing the robustness of the model.</a:t>
            </a:r>
          </a:p>
          <a:p>
            <a:r>
              <a:rPr lang="en-US" sz="1600">
                <a:ea typeface="+mn-lt"/>
                <a:cs typeface="+mn-lt"/>
              </a:rPr>
              <a:t>Using autoencoders to reduce the dimensionality of the images to achieve faster training times with no compromise in accuracy.</a:t>
            </a:r>
          </a:p>
          <a:p>
            <a:r>
              <a:rPr lang="en-US" sz="1600">
                <a:ea typeface="+mn-lt"/>
                <a:cs typeface="+mn-lt"/>
              </a:rPr>
              <a:t>Using Tensor board to visualize the model's performance in real time for better understanding of the model.</a:t>
            </a:r>
          </a:p>
          <a:p>
            <a:r>
              <a:rPr lang="en-US" sz="1600">
                <a:ea typeface="+mn-lt"/>
                <a:cs typeface="+mn-lt"/>
              </a:rPr>
              <a:t>Fine-tuned all the above models to prevent over fitting, better accuracy etc. and based on the results of each model, best model based on the requirements can be picked.</a:t>
            </a:r>
            <a:endParaRPr lang="en-US" sz="1600">
              <a:cs typeface="Arial"/>
            </a:endParaRPr>
          </a:p>
          <a:p>
            <a:endParaRPr lang="en-US" sz="1600">
              <a:cs typeface="Arial"/>
            </a:endParaRPr>
          </a:p>
        </p:txBody>
      </p:sp>
      <p:sp>
        <p:nvSpPr>
          <p:cNvPr id="4" name="Footer Placeholder 3">
            <a:extLst>
              <a:ext uri="{FF2B5EF4-FFF2-40B4-BE49-F238E27FC236}">
                <a16:creationId xmlns:a16="http://schemas.microsoft.com/office/drawing/2014/main" id="{10B0B77F-0B18-60CA-A2D6-F7B16BD9CDA9}"/>
              </a:ext>
            </a:extLst>
          </p:cNvPr>
          <p:cNvSpPr>
            <a:spLocks noGrp="1"/>
          </p:cNvSpPr>
          <p:nvPr>
            <p:ph type="ftr" sz="quarter" idx="10"/>
          </p:nvPr>
        </p:nvSpPr>
        <p:spPr/>
        <p:txBody>
          <a:bodyPr/>
          <a:lstStyle/>
          <a:p>
            <a:fld id="{EB53C135-CEC6-A548-8917-8F7FEB82358B}" type="slidenum">
              <a:rPr lang="en-US" smtClean="0"/>
              <a:pPr/>
              <a:t>7</a:t>
            </a:fld>
            <a:endParaRPr lang="en-US"/>
          </a:p>
        </p:txBody>
      </p:sp>
    </p:spTree>
    <p:extLst>
      <p:ext uri="{BB962C8B-B14F-4D97-AF65-F5344CB8AC3E}">
        <p14:creationId xmlns:p14="http://schemas.microsoft.com/office/powerpoint/2010/main" val="271431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1169-A808-EE0F-09BD-F5718B043C8D}"/>
              </a:ext>
            </a:extLst>
          </p:cNvPr>
          <p:cNvSpPr>
            <a:spLocks noGrp="1"/>
          </p:cNvSpPr>
          <p:nvPr>
            <p:ph type="title"/>
          </p:nvPr>
        </p:nvSpPr>
        <p:spPr>
          <a:xfrm>
            <a:off x="566928" y="1203781"/>
            <a:ext cx="10515600" cy="590931"/>
          </a:xfrm>
        </p:spPr>
        <p:txBody>
          <a:bodyPr/>
          <a:lstStyle/>
          <a:p>
            <a:r>
              <a:rPr lang="en-US"/>
              <a:t>Methods - contd..</a:t>
            </a:r>
          </a:p>
        </p:txBody>
      </p:sp>
      <p:sp>
        <p:nvSpPr>
          <p:cNvPr id="7" name="Footer Placeholder 6">
            <a:extLst>
              <a:ext uri="{FF2B5EF4-FFF2-40B4-BE49-F238E27FC236}">
                <a16:creationId xmlns:a16="http://schemas.microsoft.com/office/drawing/2014/main" id="{D744D0B6-D4D9-189A-F455-FA0CE911CEFA}"/>
              </a:ext>
            </a:extLst>
          </p:cNvPr>
          <p:cNvSpPr>
            <a:spLocks noGrp="1"/>
          </p:cNvSpPr>
          <p:nvPr>
            <p:ph type="ftr" sz="quarter" idx="10"/>
          </p:nvPr>
        </p:nvSpPr>
        <p:spPr/>
        <p:txBody>
          <a:bodyPr/>
          <a:lstStyle/>
          <a:p>
            <a:fld id="{EB53C135-CEC6-A548-8917-8F7FEB82358B}" type="slidenum">
              <a:rPr lang="en-US" smtClean="0"/>
              <a:pPr/>
              <a:t>8</a:t>
            </a:fld>
            <a:endParaRPr lang="en-US"/>
          </a:p>
        </p:txBody>
      </p:sp>
      <p:sp>
        <p:nvSpPr>
          <p:cNvPr id="13" name="Content Placeholder 12">
            <a:extLst>
              <a:ext uri="{FF2B5EF4-FFF2-40B4-BE49-F238E27FC236}">
                <a16:creationId xmlns:a16="http://schemas.microsoft.com/office/drawing/2014/main" id="{A53C5DFF-8D1F-A6C9-D844-BA5792556620}"/>
              </a:ext>
            </a:extLst>
          </p:cNvPr>
          <p:cNvSpPr>
            <a:spLocks noGrp="1"/>
          </p:cNvSpPr>
          <p:nvPr>
            <p:ph sz="quarter" idx="4"/>
          </p:nvPr>
        </p:nvSpPr>
        <p:spPr>
          <a:xfrm>
            <a:off x="688942" y="1789521"/>
            <a:ext cx="10810721" cy="4387141"/>
          </a:xfrm>
        </p:spPr>
        <p:txBody>
          <a:bodyPr vert="horz" lIns="91440" tIns="45720" rIns="91440" bIns="45720" rtlCol="0" anchor="t">
            <a:noAutofit/>
          </a:bodyPr>
          <a:lstStyle/>
          <a:p>
            <a:r>
              <a:rPr lang="en-US" sz="1600">
                <a:cs typeface="Arial"/>
              </a:rPr>
              <a:t>The images were generated using GAN where in each epoch 64 images were generated and the output was a 64x64 gray scale image. Further the images were generated separately for Normal and Pneumonia data and the number of epochs for each set were 20, thereby generating 1280 images for normal images and 1280 images for pneumonia images. Post generation of these images, ResNet and </a:t>
            </a:r>
            <a:r>
              <a:rPr lang="en-US" sz="1600" err="1">
                <a:cs typeface="Arial"/>
              </a:rPr>
              <a:t>DenseNet</a:t>
            </a:r>
            <a:r>
              <a:rPr lang="en-US" sz="1600">
                <a:cs typeface="Arial"/>
              </a:rPr>
              <a:t> were run once again.</a:t>
            </a:r>
          </a:p>
          <a:p>
            <a:r>
              <a:rPr lang="en-US" sz="1600">
                <a:cs typeface="Arial"/>
              </a:rPr>
              <a:t>Autoencoders initially take our input images encode them into lower dimensions based on the underlying features of the images. Later these encoded images are decoded using decoder into new images while reducing the noise and imperfections. So, the encoded low dimensional images from autoencoder have been applied on </a:t>
            </a:r>
            <a:r>
              <a:rPr lang="en-US" sz="1600" err="1">
                <a:cs typeface="Arial"/>
              </a:rPr>
              <a:t>Adv_CNN</a:t>
            </a:r>
            <a:r>
              <a:rPr lang="en-US" sz="1600">
                <a:cs typeface="Arial"/>
              </a:rPr>
              <a:t> to reduce computational times which happens because of the smaller size of the images. Initially 224*224*1 images are now reduced to 14*14*256 images. </a:t>
            </a:r>
          </a:p>
          <a:p>
            <a:r>
              <a:rPr lang="en-US" sz="1600">
                <a:cs typeface="Arial"/>
              </a:rPr>
              <a:t>Using </a:t>
            </a:r>
            <a:r>
              <a:rPr lang="en-US" sz="1600" err="1">
                <a:cs typeface="Arial"/>
              </a:rPr>
              <a:t>Tensorboard</a:t>
            </a:r>
            <a:r>
              <a:rPr lang="en-US" sz="1600">
                <a:cs typeface="Arial"/>
              </a:rPr>
              <a:t> to monitor the performance of the model during training and validation. Through plotting the metrics, model's live performance is observed to make necessary changes to improve the model.</a:t>
            </a:r>
            <a:endParaRPr lang="en-US" sz="1600"/>
          </a:p>
        </p:txBody>
      </p:sp>
      <p:sp>
        <p:nvSpPr>
          <p:cNvPr id="16" name="Content Placeholder 5">
            <a:extLst>
              <a:ext uri="{FF2B5EF4-FFF2-40B4-BE49-F238E27FC236}">
                <a16:creationId xmlns:a16="http://schemas.microsoft.com/office/drawing/2014/main" id="{748DD6CA-D3B3-3879-97F9-1057BC4F7579}"/>
              </a:ext>
            </a:extLst>
          </p:cNvPr>
          <p:cNvSpPr>
            <a:spLocks noGrp="1"/>
          </p:cNvSpPr>
          <p:nvPr/>
        </p:nvSpPr>
        <p:spPr>
          <a:xfrm>
            <a:off x="6091518" y="1497106"/>
            <a:ext cx="5138928" cy="3538728"/>
          </a:xfrm>
          <a:prstGeom prst="rect">
            <a:avLst/>
          </a:prstGeom>
        </p:spPr>
        <p:txBody>
          <a:bodyPr vert="horz" lIns="91440" tIns="45720" rIns="91440" bIns="45720" rtlCol="0" anchor="t">
            <a:noAutofit/>
          </a:bodyPr>
          <a:lstStyle>
            <a:lvl1pPr marL="285750" indent="-28575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cs typeface="Arial"/>
            </a:endParaRPr>
          </a:p>
        </p:txBody>
      </p:sp>
    </p:spTree>
    <p:extLst>
      <p:ext uri="{BB962C8B-B14F-4D97-AF65-F5344CB8AC3E}">
        <p14:creationId xmlns:p14="http://schemas.microsoft.com/office/powerpoint/2010/main" val="16940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graph of different colors&#10;&#10;Description automatically generated">
            <a:extLst>
              <a:ext uri="{FF2B5EF4-FFF2-40B4-BE49-F238E27FC236}">
                <a16:creationId xmlns:a16="http://schemas.microsoft.com/office/drawing/2014/main" id="{6D157BC3-662E-0632-97AD-7A75AE4D7875}"/>
              </a:ext>
            </a:extLst>
          </p:cNvPr>
          <p:cNvPicPr>
            <a:picLocks noGrp="1" noChangeAspect="1"/>
          </p:cNvPicPr>
          <p:nvPr>
            <p:ph type="pic" idx="13"/>
          </p:nvPr>
        </p:nvPicPr>
        <p:blipFill>
          <a:blip r:embed="rId2"/>
          <a:srcRect l="13949" r="13949"/>
          <a:stretch/>
        </p:blipFill>
        <p:spPr>
          <a:xfrm>
            <a:off x="8056989" y="1128545"/>
            <a:ext cx="3430504" cy="2439903"/>
          </a:xfrm>
        </p:spPr>
      </p:pic>
      <p:sp>
        <p:nvSpPr>
          <p:cNvPr id="2" name="Slide Title">
            <a:extLst>
              <a:ext uri="{FF2B5EF4-FFF2-40B4-BE49-F238E27FC236}">
                <a16:creationId xmlns:a16="http://schemas.microsoft.com/office/drawing/2014/main" id="{93BEC0A6-A5CE-914E-9A9E-BB0E40137093}"/>
              </a:ext>
            </a:extLst>
          </p:cNvPr>
          <p:cNvSpPr>
            <a:spLocks noGrp="1"/>
          </p:cNvSpPr>
          <p:nvPr>
            <p:ph type="title"/>
          </p:nvPr>
        </p:nvSpPr>
        <p:spPr/>
        <p:txBody>
          <a:bodyPr/>
          <a:lstStyle/>
          <a:p>
            <a:r>
              <a:rPr lang="en-US">
                <a:latin typeface="Georgia"/>
              </a:rPr>
              <a:t>Results</a:t>
            </a:r>
            <a:endParaRPr lang="en-US"/>
          </a:p>
        </p:txBody>
      </p:sp>
      <p:sp>
        <p:nvSpPr>
          <p:cNvPr id="3" name="Side Text - Column 1">
            <a:extLst>
              <a:ext uri="{FF2B5EF4-FFF2-40B4-BE49-F238E27FC236}">
                <a16:creationId xmlns:a16="http://schemas.microsoft.com/office/drawing/2014/main" id="{38025F87-E395-E545-BB3A-BF62703CCBBB}"/>
              </a:ext>
            </a:extLst>
          </p:cNvPr>
          <p:cNvSpPr>
            <a:spLocks noGrp="1"/>
          </p:cNvSpPr>
          <p:nvPr>
            <p:ph idx="1"/>
          </p:nvPr>
        </p:nvSpPr>
        <p:spPr>
          <a:xfrm>
            <a:off x="566928" y="2137290"/>
            <a:ext cx="5949375" cy="4016375"/>
          </a:xfrm>
        </p:spPr>
        <p:txBody>
          <a:bodyPr vert="horz" lIns="91440" tIns="45720" rIns="91440" bIns="45720" rtlCol="0" anchor="t">
            <a:noAutofit/>
          </a:bodyPr>
          <a:lstStyle/>
          <a:p>
            <a:r>
              <a:rPr lang="en-US" sz="1600" dirty="0">
                <a:cs typeface="Arial"/>
              </a:rPr>
              <a:t>Complex models like ResNet, </a:t>
            </a:r>
            <a:r>
              <a:rPr lang="en-US" sz="1600" dirty="0" err="1">
                <a:cs typeface="Arial"/>
              </a:rPr>
              <a:t>DenseNet</a:t>
            </a:r>
            <a:r>
              <a:rPr lang="en-US" sz="1600" dirty="0">
                <a:cs typeface="Arial"/>
              </a:rPr>
              <a:t>, </a:t>
            </a:r>
            <a:r>
              <a:rPr lang="en-US" sz="1600" dirty="0" err="1">
                <a:cs typeface="Arial"/>
              </a:rPr>
              <a:t>GoogleNet</a:t>
            </a:r>
            <a:r>
              <a:rPr lang="en-US" sz="1600" dirty="0">
                <a:cs typeface="Arial"/>
              </a:rPr>
              <a:t> has a better performance when compared to simple CNN models like Base CNN, VGG-19, </a:t>
            </a:r>
            <a:r>
              <a:rPr lang="en-US" sz="1600" dirty="0" err="1">
                <a:cs typeface="Arial"/>
              </a:rPr>
              <a:t>AlexNet</a:t>
            </a:r>
            <a:r>
              <a:rPr lang="en-US" sz="1600" dirty="0">
                <a:cs typeface="Arial"/>
              </a:rPr>
              <a:t>.</a:t>
            </a:r>
          </a:p>
          <a:p>
            <a:r>
              <a:rPr lang="en-US" sz="1600" dirty="0">
                <a:cs typeface="Arial"/>
              </a:rPr>
              <a:t>On applying ResNet, </a:t>
            </a:r>
            <a:r>
              <a:rPr lang="en-US" sz="1600" dirty="0" err="1">
                <a:cs typeface="Arial"/>
              </a:rPr>
              <a:t>DenseNet</a:t>
            </a:r>
            <a:r>
              <a:rPr lang="en-US" sz="1600" dirty="0">
                <a:cs typeface="Arial"/>
              </a:rPr>
              <a:t> to GAN generated images, it's observed that </a:t>
            </a:r>
            <a:r>
              <a:rPr lang="en-US" sz="1600" dirty="0" err="1">
                <a:cs typeface="Arial"/>
              </a:rPr>
              <a:t>DenseNet</a:t>
            </a:r>
            <a:r>
              <a:rPr lang="en-US" sz="1600" dirty="0">
                <a:cs typeface="Arial"/>
              </a:rPr>
              <a:t> performed well without GAN images. </a:t>
            </a:r>
          </a:p>
          <a:p>
            <a:r>
              <a:rPr lang="en-US" sz="1600" dirty="0">
                <a:cs typeface="Arial"/>
              </a:rPr>
              <a:t>Whereas ResNet has a better results with GAN due to its ability to skip connections.</a:t>
            </a:r>
          </a:p>
          <a:p>
            <a:r>
              <a:rPr lang="en-US" sz="1600" dirty="0">
                <a:cs typeface="Arial"/>
              </a:rPr>
              <a:t>On applying CNN to </a:t>
            </a:r>
            <a:r>
              <a:rPr lang="en-US" sz="1600" dirty="0" err="1">
                <a:cs typeface="Arial"/>
              </a:rPr>
              <a:t>Autoencoded</a:t>
            </a:r>
            <a:r>
              <a:rPr lang="en-US" sz="1600" dirty="0">
                <a:cs typeface="Arial"/>
              </a:rPr>
              <a:t> images, the training time has significantly reduced to 17.52 sec with high accuracy of 89.95% as the image dimensions were reduced. </a:t>
            </a:r>
          </a:p>
          <a:p>
            <a:endParaRPr lang="en-US" sz="1600">
              <a:cs typeface="Arial"/>
            </a:endParaRPr>
          </a:p>
          <a:p>
            <a:endParaRPr lang="en-US" sz="1600">
              <a:cs typeface="Arial"/>
            </a:endParaRPr>
          </a:p>
        </p:txBody>
      </p:sp>
      <p:sp>
        <p:nvSpPr>
          <p:cNvPr id="15" name="Slide Number">
            <a:extLst>
              <a:ext uri="{FF2B5EF4-FFF2-40B4-BE49-F238E27FC236}">
                <a16:creationId xmlns:a16="http://schemas.microsoft.com/office/drawing/2014/main" id="{A6790C53-F8BB-DF4A-8361-919F8B7F69D9}"/>
              </a:ext>
            </a:extLst>
          </p:cNvPr>
          <p:cNvSpPr>
            <a:spLocks noGrp="1"/>
          </p:cNvSpPr>
          <p:nvPr>
            <p:ph type="ftr" sz="quarter" idx="14"/>
          </p:nvPr>
        </p:nvSpPr>
        <p:spPr/>
        <p:txBody>
          <a:bodyPr/>
          <a:lstStyle/>
          <a:p>
            <a:fld id="{7FF4D5E0-956F-9742-9135-6CCBA6AE77D9}" type="slidenum">
              <a:rPr lang="en-US" smtClean="0"/>
              <a:t>9</a:t>
            </a:fld>
            <a:endParaRPr lang="en-US"/>
          </a:p>
        </p:txBody>
      </p:sp>
      <p:pic>
        <p:nvPicPr>
          <p:cNvPr id="8" name="Picture 7" descr="A graph of different colors&#10;&#10;Description automatically generated">
            <a:extLst>
              <a:ext uri="{FF2B5EF4-FFF2-40B4-BE49-F238E27FC236}">
                <a16:creationId xmlns:a16="http://schemas.microsoft.com/office/drawing/2014/main" id="{3A6EA065-BF8B-D061-7FA1-747482F72FFE}"/>
              </a:ext>
            </a:extLst>
          </p:cNvPr>
          <p:cNvPicPr>
            <a:picLocks noChangeAspect="1"/>
          </p:cNvPicPr>
          <p:nvPr/>
        </p:nvPicPr>
        <p:blipFill>
          <a:blip r:embed="rId3"/>
          <a:stretch>
            <a:fillRect/>
          </a:stretch>
        </p:blipFill>
        <p:spPr>
          <a:xfrm>
            <a:off x="7646736" y="3944220"/>
            <a:ext cx="4037264" cy="2378506"/>
          </a:xfrm>
          <a:prstGeom prst="rect">
            <a:avLst/>
          </a:prstGeom>
        </p:spPr>
      </p:pic>
    </p:spTree>
    <p:extLst>
      <p:ext uri="{BB962C8B-B14F-4D97-AF65-F5344CB8AC3E}">
        <p14:creationId xmlns:p14="http://schemas.microsoft.com/office/powerpoint/2010/main" val="2873966446"/>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Classification of Chest X-Ray Images using deep learning Architectures</vt:lpstr>
      <vt:lpstr>Project Description</vt:lpstr>
      <vt:lpstr>Background</vt:lpstr>
      <vt:lpstr>Background - contd..</vt:lpstr>
      <vt:lpstr>Dataset</vt:lpstr>
      <vt:lpstr>Dataset - contd..</vt:lpstr>
      <vt:lpstr>Methods</vt:lpstr>
      <vt:lpstr>Methods - contd..</vt:lpstr>
      <vt:lpstr>Results</vt:lpstr>
      <vt:lpstr>Results - contd..</vt:lpstr>
      <vt:lpstr>Results - contd..</vt:lpstr>
      <vt:lpstr>Key Observations / Summary</vt:lpstr>
      <vt:lpstr>Team Contribution</vt:lpstr>
      <vt:lpstr>PowerPoint Presentation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revision>9</cp:revision>
  <dcterms:created xsi:type="dcterms:W3CDTF">2019-04-04T19:20:28Z</dcterms:created>
  <dcterms:modified xsi:type="dcterms:W3CDTF">2024-07-07T19:41:05Z</dcterms:modified>
  <cp:category/>
</cp:coreProperties>
</file>