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256" r:id="rId6"/>
    <p:sldId id="274" r:id="rId7"/>
    <p:sldId id="275" r:id="rId8"/>
    <p:sldId id="300" r:id="rId9"/>
    <p:sldId id="265" r:id="rId10"/>
    <p:sldId id="268" r:id="rId11"/>
    <p:sldId id="269" r:id="rId12"/>
    <p:sldId id="264" r:id="rId13"/>
    <p:sldId id="285" r:id="rId14"/>
    <p:sldId id="302" r:id="rId15"/>
    <p:sldId id="276" r:id="rId16"/>
    <p:sldId id="270" r:id="rId17"/>
    <p:sldId id="277" r:id="rId18"/>
    <p:sldId id="303" r:id="rId19"/>
    <p:sldId id="293" r:id="rId20"/>
    <p:sldId id="258" r:id="rId21"/>
    <p:sldId id="286" r:id="rId22"/>
    <p:sldId id="290" r:id="rId23"/>
    <p:sldId id="289" r:id="rId24"/>
    <p:sldId id="301" r:id="rId25"/>
    <p:sldId id="281" r:id="rId26"/>
    <p:sldId id="296" r:id="rId27"/>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913" userDrawn="1">
          <p15:clr>
            <a:srgbClr val="A4A3A4"/>
          </p15:clr>
        </p15:guide>
        <p15:guide id="4" pos="5511" userDrawn="1">
          <p15:clr>
            <a:srgbClr val="A4A3A4"/>
          </p15:clr>
        </p15:guide>
        <p15:guide id="5" orient="horz" pos="1847" userDrawn="1">
          <p15:clr>
            <a:srgbClr val="A4A3A4"/>
          </p15:clr>
        </p15:guide>
        <p15:guide id="6" orient="horz" pos="1756" userDrawn="1">
          <p15:clr>
            <a:srgbClr val="A4A3A4"/>
          </p15:clr>
        </p15:guide>
        <p15:guide id="7" orient="horz" pos="713" userDrawn="1">
          <p15:clr>
            <a:srgbClr val="A4A3A4"/>
          </p15:clr>
        </p15:guide>
        <p15:guide id="8" pos="249" userDrawn="1">
          <p15:clr>
            <a:srgbClr val="A4A3A4"/>
          </p15:clr>
        </p15:guide>
        <p15:guide id="9" pos="1950" userDrawn="1">
          <p15:clr>
            <a:srgbClr val="A4A3A4"/>
          </p15:clr>
        </p15:guide>
        <p15:guide id="10" pos="2041" userDrawn="1">
          <p15:clr>
            <a:srgbClr val="A4A3A4"/>
          </p15:clr>
        </p15:guide>
        <p15:guide id="11" pos="3719" userDrawn="1">
          <p15:clr>
            <a:srgbClr val="A4A3A4"/>
          </p15:clr>
        </p15:guide>
        <p15:guide id="13" pos="381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FF99"/>
    <a:srgbClr val="7A7A7A"/>
    <a:srgbClr val="989898"/>
    <a:srgbClr val="08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showGuides="1">
      <p:cViewPr>
        <p:scale>
          <a:sx n="130" d="100"/>
          <a:sy n="130" d="100"/>
        </p:scale>
        <p:origin x="-1074" y="-546"/>
      </p:cViewPr>
      <p:guideLst>
        <p:guide orient="horz" pos="2913"/>
        <p:guide orient="horz" pos="1847"/>
        <p:guide orient="horz" pos="1756"/>
        <p:guide orient="horz" pos="713"/>
        <p:guide pos="5511"/>
        <p:guide pos="249"/>
        <p:guide pos="1950"/>
        <p:guide pos="2041"/>
        <p:guide pos="3719"/>
        <p:guide pos="3810"/>
      </p:guideLst>
    </p:cSldViewPr>
  </p:slideViewPr>
  <p:notesTextViewPr>
    <p:cViewPr>
      <p:scale>
        <a:sx n="1" d="1"/>
        <a:sy n="1" d="1"/>
      </p:scale>
      <p:origin x="0" y="0"/>
    </p:cViewPr>
  </p:notesTextViewPr>
  <p:notesViewPr>
    <p:cSldViewPr snapToGrid="0" showGuides="1">
      <p:cViewPr varScale="1">
        <p:scale>
          <a:sx n="67" d="100"/>
          <a:sy n="67" d="100"/>
        </p:scale>
        <p:origin x="27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7A5B0-DE2A-4449-9B9F-209357D8237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C5E7162-E5B4-4222-B211-BD6F851CBF1C}">
      <dgm:prSet phldrT="[Text]"/>
      <dgm:spPr/>
      <dgm:t>
        <a:bodyPr/>
        <a:lstStyle/>
        <a:p>
          <a:r>
            <a:rPr lang="en-US" dirty="0" smtClean="0"/>
            <a:t>Cloud Native support for B2B, aligned with webMethods.io </a:t>
          </a:r>
          <a:r>
            <a:rPr lang="en-US" dirty="0" err="1" smtClean="0"/>
            <a:t>iPaaS</a:t>
          </a:r>
          <a:r>
            <a:rPr lang="en-US" dirty="0" smtClean="0"/>
            <a:t> vision</a:t>
          </a:r>
          <a:endParaRPr lang="en-US" dirty="0"/>
        </a:p>
      </dgm:t>
    </dgm:pt>
    <dgm:pt modelId="{8E4A940A-F949-4532-B083-4FA37F987146}" type="parTrans" cxnId="{342AD5EA-9FCD-40B8-9985-E37DD6F4B4B2}">
      <dgm:prSet/>
      <dgm:spPr/>
      <dgm:t>
        <a:bodyPr/>
        <a:lstStyle/>
        <a:p>
          <a:endParaRPr lang="en-US"/>
        </a:p>
      </dgm:t>
    </dgm:pt>
    <dgm:pt modelId="{F25550C7-362B-47A7-8864-7D65165390A8}" type="sibTrans" cxnId="{342AD5EA-9FCD-40B8-9985-E37DD6F4B4B2}">
      <dgm:prSet/>
      <dgm:spPr/>
      <dgm:t>
        <a:bodyPr/>
        <a:lstStyle/>
        <a:p>
          <a:endParaRPr lang="en-US"/>
        </a:p>
      </dgm:t>
    </dgm:pt>
    <dgm:pt modelId="{0DC17A09-0EFF-4824-A4FB-37495FD437EB}">
      <dgm:prSet phldrT="[Text]"/>
      <dgm:spPr/>
      <dgm:t>
        <a:bodyPr/>
        <a:lstStyle/>
        <a:p>
          <a:r>
            <a:rPr lang="en-US" dirty="0" smtClean="0"/>
            <a:t>Hybrid Integration with on premise Integration Server/Agent </a:t>
          </a:r>
          <a:endParaRPr lang="en-US" dirty="0"/>
        </a:p>
      </dgm:t>
    </dgm:pt>
    <dgm:pt modelId="{7D776F27-891B-4929-8145-C4DABD6900FC}" type="parTrans" cxnId="{4DF1CE2F-3512-4A75-98C1-49C531D16D35}">
      <dgm:prSet/>
      <dgm:spPr/>
      <dgm:t>
        <a:bodyPr/>
        <a:lstStyle/>
        <a:p>
          <a:endParaRPr lang="en-US"/>
        </a:p>
      </dgm:t>
    </dgm:pt>
    <dgm:pt modelId="{9AEA96D8-EAF8-4E34-AFF4-54601713E159}" type="sibTrans" cxnId="{4DF1CE2F-3512-4A75-98C1-49C531D16D35}">
      <dgm:prSet/>
      <dgm:spPr/>
      <dgm:t>
        <a:bodyPr/>
        <a:lstStyle/>
        <a:p>
          <a:endParaRPr lang="en-US"/>
        </a:p>
      </dgm:t>
    </dgm:pt>
    <dgm:pt modelId="{E61E274E-C38A-4F5F-8EB5-012AE3F8D7F9}">
      <dgm:prSet phldrT="[Text]"/>
      <dgm:spPr/>
      <dgm:t>
        <a:bodyPr/>
        <a:lstStyle/>
        <a:p>
          <a:r>
            <a:rPr lang="en-US" dirty="0" smtClean="0"/>
            <a:t>Easy Partner On-Boarding and Self Service, for Partners</a:t>
          </a:r>
          <a:endParaRPr lang="en-US" dirty="0"/>
        </a:p>
      </dgm:t>
    </dgm:pt>
    <dgm:pt modelId="{9D4A4E4C-FE01-4B42-AEE6-B86D687018E4}" type="parTrans" cxnId="{A6B7298C-48D8-4A8C-A770-9072C30DDB8A}">
      <dgm:prSet/>
      <dgm:spPr/>
      <dgm:t>
        <a:bodyPr/>
        <a:lstStyle/>
        <a:p>
          <a:endParaRPr lang="en-US"/>
        </a:p>
      </dgm:t>
    </dgm:pt>
    <dgm:pt modelId="{CED906C3-64C7-4619-89AC-E3CB7D0F73DF}" type="sibTrans" cxnId="{A6B7298C-48D8-4A8C-A770-9072C30DDB8A}">
      <dgm:prSet/>
      <dgm:spPr/>
      <dgm:t>
        <a:bodyPr/>
        <a:lstStyle/>
        <a:p>
          <a:endParaRPr lang="en-US"/>
        </a:p>
      </dgm:t>
    </dgm:pt>
    <dgm:pt modelId="{DBC1F689-ADA3-44C1-8956-7BFEF7517AE4}">
      <dgm:prSet phldrT="[Text]"/>
      <dgm:spPr/>
      <dgm:t>
        <a:bodyPr/>
        <a:lstStyle/>
        <a:p>
          <a:r>
            <a:rPr lang="en-US" dirty="0" smtClean="0"/>
            <a:t>Seamless migration of B2B assets from on premise to Cloud</a:t>
          </a:r>
          <a:endParaRPr lang="en-US" dirty="0"/>
        </a:p>
      </dgm:t>
    </dgm:pt>
    <dgm:pt modelId="{5A0D8A6B-5751-4AB8-8441-D7BC88DE52CA}" type="parTrans" cxnId="{E3F50C52-C5F0-4FE5-B3B8-84EC88AF223E}">
      <dgm:prSet/>
      <dgm:spPr/>
      <dgm:t>
        <a:bodyPr/>
        <a:lstStyle/>
        <a:p>
          <a:endParaRPr lang="en-US"/>
        </a:p>
      </dgm:t>
    </dgm:pt>
    <dgm:pt modelId="{08AE0977-F999-4925-A803-01AE56B21E77}" type="sibTrans" cxnId="{E3F50C52-C5F0-4FE5-B3B8-84EC88AF223E}">
      <dgm:prSet/>
      <dgm:spPr/>
      <dgm:t>
        <a:bodyPr/>
        <a:lstStyle/>
        <a:p>
          <a:endParaRPr lang="en-US"/>
        </a:p>
      </dgm:t>
    </dgm:pt>
    <dgm:pt modelId="{CC6CEA4E-6E1D-47D9-8414-76DE17989F68}" type="pres">
      <dgm:prSet presAssocID="{D3B7A5B0-DE2A-4449-9B9F-209357D82377}" presName="Name0" presStyleCnt="0">
        <dgm:presLayoutVars>
          <dgm:chMax val="7"/>
          <dgm:chPref val="7"/>
          <dgm:dir/>
        </dgm:presLayoutVars>
      </dgm:prSet>
      <dgm:spPr/>
      <dgm:t>
        <a:bodyPr/>
        <a:lstStyle/>
        <a:p>
          <a:endParaRPr lang="en-US"/>
        </a:p>
      </dgm:t>
    </dgm:pt>
    <dgm:pt modelId="{2661DA75-84F0-4F07-80B9-FA99A5BEB274}" type="pres">
      <dgm:prSet presAssocID="{D3B7A5B0-DE2A-4449-9B9F-209357D82377}" presName="Name1" presStyleCnt="0"/>
      <dgm:spPr/>
    </dgm:pt>
    <dgm:pt modelId="{A1D6F8FE-DC88-41B1-91E5-785C9B0097DC}" type="pres">
      <dgm:prSet presAssocID="{D3B7A5B0-DE2A-4449-9B9F-209357D82377}" presName="cycle" presStyleCnt="0"/>
      <dgm:spPr/>
    </dgm:pt>
    <dgm:pt modelId="{B4D441F3-F2E5-4E6B-AB93-AAC66908259E}" type="pres">
      <dgm:prSet presAssocID="{D3B7A5B0-DE2A-4449-9B9F-209357D82377}" presName="srcNode" presStyleLbl="node1" presStyleIdx="0" presStyleCnt="4"/>
      <dgm:spPr/>
    </dgm:pt>
    <dgm:pt modelId="{805965CC-E186-458A-8A5E-0A898ABDC2EF}" type="pres">
      <dgm:prSet presAssocID="{D3B7A5B0-DE2A-4449-9B9F-209357D82377}" presName="conn" presStyleLbl="parChTrans1D2" presStyleIdx="0" presStyleCnt="1"/>
      <dgm:spPr/>
      <dgm:t>
        <a:bodyPr/>
        <a:lstStyle/>
        <a:p>
          <a:endParaRPr lang="en-US"/>
        </a:p>
      </dgm:t>
    </dgm:pt>
    <dgm:pt modelId="{6FFF0EA5-D05E-4FE8-9509-592559639682}" type="pres">
      <dgm:prSet presAssocID="{D3B7A5B0-DE2A-4449-9B9F-209357D82377}" presName="extraNode" presStyleLbl="node1" presStyleIdx="0" presStyleCnt="4"/>
      <dgm:spPr/>
    </dgm:pt>
    <dgm:pt modelId="{EDBC5F0D-8468-49B4-AD8B-60110A7ED9DF}" type="pres">
      <dgm:prSet presAssocID="{D3B7A5B0-DE2A-4449-9B9F-209357D82377}" presName="dstNode" presStyleLbl="node1" presStyleIdx="0" presStyleCnt="4"/>
      <dgm:spPr/>
    </dgm:pt>
    <dgm:pt modelId="{ADE83FBC-F455-4BE8-8361-602EAD338F23}" type="pres">
      <dgm:prSet presAssocID="{9C5E7162-E5B4-4222-B211-BD6F851CBF1C}" presName="text_1" presStyleLbl="node1" presStyleIdx="0" presStyleCnt="4">
        <dgm:presLayoutVars>
          <dgm:bulletEnabled val="1"/>
        </dgm:presLayoutVars>
      </dgm:prSet>
      <dgm:spPr/>
      <dgm:t>
        <a:bodyPr/>
        <a:lstStyle/>
        <a:p>
          <a:endParaRPr lang="en-US"/>
        </a:p>
      </dgm:t>
    </dgm:pt>
    <dgm:pt modelId="{10544E8F-58F7-479A-90BE-46EA670442DB}" type="pres">
      <dgm:prSet presAssocID="{9C5E7162-E5B4-4222-B211-BD6F851CBF1C}" presName="accent_1" presStyleCnt="0"/>
      <dgm:spPr/>
    </dgm:pt>
    <dgm:pt modelId="{CF9C7B13-19A6-4431-BE0D-9133BD0EF279}" type="pres">
      <dgm:prSet presAssocID="{9C5E7162-E5B4-4222-B211-BD6F851CBF1C}" presName="accentRepeatNode" presStyleLbl="solidFgAcc1" presStyleIdx="0" presStyleCnt="4"/>
      <dgm:spPr/>
    </dgm:pt>
    <dgm:pt modelId="{345DA12E-E72C-4A17-8372-376468A45D16}" type="pres">
      <dgm:prSet presAssocID="{0DC17A09-0EFF-4824-A4FB-37495FD437EB}" presName="text_2" presStyleLbl="node1" presStyleIdx="1" presStyleCnt="4">
        <dgm:presLayoutVars>
          <dgm:bulletEnabled val="1"/>
        </dgm:presLayoutVars>
      </dgm:prSet>
      <dgm:spPr/>
      <dgm:t>
        <a:bodyPr/>
        <a:lstStyle/>
        <a:p>
          <a:endParaRPr lang="en-US"/>
        </a:p>
      </dgm:t>
    </dgm:pt>
    <dgm:pt modelId="{06CC6C39-48FA-4995-AECB-559223708B1E}" type="pres">
      <dgm:prSet presAssocID="{0DC17A09-0EFF-4824-A4FB-37495FD437EB}" presName="accent_2" presStyleCnt="0"/>
      <dgm:spPr/>
    </dgm:pt>
    <dgm:pt modelId="{AA2E1C08-5AF7-4919-8EB9-93FFBB8C4959}" type="pres">
      <dgm:prSet presAssocID="{0DC17A09-0EFF-4824-A4FB-37495FD437EB}" presName="accentRepeatNode" presStyleLbl="solidFgAcc1" presStyleIdx="1" presStyleCnt="4"/>
      <dgm:spPr/>
    </dgm:pt>
    <dgm:pt modelId="{9A95D262-B435-4FA0-8638-3815361DD1E6}" type="pres">
      <dgm:prSet presAssocID="{DBC1F689-ADA3-44C1-8956-7BFEF7517AE4}" presName="text_3" presStyleLbl="node1" presStyleIdx="2" presStyleCnt="4">
        <dgm:presLayoutVars>
          <dgm:bulletEnabled val="1"/>
        </dgm:presLayoutVars>
      </dgm:prSet>
      <dgm:spPr/>
      <dgm:t>
        <a:bodyPr/>
        <a:lstStyle/>
        <a:p>
          <a:endParaRPr lang="en-US"/>
        </a:p>
      </dgm:t>
    </dgm:pt>
    <dgm:pt modelId="{E88A2F7F-6862-40BF-8F5E-BDDB8F804B73}" type="pres">
      <dgm:prSet presAssocID="{DBC1F689-ADA3-44C1-8956-7BFEF7517AE4}" presName="accent_3" presStyleCnt="0"/>
      <dgm:spPr/>
    </dgm:pt>
    <dgm:pt modelId="{80CCAF6B-A8C2-4B04-83CB-990B68E33CAC}" type="pres">
      <dgm:prSet presAssocID="{DBC1F689-ADA3-44C1-8956-7BFEF7517AE4}" presName="accentRepeatNode" presStyleLbl="solidFgAcc1" presStyleIdx="2" presStyleCnt="4"/>
      <dgm:spPr/>
    </dgm:pt>
    <dgm:pt modelId="{9069008E-DAFD-43F2-A22F-68175A1A66E3}" type="pres">
      <dgm:prSet presAssocID="{E61E274E-C38A-4F5F-8EB5-012AE3F8D7F9}" presName="text_4" presStyleLbl="node1" presStyleIdx="3" presStyleCnt="4">
        <dgm:presLayoutVars>
          <dgm:bulletEnabled val="1"/>
        </dgm:presLayoutVars>
      </dgm:prSet>
      <dgm:spPr/>
      <dgm:t>
        <a:bodyPr/>
        <a:lstStyle/>
        <a:p>
          <a:endParaRPr lang="en-US"/>
        </a:p>
      </dgm:t>
    </dgm:pt>
    <dgm:pt modelId="{378073DA-F89C-4FD7-8509-5E61F4548FB7}" type="pres">
      <dgm:prSet presAssocID="{E61E274E-C38A-4F5F-8EB5-012AE3F8D7F9}" presName="accent_4" presStyleCnt="0"/>
      <dgm:spPr/>
    </dgm:pt>
    <dgm:pt modelId="{0F243C67-9CD4-4170-85EB-CDA931E99D26}" type="pres">
      <dgm:prSet presAssocID="{E61E274E-C38A-4F5F-8EB5-012AE3F8D7F9}" presName="accentRepeatNode" presStyleLbl="solidFgAcc1" presStyleIdx="3" presStyleCnt="4"/>
      <dgm:spPr/>
    </dgm:pt>
  </dgm:ptLst>
  <dgm:cxnLst>
    <dgm:cxn modelId="{77D2E38A-82A1-470E-91F7-D92A4B7CA4AB}" type="presOf" srcId="{9C5E7162-E5B4-4222-B211-BD6F851CBF1C}" destId="{ADE83FBC-F455-4BE8-8361-602EAD338F23}" srcOrd="0" destOrd="0" presId="urn:microsoft.com/office/officeart/2008/layout/VerticalCurvedList"/>
    <dgm:cxn modelId="{5A209E39-B59C-4453-BB05-CB32847B5C4C}" type="presOf" srcId="{F25550C7-362B-47A7-8864-7D65165390A8}" destId="{805965CC-E186-458A-8A5E-0A898ABDC2EF}" srcOrd="0" destOrd="0" presId="urn:microsoft.com/office/officeart/2008/layout/VerticalCurvedList"/>
    <dgm:cxn modelId="{DA44BE67-A747-4EF1-8AC4-34C8882A3B40}" type="presOf" srcId="{0DC17A09-0EFF-4824-A4FB-37495FD437EB}" destId="{345DA12E-E72C-4A17-8372-376468A45D16}" srcOrd="0" destOrd="0" presId="urn:microsoft.com/office/officeart/2008/layout/VerticalCurvedList"/>
    <dgm:cxn modelId="{A6B7298C-48D8-4A8C-A770-9072C30DDB8A}" srcId="{D3B7A5B0-DE2A-4449-9B9F-209357D82377}" destId="{E61E274E-C38A-4F5F-8EB5-012AE3F8D7F9}" srcOrd="3" destOrd="0" parTransId="{9D4A4E4C-FE01-4B42-AEE6-B86D687018E4}" sibTransId="{CED906C3-64C7-4619-89AC-E3CB7D0F73DF}"/>
    <dgm:cxn modelId="{4DF1CE2F-3512-4A75-98C1-49C531D16D35}" srcId="{D3B7A5B0-DE2A-4449-9B9F-209357D82377}" destId="{0DC17A09-0EFF-4824-A4FB-37495FD437EB}" srcOrd="1" destOrd="0" parTransId="{7D776F27-891B-4929-8145-C4DABD6900FC}" sibTransId="{9AEA96D8-EAF8-4E34-AFF4-54601713E159}"/>
    <dgm:cxn modelId="{A4E24A43-1B0A-4B51-9E3C-6E35D54D485C}" type="presOf" srcId="{D3B7A5B0-DE2A-4449-9B9F-209357D82377}" destId="{CC6CEA4E-6E1D-47D9-8414-76DE17989F68}" srcOrd="0" destOrd="0" presId="urn:microsoft.com/office/officeart/2008/layout/VerticalCurvedList"/>
    <dgm:cxn modelId="{B4D1EEA3-772C-467A-93D8-84CE99654A2D}" type="presOf" srcId="{DBC1F689-ADA3-44C1-8956-7BFEF7517AE4}" destId="{9A95D262-B435-4FA0-8638-3815361DD1E6}" srcOrd="0" destOrd="0" presId="urn:microsoft.com/office/officeart/2008/layout/VerticalCurvedList"/>
    <dgm:cxn modelId="{342AD5EA-9FCD-40B8-9985-E37DD6F4B4B2}" srcId="{D3B7A5B0-DE2A-4449-9B9F-209357D82377}" destId="{9C5E7162-E5B4-4222-B211-BD6F851CBF1C}" srcOrd="0" destOrd="0" parTransId="{8E4A940A-F949-4532-B083-4FA37F987146}" sibTransId="{F25550C7-362B-47A7-8864-7D65165390A8}"/>
    <dgm:cxn modelId="{E3F50C52-C5F0-4FE5-B3B8-84EC88AF223E}" srcId="{D3B7A5B0-DE2A-4449-9B9F-209357D82377}" destId="{DBC1F689-ADA3-44C1-8956-7BFEF7517AE4}" srcOrd="2" destOrd="0" parTransId="{5A0D8A6B-5751-4AB8-8441-D7BC88DE52CA}" sibTransId="{08AE0977-F999-4925-A803-01AE56B21E77}"/>
    <dgm:cxn modelId="{5A5B496F-4D5A-4042-81EB-F52ABF5E4E1C}" type="presOf" srcId="{E61E274E-C38A-4F5F-8EB5-012AE3F8D7F9}" destId="{9069008E-DAFD-43F2-A22F-68175A1A66E3}" srcOrd="0" destOrd="0" presId="urn:microsoft.com/office/officeart/2008/layout/VerticalCurvedList"/>
    <dgm:cxn modelId="{7184EDFF-AFD0-47B0-B2A8-CAAAF8BA89BE}" type="presParOf" srcId="{CC6CEA4E-6E1D-47D9-8414-76DE17989F68}" destId="{2661DA75-84F0-4F07-80B9-FA99A5BEB274}" srcOrd="0" destOrd="0" presId="urn:microsoft.com/office/officeart/2008/layout/VerticalCurvedList"/>
    <dgm:cxn modelId="{75D234B3-CB81-414F-8D0E-0FEA4DF37DE2}" type="presParOf" srcId="{2661DA75-84F0-4F07-80B9-FA99A5BEB274}" destId="{A1D6F8FE-DC88-41B1-91E5-785C9B0097DC}" srcOrd="0" destOrd="0" presId="urn:microsoft.com/office/officeart/2008/layout/VerticalCurvedList"/>
    <dgm:cxn modelId="{D423BAB7-4A3F-404C-A09D-3EBBC72B3E31}" type="presParOf" srcId="{A1D6F8FE-DC88-41B1-91E5-785C9B0097DC}" destId="{B4D441F3-F2E5-4E6B-AB93-AAC66908259E}" srcOrd="0" destOrd="0" presId="urn:microsoft.com/office/officeart/2008/layout/VerticalCurvedList"/>
    <dgm:cxn modelId="{E918D8D4-6B5B-4A5A-9079-BF149A40DD0D}" type="presParOf" srcId="{A1D6F8FE-DC88-41B1-91E5-785C9B0097DC}" destId="{805965CC-E186-458A-8A5E-0A898ABDC2EF}" srcOrd="1" destOrd="0" presId="urn:microsoft.com/office/officeart/2008/layout/VerticalCurvedList"/>
    <dgm:cxn modelId="{DE0583AD-7236-4967-979A-00A131752224}" type="presParOf" srcId="{A1D6F8FE-DC88-41B1-91E5-785C9B0097DC}" destId="{6FFF0EA5-D05E-4FE8-9509-592559639682}" srcOrd="2" destOrd="0" presId="urn:microsoft.com/office/officeart/2008/layout/VerticalCurvedList"/>
    <dgm:cxn modelId="{48806AC0-EADA-4E9B-A887-A66A8DE5B92D}" type="presParOf" srcId="{A1D6F8FE-DC88-41B1-91E5-785C9B0097DC}" destId="{EDBC5F0D-8468-49B4-AD8B-60110A7ED9DF}" srcOrd="3" destOrd="0" presId="urn:microsoft.com/office/officeart/2008/layout/VerticalCurvedList"/>
    <dgm:cxn modelId="{B5EC7D52-BD45-4AA7-A662-D4606975C07D}" type="presParOf" srcId="{2661DA75-84F0-4F07-80B9-FA99A5BEB274}" destId="{ADE83FBC-F455-4BE8-8361-602EAD338F23}" srcOrd="1" destOrd="0" presId="urn:microsoft.com/office/officeart/2008/layout/VerticalCurvedList"/>
    <dgm:cxn modelId="{0A33841E-50A9-4B17-905F-D72B8EF944F1}" type="presParOf" srcId="{2661DA75-84F0-4F07-80B9-FA99A5BEB274}" destId="{10544E8F-58F7-479A-90BE-46EA670442DB}" srcOrd="2" destOrd="0" presId="urn:microsoft.com/office/officeart/2008/layout/VerticalCurvedList"/>
    <dgm:cxn modelId="{46EA7CD2-7FF0-4E7F-A2ED-552A444FC7CE}" type="presParOf" srcId="{10544E8F-58F7-479A-90BE-46EA670442DB}" destId="{CF9C7B13-19A6-4431-BE0D-9133BD0EF279}" srcOrd="0" destOrd="0" presId="urn:microsoft.com/office/officeart/2008/layout/VerticalCurvedList"/>
    <dgm:cxn modelId="{7FCE5A55-7B80-469B-8480-36FAE636A918}" type="presParOf" srcId="{2661DA75-84F0-4F07-80B9-FA99A5BEB274}" destId="{345DA12E-E72C-4A17-8372-376468A45D16}" srcOrd="3" destOrd="0" presId="urn:microsoft.com/office/officeart/2008/layout/VerticalCurvedList"/>
    <dgm:cxn modelId="{ADC7E141-3B58-4041-B7C7-C885DA9EDC10}" type="presParOf" srcId="{2661DA75-84F0-4F07-80B9-FA99A5BEB274}" destId="{06CC6C39-48FA-4995-AECB-559223708B1E}" srcOrd="4" destOrd="0" presId="urn:microsoft.com/office/officeart/2008/layout/VerticalCurvedList"/>
    <dgm:cxn modelId="{29FE5B14-8F28-4779-BF20-7A6AFDD07D97}" type="presParOf" srcId="{06CC6C39-48FA-4995-AECB-559223708B1E}" destId="{AA2E1C08-5AF7-4919-8EB9-93FFBB8C4959}" srcOrd="0" destOrd="0" presId="urn:microsoft.com/office/officeart/2008/layout/VerticalCurvedList"/>
    <dgm:cxn modelId="{1E9B0FE0-6875-4CEF-ACB9-6A4951F4644E}" type="presParOf" srcId="{2661DA75-84F0-4F07-80B9-FA99A5BEB274}" destId="{9A95D262-B435-4FA0-8638-3815361DD1E6}" srcOrd="5" destOrd="0" presId="urn:microsoft.com/office/officeart/2008/layout/VerticalCurvedList"/>
    <dgm:cxn modelId="{8A7322D2-552E-41C6-A17A-EE4145593C7F}" type="presParOf" srcId="{2661DA75-84F0-4F07-80B9-FA99A5BEB274}" destId="{E88A2F7F-6862-40BF-8F5E-BDDB8F804B73}" srcOrd="6" destOrd="0" presId="urn:microsoft.com/office/officeart/2008/layout/VerticalCurvedList"/>
    <dgm:cxn modelId="{D22B066E-849E-49A7-91C6-240ABA9361A9}" type="presParOf" srcId="{E88A2F7F-6862-40BF-8F5E-BDDB8F804B73}" destId="{80CCAF6B-A8C2-4B04-83CB-990B68E33CAC}" srcOrd="0" destOrd="0" presId="urn:microsoft.com/office/officeart/2008/layout/VerticalCurvedList"/>
    <dgm:cxn modelId="{2C02E8C3-7ACC-4542-82BD-7F7A23D43D9E}" type="presParOf" srcId="{2661DA75-84F0-4F07-80B9-FA99A5BEB274}" destId="{9069008E-DAFD-43F2-A22F-68175A1A66E3}" srcOrd="7" destOrd="0" presId="urn:microsoft.com/office/officeart/2008/layout/VerticalCurvedList"/>
    <dgm:cxn modelId="{C4D31D5A-1E16-4416-922A-A9EAC567783F}" type="presParOf" srcId="{2661DA75-84F0-4F07-80B9-FA99A5BEB274}" destId="{378073DA-F89C-4FD7-8509-5E61F4548FB7}" srcOrd="8" destOrd="0" presId="urn:microsoft.com/office/officeart/2008/layout/VerticalCurvedList"/>
    <dgm:cxn modelId="{17A891D3-8C42-416A-9BF9-BC130BED3E18}" type="presParOf" srcId="{378073DA-F89C-4FD7-8509-5E61F4548FB7}" destId="{0F243C67-9CD4-4170-85EB-CDA931E99D2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DDBD38-C35D-486E-AEB9-0B78C34CF01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8EF6449-C85C-4244-925A-64C97637F735}">
      <dgm:prSet phldrT="[Text]" custT="1"/>
      <dgm:spPr/>
      <dgm:t>
        <a:bodyPr/>
        <a:lstStyle/>
        <a:p>
          <a:r>
            <a:rPr lang="en-US" sz="1800" dirty="0" smtClean="0"/>
            <a:t>Message Definition</a:t>
          </a:r>
          <a:endParaRPr lang="en-US" sz="1800" dirty="0"/>
        </a:p>
      </dgm:t>
    </dgm:pt>
    <dgm:pt modelId="{94403110-CF0D-4283-A040-D0A8E12BBE3B}" type="parTrans" cxnId="{B5DDA549-0237-40F0-8C9F-F6266ED0BADD}">
      <dgm:prSet/>
      <dgm:spPr/>
      <dgm:t>
        <a:bodyPr/>
        <a:lstStyle/>
        <a:p>
          <a:endParaRPr lang="en-US"/>
        </a:p>
      </dgm:t>
    </dgm:pt>
    <dgm:pt modelId="{C981E44C-941D-491D-91C5-49F81BA23B2A}" type="sibTrans" cxnId="{B5DDA549-0237-40F0-8C9F-F6266ED0BADD}">
      <dgm:prSet/>
      <dgm:spPr/>
      <dgm:t>
        <a:bodyPr/>
        <a:lstStyle/>
        <a:p>
          <a:endParaRPr lang="en-US"/>
        </a:p>
      </dgm:t>
    </dgm:pt>
    <dgm:pt modelId="{99D3D2C0-F881-495E-8804-0E7F33DEB304}">
      <dgm:prSet phldrT="[Text]" custT="1"/>
      <dgm:spPr/>
      <dgm:t>
        <a:bodyPr/>
        <a:lstStyle/>
        <a:p>
          <a:r>
            <a:rPr lang="en-US" sz="1800" dirty="0" smtClean="0"/>
            <a:t>Message Processing</a:t>
          </a:r>
        </a:p>
      </dgm:t>
    </dgm:pt>
    <dgm:pt modelId="{D465C22B-FB06-4419-9847-933B086F3F56}" type="parTrans" cxnId="{0D718EAD-A9C5-4643-82BF-74F1CC33C448}">
      <dgm:prSet/>
      <dgm:spPr/>
      <dgm:t>
        <a:bodyPr/>
        <a:lstStyle/>
        <a:p>
          <a:endParaRPr lang="en-US"/>
        </a:p>
      </dgm:t>
    </dgm:pt>
    <dgm:pt modelId="{E9E8A668-0FD8-4F39-811E-9CAA34722C45}" type="sibTrans" cxnId="{0D718EAD-A9C5-4643-82BF-74F1CC33C448}">
      <dgm:prSet/>
      <dgm:spPr/>
      <dgm:t>
        <a:bodyPr/>
        <a:lstStyle/>
        <a:p>
          <a:endParaRPr lang="en-US"/>
        </a:p>
      </dgm:t>
    </dgm:pt>
    <dgm:pt modelId="{3453E460-A1D1-49BF-9D09-920779A062A5}">
      <dgm:prSet phldrT="[Text]" custT="1"/>
      <dgm:spPr/>
      <dgm:t>
        <a:bodyPr/>
        <a:lstStyle/>
        <a:p>
          <a:r>
            <a:rPr lang="en-US" sz="1800" dirty="0" smtClean="0"/>
            <a:t>Document Customization</a:t>
          </a:r>
          <a:endParaRPr lang="en-US" sz="1800" dirty="0"/>
        </a:p>
      </dgm:t>
    </dgm:pt>
    <dgm:pt modelId="{97698F81-5B48-447F-A154-42B0D2C586D9}" type="parTrans" cxnId="{9117A350-27E0-4B7A-96BC-A5CAA9872EB1}">
      <dgm:prSet/>
      <dgm:spPr/>
      <dgm:t>
        <a:bodyPr/>
        <a:lstStyle/>
        <a:p>
          <a:endParaRPr lang="en-US"/>
        </a:p>
      </dgm:t>
    </dgm:pt>
    <dgm:pt modelId="{F304730F-C56C-402C-BD62-2E2A493BB4F7}" type="sibTrans" cxnId="{9117A350-27E0-4B7A-96BC-A5CAA9872EB1}">
      <dgm:prSet/>
      <dgm:spPr/>
      <dgm:t>
        <a:bodyPr/>
        <a:lstStyle/>
        <a:p>
          <a:endParaRPr lang="en-US"/>
        </a:p>
      </dgm:t>
    </dgm:pt>
    <dgm:pt modelId="{B78C47EE-F5FF-4DEE-B633-A6A2BF7C3C07}">
      <dgm:prSet phldrT="[Text]" custT="1"/>
      <dgm:spPr/>
      <dgm:t>
        <a:bodyPr/>
        <a:lstStyle/>
        <a:p>
          <a:r>
            <a:rPr lang="en-US" sz="1800" dirty="0" smtClean="0"/>
            <a:t>Protocol support</a:t>
          </a:r>
        </a:p>
      </dgm:t>
    </dgm:pt>
    <dgm:pt modelId="{C34C8332-3EB4-40F3-ACA2-34C2175FC46E}" type="parTrans" cxnId="{408928CD-84AF-424B-A8EB-ADB096628C11}">
      <dgm:prSet/>
      <dgm:spPr/>
      <dgm:t>
        <a:bodyPr/>
        <a:lstStyle/>
        <a:p>
          <a:endParaRPr lang="en-US"/>
        </a:p>
      </dgm:t>
    </dgm:pt>
    <dgm:pt modelId="{C5D254C7-4CEF-40C5-8CDB-9562E2C1AB50}" type="sibTrans" cxnId="{408928CD-84AF-424B-A8EB-ADB096628C11}">
      <dgm:prSet/>
      <dgm:spPr/>
      <dgm:t>
        <a:bodyPr/>
        <a:lstStyle/>
        <a:p>
          <a:endParaRPr lang="en-US"/>
        </a:p>
      </dgm:t>
    </dgm:pt>
    <dgm:pt modelId="{E7092654-2FAB-4BCB-9DFD-F090FE0E2EB8}">
      <dgm:prSet phldrT="[Text]" custT="1"/>
      <dgm:spPr/>
      <dgm:t>
        <a:bodyPr/>
        <a:lstStyle/>
        <a:p>
          <a:r>
            <a:rPr lang="en-US" sz="1800" dirty="0" smtClean="0"/>
            <a:t>Built-in Services</a:t>
          </a:r>
          <a:endParaRPr lang="en-US" sz="1800" dirty="0"/>
        </a:p>
      </dgm:t>
    </dgm:pt>
    <dgm:pt modelId="{453DBE6E-C42D-426F-B8AF-C4362C410324}" type="parTrans" cxnId="{5E1BF217-B1C3-4921-B9E1-8D64D7169BCB}">
      <dgm:prSet/>
      <dgm:spPr/>
      <dgm:t>
        <a:bodyPr/>
        <a:lstStyle/>
        <a:p>
          <a:endParaRPr lang="en-US"/>
        </a:p>
      </dgm:t>
    </dgm:pt>
    <dgm:pt modelId="{564DFB04-06D0-4962-A1F6-675DAE434E3E}" type="sibTrans" cxnId="{5E1BF217-B1C3-4921-B9E1-8D64D7169BCB}">
      <dgm:prSet/>
      <dgm:spPr/>
      <dgm:t>
        <a:bodyPr/>
        <a:lstStyle/>
        <a:p>
          <a:endParaRPr lang="en-US"/>
        </a:p>
      </dgm:t>
    </dgm:pt>
    <dgm:pt modelId="{D49C9F17-88F5-4683-ACCF-F9F9D36739C2}">
      <dgm:prSet custT="1"/>
      <dgm:spPr/>
      <dgm:t>
        <a:bodyPr/>
        <a:lstStyle/>
        <a:p>
          <a:r>
            <a:rPr lang="en-US" sz="1400" dirty="0" err="1" smtClean="0"/>
            <a:t>Eg</a:t>
          </a:r>
          <a:r>
            <a:rPr lang="en-US" sz="1400" dirty="0" smtClean="0"/>
            <a:t>: X12, TRADACOMS, HIPAA, HL7, SWIFT, etc.</a:t>
          </a:r>
        </a:p>
      </dgm:t>
    </dgm:pt>
    <dgm:pt modelId="{1DFA987C-276D-4164-BA3F-69C1A1F65B71}" type="parTrans" cxnId="{1951E364-081B-4934-9583-7C218F357FBD}">
      <dgm:prSet/>
      <dgm:spPr/>
      <dgm:t>
        <a:bodyPr/>
        <a:lstStyle/>
        <a:p>
          <a:endParaRPr lang="en-US"/>
        </a:p>
      </dgm:t>
    </dgm:pt>
    <dgm:pt modelId="{14ECB80F-72BD-4ABA-9C67-643ABE9A11C3}" type="sibTrans" cxnId="{1951E364-081B-4934-9583-7C218F357FBD}">
      <dgm:prSet/>
      <dgm:spPr/>
      <dgm:t>
        <a:bodyPr/>
        <a:lstStyle/>
        <a:p>
          <a:endParaRPr lang="en-US"/>
        </a:p>
      </dgm:t>
    </dgm:pt>
    <dgm:pt modelId="{DFE4CE10-2F88-4C1E-94CE-81977AACA16A}">
      <dgm:prSet custT="1"/>
      <dgm:spPr/>
      <dgm:t>
        <a:bodyPr/>
        <a:lstStyle/>
        <a:p>
          <a:r>
            <a:rPr lang="en-US" sz="1800" dirty="0" smtClean="0"/>
            <a:t>Message Mapping and Transformation</a:t>
          </a:r>
          <a:endParaRPr lang="en-US" sz="1800" dirty="0"/>
        </a:p>
      </dgm:t>
    </dgm:pt>
    <dgm:pt modelId="{810F071E-21AC-4D7B-81D6-463DD67E75AE}" type="parTrans" cxnId="{82EBB6DB-6415-4FBE-9EB1-7051F6F53755}">
      <dgm:prSet/>
      <dgm:spPr/>
      <dgm:t>
        <a:bodyPr/>
        <a:lstStyle/>
        <a:p>
          <a:endParaRPr lang="en-US"/>
        </a:p>
      </dgm:t>
    </dgm:pt>
    <dgm:pt modelId="{4F260C84-88B8-4BDE-8295-B8923C60BFC2}" type="sibTrans" cxnId="{82EBB6DB-6415-4FBE-9EB1-7051F6F53755}">
      <dgm:prSet/>
      <dgm:spPr/>
      <dgm:t>
        <a:bodyPr/>
        <a:lstStyle/>
        <a:p>
          <a:endParaRPr lang="en-US"/>
        </a:p>
      </dgm:t>
    </dgm:pt>
    <dgm:pt modelId="{A0A853E6-7714-434A-BB49-65FDEB7065AF}">
      <dgm:prSet custT="1"/>
      <dgm:spPr/>
      <dgm:t>
        <a:bodyPr/>
        <a:lstStyle/>
        <a:p>
          <a:r>
            <a:rPr lang="en-US" sz="1400" dirty="0" smtClean="0"/>
            <a:t>Native &lt;-&gt; Document </a:t>
          </a:r>
          <a:endParaRPr lang="en-US" sz="1400" dirty="0"/>
        </a:p>
      </dgm:t>
    </dgm:pt>
    <dgm:pt modelId="{2A122C62-F84F-4DC2-854E-E8453C14BC87}" type="parTrans" cxnId="{ED47DBAC-AB64-4560-BE04-A1987D3540E4}">
      <dgm:prSet/>
      <dgm:spPr/>
      <dgm:t>
        <a:bodyPr/>
        <a:lstStyle/>
        <a:p>
          <a:endParaRPr lang="en-US"/>
        </a:p>
      </dgm:t>
    </dgm:pt>
    <dgm:pt modelId="{1924D90B-366C-4BE7-84C8-5E359814D9E8}" type="sibTrans" cxnId="{ED47DBAC-AB64-4560-BE04-A1987D3540E4}">
      <dgm:prSet/>
      <dgm:spPr/>
      <dgm:t>
        <a:bodyPr/>
        <a:lstStyle/>
        <a:p>
          <a:endParaRPr lang="en-US"/>
        </a:p>
      </dgm:t>
    </dgm:pt>
    <dgm:pt modelId="{E53F999E-9ADD-4B7B-9E69-AFF355E276B1}">
      <dgm:prSet phldrT="[Text]" custT="1"/>
      <dgm:spPr/>
      <dgm:t>
        <a:bodyPr/>
        <a:lstStyle/>
        <a:p>
          <a:r>
            <a:rPr lang="en-US" sz="1400" dirty="0" smtClean="0"/>
            <a:t>Define custom schema</a:t>
          </a:r>
          <a:endParaRPr lang="en-US" sz="1400" dirty="0"/>
        </a:p>
      </dgm:t>
    </dgm:pt>
    <dgm:pt modelId="{675A2E9D-B3C6-4225-A13B-52BB886D973A}" type="parTrans" cxnId="{702E3893-D4E3-43C1-8A5F-E2A67C7CFD51}">
      <dgm:prSet/>
      <dgm:spPr/>
      <dgm:t>
        <a:bodyPr/>
        <a:lstStyle/>
        <a:p>
          <a:endParaRPr lang="en-US"/>
        </a:p>
      </dgm:t>
    </dgm:pt>
    <dgm:pt modelId="{507D92CD-4519-4605-AAFE-39123B765F3D}" type="sibTrans" cxnId="{702E3893-D4E3-43C1-8A5F-E2A67C7CFD51}">
      <dgm:prSet/>
      <dgm:spPr/>
      <dgm:t>
        <a:bodyPr/>
        <a:lstStyle/>
        <a:p>
          <a:endParaRPr lang="en-US"/>
        </a:p>
      </dgm:t>
    </dgm:pt>
    <dgm:pt modelId="{F5015A2A-16A6-4D60-BD1C-68C0BAC1D8E1}">
      <dgm:prSet phldrT="[Text]" custT="1"/>
      <dgm:spPr/>
      <dgm:t>
        <a:bodyPr/>
        <a:lstStyle/>
        <a:p>
          <a:r>
            <a:rPr lang="en-US" sz="1400" dirty="0" smtClean="0"/>
            <a:t>Modify base message definitions</a:t>
          </a:r>
          <a:endParaRPr lang="en-US" sz="1400" dirty="0"/>
        </a:p>
      </dgm:t>
    </dgm:pt>
    <dgm:pt modelId="{E30973E7-2680-4C9E-8492-3E5A4BB61108}" type="parTrans" cxnId="{198940B8-9764-49E1-A18B-C4111B82961F}">
      <dgm:prSet/>
      <dgm:spPr/>
      <dgm:t>
        <a:bodyPr/>
        <a:lstStyle/>
        <a:p>
          <a:endParaRPr lang="en-US"/>
        </a:p>
      </dgm:t>
    </dgm:pt>
    <dgm:pt modelId="{DBC77AC8-3BB0-45CF-ACE6-90C8393ED962}" type="sibTrans" cxnId="{198940B8-9764-49E1-A18B-C4111B82961F}">
      <dgm:prSet/>
      <dgm:spPr/>
      <dgm:t>
        <a:bodyPr/>
        <a:lstStyle/>
        <a:p>
          <a:endParaRPr lang="en-US"/>
        </a:p>
      </dgm:t>
    </dgm:pt>
    <dgm:pt modelId="{D9321F80-DA9B-45CC-B0F7-C299E038D967}">
      <dgm:prSet phldrT="[Text]" custT="1"/>
      <dgm:spPr/>
      <dgm:t>
        <a:bodyPr/>
        <a:lstStyle/>
        <a:p>
          <a:r>
            <a:rPr lang="en-US" sz="1400" dirty="0" err="1" smtClean="0"/>
            <a:t>Eg</a:t>
          </a:r>
          <a:r>
            <a:rPr lang="en-US" sz="1400" dirty="0" smtClean="0"/>
            <a:t>: AS2, AS3, MLLP, RNIF</a:t>
          </a:r>
          <a:endParaRPr lang="en-US" sz="1400" dirty="0"/>
        </a:p>
      </dgm:t>
    </dgm:pt>
    <dgm:pt modelId="{BB9C1D01-CEEB-4DF7-8F25-B61E56970DDD}" type="parTrans" cxnId="{A9705B6F-5521-405E-9522-F53C66B66E30}">
      <dgm:prSet/>
      <dgm:spPr/>
      <dgm:t>
        <a:bodyPr/>
        <a:lstStyle/>
        <a:p>
          <a:endParaRPr lang="en-US"/>
        </a:p>
      </dgm:t>
    </dgm:pt>
    <dgm:pt modelId="{8DC32FA0-EFDF-4859-B28C-97A172C8E176}" type="sibTrans" cxnId="{A9705B6F-5521-405E-9522-F53C66B66E30}">
      <dgm:prSet/>
      <dgm:spPr/>
      <dgm:t>
        <a:bodyPr/>
        <a:lstStyle/>
        <a:p>
          <a:endParaRPr lang="en-US"/>
        </a:p>
      </dgm:t>
    </dgm:pt>
    <dgm:pt modelId="{C00DDF68-741F-4DF1-916C-50750323B955}">
      <dgm:prSet phldrT="[Text]" custT="1"/>
      <dgm:spPr/>
      <dgm:t>
        <a:bodyPr/>
        <a:lstStyle/>
        <a:p>
          <a:r>
            <a:rPr lang="en-US" sz="1400" dirty="0" smtClean="0"/>
            <a:t>Out-of-the box services for quick integration orchestration</a:t>
          </a:r>
          <a:endParaRPr lang="en-US" sz="1400" dirty="0"/>
        </a:p>
      </dgm:t>
    </dgm:pt>
    <dgm:pt modelId="{EF3D4ABC-2A15-44DE-B075-E3D211BB7780}" type="parTrans" cxnId="{E56D6EF0-4E51-433D-90E1-92E4C83C1E9C}">
      <dgm:prSet/>
      <dgm:spPr/>
      <dgm:t>
        <a:bodyPr/>
        <a:lstStyle/>
        <a:p>
          <a:endParaRPr lang="en-US"/>
        </a:p>
      </dgm:t>
    </dgm:pt>
    <dgm:pt modelId="{9C674BB8-09D9-45B7-B7D2-9BDA70B6BBC2}" type="sibTrans" cxnId="{E56D6EF0-4E51-433D-90E1-92E4C83C1E9C}">
      <dgm:prSet/>
      <dgm:spPr/>
      <dgm:t>
        <a:bodyPr/>
        <a:lstStyle/>
        <a:p>
          <a:endParaRPr lang="en-US"/>
        </a:p>
      </dgm:t>
    </dgm:pt>
    <dgm:pt modelId="{1C7756BC-E1DC-4DDE-AE98-9AE42B5EAA3F}">
      <dgm:prSet phldrT="[Text]" custT="1"/>
      <dgm:spPr/>
      <dgm:t>
        <a:bodyPr/>
        <a:lstStyle/>
        <a:p>
          <a:r>
            <a:rPr lang="en-US" sz="1400" dirty="0" smtClean="0"/>
            <a:t>Validation</a:t>
          </a:r>
        </a:p>
      </dgm:t>
    </dgm:pt>
    <dgm:pt modelId="{88C57A24-BAE0-4D63-B5C3-BBD261E5AEED}" type="parTrans" cxnId="{CA2BE863-91D4-45EA-97A0-BEBC1DA79259}">
      <dgm:prSet/>
      <dgm:spPr/>
      <dgm:t>
        <a:bodyPr/>
        <a:lstStyle/>
        <a:p>
          <a:endParaRPr lang="en-US"/>
        </a:p>
      </dgm:t>
    </dgm:pt>
    <dgm:pt modelId="{CDB98921-6BA1-4415-A464-8685DBC3E4F1}" type="sibTrans" cxnId="{CA2BE863-91D4-45EA-97A0-BEBC1DA79259}">
      <dgm:prSet/>
      <dgm:spPr/>
      <dgm:t>
        <a:bodyPr/>
        <a:lstStyle/>
        <a:p>
          <a:endParaRPr lang="en-US"/>
        </a:p>
      </dgm:t>
    </dgm:pt>
    <dgm:pt modelId="{1B51EEDF-5D8F-40EC-8033-CF54777E29C3}">
      <dgm:prSet phldrT="[Text]" custT="1"/>
      <dgm:spPr/>
      <dgm:t>
        <a:bodyPr/>
        <a:lstStyle/>
        <a:p>
          <a:r>
            <a:rPr lang="en-US" sz="1400" dirty="0" smtClean="0"/>
            <a:t>Standard processing logic</a:t>
          </a:r>
        </a:p>
      </dgm:t>
    </dgm:pt>
    <dgm:pt modelId="{D081D909-AC41-4CDD-9189-4B389880BEA7}" type="parTrans" cxnId="{2AF18200-4A9D-49C7-B541-6B208D1340D8}">
      <dgm:prSet/>
      <dgm:spPr/>
      <dgm:t>
        <a:bodyPr/>
        <a:lstStyle/>
        <a:p>
          <a:endParaRPr lang="en-US"/>
        </a:p>
      </dgm:t>
    </dgm:pt>
    <dgm:pt modelId="{6B361CF4-45FB-44A6-9261-80A212B5C2C0}" type="sibTrans" cxnId="{2AF18200-4A9D-49C7-B541-6B208D1340D8}">
      <dgm:prSet/>
      <dgm:spPr/>
      <dgm:t>
        <a:bodyPr/>
        <a:lstStyle/>
        <a:p>
          <a:endParaRPr lang="en-US"/>
        </a:p>
      </dgm:t>
    </dgm:pt>
    <dgm:pt modelId="{190A0FDB-FE83-4FF2-82B7-CE1F0ADD2564}" type="pres">
      <dgm:prSet presAssocID="{77DDBD38-C35D-486E-AEB9-0B78C34CF01E}" presName="diagram" presStyleCnt="0">
        <dgm:presLayoutVars>
          <dgm:dir/>
          <dgm:resizeHandles val="exact"/>
        </dgm:presLayoutVars>
      </dgm:prSet>
      <dgm:spPr/>
      <dgm:t>
        <a:bodyPr/>
        <a:lstStyle/>
        <a:p>
          <a:endParaRPr lang="en-US"/>
        </a:p>
      </dgm:t>
    </dgm:pt>
    <dgm:pt modelId="{781F62D2-E6EF-4F93-92A0-E3AEF3239F2D}" type="pres">
      <dgm:prSet presAssocID="{F8EF6449-C85C-4244-925A-64C97637F735}" presName="node" presStyleLbl="node1" presStyleIdx="0" presStyleCnt="6">
        <dgm:presLayoutVars>
          <dgm:bulletEnabled val="1"/>
        </dgm:presLayoutVars>
      </dgm:prSet>
      <dgm:spPr/>
      <dgm:t>
        <a:bodyPr/>
        <a:lstStyle/>
        <a:p>
          <a:endParaRPr lang="en-US"/>
        </a:p>
      </dgm:t>
    </dgm:pt>
    <dgm:pt modelId="{8BAA86C0-EC5B-4F4E-B61C-C6FF8CA7FFAC}" type="pres">
      <dgm:prSet presAssocID="{C981E44C-941D-491D-91C5-49F81BA23B2A}" presName="sibTrans" presStyleCnt="0"/>
      <dgm:spPr/>
    </dgm:pt>
    <dgm:pt modelId="{1DBC8D25-D3C8-4E1F-887D-3E1731BD4C3C}" type="pres">
      <dgm:prSet presAssocID="{DFE4CE10-2F88-4C1E-94CE-81977AACA16A}" presName="node" presStyleLbl="node1" presStyleIdx="1" presStyleCnt="6">
        <dgm:presLayoutVars>
          <dgm:bulletEnabled val="1"/>
        </dgm:presLayoutVars>
      </dgm:prSet>
      <dgm:spPr/>
      <dgm:t>
        <a:bodyPr/>
        <a:lstStyle/>
        <a:p>
          <a:endParaRPr lang="en-US"/>
        </a:p>
      </dgm:t>
    </dgm:pt>
    <dgm:pt modelId="{0BA39664-2802-495A-8F1A-D0BD352CAEEB}" type="pres">
      <dgm:prSet presAssocID="{4F260C84-88B8-4BDE-8295-B8923C60BFC2}" presName="sibTrans" presStyleCnt="0"/>
      <dgm:spPr/>
    </dgm:pt>
    <dgm:pt modelId="{640B33AE-AEB9-46A4-81CD-2DC7AB0C2AD8}" type="pres">
      <dgm:prSet presAssocID="{99D3D2C0-F881-495E-8804-0E7F33DEB304}" presName="node" presStyleLbl="node1" presStyleIdx="2" presStyleCnt="6">
        <dgm:presLayoutVars>
          <dgm:bulletEnabled val="1"/>
        </dgm:presLayoutVars>
      </dgm:prSet>
      <dgm:spPr/>
      <dgm:t>
        <a:bodyPr/>
        <a:lstStyle/>
        <a:p>
          <a:endParaRPr lang="en-US"/>
        </a:p>
      </dgm:t>
    </dgm:pt>
    <dgm:pt modelId="{837E4D35-86C4-42CE-8C9C-4093173EBC2B}" type="pres">
      <dgm:prSet presAssocID="{E9E8A668-0FD8-4F39-811E-9CAA34722C45}" presName="sibTrans" presStyleCnt="0"/>
      <dgm:spPr/>
    </dgm:pt>
    <dgm:pt modelId="{C5311F8A-769A-4F01-B3F0-39C589CE1A5E}" type="pres">
      <dgm:prSet presAssocID="{3453E460-A1D1-49BF-9D09-920779A062A5}" presName="node" presStyleLbl="node1" presStyleIdx="3" presStyleCnt="6">
        <dgm:presLayoutVars>
          <dgm:bulletEnabled val="1"/>
        </dgm:presLayoutVars>
      </dgm:prSet>
      <dgm:spPr/>
      <dgm:t>
        <a:bodyPr/>
        <a:lstStyle/>
        <a:p>
          <a:endParaRPr lang="en-US"/>
        </a:p>
      </dgm:t>
    </dgm:pt>
    <dgm:pt modelId="{2A2B5207-BC1A-4FD5-8555-A9B6542F4FFD}" type="pres">
      <dgm:prSet presAssocID="{F304730F-C56C-402C-BD62-2E2A493BB4F7}" presName="sibTrans" presStyleCnt="0"/>
      <dgm:spPr/>
    </dgm:pt>
    <dgm:pt modelId="{E76F792A-972F-4233-945C-082E642B6424}" type="pres">
      <dgm:prSet presAssocID="{B78C47EE-F5FF-4DEE-B633-A6A2BF7C3C07}" presName="node" presStyleLbl="node1" presStyleIdx="4" presStyleCnt="6">
        <dgm:presLayoutVars>
          <dgm:bulletEnabled val="1"/>
        </dgm:presLayoutVars>
      </dgm:prSet>
      <dgm:spPr/>
      <dgm:t>
        <a:bodyPr/>
        <a:lstStyle/>
        <a:p>
          <a:endParaRPr lang="en-US"/>
        </a:p>
      </dgm:t>
    </dgm:pt>
    <dgm:pt modelId="{CEAB0D31-ED74-46BC-9FC2-D041485C2B78}" type="pres">
      <dgm:prSet presAssocID="{C5D254C7-4CEF-40C5-8CDB-9562E2C1AB50}" presName="sibTrans" presStyleCnt="0"/>
      <dgm:spPr/>
    </dgm:pt>
    <dgm:pt modelId="{761CD7C8-9BD1-4D71-AFD6-313E853EC285}" type="pres">
      <dgm:prSet presAssocID="{E7092654-2FAB-4BCB-9DFD-F090FE0E2EB8}" presName="node" presStyleLbl="node1" presStyleIdx="5" presStyleCnt="6">
        <dgm:presLayoutVars>
          <dgm:bulletEnabled val="1"/>
        </dgm:presLayoutVars>
      </dgm:prSet>
      <dgm:spPr/>
      <dgm:t>
        <a:bodyPr/>
        <a:lstStyle/>
        <a:p>
          <a:endParaRPr lang="en-US"/>
        </a:p>
      </dgm:t>
    </dgm:pt>
  </dgm:ptLst>
  <dgm:cxnLst>
    <dgm:cxn modelId="{E56D6EF0-4E51-433D-90E1-92E4C83C1E9C}" srcId="{E7092654-2FAB-4BCB-9DFD-F090FE0E2EB8}" destId="{C00DDF68-741F-4DF1-916C-50750323B955}" srcOrd="0" destOrd="0" parTransId="{EF3D4ABC-2A15-44DE-B075-E3D211BB7780}" sibTransId="{9C674BB8-09D9-45B7-B7D2-9BDA70B6BBC2}"/>
    <dgm:cxn modelId="{2389D61F-B212-46C7-8138-B7D4BC1C0455}" type="presOf" srcId="{3453E460-A1D1-49BF-9D09-920779A062A5}" destId="{C5311F8A-769A-4F01-B3F0-39C589CE1A5E}" srcOrd="0" destOrd="0" presId="urn:microsoft.com/office/officeart/2005/8/layout/default"/>
    <dgm:cxn modelId="{EF16F958-CA59-420D-9A09-C5D74CA20491}" type="presOf" srcId="{1B51EEDF-5D8F-40EC-8033-CF54777E29C3}" destId="{640B33AE-AEB9-46A4-81CD-2DC7AB0C2AD8}" srcOrd="0" destOrd="2" presId="urn:microsoft.com/office/officeart/2005/8/layout/default"/>
    <dgm:cxn modelId="{B47D2B7E-5B4C-48FD-9866-4E875C46F5A1}" type="presOf" srcId="{E7092654-2FAB-4BCB-9DFD-F090FE0E2EB8}" destId="{761CD7C8-9BD1-4D71-AFD6-313E853EC285}" srcOrd="0" destOrd="0" presId="urn:microsoft.com/office/officeart/2005/8/layout/default"/>
    <dgm:cxn modelId="{539E4604-E84D-4CD6-BC76-CFEC36F7E64C}" type="presOf" srcId="{DFE4CE10-2F88-4C1E-94CE-81977AACA16A}" destId="{1DBC8D25-D3C8-4E1F-887D-3E1731BD4C3C}" srcOrd="0" destOrd="0" presId="urn:microsoft.com/office/officeart/2005/8/layout/default"/>
    <dgm:cxn modelId="{702E3893-D4E3-43C1-8A5F-E2A67C7CFD51}" srcId="{3453E460-A1D1-49BF-9D09-920779A062A5}" destId="{E53F999E-9ADD-4B7B-9E69-AFF355E276B1}" srcOrd="0" destOrd="0" parTransId="{675A2E9D-B3C6-4225-A13B-52BB886D973A}" sibTransId="{507D92CD-4519-4605-AAFE-39123B765F3D}"/>
    <dgm:cxn modelId="{5CD357F9-EB7A-4E38-B80B-9745CF75C65A}" type="presOf" srcId="{E53F999E-9ADD-4B7B-9E69-AFF355E276B1}" destId="{C5311F8A-769A-4F01-B3F0-39C589CE1A5E}" srcOrd="0" destOrd="1" presId="urn:microsoft.com/office/officeart/2005/8/layout/default"/>
    <dgm:cxn modelId="{5E1BF217-B1C3-4921-B9E1-8D64D7169BCB}" srcId="{77DDBD38-C35D-486E-AEB9-0B78C34CF01E}" destId="{E7092654-2FAB-4BCB-9DFD-F090FE0E2EB8}" srcOrd="5" destOrd="0" parTransId="{453DBE6E-C42D-426F-B8AF-C4362C410324}" sibTransId="{564DFB04-06D0-4962-A1F6-675DAE434E3E}"/>
    <dgm:cxn modelId="{6C74A4E1-C86E-4C96-898D-CE54CC2FDD27}" type="presOf" srcId="{1C7756BC-E1DC-4DDE-AE98-9AE42B5EAA3F}" destId="{640B33AE-AEB9-46A4-81CD-2DC7AB0C2AD8}" srcOrd="0" destOrd="1" presId="urn:microsoft.com/office/officeart/2005/8/layout/default"/>
    <dgm:cxn modelId="{82EBB6DB-6415-4FBE-9EB1-7051F6F53755}" srcId="{77DDBD38-C35D-486E-AEB9-0B78C34CF01E}" destId="{DFE4CE10-2F88-4C1E-94CE-81977AACA16A}" srcOrd="1" destOrd="0" parTransId="{810F071E-21AC-4D7B-81D6-463DD67E75AE}" sibTransId="{4F260C84-88B8-4BDE-8295-B8923C60BFC2}"/>
    <dgm:cxn modelId="{A9705B6F-5521-405E-9522-F53C66B66E30}" srcId="{B78C47EE-F5FF-4DEE-B633-A6A2BF7C3C07}" destId="{D9321F80-DA9B-45CC-B0F7-C299E038D967}" srcOrd="0" destOrd="0" parTransId="{BB9C1D01-CEEB-4DF7-8F25-B61E56970DDD}" sibTransId="{8DC32FA0-EFDF-4859-B28C-97A172C8E176}"/>
    <dgm:cxn modelId="{ED47DBAC-AB64-4560-BE04-A1987D3540E4}" srcId="{DFE4CE10-2F88-4C1E-94CE-81977AACA16A}" destId="{A0A853E6-7714-434A-BB49-65FDEB7065AF}" srcOrd="0" destOrd="0" parTransId="{2A122C62-F84F-4DC2-854E-E8453C14BC87}" sibTransId="{1924D90B-366C-4BE7-84C8-5E359814D9E8}"/>
    <dgm:cxn modelId="{06863799-C329-47F7-BE78-724129BCF129}" type="presOf" srcId="{C00DDF68-741F-4DF1-916C-50750323B955}" destId="{761CD7C8-9BD1-4D71-AFD6-313E853EC285}" srcOrd="0" destOrd="1" presId="urn:microsoft.com/office/officeart/2005/8/layout/default"/>
    <dgm:cxn modelId="{8990120D-D486-429B-975A-C42D37E0DCB8}" type="presOf" srcId="{A0A853E6-7714-434A-BB49-65FDEB7065AF}" destId="{1DBC8D25-D3C8-4E1F-887D-3E1731BD4C3C}" srcOrd="0" destOrd="1" presId="urn:microsoft.com/office/officeart/2005/8/layout/default"/>
    <dgm:cxn modelId="{198940B8-9764-49E1-A18B-C4111B82961F}" srcId="{3453E460-A1D1-49BF-9D09-920779A062A5}" destId="{F5015A2A-16A6-4D60-BD1C-68C0BAC1D8E1}" srcOrd="1" destOrd="0" parTransId="{E30973E7-2680-4C9E-8492-3E5A4BB61108}" sibTransId="{DBC77AC8-3BB0-45CF-ACE6-90C8393ED962}"/>
    <dgm:cxn modelId="{9BCD22A2-ACB9-4D5B-AC8D-E3B7FFCF7DCA}" type="presOf" srcId="{B78C47EE-F5FF-4DEE-B633-A6A2BF7C3C07}" destId="{E76F792A-972F-4233-945C-082E642B6424}" srcOrd="0" destOrd="0" presId="urn:microsoft.com/office/officeart/2005/8/layout/default"/>
    <dgm:cxn modelId="{9117A350-27E0-4B7A-96BC-A5CAA9872EB1}" srcId="{77DDBD38-C35D-486E-AEB9-0B78C34CF01E}" destId="{3453E460-A1D1-49BF-9D09-920779A062A5}" srcOrd="3" destOrd="0" parTransId="{97698F81-5B48-447F-A154-42B0D2C586D9}" sibTransId="{F304730F-C56C-402C-BD62-2E2A493BB4F7}"/>
    <dgm:cxn modelId="{0D718EAD-A9C5-4643-82BF-74F1CC33C448}" srcId="{77DDBD38-C35D-486E-AEB9-0B78C34CF01E}" destId="{99D3D2C0-F881-495E-8804-0E7F33DEB304}" srcOrd="2" destOrd="0" parTransId="{D465C22B-FB06-4419-9847-933B086F3F56}" sibTransId="{E9E8A668-0FD8-4F39-811E-9CAA34722C45}"/>
    <dgm:cxn modelId="{2AF18200-4A9D-49C7-B541-6B208D1340D8}" srcId="{99D3D2C0-F881-495E-8804-0E7F33DEB304}" destId="{1B51EEDF-5D8F-40EC-8033-CF54777E29C3}" srcOrd="1" destOrd="0" parTransId="{D081D909-AC41-4CDD-9189-4B389880BEA7}" sibTransId="{6B361CF4-45FB-44A6-9261-80A212B5C2C0}"/>
    <dgm:cxn modelId="{9387BC07-14C2-4D25-8972-6EE2F2F60A2B}" type="presOf" srcId="{77DDBD38-C35D-486E-AEB9-0B78C34CF01E}" destId="{190A0FDB-FE83-4FF2-82B7-CE1F0ADD2564}" srcOrd="0" destOrd="0" presId="urn:microsoft.com/office/officeart/2005/8/layout/default"/>
    <dgm:cxn modelId="{20FE52A2-CA3F-44D1-A137-1BE54728E9D7}" type="presOf" srcId="{F8EF6449-C85C-4244-925A-64C97637F735}" destId="{781F62D2-E6EF-4F93-92A0-E3AEF3239F2D}" srcOrd="0" destOrd="0" presId="urn:microsoft.com/office/officeart/2005/8/layout/default"/>
    <dgm:cxn modelId="{69B0F12C-1658-478B-8EFD-86C493B68998}" type="presOf" srcId="{D9321F80-DA9B-45CC-B0F7-C299E038D967}" destId="{E76F792A-972F-4233-945C-082E642B6424}" srcOrd="0" destOrd="1" presId="urn:microsoft.com/office/officeart/2005/8/layout/default"/>
    <dgm:cxn modelId="{1951E364-081B-4934-9583-7C218F357FBD}" srcId="{F8EF6449-C85C-4244-925A-64C97637F735}" destId="{D49C9F17-88F5-4683-ACCF-F9F9D36739C2}" srcOrd="0" destOrd="0" parTransId="{1DFA987C-276D-4164-BA3F-69C1A1F65B71}" sibTransId="{14ECB80F-72BD-4ABA-9C67-643ABE9A11C3}"/>
    <dgm:cxn modelId="{408928CD-84AF-424B-A8EB-ADB096628C11}" srcId="{77DDBD38-C35D-486E-AEB9-0B78C34CF01E}" destId="{B78C47EE-F5FF-4DEE-B633-A6A2BF7C3C07}" srcOrd="4" destOrd="0" parTransId="{C34C8332-3EB4-40F3-ACA2-34C2175FC46E}" sibTransId="{C5D254C7-4CEF-40C5-8CDB-9562E2C1AB50}"/>
    <dgm:cxn modelId="{B5DDA549-0237-40F0-8C9F-F6266ED0BADD}" srcId="{77DDBD38-C35D-486E-AEB9-0B78C34CF01E}" destId="{F8EF6449-C85C-4244-925A-64C97637F735}" srcOrd="0" destOrd="0" parTransId="{94403110-CF0D-4283-A040-D0A8E12BBE3B}" sibTransId="{C981E44C-941D-491D-91C5-49F81BA23B2A}"/>
    <dgm:cxn modelId="{556A7F78-4ADD-4EF3-ABE2-C9F40A62C81A}" type="presOf" srcId="{F5015A2A-16A6-4D60-BD1C-68C0BAC1D8E1}" destId="{C5311F8A-769A-4F01-B3F0-39C589CE1A5E}" srcOrd="0" destOrd="2" presId="urn:microsoft.com/office/officeart/2005/8/layout/default"/>
    <dgm:cxn modelId="{CA2BE863-91D4-45EA-97A0-BEBC1DA79259}" srcId="{99D3D2C0-F881-495E-8804-0E7F33DEB304}" destId="{1C7756BC-E1DC-4DDE-AE98-9AE42B5EAA3F}" srcOrd="0" destOrd="0" parTransId="{88C57A24-BAE0-4D63-B5C3-BBD261E5AEED}" sibTransId="{CDB98921-6BA1-4415-A464-8685DBC3E4F1}"/>
    <dgm:cxn modelId="{4C908072-DA49-47EB-BF2F-8DC773CC92E6}" type="presOf" srcId="{99D3D2C0-F881-495E-8804-0E7F33DEB304}" destId="{640B33AE-AEB9-46A4-81CD-2DC7AB0C2AD8}" srcOrd="0" destOrd="0" presId="urn:microsoft.com/office/officeart/2005/8/layout/default"/>
    <dgm:cxn modelId="{B64D49DA-9596-4EFD-9280-52691C8800CB}" type="presOf" srcId="{D49C9F17-88F5-4683-ACCF-F9F9D36739C2}" destId="{781F62D2-E6EF-4F93-92A0-E3AEF3239F2D}" srcOrd="0" destOrd="1" presId="urn:microsoft.com/office/officeart/2005/8/layout/default"/>
    <dgm:cxn modelId="{2DCF7E3D-75C9-40BF-9CC8-7D87C2071274}" type="presParOf" srcId="{190A0FDB-FE83-4FF2-82B7-CE1F0ADD2564}" destId="{781F62D2-E6EF-4F93-92A0-E3AEF3239F2D}" srcOrd="0" destOrd="0" presId="urn:microsoft.com/office/officeart/2005/8/layout/default"/>
    <dgm:cxn modelId="{034AE9B8-0631-4480-AA86-768145B45D38}" type="presParOf" srcId="{190A0FDB-FE83-4FF2-82B7-CE1F0ADD2564}" destId="{8BAA86C0-EC5B-4F4E-B61C-C6FF8CA7FFAC}" srcOrd="1" destOrd="0" presId="urn:microsoft.com/office/officeart/2005/8/layout/default"/>
    <dgm:cxn modelId="{3D1CDA80-A2C3-40F6-B117-F693C95EC6B0}" type="presParOf" srcId="{190A0FDB-FE83-4FF2-82B7-CE1F0ADD2564}" destId="{1DBC8D25-D3C8-4E1F-887D-3E1731BD4C3C}" srcOrd="2" destOrd="0" presId="urn:microsoft.com/office/officeart/2005/8/layout/default"/>
    <dgm:cxn modelId="{DA6D256D-55EA-45DC-A9B3-0C1FB497E9CC}" type="presParOf" srcId="{190A0FDB-FE83-4FF2-82B7-CE1F0ADD2564}" destId="{0BA39664-2802-495A-8F1A-D0BD352CAEEB}" srcOrd="3" destOrd="0" presId="urn:microsoft.com/office/officeart/2005/8/layout/default"/>
    <dgm:cxn modelId="{ADFE7000-E01D-4070-9E35-6C1EC4379540}" type="presParOf" srcId="{190A0FDB-FE83-4FF2-82B7-CE1F0ADD2564}" destId="{640B33AE-AEB9-46A4-81CD-2DC7AB0C2AD8}" srcOrd="4" destOrd="0" presId="urn:microsoft.com/office/officeart/2005/8/layout/default"/>
    <dgm:cxn modelId="{D29212ED-98CC-4C1F-ACED-B51E50200C42}" type="presParOf" srcId="{190A0FDB-FE83-4FF2-82B7-CE1F0ADD2564}" destId="{837E4D35-86C4-42CE-8C9C-4093173EBC2B}" srcOrd="5" destOrd="0" presId="urn:microsoft.com/office/officeart/2005/8/layout/default"/>
    <dgm:cxn modelId="{87D1BA9E-7777-4627-9BC3-2AC1EDA349E4}" type="presParOf" srcId="{190A0FDB-FE83-4FF2-82B7-CE1F0ADD2564}" destId="{C5311F8A-769A-4F01-B3F0-39C589CE1A5E}" srcOrd="6" destOrd="0" presId="urn:microsoft.com/office/officeart/2005/8/layout/default"/>
    <dgm:cxn modelId="{B8D13553-CDDB-4012-8B74-1FE6C10318B7}" type="presParOf" srcId="{190A0FDB-FE83-4FF2-82B7-CE1F0ADD2564}" destId="{2A2B5207-BC1A-4FD5-8555-A9B6542F4FFD}" srcOrd="7" destOrd="0" presId="urn:microsoft.com/office/officeart/2005/8/layout/default"/>
    <dgm:cxn modelId="{388B359D-08DA-45DB-98B6-D8B220728E25}" type="presParOf" srcId="{190A0FDB-FE83-4FF2-82B7-CE1F0ADD2564}" destId="{E76F792A-972F-4233-945C-082E642B6424}" srcOrd="8" destOrd="0" presId="urn:microsoft.com/office/officeart/2005/8/layout/default"/>
    <dgm:cxn modelId="{180C71E3-23D4-42F6-9EB0-7352DF57761A}" type="presParOf" srcId="{190A0FDB-FE83-4FF2-82B7-CE1F0ADD2564}" destId="{CEAB0D31-ED74-46BC-9FC2-D041485C2B78}" srcOrd="9" destOrd="0" presId="urn:microsoft.com/office/officeart/2005/8/layout/default"/>
    <dgm:cxn modelId="{14475066-FBC6-470C-B988-816F57DE1FFE}" type="presParOf" srcId="{190A0FDB-FE83-4FF2-82B7-CE1F0ADD2564}" destId="{761CD7C8-9BD1-4D71-AFD6-313E853EC285}" srcOrd="10" destOrd="0" presId="urn:microsoft.com/office/officeart/2005/8/layout/default"/>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E3158E-F144-4111-90A2-3A0A4F538A84}" type="doc">
      <dgm:prSet loTypeId="urn:microsoft.com/office/officeart/2005/8/layout/radial5" loCatId="cycle" qsTypeId="urn:microsoft.com/office/officeart/2005/8/quickstyle/simple5" qsCatId="simple" csTypeId="urn:microsoft.com/office/officeart/2005/8/colors/accent1_2" csCatId="accent1" phldr="1"/>
      <dgm:spPr/>
      <dgm:t>
        <a:bodyPr/>
        <a:lstStyle/>
        <a:p>
          <a:endParaRPr lang="en-IN"/>
        </a:p>
      </dgm:t>
    </dgm:pt>
    <dgm:pt modelId="{4D2F4051-B38E-467F-B6A8-698B906860B9}">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smtClean="0"/>
            <a:t>DocStore</a:t>
          </a:r>
          <a:endParaRPr lang="en-IN" dirty="0"/>
        </a:p>
      </dgm:t>
    </dgm:pt>
    <dgm:pt modelId="{3F5B45DB-5E5B-4A82-92B6-B61FCECEDA83}" type="parTrans" cxnId="{BDFA8F90-4A9F-413F-81F0-365A1214FF4C}">
      <dgm:prSet/>
      <dgm:spPr/>
      <dgm:t>
        <a:bodyPr/>
        <a:lstStyle/>
        <a:p>
          <a:endParaRPr lang="en-IN"/>
        </a:p>
      </dgm:t>
    </dgm:pt>
    <dgm:pt modelId="{A9678D4D-F854-4920-B3F1-7FCF8D948CD0}" type="sibTrans" cxnId="{BDFA8F90-4A9F-413F-81F0-365A1214FF4C}">
      <dgm:prSet/>
      <dgm:spPr/>
      <dgm:t>
        <a:bodyPr/>
        <a:lstStyle/>
        <a:p>
          <a:endParaRPr lang="en-IN"/>
        </a:p>
      </dgm:t>
    </dgm:pt>
    <dgm:pt modelId="{B2B336C7-E1D3-431E-A942-D32021D3810A}">
      <dgm:prSet phldrT="[Text]"/>
      <dgm:spPr/>
      <dgm:t>
        <a:bodyPr/>
        <a:lstStyle/>
        <a:p>
          <a:r>
            <a:rPr lang="en-US" dirty="0" smtClean="0"/>
            <a:t>B2B Runtime</a:t>
          </a:r>
          <a:endParaRPr lang="en-IN" dirty="0"/>
        </a:p>
      </dgm:t>
    </dgm:pt>
    <dgm:pt modelId="{87BBE860-3497-4678-A50F-497F2FDD4FBF}" type="parTrans" cxnId="{52E59DB2-7B9F-4E59-93BB-0DE4E8A80A44}">
      <dgm:prSet/>
      <dgm:spPr/>
      <dgm:t>
        <a:bodyPr/>
        <a:lstStyle/>
        <a:p>
          <a:endParaRPr lang="en-IN"/>
        </a:p>
      </dgm:t>
    </dgm:pt>
    <dgm:pt modelId="{20DCBD2C-111A-4638-8A64-AC9FBAF9754C}" type="sibTrans" cxnId="{52E59DB2-7B9F-4E59-93BB-0DE4E8A80A44}">
      <dgm:prSet/>
      <dgm:spPr/>
      <dgm:t>
        <a:bodyPr/>
        <a:lstStyle/>
        <a:p>
          <a:endParaRPr lang="en-IN"/>
        </a:p>
      </dgm:t>
    </dgm:pt>
    <dgm:pt modelId="{53157D94-5154-41C7-AF74-FB5BC98A1ECD}">
      <dgm:prSet phldrT="[Text]"/>
      <dgm:spPr/>
      <dgm:t>
        <a:bodyPr/>
        <a:lstStyle/>
        <a:p>
          <a:r>
            <a:rPr lang="en-US" dirty="0" smtClean="0"/>
            <a:t>B2B Runtime</a:t>
          </a:r>
          <a:endParaRPr lang="en-IN" dirty="0"/>
        </a:p>
      </dgm:t>
    </dgm:pt>
    <dgm:pt modelId="{9680EF21-93B5-4636-936B-89CE22EFDC1E}" type="parTrans" cxnId="{53D03F39-97B0-45B0-B13A-B4A81E23EF87}">
      <dgm:prSet/>
      <dgm:spPr/>
      <dgm:t>
        <a:bodyPr/>
        <a:lstStyle/>
        <a:p>
          <a:endParaRPr lang="en-IN"/>
        </a:p>
      </dgm:t>
    </dgm:pt>
    <dgm:pt modelId="{4B45EBFE-AFA9-4DEE-9072-3EEA69409129}" type="sibTrans" cxnId="{53D03F39-97B0-45B0-B13A-B4A81E23EF87}">
      <dgm:prSet/>
      <dgm:spPr/>
      <dgm:t>
        <a:bodyPr/>
        <a:lstStyle/>
        <a:p>
          <a:endParaRPr lang="en-IN"/>
        </a:p>
      </dgm:t>
    </dgm:pt>
    <dgm:pt modelId="{BBAEB32F-AB54-46AD-80DB-34EA8430FB50}">
      <dgm:prSet phldrT="[Text]"/>
      <dgm:spPr/>
      <dgm:t>
        <a:bodyPr/>
        <a:lstStyle/>
        <a:p>
          <a:r>
            <a:rPr lang="en-US" dirty="0" smtClean="0"/>
            <a:t>B2B Runtime</a:t>
          </a:r>
          <a:endParaRPr lang="en-IN" dirty="0"/>
        </a:p>
      </dgm:t>
    </dgm:pt>
    <dgm:pt modelId="{0A502615-DA8D-4195-9CFF-3A6F3AD813D4}" type="parTrans" cxnId="{3782B355-6D5C-4C1B-8D49-ED670AF7B6C2}">
      <dgm:prSet/>
      <dgm:spPr/>
      <dgm:t>
        <a:bodyPr/>
        <a:lstStyle/>
        <a:p>
          <a:endParaRPr lang="en-IN"/>
        </a:p>
      </dgm:t>
    </dgm:pt>
    <dgm:pt modelId="{F7938D66-ED48-4D36-8FCF-74294A1C83F4}" type="sibTrans" cxnId="{3782B355-6D5C-4C1B-8D49-ED670AF7B6C2}">
      <dgm:prSet/>
      <dgm:spPr/>
      <dgm:t>
        <a:bodyPr/>
        <a:lstStyle/>
        <a:p>
          <a:endParaRPr lang="en-IN"/>
        </a:p>
      </dgm:t>
    </dgm:pt>
    <dgm:pt modelId="{7AB7A515-0B1C-4C93-B125-58494802FE1B}">
      <dgm:prSet phldrT="[Text]"/>
      <dgm:spPr/>
      <dgm:t>
        <a:bodyPr/>
        <a:lstStyle/>
        <a:p>
          <a:r>
            <a:rPr lang="en-US" dirty="0" smtClean="0"/>
            <a:t>B2B Runtime</a:t>
          </a:r>
          <a:endParaRPr lang="en-IN" dirty="0"/>
        </a:p>
      </dgm:t>
    </dgm:pt>
    <dgm:pt modelId="{1087E85A-22A8-4B91-96D1-9AB60C526A1B}" type="parTrans" cxnId="{C5ED17C3-9B0A-4DD7-AB96-B8D3AFED197E}">
      <dgm:prSet/>
      <dgm:spPr/>
      <dgm:t>
        <a:bodyPr/>
        <a:lstStyle/>
        <a:p>
          <a:endParaRPr lang="en-IN"/>
        </a:p>
      </dgm:t>
    </dgm:pt>
    <dgm:pt modelId="{0E320FBD-990C-4E78-828F-1DA45ECBAFCE}" type="sibTrans" cxnId="{C5ED17C3-9B0A-4DD7-AB96-B8D3AFED197E}">
      <dgm:prSet/>
      <dgm:spPr/>
      <dgm:t>
        <a:bodyPr/>
        <a:lstStyle/>
        <a:p>
          <a:endParaRPr lang="en-IN"/>
        </a:p>
      </dgm:t>
    </dgm:pt>
    <dgm:pt modelId="{A959632D-D86F-4368-976F-56ABA47B04C4}" type="pres">
      <dgm:prSet presAssocID="{E7E3158E-F144-4111-90A2-3A0A4F538A84}" presName="Name0" presStyleCnt="0">
        <dgm:presLayoutVars>
          <dgm:chMax val="1"/>
          <dgm:dir/>
          <dgm:animLvl val="ctr"/>
          <dgm:resizeHandles val="exact"/>
        </dgm:presLayoutVars>
      </dgm:prSet>
      <dgm:spPr/>
      <dgm:t>
        <a:bodyPr/>
        <a:lstStyle/>
        <a:p>
          <a:endParaRPr lang="en-IN"/>
        </a:p>
      </dgm:t>
    </dgm:pt>
    <dgm:pt modelId="{B5D74C0E-AB80-4871-9600-466A05A1630C}" type="pres">
      <dgm:prSet presAssocID="{4D2F4051-B38E-467F-B6A8-698B906860B9}" presName="centerShape" presStyleLbl="node0" presStyleIdx="0" presStyleCnt="1"/>
      <dgm:spPr/>
      <dgm:t>
        <a:bodyPr/>
        <a:lstStyle/>
        <a:p>
          <a:endParaRPr lang="en-IN"/>
        </a:p>
      </dgm:t>
    </dgm:pt>
    <dgm:pt modelId="{3B52EC3D-6960-4EF7-9CC8-4156B404ED7B}" type="pres">
      <dgm:prSet presAssocID="{87BBE860-3497-4678-A50F-497F2FDD4FBF}" presName="parTrans" presStyleLbl="sibTrans2D1" presStyleIdx="0" presStyleCnt="4"/>
      <dgm:spPr/>
      <dgm:t>
        <a:bodyPr/>
        <a:lstStyle/>
        <a:p>
          <a:endParaRPr lang="en-IN"/>
        </a:p>
      </dgm:t>
    </dgm:pt>
    <dgm:pt modelId="{0F8F9898-B9AA-4798-A33D-56CEA842AC71}" type="pres">
      <dgm:prSet presAssocID="{87BBE860-3497-4678-A50F-497F2FDD4FBF}" presName="connectorText" presStyleLbl="sibTrans2D1" presStyleIdx="0" presStyleCnt="4"/>
      <dgm:spPr/>
      <dgm:t>
        <a:bodyPr/>
        <a:lstStyle/>
        <a:p>
          <a:endParaRPr lang="en-IN"/>
        </a:p>
      </dgm:t>
    </dgm:pt>
    <dgm:pt modelId="{7802F3AC-CCD7-4A60-BA2A-1B4BA7042332}" type="pres">
      <dgm:prSet presAssocID="{B2B336C7-E1D3-431E-A942-D32021D3810A}" presName="node" presStyleLbl="node1" presStyleIdx="0" presStyleCnt="4">
        <dgm:presLayoutVars>
          <dgm:bulletEnabled val="1"/>
        </dgm:presLayoutVars>
      </dgm:prSet>
      <dgm:spPr/>
      <dgm:t>
        <a:bodyPr/>
        <a:lstStyle/>
        <a:p>
          <a:endParaRPr lang="en-IN"/>
        </a:p>
      </dgm:t>
    </dgm:pt>
    <dgm:pt modelId="{36154FE2-18B6-4C88-9D8E-0FC9365B6D63}" type="pres">
      <dgm:prSet presAssocID="{9680EF21-93B5-4636-936B-89CE22EFDC1E}" presName="parTrans" presStyleLbl="sibTrans2D1" presStyleIdx="1" presStyleCnt="4"/>
      <dgm:spPr/>
      <dgm:t>
        <a:bodyPr/>
        <a:lstStyle/>
        <a:p>
          <a:endParaRPr lang="en-IN"/>
        </a:p>
      </dgm:t>
    </dgm:pt>
    <dgm:pt modelId="{C20678C6-6D30-448C-836C-819A76A18119}" type="pres">
      <dgm:prSet presAssocID="{9680EF21-93B5-4636-936B-89CE22EFDC1E}" presName="connectorText" presStyleLbl="sibTrans2D1" presStyleIdx="1" presStyleCnt="4"/>
      <dgm:spPr/>
      <dgm:t>
        <a:bodyPr/>
        <a:lstStyle/>
        <a:p>
          <a:endParaRPr lang="en-IN"/>
        </a:p>
      </dgm:t>
    </dgm:pt>
    <dgm:pt modelId="{3C2DD0E1-4D47-4A3E-A668-C67CE1195D7D}" type="pres">
      <dgm:prSet presAssocID="{53157D94-5154-41C7-AF74-FB5BC98A1ECD}" presName="node" presStyleLbl="node1" presStyleIdx="1" presStyleCnt="4">
        <dgm:presLayoutVars>
          <dgm:bulletEnabled val="1"/>
        </dgm:presLayoutVars>
      </dgm:prSet>
      <dgm:spPr/>
      <dgm:t>
        <a:bodyPr/>
        <a:lstStyle/>
        <a:p>
          <a:endParaRPr lang="en-IN"/>
        </a:p>
      </dgm:t>
    </dgm:pt>
    <dgm:pt modelId="{F1EC196A-9BE3-438A-9C2C-8B573D0CF483}" type="pres">
      <dgm:prSet presAssocID="{0A502615-DA8D-4195-9CFF-3A6F3AD813D4}" presName="parTrans" presStyleLbl="sibTrans2D1" presStyleIdx="2" presStyleCnt="4"/>
      <dgm:spPr/>
      <dgm:t>
        <a:bodyPr/>
        <a:lstStyle/>
        <a:p>
          <a:endParaRPr lang="en-IN"/>
        </a:p>
      </dgm:t>
    </dgm:pt>
    <dgm:pt modelId="{5F52BC36-D753-4781-B075-E8EAAC905C08}" type="pres">
      <dgm:prSet presAssocID="{0A502615-DA8D-4195-9CFF-3A6F3AD813D4}" presName="connectorText" presStyleLbl="sibTrans2D1" presStyleIdx="2" presStyleCnt="4"/>
      <dgm:spPr/>
      <dgm:t>
        <a:bodyPr/>
        <a:lstStyle/>
        <a:p>
          <a:endParaRPr lang="en-IN"/>
        </a:p>
      </dgm:t>
    </dgm:pt>
    <dgm:pt modelId="{8B60917B-72EC-4B41-8CCE-DF140EEEE100}" type="pres">
      <dgm:prSet presAssocID="{BBAEB32F-AB54-46AD-80DB-34EA8430FB50}" presName="node" presStyleLbl="node1" presStyleIdx="2" presStyleCnt="4">
        <dgm:presLayoutVars>
          <dgm:bulletEnabled val="1"/>
        </dgm:presLayoutVars>
      </dgm:prSet>
      <dgm:spPr/>
      <dgm:t>
        <a:bodyPr/>
        <a:lstStyle/>
        <a:p>
          <a:endParaRPr lang="en-IN"/>
        </a:p>
      </dgm:t>
    </dgm:pt>
    <dgm:pt modelId="{5A1C95ED-06F1-40C4-B0BF-06526B009235}" type="pres">
      <dgm:prSet presAssocID="{1087E85A-22A8-4B91-96D1-9AB60C526A1B}" presName="parTrans" presStyleLbl="sibTrans2D1" presStyleIdx="3" presStyleCnt="4"/>
      <dgm:spPr/>
      <dgm:t>
        <a:bodyPr/>
        <a:lstStyle/>
        <a:p>
          <a:endParaRPr lang="en-IN"/>
        </a:p>
      </dgm:t>
    </dgm:pt>
    <dgm:pt modelId="{66E30B7C-41C4-4BC9-9C2E-5C65E5857577}" type="pres">
      <dgm:prSet presAssocID="{1087E85A-22A8-4B91-96D1-9AB60C526A1B}" presName="connectorText" presStyleLbl="sibTrans2D1" presStyleIdx="3" presStyleCnt="4"/>
      <dgm:spPr/>
      <dgm:t>
        <a:bodyPr/>
        <a:lstStyle/>
        <a:p>
          <a:endParaRPr lang="en-IN"/>
        </a:p>
      </dgm:t>
    </dgm:pt>
    <dgm:pt modelId="{315E27AB-BB1E-4B50-A0A3-E4192ABAB76F}" type="pres">
      <dgm:prSet presAssocID="{7AB7A515-0B1C-4C93-B125-58494802FE1B}" presName="node" presStyleLbl="node1" presStyleIdx="3" presStyleCnt="4">
        <dgm:presLayoutVars>
          <dgm:bulletEnabled val="1"/>
        </dgm:presLayoutVars>
      </dgm:prSet>
      <dgm:spPr/>
      <dgm:t>
        <a:bodyPr/>
        <a:lstStyle/>
        <a:p>
          <a:endParaRPr lang="en-IN"/>
        </a:p>
      </dgm:t>
    </dgm:pt>
  </dgm:ptLst>
  <dgm:cxnLst>
    <dgm:cxn modelId="{551DE5A2-85C4-4650-A3CB-202F14A6DDB5}" type="presOf" srcId="{1087E85A-22A8-4B91-96D1-9AB60C526A1B}" destId="{5A1C95ED-06F1-40C4-B0BF-06526B009235}" srcOrd="0" destOrd="0" presId="urn:microsoft.com/office/officeart/2005/8/layout/radial5"/>
    <dgm:cxn modelId="{67AB7271-3411-46AB-B998-1CA3031BBF08}" type="presOf" srcId="{4D2F4051-B38E-467F-B6A8-698B906860B9}" destId="{B5D74C0E-AB80-4871-9600-466A05A1630C}" srcOrd="0" destOrd="0" presId="urn:microsoft.com/office/officeart/2005/8/layout/radial5"/>
    <dgm:cxn modelId="{62160598-F775-4163-8F7C-D8FB90FC03C3}" type="presOf" srcId="{0A502615-DA8D-4195-9CFF-3A6F3AD813D4}" destId="{F1EC196A-9BE3-438A-9C2C-8B573D0CF483}" srcOrd="0" destOrd="0" presId="urn:microsoft.com/office/officeart/2005/8/layout/radial5"/>
    <dgm:cxn modelId="{B4BFC887-C887-4E4E-B4A3-84A13B29BA10}" type="presOf" srcId="{53157D94-5154-41C7-AF74-FB5BC98A1ECD}" destId="{3C2DD0E1-4D47-4A3E-A668-C67CE1195D7D}" srcOrd="0" destOrd="0" presId="urn:microsoft.com/office/officeart/2005/8/layout/radial5"/>
    <dgm:cxn modelId="{70CAE048-7D85-462B-8130-656188EB5EDC}" type="presOf" srcId="{7AB7A515-0B1C-4C93-B125-58494802FE1B}" destId="{315E27AB-BB1E-4B50-A0A3-E4192ABAB76F}" srcOrd="0" destOrd="0" presId="urn:microsoft.com/office/officeart/2005/8/layout/radial5"/>
    <dgm:cxn modelId="{22EB6514-2096-4A8E-9CDF-7C534BC66D11}" type="presOf" srcId="{B2B336C7-E1D3-431E-A942-D32021D3810A}" destId="{7802F3AC-CCD7-4A60-BA2A-1B4BA7042332}" srcOrd="0" destOrd="0" presId="urn:microsoft.com/office/officeart/2005/8/layout/radial5"/>
    <dgm:cxn modelId="{53D03F39-97B0-45B0-B13A-B4A81E23EF87}" srcId="{4D2F4051-B38E-467F-B6A8-698B906860B9}" destId="{53157D94-5154-41C7-AF74-FB5BC98A1ECD}" srcOrd="1" destOrd="0" parTransId="{9680EF21-93B5-4636-936B-89CE22EFDC1E}" sibTransId="{4B45EBFE-AFA9-4DEE-9072-3EEA69409129}"/>
    <dgm:cxn modelId="{987AB474-3077-4074-BDB5-4DA4F95C4CF9}" type="presOf" srcId="{9680EF21-93B5-4636-936B-89CE22EFDC1E}" destId="{C20678C6-6D30-448C-836C-819A76A18119}" srcOrd="1" destOrd="0" presId="urn:microsoft.com/office/officeart/2005/8/layout/radial5"/>
    <dgm:cxn modelId="{B60F6CA8-BE3C-4BFA-9054-833E6D30302F}" type="presOf" srcId="{87BBE860-3497-4678-A50F-497F2FDD4FBF}" destId="{3B52EC3D-6960-4EF7-9CC8-4156B404ED7B}" srcOrd="0" destOrd="0" presId="urn:microsoft.com/office/officeart/2005/8/layout/radial5"/>
    <dgm:cxn modelId="{83A7FEB1-3CD8-4C47-9E22-96065312BD30}" type="presOf" srcId="{9680EF21-93B5-4636-936B-89CE22EFDC1E}" destId="{36154FE2-18B6-4C88-9D8E-0FC9365B6D63}" srcOrd="0" destOrd="0" presId="urn:microsoft.com/office/officeart/2005/8/layout/radial5"/>
    <dgm:cxn modelId="{280194A0-7B6E-421C-B596-3B24300A2000}" type="presOf" srcId="{E7E3158E-F144-4111-90A2-3A0A4F538A84}" destId="{A959632D-D86F-4368-976F-56ABA47B04C4}" srcOrd="0" destOrd="0" presId="urn:microsoft.com/office/officeart/2005/8/layout/radial5"/>
    <dgm:cxn modelId="{3782B355-6D5C-4C1B-8D49-ED670AF7B6C2}" srcId="{4D2F4051-B38E-467F-B6A8-698B906860B9}" destId="{BBAEB32F-AB54-46AD-80DB-34EA8430FB50}" srcOrd="2" destOrd="0" parTransId="{0A502615-DA8D-4195-9CFF-3A6F3AD813D4}" sibTransId="{F7938D66-ED48-4D36-8FCF-74294A1C83F4}"/>
    <dgm:cxn modelId="{0F31827C-7BC8-4B43-8969-5072ADBBD429}" type="presOf" srcId="{0A502615-DA8D-4195-9CFF-3A6F3AD813D4}" destId="{5F52BC36-D753-4781-B075-E8EAAC905C08}" srcOrd="1" destOrd="0" presId="urn:microsoft.com/office/officeart/2005/8/layout/radial5"/>
    <dgm:cxn modelId="{66293159-DC9D-4503-81F3-0D25EF88AF91}" type="presOf" srcId="{BBAEB32F-AB54-46AD-80DB-34EA8430FB50}" destId="{8B60917B-72EC-4B41-8CCE-DF140EEEE100}" srcOrd="0" destOrd="0" presId="urn:microsoft.com/office/officeart/2005/8/layout/radial5"/>
    <dgm:cxn modelId="{BDFA8F90-4A9F-413F-81F0-365A1214FF4C}" srcId="{E7E3158E-F144-4111-90A2-3A0A4F538A84}" destId="{4D2F4051-B38E-467F-B6A8-698B906860B9}" srcOrd="0" destOrd="0" parTransId="{3F5B45DB-5E5B-4A82-92B6-B61FCECEDA83}" sibTransId="{A9678D4D-F854-4920-B3F1-7FCF8D948CD0}"/>
    <dgm:cxn modelId="{244DFB01-E36F-4BB9-ACD8-5C396679A2D1}" type="presOf" srcId="{87BBE860-3497-4678-A50F-497F2FDD4FBF}" destId="{0F8F9898-B9AA-4798-A33D-56CEA842AC71}" srcOrd="1" destOrd="0" presId="urn:microsoft.com/office/officeart/2005/8/layout/radial5"/>
    <dgm:cxn modelId="{C5ED17C3-9B0A-4DD7-AB96-B8D3AFED197E}" srcId="{4D2F4051-B38E-467F-B6A8-698B906860B9}" destId="{7AB7A515-0B1C-4C93-B125-58494802FE1B}" srcOrd="3" destOrd="0" parTransId="{1087E85A-22A8-4B91-96D1-9AB60C526A1B}" sibTransId="{0E320FBD-990C-4E78-828F-1DA45ECBAFCE}"/>
    <dgm:cxn modelId="{52E59DB2-7B9F-4E59-93BB-0DE4E8A80A44}" srcId="{4D2F4051-B38E-467F-B6A8-698B906860B9}" destId="{B2B336C7-E1D3-431E-A942-D32021D3810A}" srcOrd="0" destOrd="0" parTransId="{87BBE860-3497-4678-A50F-497F2FDD4FBF}" sibTransId="{20DCBD2C-111A-4638-8A64-AC9FBAF9754C}"/>
    <dgm:cxn modelId="{2A503C31-6580-4066-95A4-B5DB46663A02}" type="presOf" srcId="{1087E85A-22A8-4B91-96D1-9AB60C526A1B}" destId="{66E30B7C-41C4-4BC9-9C2E-5C65E5857577}" srcOrd="1" destOrd="0" presId="urn:microsoft.com/office/officeart/2005/8/layout/radial5"/>
    <dgm:cxn modelId="{17923948-878D-4F0B-9032-8F7074AD433D}" type="presParOf" srcId="{A959632D-D86F-4368-976F-56ABA47B04C4}" destId="{B5D74C0E-AB80-4871-9600-466A05A1630C}" srcOrd="0" destOrd="0" presId="urn:microsoft.com/office/officeart/2005/8/layout/radial5"/>
    <dgm:cxn modelId="{75C4AF4E-1369-479A-A751-A0DCFF7EDD5A}" type="presParOf" srcId="{A959632D-D86F-4368-976F-56ABA47B04C4}" destId="{3B52EC3D-6960-4EF7-9CC8-4156B404ED7B}" srcOrd="1" destOrd="0" presId="urn:microsoft.com/office/officeart/2005/8/layout/radial5"/>
    <dgm:cxn modelId="{E431E78F-2238-4D59-AB16-6352CCD418BD}" type="presParOf" srcId="{3B52EC3D-6960-4EF7-9CC8-4156B404ED7B}" destId="{0F8F9898-B9AA-4798-A33D-56CEA842AC71}" srcOrd="0" destOrd="0" presId="urn:microsoft.com/office/officeart/2005/8/layout/radial5"/>
    <dgm:cxn modelId="{1E8AC7BA-7B7A-491D-93F5-9F2C7A69D39B}" type="presParOf" srcId="{A959632D-D86F-4368-976F-56ABA47B04C4}" destId="{7802F3AC-CCD7-4A60-BA2A-1B4BA7042332}" srcOrd="2" destOrd="0" presId="urn:microsoft.com/office/officeart/2005/8/layout/radial5"/>
    <dgm:cxn modelId="{36AFAD41-5996-41B0-BC72-2F5EC9C2B795}" type="presParOf" srcId="{A959632D-D86F-4368-976F-56ABA47B04C4}" destId="{36154FE2-18B6-4C88-9D8E-0FC9365B6D63}" srcOrd="3" destOrd="0" presId="urn:microsoft.com/office/officeart/2005/8/layout/radial5"/>
    <dgm:cxn modelId="{0A15FAF6-486A-41D4-B3D8-0579BBB5C378}" type="presParOf" srcId="{36154FE2-18B6-4C88-9D8E-0FC9365B6D63}" destId="{C20678C6-6D30-448C-836C-819A76A18119}" srcOrd="0" destOrd="0" presId="urn:microsoft.com/office/officeart/2005/8/layout/radial5"/>
    <dgm:cxn modelId="{70D17167-FE48-4646-BC56-D421F49EA0CA}" type="presParOf" srcId="{A959632D-D86F-4368-976F-56ABA47B04C4}" destId="{3C2DD0E1-4D47-4A3E-A668-C67CE1195D7D}" srcOrd="4" destOrd="0" presId="urn:microsoft.com/office/officeart/2005/8/layout/radial5"/>
    <dgm:cxn modelId="{72AC9B1D-8B49-404F-8F33-959B34E27B7F}" type="presParOf" srcId="{A959632D-D86F-4368-976F-56ABA47B04C4}" destId="{F1EC196A-9BE3-438A-9C2C-8B573D0CF483}" srcOrd="5" destOrd="0" presId="urn:microsoft.com/office/officeart/2005/8/layout/radial5"/>
    <dgm:cxn modelId="{30EC30D8-E662-4935-A6BE-B89B1603BF44}" type="presParOf" srcId="{F1EC196A-9BE3-438A-9C2C-8B573D0CF483}" destId="{5F52BC36-D753-4781-B075-E8EAAC905C08}" srcOrd="0" destOrd="0" presId="urn:microsoft.com/office/officeart/2005/8/layout/radial5"/>
    <dgm:cxn modelId="{93B910C0-06A6-4E97-B4C1-4ECAA3480B14}" type="presParOf" srcId="{A959632D-D86F-4368-976F-56ABA47B04C4}" destId="{8B60917B-72EC-4B41-8CCE-DF140EEEE100}" srcOrd="6" destOrd="0" presId="urn:microsoft.com/office/officeart/2005/8/layout/radial5"/>
    <dgm:cxn modelId="{3F1DA278-A77E-41D8-93F9-0606FF9AD4B0}" type="presParOf" srcId="{A959632D-D86F-4368-976F-56ABA47B04C4}" destId="{5A1C95ED-06F1-40C4-B0BF-06526B009235}" srcOrd="7" destOrd="0" presId="urn:microsoft.com/office/officeart/2005/8/layout/radial5"/>
    <dgm:cxn modelId="{5EF6B692-1169-43CA-88C8-5016A112CC3F}" type="presParOf" srcId="{5A1C95ED-06F1-40C4-B0BF-06526B009235}" destId="{66E30B7C-41C4-4BC9-9C2E-5C65E5857577}" srcOrd="0" destOrd="0" presId="urn:microsoft.com/office/officeart/2005/8/layout/radial5"/>
    <dgm:cxn modelId="{42166807-3C33-4834-AEAC-292A24593FA7}" type="presParOf" srcId="{A959632D-D86F-4368-976F-56ABA47B04C4}" destId="{315E27AB-BB1E-4B50-A0A3-E4192ABAB76F}"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965CC-E186-458A-8A5E-0A898ABDC2EF}">
      <dsp:nvSpPr>
        <dsp:cNvPr id="0" name=""/>
        <dsp:cNvSpPr/>
      </dsp:nvSpPr>
      <dsp:spPr>
        <a:xfrm>
          <a:off x="-3947750" y="-606110"/>
          <a:ext cx="4704720" cy="4704720"/>
        </a:xfrm>
        <a:prstGeom prst="blockArc">
          <a:avLst>
            <a:gd name="adj1" fmla="val 18900000"/>
            <a:gd name="adj2" fmla="val 2700000"/>
            <a:gd name="adj3" fmla="val 45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E83FBC-F455-4BE8-8361-602EAD338F23}">
      <dsp:nvSpPr>
        <dsp:cNvPr id="0" name=""/>
        <dsp:cNvSpPr/>
      </dsp:nvSpPr>
      <dsp:spPr>
        <a:xfrm>
          <a:off x="396688" y="268503"/>
          <a:ext cx="7910576" cy="5372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471"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Cloud Native support for B2B, aligned with webMethods.io </a:t>
          </a:r>
          <a:r>
            <a:rPr lang="en-US" sz="1800" kern="1200" dirty="0" err="1" smtClean="0"/>
            <a:t>iPaaS</a:t>
          </a:r>
          <a:r>
            <a:rPr lang="en-US" sz="1800" kern="1200" dirty="0" smtClean="0"/>
            <a:t> vision</a:t>
          </a:r>
          <a:endParaRPr lang="en-US" sz="1800" kern="1200" dirty="0"/>
        </a:p>
      </dsp:txBody>
      <dsp:txXfrm>
        <a:off x="396688" y="268503"/>
        <a:ext cx="7910576" cy="537286"/>
      </dsp:txXfrm>
    </dsp:sp>
    <dsp:sp modelId="{CF9C7B13-19A6-4431-BE0D-9133BD0EF279}">
      <dsp:nvSpPr>
        <dsp:cNvPr id="0" name=""/>
        <dsp:cNvSpPr/>
      </dsp:nvSpPr>
      <dsp:spPr>
        <a:xfrm>
          <a:off x="60884" y="201342"/>
          <a:ext cx="671607" cy="6716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5DA12E-E72C-4A17-8372-376468A45D16}">
      <dsp:nvSpPr>
        <dsp:cNvPr id="0" name=""/>
        <dsp:cNvSpPr/>
      </dsp:nvSpPr>
      <dsp:spPr>
        <a:xfrm>
          <a:off x="704727" y="1074572"/>
          <a:ext cx="7602537" cy="5372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471"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Hybrid Integration with on premise Integration Server/Agent </a:t>
          </a:r>
          <a:endParaRPr lang="en-US" sz="1800" kern="1200" dirty="0"/>
        </a:p>
      </dsp:txBody>
      <dsp:txXfrm>
        <a:off x="704727" y="1074572"/>
        <a:ext cx="7602537" cy="537286"/>
      </dsp:txXfrm>
    </dsp:sp>
    <dsp:sp modelId="{AA2E1C08-5AF7-4919-8EB9-93FFBB8C4959}">
      <dsp:nvSpPr>
        <dsp:cNvPr id="0" name=""/>
        <dsp:cNvSpPr/>
      </dsp:nvSpPr>
      <dsp:spPr>
        <a:xfrm>
          <a:off x="368923" y="1007411"/>
          <a:ext cx="671607" cy="6716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95D262-B435-4FA0-8638-3815361DD1E6}">
      <dsp:nvSpPr>
        <dsp:cNvPr id="0" name=""/>
        <dsp:cNvSpPr/>
      </dsp:nvSpPr>
      <dsp:spPr>
        <a:xfrm>
          <a:off x="704727" y="1880641"/>
          <a:ext cx="7602537" cy="5372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471"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Seamless migration of B2B assets from on premise to Cloud</a:t>
          </a:r>
          <a:endParaRPr lang="en-US" sz="1800" kern="1200" dirty="0"/>
        </a:p>
      </dsp:txBody>
      <dsp:txXfrm>
        <a:off x="704727" y="1880641"/>
        <a:ext cx="7602537" cy="537286"/>
      </dsp:txXfrm>
    </dsp:sp>
    <dsp:sp modelId="{80CCAF6B-A8C2-4B04-83CB-990B68E33CAC}">
      <dsp:nvSpPr>
        <dsp:cNvPr id="0" name=""/>
        <dsp:cNvSpPr/>
      </dsp:nvSpPr>
      <dsp:spPr>
        <a:xfrm>
          <a:off x="368923" y="1813480"/>
          <a:ext cx="671607" cy="6716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9008E-DAFD-43F2-A22F-68175A1A66E3}">
      <dsp:nvSpPr>
        <dsp:cNvPr id="0" name=""/>
        <dsp:cNvSpPr/>
      </dsp:nvSpPr>
      <dsp:spPr>
        <a:xfrm>
          <a:off x="396688" y="2686710"/>
          <a:ext cx="7910576" cy="5372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471"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Easy Partner On-Boarding and Self Service, for Partners</a:t>
          </a:r>
          <a:endParaRPr lang="en-US" sz="1800" kern="1200" dirty="0"/>
        </a:p>
      </dsp:txBody>
      <dsp:txXfrm>
        <a:off x="396688" y="2686710"/>
        <a:ext cx="7910576" cy="537286"/>
      </dsp:txXfrm>
    </dsp:sp>
    <dsp:sp modelId="{0F243C67-9CD4-4170-85EB-CDA931E99D26}">
      <dsp:nvSpPr>
        <dsp:cNvPr id="0" name=""/>
        <dsp:cNvSpPr/>
      </dsp:nvSpPr>
      <dsp:spPr>
        <a:xfrm>
          <a:off x="60884" y="2619549"/>
          <a:ext cx="671607" cy="6716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F62D2-E6EF-4F93-92A0-E3AEF3239F2D}">
      <dsp:nvSpPr>
        <dsp:cNvPr id="0" name=""/>
        <dsp:cNvSpPr/>
      </dsp:nvSpPr>
      <dsp:spPr>
        <a:xfrm>
          <a:off x="0" y="49460"/>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Message Definition</a:t>
          </a:r>
          <a:endParaRPr lang="en-US" sz="1800" kern="1200" dirty="0"/>
        </a:p>
        <a:p>
          <a:pPr marL="114300" lvl="1" indent="-114300" algn="l" defTabSz="622300">
            <a:lnSpc>
              <a:spcPct val="90000"/>
            </a:lnSpc>
            <a:spcBef>
              <a:spcPct val="0"/>
            </a:spcBef>
            <a:spcAft>
              <a:spcPct val="15000"/>
            </a:spcAft>
            <a:buChar char="••"/>
          </a:pPr>
          <a:r>
            <a:rPr lang="en-US" sz="1400" kern="1200" dirty="0" err="1" smtClean="0"/>
            <a:t>Eg</a:t>
          </a:r>
          <a:r>
            <a:rPr lang="en-US" sz="1400" kern="1200" dirty="0" smtClean="0"/>
            <a:t>: X12, TRADACOMS, HIPAA, HL7, SWIFT, etc.</a:t>
          </a:r>
        </a:p>
      </dsp:txBody>
      <dsp:txXfrm>
        <a:off x="0" y="49460"/>
        <a:ext cx="2610445" cy="1566267"/>
      </dsp:txXfrm>
    </dsp:sp>
    <dsp:sp modelId="{1DBC8D25-D3C8-4E1F-887D-3E1731BD4C3C}">
      <dsp:nvSpPr>
        <dsp:cNvPr id="0" name=""/>
        <dsp:cNvSpPr/>
      </dsp:nvSpPr>
      <dsp:spPr>
        <a:xfrm>
          <a:off x="2871489" y="49460"/>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Message Mapping and Transformation</a:t>
          </a:r>
          <a:endParaRPr lang="en-US" sz="1800" kern="1200" dirty="0"/>
        </a:p>
        <a:p>
          <a:pPr marL="114300" lvl="1" indent="-114300" algn="l" defTabSz="622300">
            <a:lnSpc>
              <a:spcPct val="90000"/>
            </a:lnSpc>
            <a:spcBef>
              <a:spcPct val="0"/>
            </a:spcBef>
            <a:spcAft>
              <a:spcPct val="15000"/>
            </a:spcAft>
            <a:buChar char="••"/>
          </a:pPr>
          <a:r>
            <a:rPr lang="en-US" sz="1400" kern="1200" dirty="0" smtClean="0"/>
            <a:t>Native &lt;-&gt; Document </a:t>
          </a:r>
          <a:endParaRPr lang="en-US" sz="1400" kern="1200" dirty="0"/>
        </a:p>
      </dsp:txBody>
      <dsp:txXfrm>
        <a:off x="2871489" y="49460"/>
        <a:ext cx="2610445" cy="1566267"/>
      </dsp:txXfrm>
    </dsp:sp>
    <dsp:sp modelId="{640B33AE-AEB9-46A4-81CD-2DC7AB0C2AD8}">
      <dsp:nvSpPr>
        <dsp:cNvPr id="0" name=""/>
        <dsp:cNvSpPr/>
      </dsp:nvSpPr>
      <dsp:spPr>
        <a:xfrm>
          <a:off x="5742979" y="49460"/>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Message Processing</a:t>
          </a:r>
        </a:p>
        <a:p>
          <a:pPr marL="114300" lvl="1" indent="-114300" algn="l" defTabSz="622300">
            <a:lnSpc>
              <a:spcPct val="90000"/>
            </a:lnSpc>
            <a:spcBef>
              <a:spcPct val="0"/>
            </a:spcBef>
            <a:spcAft>
              <a:spcPct val="15000"/>
            </a:spcAft>
            <a:buChar char="••"/>
          </a:pPr>
          <a:r>
            <a:rPr lang="en-US" sz="1400" kern="1200" dirty="0" smtClean="0"/>
            <a:t>Validation</a:t>
          </a:r>
        </a:p>
        <a:p>
          <a:pPr marL="114300" lvl="1" indent="-114300" algn="l" defTabSz="622300">
            <a:lnSpc>
              <a:spcPct val="90000"/>
            </a:lnSpc>
            <a:spcBef>
              <a:spcPct val="0"/>
            </a:spcBef>
            <a:spcAft>
              <a:spcPct val="15000"/>
            </a:spcAft>
            <a:buChar char="••"/>
          </a:pPr>
          <a:r>
            <a:rPr lang="en-US" sz="1400" kern="1200" dirty="0" smtClean="0"/>
            <a:t>Standard processing logic</a:t>
          </a:r>
        </a:p>
      </dsp:txBody>
      <dsp:txXfrm>
        <a:off x="5742979" y="49460"/>
        <a:ext cx="2610445" cy="1566267"/>
      </dsp:txXfrm>
    </dsp:sp>
    <dsp:sp modelId="{C5311F8A-769A-4F01-B3F0-39C589CE1A5E}">
      <dsp:nvSpPr>
        <dsp:cNvPr id="0" name=""/>
        <dsp:cNvSpPr/>
      </dsp:nvSpPr>
      <dsp:spPr>
        <a:xfrm>
          <a:off x="0" y="1876772"/>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Document Customization</a:t>
          </a:r>
          <a:endParaRPr lang="en-US" sz="1800" kern="1200" dirty="0"/>
        </a:p>
        <a:p>
          <a:pPr marL="114300" lvl="1" indent="-114300" algn="l" defTabSz="622300">
            <a:lnSpc>
              <a:spcPct val="90000"/>
            </a:lnSpc>
            <a:spcBef>
              <a:spcPct val="0"/>
            </a:spcBef>
            <a:spcAft>
              <a:spcPct val="15000"/>
            </a:spcAft>
            <a:buChar char="••"/>
          </a:pPr>
          <a:r>
            <a:rPr lang="en-US" sz="1400" kern="1200" dirty="0" smtClean="0"/>
            <a:t>Define custom schema</a:t>
          </a:r>
          <a:endParaRPr lang="en-US" sz="1400" kern="1200" dirty="0"/>
        </a:p>
        <a:p>
          <a:pPr marL="114300" lvl="1" indent="-114300" algn="l" defTabSz="622300">
            <a:lnSpc>
              <a:spcPct val="90000"/>
            </a:lnSpc>
            <a:spcBef>
              <a:spcPct val="0"/>
            </a:spcBef>
            <a:spcAft>
              <a:spcPct val="15000"/>
            </a:spcAft>
            <a:buChar char="••"/>
          </a:pPr>
          <a:r>
            <a:rPr lang="en-US" sz="1400" kern="1200" dirty="0" smtClean="0"/>
            <a:t>Modify base message definitions</a:t>
          </a:r>
          <a:endParaRPr lang="en-US" sz="1400" kern="1200" dirty="0"/>
        </a:p>
      </dsp:txBody>
      <dsp:txXfrm>
        <a:off x="0" y="1876772"/>
        <a:ext cx="2610445" cy="1566267"/>
      </dsp:txXfrm>
    </dsp:sp>
    <dsp:sp modelId="{E76F792A-972F-4233-945C-082E642B6424}">
      <dsp:nvSpPr>
        <dsp:cNvPr id="0" name=""/>
        <dsp:cNvSpPr/>
      </dsp:nvSpPr>
      <dsp:spPr>
        <a:xfrm>
          <a:off x="2871489" y="1876772"/>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Protocol support</a:t>
          </a:r>
        </a:p>
        <a:p>
          <a:pPr marL="114300" lvl="1" indent="-114300" algn="l" defTabSz="622300">
            <a:lnSpc>
              <a:spcPct val="90000"/>
            </a:lnSpc>
            <a:spcBef>
              <a:spcPct val="0"/>
            </a:spcBef>
            <a:spcAft>
              <a:spcPct val="15000"/>
            </a:spcAft>
            <a:buChar char="••"/>
          </a:pPr>
          <a:r>
            <a:rPr lang="en-US" sz="1400" kern="1200" dirty="0" err="1" smtClean="0"/>
            <a:t>Eg</a:t>
          </a:r>
          <a:r>
            <a:rPr lang="en-US" sz="1400" kern="1200" dirty="0" smtClean="0"/>
            <a:t>: AS2, AS3, MLLP, RNIF</a:t>
          </a:r>
          <a:endParaRPr lang="en-US" sz="1400" kern="1200" dirty="0"/>
        </a:p>
      </dsp:txBody>
      <dsp:txXfrm>
        <a:off x="2871489" y="1876772"/>
        <a:ext cx="2610445" cy="1566267"/>
      </dsp:txXfrm>
    </dsp:sp>
    <dsp:sp modelId="{761CD7C8-9BD1-4D71-AFD6-313E853EC285}">
      <dsp:nvSpPr>
        <dsp:cNvPr id="0" name=""/>
        <dsp:cNvSpPr/>
      </dsp:nvSpPr>
      <dsp:spPr>
        <a:xfrm>
          <a:off x="5742979" y="1876772"/>
          <a:ext cx="2610445" cy="1566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Built-in Services</a:t>
          </a:r>
          <a:endParaRPr lang="en-US" sz="1800" kern="1200" dirty="0"/>
        </a:p>
        <a:p>
          <a:pPr marL="114300" lvl="1" indent="-114300" algn="l" defTabSz="622300">
            <a:lnSpc>
              <a:spcPct val="90000"/>
            </a:lnSpc>
            <a:spcBef>
              <a:spcPct val="0"/>
            </a:spcBef>
            <a:spcAft>
              <a:spcPct val="15000"/>
            </a:spcAft>
            <a:buChar char="••"/>
          </a:pPr>
          <a:r>
            <a:rPr lang="en-US" sz="1400" kern="1200" dirty="0" smtClean="0"/>
            <a:t>Out-of-the box services for quick integration orchestration</a:t>
          </a:r>
          <a:endParaRPr lang="en-US" sz="1400" kern="1200" dirty="0"/>
        </a:p>
      </dsp:txBody>
      <dsp:txXfrm>
        <a:off x="5742979" y="1876772"/>
        <a:ext cx="2610445" cy="1566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74C0E-AB80-4871-9600-466A05A1630C}">
      <dsp:nvSpPr>
        <dsp:cNvPr id="0" name=""/>
        <dsp:cNvSpPr/>
      </dsp:nvSpPr>
      <dsp:spPr>
        <a:xfrm>
          <a:off x="1593600" y="1287212"/>
          <a:ext cx="918074" cy="918074"/>
        </a:xfrm>
        <a:prstGeom prst="ellipse">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DocStore</a:t>
          </a:r>
          <a:endParaRPr lang="en-IN" sz="1100" kern="1200" dirty="0"/>
        </a:p>
      </dsp:txBody>
      <dsp:txXfrm>
        <a:off x="1728049" y="1421661"/>
        <a:ext cx="649176" cy="649176"/>
      </dsp:txXfrm>
    </dsp:sp>
    <dsp:sp modelId="{3B52EC3D-6960-4EF7-9CC8-4156B404ED7B}">
      <dsp:nvSpPr>
        <dsp:cNvPr id="0" name=""/>
        <dsp:cNvSpPr/>
      </dsp:nvSpPr>
      <dsp:spPr>
        <a:xfrm rot="16200000">
          <a:off x="1955233" y="952871"/>
          <a:ext cx="194808" cy="312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1984454" y="1044521"/>
        <a:ext cx="136366" cy="187287"/>
      </dsp:txXfrm>
    </dsp:sp>
    <dsp:sp modelId="{7802F3AC-CCD7-4A60-BA2A-1B4BA7042332}">
      <dsp:nvSpPr>
        <dsp:cNvPr id="0" name=""/>
        <dsp:cNvSpPr/>
      </dsp:nvSpPr>
      <dsp:spPr>
        <a:xfrm>
          <a:off x="1593600" y="1574"/>
          <a:ext cx="918074" cy="9180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B2B Runtime</a:t>
          </a:r>
          <a:endParaRPr lang="en-IN" sz="1100" kern="1200" dirty="0"/>
        </a:p>
      </dsp:txBody>
      <dsp:txXfrm>
        <a:off x="1728049" y="136023"/>
        <a:ext cx="649176" cy="649176"/>
      </dsp:txXfrm>
    </dsp:sp>
    <dsp:sp modelId="{36154FE2-18B6-4C88-9D8E-0FC9365B6D63}">
      <dsp:nvSpPr>
        <dsp:cNvPr id="0" name=""/>
        <dsp:cNvSpPr/>
      </dsp:nvSpPr>
      <dsp:spPr>
        <a:xfrm>
          <a:off x="2592538" y="1590177"/>
          <a:ext cx="194808" cy="312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2592538" y="1652606"/>
        <a:ext cx="136366" cy="187287"/>
      </dsp:txXfrm>
    </dsp:sp>
    <dsp:sp modelId="{3C2DD0E1-4D47-4A3E-A668-C67CE1195D7D}">
      <dsp:nvSpPr>
        <dsp:cNvPr id="0" name=""/>
        <dsp:cNvSpPr/>
      </dsp:nvSpPr>
      <dsp:spPr>
        <a:xfrm>
          <a:off x="2879238" y="1287212"/>
          <a:ext cx="918074" cy="9180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B2B Runtime</a:t>
          </a:r>
          <a:endParaRPr lang="en-IN" sz="1100" kern="1200" dirty="0"/>
        </a:p>
      </dsp:txBody>
      <dsp:txXfrm>
        <a:off x="3013687" y="1421661"/>
        <a:ext cx="649176" cy="649176"/>
      </dsp:txXfrm>
    </dsp:sp>
    <dsp:sp modelId="{F1EC196A-9BE3-438A-9C2C-8B573D0CF483}">
      <dsp:nvSpPr>
        <dsp:cNvPr id="0" name=""/>
        <dsp:cNvSpPr/>
      </dsp:nvSpPr>
      <dsp:spPr>
        <a:xfrm rot="5400000">
          <a:off x="1955233" y="2227483"/>
          <a:ext cx="194808" cy="312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1984454" y="2260691"/>
        <a:ext cx="136366" cy="187287"/>
      </dsp:txXfrm>
    </dsp:sp>
    <dsp:sp modelId="{8B60917B-72EC-4B41-8CCE-DF140EEEE100}">
      <dsp:nvSpPr>
        <dsp:cNvPr id="0" name=""/>
        <dsp:cNvSpPr/>
      </dsp:nvSpPr>
      <dsp:spPr>
        <a:xfrm>
          <a:off x="1593600" y="2572851"/>
          <a:ext cx="918074" cy="9180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B2B Runtime</a:t>
          </a:r>
          <a:endParaRPr lang="en-IN" sz="1100" kern="1200" dirty="0"/>
        </a:p>
      </dsp:txBody>
      <dsp:txXfrm>
        <a:off x="1728049" y="2707300"/>
        <a:ext cx="649176" cy="649176"/>
      </dsp:txXfrm>
    </dsp:sp>
    <dsp:sp modelId="{5A1C95ED-06F1-40C4-B0BF-06526B009235}">
      <dsp:nvSpPr>
        <dsp:cNvPr id="0" name=""/>
        <dsp:cNvSpPr/>
      </dsp:nvSpPr>
      <dsp:spPr>
        <a:xfrm rot="10800000">
          <a:off x="1317927" y="1590177"/>
          <a:ext cx="194808" cy="312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rot="10800000">
        <a:off x="1376369" y="1652606"/>
        <a:ext cx="136366" cy="187287"/>
      </dsp:txXfrm>
    </dsp:sp>
    <dsp:sp modelId="{315E27AB-BB1E-4B50-A0A3-E4192ABAB76F}">
      <dsp:nvSpPr>
        <dsp:cNvPr id="0" name=""/>
        <dsp:cNvSpPr/>
      </dsp:nvSpPr>
      <dsp:spPr>
        <a:xfrm>
          <a:off x="307962" y="1287212"/>
          <a:ext cx="918074" cy="9180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B2B Runtime</a:t>
          </a:r>
          <a:endParaRPr lang="en-IN" sz="1100" kern="1200" dirty="0"/>
        </a:p>
      </dsp:txBody>
      <dsp:txXfrm>
        <a:off x="442411" y="1421661"/>
        <a:ext cx="649176" cy="6491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6764A8-B865-4D59-95A3-6EAA0893340B}" type="datetimeFigureOut">
              <a:rPr lang="de-DE" smtClean="0"/>
              <a:t>14.10.2019</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2AFA1A-4A70-4187-9F10-A5D38AC5D376}" type="slidenum">
              <a:rPr lang="de-DE" smtClean="0"/>
              <a:t>‹#›</a:t>
            </a:fld>
            <a:endParaRPr lang="de-DE"/>
          </a:p>
        </p:txBody>
      </p:sp>
    </p:spTree>
    <p:extLst>
      <p:ext uri="{BB962C8B-B14F-4D97-AF65-F5344CB8AC3E}">
        <p14:creationId xmlns:p14="http://schemas.microsoft.com/office/powerpoint/2010/main" val="4247261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76F25-186E-49E3-91EA-3FB9D34A9F77}" type="datetimeFigureOut">
              <a:rPr lang="de-DE" smtClean="0"/>
              <a:t>14.10.2019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8717-C7C3-44D8-90E9-AAA5AE1C5FAA}" type="slidenum">
              <a:rPr lang="de-DE" smtClean="0"/>
              <a:t>‹#›</a:t>
            </a:fld>
            <a:endParaRPr lang="de-DE"/>
          </a:p>
        </p:txBody>
      </p:sp>
    </p:spTree>
    <p:extLst>
      <p:ext uri="{BB962C8B-B14F-4D97-AF65-F5344CB8AC3E}">
        <p14:creationId xmlns:p14="http://schemas.microsoft.com/office/powerpoint/2010/main" val="211487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TN side, its core strength</a:t>
            </a:r>
            <a:r>
              <a:rPr lang="en-US" baseline="0" dirty="0" smtClean="0"/>
              <a:t> is document content processing – recognizing where the document is coming from, applying the right logic to process and route it to the right end points. In addition, it provides all the underlying core capabilities to handle horizontal and vertical industry formats including EDI, AS2, AS4, etc.</a:t>
            </a:r>
            <a:endParaRPr lang="en-US" dirty="0" smtClean="0"/>
          </a:p>
          <a:p>
            <a:endParaRPr lang="en-US" dirty="0"/>
          </a:p>
        </p:txBody>
      </p:sp>
      <p:sp>
        <p:nvSpPr>
          <p:cNvPr id="4" name="Slide Number Placeholder 3"/>
          <p:cNvSpPr>
            <a:spLocks noGrp="1"/>
          </p:cNvSpPr>
          <p:nvPr>
            <p:ph type="sldNum" sz="quarter" idx="10"/>
          </p:nvPr>
        </p:nvSpPr>
        <p:spPr/>
        <p:txBody>
          <a:bodyPr/>
          <a:lstStyle/>
          <a:p>
            <a:fld id="{8ABE8717-C7C3-44D8-90E9-AAA5AE1C5FAA}" type="slidenum">
              <a:rPr lang="de-DE" smtClean="0">
                <a:solidFill>
                  <a:prstClr val="black"/>
                </a:solidFill>
                <a:latin typeface="Calibri"/>
              </a:rPr>
              <a:pPr/>
              <a:t>14</a:t>
            </a:fld>
            <a:endParaRPr lang="de-DE">
              <a:solidFill>
                <a:prstClr val="black"/>
              </a:solidFill>
              <a:latin typeface="Calibri"/>
            </a:endParaRPr>
          </a:p>
        </p:txBody>
      </p:sp>
    </p:spTree>
    <p:extLst>
      <p:ext uri="{BB962C8B-B14F-4D97-AF65-F5344CB8AC3E}">
        <p14:creationId xmlns:p14="http://schemas.microsoft.com/office/powerpoint/2010/main" val="214288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BE8717-C7C3-44D8-90E9-AAA5AE1C5FAA}" type="slidenum">
              <a:rPr lang="de-DE" smtClean="0"/>
              <a:t>21</a:t>
            </a:fld>
            <a:endParaRPr lang="de-DE"/>
          </a:p>
        </p:txBody>
      </p:sp>
    </p:spTree>
    <p:extLst>
      <p:ext uri="{BB962C8B-B14F-4D97-AF65-F5344CB8AC3E}">
        <p14:creationId xmlns:p14="http://schemas.microsoft.com/office/powerpoint/2010/main" val="293286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G - Title Slid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5" name="Rechteck 4"/>
          <p:cNvSpPr/>
          <p:nvPr/>
        </p:nvSpPr>
        <p:spPr>
          <a:xfrm>
            <a:off x="1022342" y="0"/>
            <a:ext cx="1410159" cy="5143500"/>
          </a:xfrm>
          <a:prstGeom prst="rect">
            <a:avLst/>
          </a:prstGeom>
          <a:gradFill>
            <a:gsLst>
              <a:gs pos="67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FontTx/>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9" name="Freeform 12"/>
          <p:cNvSpPr>
            <a:spLocks noEditPoints="1"/>
          </p:cNvSpPr>
          <p:nvPr/>
        </p:nvSpPr>
        <p:spPr bwMode="auto">
          <a:xfrm>
            <a:off x="404744"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4271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G - Divider with Pictur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1"/>
            <a:ext cx="9141619" cy="4732338"/>
          </a:xfrm>
        </p:spPr>
        <p:txBody>
          <a:bodyPr/>
          <a:lstStyle>
            <a:lvl1pPr marL="0" indent="0">
              <a:buNone/>
              <a:defRPr/>
            </a:lvl1pPr>
          </a:lstStyle>
          <a:p>
            <a:r>
              <a:rPr lang="de-DE" smtClean="0"/>
              <a:t>Bild durch Klicken auf Symbol hinzufügen</a:t>
            </a:r>
            <a:endParaRPr lang="en-US" dirty="0"/>
          </a:p>
        </p:txBody>
      </p:sp>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smtClean="0"/>
              <a:t>Titelmasterformat durch Klicken bearbeiten</a:t>
            </a:r>
            <a:endParaRPr lang="en-US" dirty="0"/>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smtClean="0"/>
              <a:t>Textmasterformat bearbeiten</a:t>
            </a:r>
          </a:p>
        </p:txBody>
      </p:sp>
      <p:sp>
        <p:nvSpPr>
          <p:cNvPr id="5" name="Fußzeilenplatzhalter 4"/>
          <p:cNvSpPr>
            <a:spLocks noGrp="1"/>
          </p:cNvSpPr>
          <p:nvPr>
            <p:ph type="ftr" sz="quarter" idx="13"/>
          </p:nvPr>
        </p:nvSpPr>
        <p:spPr/>
        <p:txBody>
          <a:bodyPr/>
          <a:lstStyle/>
          <a:p>
            <a:r>
              <a:rPr lang="en-IN" smtClean="0"/>
              <a:t>© 2019 Software AG. All rights reserved. For internal use only</a:t>
            </a:r>
            <a:endParaRPr lang="en-US"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363636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G - 1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DE" smtClean="0"/>
              <a:t>Titelmasterformat durch Klicken bearbeiten</a:t>
            </a:r>
            <a:endParaRPr lang="en-US" dirty="0"/>
          </a:p>
        </p:txBody>
      </p:sp>
      <p:sp>
        <p:nvSpPr>
          <p:cNvPr id="11" name="Content Placeholder 10"/>
          <p:cNvSpPr>
            <a:spLocks noGrp="1"/>
          </p:cNvSpPr>
          <p:nvPr>
            <p:ph sz="quarter" idx="10" hasCustomPrompt="1"/>
          </p:nvPr>
        </p:nvSpPr>
        <p:spPr>
          <a:xfrm>
            <a:off x="395289" y="1131888"/>
            <a:ext cx="8353424" cy="3492499"/>
          </a:xfr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6"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Tree>
    <p:extLst>
      <p:ext uri="{BB962C8B-B14F-4D97-AF65-F5344CB8AC3E}">
        <p14:creationId xmlns:p14="http://schemas.microsoft.com/office/powerpoint/2010/main" val="106830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AG - 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smtClean="0"/>
              <a:t>Titelmasterformat durch Klicken bearbeiten</a:t>
            </a:r>
            <a:endParaRPr lang="en-US" dirty="0"/>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5"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Tree>
    <p:extLst>
      <p:ext uri="{BB962C8B-B14F-4D97-AF65-F5344CB8AC3E}">
        <p14:creationId xmlns:p14="http://schemas.microsoft.com/office/powerpoint/2010/main" val="421060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G - Empty">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Tree>
    <p:extLst>
      <p:ext uri="{BB962C8B-B14F-4D97-AF65-F5344CB8AC3E}">
        <p14:creationId xmlns:p14="http://schemas.microsoft.com/office/powerpoint/2010/main" val="2575827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G - Title &amp; Background picture">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0" y="1"/>
            <a:ext cx="9141619" cy="4732338"/>
          </a:xfrm>
        </p:spPr>
        <p:txBody>
          <a:bodyPr/>
          <a:lstStyle>
            <a:lvl1pPr marL="0" indent="0">
              <a:buNone/>
              <a:defRPr/>
            </a:lvl1pPr>
          </a:lstStyle>
          <a:p>
            <a:r>
              <a:rPr lang="de-DE" smtClean="0"/>
              <a:t>Bild durch Klicken auf Symbol hinzufügen</a:t>
            </a:r>
            <a:endParaRPr lang="en-US" dirty="0"/>
          </a:p>
        </p:txBody>
      </p:sp>
      <p:sp>
        <p:nvSpPr>
          <p:cNvPr id="7" name="Title 6"/>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6" name="Textplatzhalter 6"/>
          <p:cNvSpPr>
            <a:spLocks noGrp="1"/>
          </p:cNvSpPr>
          <p:nvPr>
            <p:ph type="body" sz="quarter" idx="14"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Tree>
    <p:extLst>
      <p:ext uri="{BB962C8B-B14F-4D97-AF65-F5344CB8AC3E}">
        <p14:creationId xmlns:p14="http://schemas.microsoft.com/office/powerpoint/2010/main" val="1261693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G -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Footer Placeholder 2"/>
          <p:cNvSpPr>
            <a:spLocks noGrp="1"/>
          </p:cNvSpPr>
          <p:nvPr>
            <p:ph type="ftr" sz="quarter" idx="10"/>
          </p:nvPr>
        </p:nvSpPr>
        <p:spPr/>
        <p:txBody>
          <a:bodyPr/>
          <a:lstStyle/>
          <a:p>
            <a:r>
              <a:rPr lang="en-IN" smtClean="0"/>
              <a:t>© 2019 Software AG. All rights reserved. For internal use only</a:t>
            </a:r>
            <a:endParaRPr lang="en-US" dirty="0" smtClean="0"/>
          </a:p>
        </p:txBody>
      </p:sp>
      <p:sp>
        <p:nvSpPr>
          <p:cNvPr id="4" name="Content Placeholder 10"/>
          <p:cNvSpPr>
            <a:spLocks noGrp="1"/>
          </p:cNvSpPr>
          <p:nvPr>
            <p:ph sz="quarter" idx="11" hasCustomPrompt="1"/>
          </p:nvPr>
        </p:nvSpPr>
        <p:spPr>
          <a:xfrm>
            <a:off x="395288" y="1131888"/>
            <a:ext cx="4104713" cy="3492500"/>
          </a:xfrm>
        </p:spPr>
        <p:txBody>
          <a:bodyPr lIns="0" tIns="0" rIns="0" bIns="0"/>
          <a:lstStyle>
            <a:lvl1pPr>
              <a:defRPr sz="1600"/>
            </a:lvl1pPr>
            <a:lvl2pPr>
              <a:defRPr sz="1600"/>
            </a:lvl2pPr>
            <a:lvl3pPr>
              <a:defRPr sz="1400"/>
            </a:lvl3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10"/>
          <p:cNvSpPr>
            <a:spLocks noGrp="1"/>
          </p:cNvSpPr>
          <p:nvPr>
            <p:ph sz="quarter" idx="15" hasCustomPrompt="1"/>
          </p:nvPr>
        </p:nvSpPr>
        <p:spPr>
          <a:xfrm>
            <a:off x="4644001" y="1131888"/>
            <a:ext cx="4104713" cy="3492500"/>
          </a:xfrm>
        </p:spPr>
        <p:txBody>
          <a:bodyPr lIns="0" tIns="0" rIns="0" bIns="0"/>
          <a:lstStyle>
            <a:lvl1pPr>
              <a:defRPr sz="1600"/>
            </a:lvl1pPr>
            <a:lvl2pPr>
              <a:defRPr sz="1600"/>
            </a:lvl2pPr>
            <a:lvl3pPr>
              <a:defRPr sz="1400"/>
            </a:lvl3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Tree>
    <p:extLst>
      <p:ext uri="{BB962C8B-B14F-4D97-AF65-F5344CB8AC3E}">
        <p14:creationId xmlns:p14="http://schemas.microsoft.com/office/powerpoint/2010/main" val="3278292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G - 2 Content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Footer Placeholder 2"/>
          <p:cNvSpPr>
            <a:spLocks noGrp="1"/>
          </p:cNvSpPr>
          <p:nvPr>
            <p:ph type="ftr" sz="quarter" idx="10"/>
          </p:nvPr>
        </p:nvSpPr>
        <p:spPr/>
        <p:txBody>
          <a:bodyPr/>
          <a:lstStyle/>
          <a:p>
            <a:r>
              <a:rPr lang="en-IN" smtClean="0"/>
              <a:t>© 2019 Software AG. All rights reserved. For internal use only</a:t>
            </a:r>
            <a:endParaRPr lang="en-US" dirty="0" smtClean="0"/>
          </a:p>
        </p:txBody>
      </p:sp>
      <p:sp>
        <p:nvSpPr>
          <p:cNvPr id="4" name="Content Placeholder 10"/>
          <p:cNvSpPr>
            <a:spLocks noGrp="1"/>
          </p:cNvSpPr>
          <p:nvPr>
            <p:ph sz="quarter" idx="11" hasCustomPrompt="1"/>
          </p:nvPr>
        </p:nvSpPr>
        <p:spPr>
          <a:xfrm>
            <a:off x="395288" y="1433292"/>
            <a:ext cx="4104713" cy="3191096"/>
          </a:xfrm>
        </p:spPr>
        <p:txBody>
          <a:bodyPr lIns="0" tIns="0" rIns="0" bIns="0"/>
          <a:lstStyle>
            <a:lvl1pPr>
              <a:defRPr sz="1600"/>
            </a:lvl1pPr>
            <a:lvl2pPr>
              <a:defRPr sz="1600"/>
            </a:lvl2pPr>
            <a:lvl3pPr>
              <a:defRPr sz="1400"/>
            </a:lvl3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6"/>
          <p:cNvSpPr>
            <a:spLocks noGrp="1"/>
          </p:cNvSpPr>
          <p:nvPr>
            <p:ph type="body" sz="quarter" idx="13" hasCustomPrompt="1"/>
          </p:nvPr>
        </p:nvSpPr>
        <p:spPr>
          <a:xfrm>
            <a:off x="395288" y="1145292"/>
            <a:ext cx="4104712" cy="288000"/>
          </a:xfrm>
        </p:spPr>
        <p:txBody>
          <a:bodyPr>
            <a:noAutofit/>
          </a:bodyPr>
          <a:lstStyle>
            <a:lvl1pPr marL="0" indent="0">
              <a:buNone/>
              <a:defRPr sz="1600" b="1"/>
            </a:lvl1pPr>
          </a:lstStyle>
          <a:p>
            <a:pPr lvl="0"/>
            <a:r>
              <a:rPr lang="en-US" dirty="0" smtClean="0"/>
              <a:t>Headline</a:t>
            </a:r>
            <a:endParaRPr lang="en-US" dirty="0"/>
          </a:p>
        </p:txBody>
      </p:sp>
      <p:sp>
        <p:nvSpPr>
          <p:cNvPr id="8" name="Text Placeholder 6"/>
          <p:cNvSpPr>
            <a:spLocks noGrp="1"/>
          </p:cNvSpPr>
          <p:nvPr>
            <p:ph type="body" sz="quarter" idx="14" hasCustomPrompt="1"/>
          </p:nvPr>
        </p:nvSpPr>
        <p:spPr>
          <a:xfrm>
            <a:off x="4644000" y="1145292"/>
            <a:ext cx="4104712" cy="288000"/>
          </a:xfrm>
        </p:spPr>
        <p:txBody>
          <a:bodyPr>
            <a:noAutofit/>
          </a:bodyPr>
          <a:lstStyle>
            <a:lvl1pPr marL="0" indent="0">
              <a:buNone/>
              <a:defRPr sz="1600" b="1"/>
            </a:lvl1pPr>
          </a:lstStyle>
          <a:p>
            <a:pPr lvl="0"/>
            <a:r>
              <a:rPr lang="en-US" dirty="0" smtClean="0"/>
              <a:t>Headline</a:t>
            </a:r>
            <a:endParaRPr lang="en-US" dirty="0"/>
          </a:p>
        </p:txBody>
      </p:sp>
      <p:sp>
        <p:nvSpPr>
          <p:cNvPr id="9" name="Content Placeholder 10"/>
          <p:cNvSpPr>
            <a:spLocks noGrp="1"/>
          </p:cNvSpPr>
          <p:nvPr>
            <p:ph sz="quarter" idx="15" hasCustomPrompt="1"/>
          </p:nvPr>
        </p:nvSpPr>
        <p:spPr>
          <a:xfrm>
            <a:off x="4644001" y="1433292"/>
            <a:ext cx="4104713" cy="3191096"/>
          </a:xfrm>
        </p:spPr>
        <p:txBody>
          <a:bodyPr lIns="0" tIns="0" rIns="0" bIns="0"/>
          <a:lstStyle>
            <a:lvl1pPr>
              <a:defRPr sz="1600"/>
            </a:lvl1pPr>
            <a:lvl2pPr>
              <a:defRPr sz="1600"/>
            </a:lvl2pPr>
            <a:lvl3pPr>
              <a:defRPr sz="1400"/>
            </a:lvl3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Textplatzhalter 6"/>
          <p:cNvSpPr>
            <a:spLocks noGrp="1"/>
          </p:cNvSpPr>
          <p:nvPr>
            <p:ph type="body" sz="quarter" idx="16"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Tree>
    <p:extLst>
      <p:ext uri="{BB962C8B-B14F-4D97-AF65-F5344CB8AC3E}">
        <p14:creationId xmlns:p14="http://schemas.microsoft.com/office/powerpoint/2010/main" val="285903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AG - Industry Solutions Page with Picture">
    <p:spTree>
      <p:nvGrpSpPr>
        <p:cNvPr id="1" name=""/>
        <p:cNvGrpSpPr/>
        <p:nvPr/>
      </p:nvGrpSpPr>
      <p:grpSpPr>
        <a:xfrm>
          <a:off x="0" y="0"/>
          <a:ext cx="0" cy="0"/>
          <a:chOff x="0" y="0"/>
          <a:chExt cx="0" cy="0"/>
        </a:xfrm>
      </p:grpSpPr>
      <p:sp>
        <p:nvSpPr>
          <p:cNvPr id="13" name="Picture Placeholder 9"/>
          <p:cNvSpPr>
            <a:spLocks noGrp="1"/>
          </p:cNvSpPr>
          <p:nvPr>
            <p:ph type="pic" sz="quarter" idx="13"/>
          </p:nvPr>
        </p:nvSpPr>
        <p:spPr>
          <a:xfrm>
            <a:off x="0" y="1"/>
            <a:ext cx="9141619" cy="4732338"/>
          </a:xfrm>
        </p:spPr>
        <p:txBody>
          <a:bodyPr/>
          <a:lstStyle>
            <a:lvl1pPr marL="0" indent="0">
              <a:buNone/>
              <a:defRPr/>
            </a:lvl1pPr>
          </a:lstStyle>
          <a:p>
            <a:r>
              <a:rPr lang="de-DE" smtClean="0"/>
              <a:t>Bild durch Klicken auf Symbol hinzufügen</a:t>
            </a:r>
            <a:endParaRPr lang="en-US" dirty="0"/>
          </a:p>
        </p:txBody>
      </p:sp>
      <p:sp>
        <p:nvSpPr>
          <p:cNvPr id="5" name="Rectangle 4"/>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Footer Placeholder 2"/>
          <p:cNvSpPr>
            <a:spLocks noGrp="1"/>
          </p:cNvSpPr>
          <p:nvPr>
            <p:ph type="ftr" sz="quarter" idx="10"/>
          </p:nvPr>
        </p:nvSpPr>
        <p:spPr/>
        <p:txBody>
          <a:bodyPr/>
          <a:lstStyle/>
          <a:p>
            <a:r>
              <a:rPr lang="en-IN" smtClean="0"/>
              <a:t>© 2019 Software AG. All rights reserved. For internal use only</a:t>
            </a:r>
            <a:endParaRPr lang="en-US"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14" name="Textplatzhalter 6"/>
          <p:cNvSpPr>
            <a:spLocks noGrp="1"/>
          </p:cNvSpPr>
          <p:nvPr>
            <p:ph type="body" sz="quarter" idx="14"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a:p>
        </p:txBody>
      </p:sp>
      <p:sp>
        <p:nvSpPr>
          <p:cNvPr id="12" name="Text Placeholder 9"/>
          <p:cNvSpPr>
            <a:spLocks noGrp="1"/>
          </p:cNvSpPr>
          <p:nvPr>
            <p:ph type="body" sz="quarter" idx="12"/>
          </p:nvPr>
        </p:nvSpPr>
        <p:spPr>
          <a:xfrm>
            <a:off x="395290" y="1131887"/>
            <a:ext cx="5400000" cy="3492501"/>
          </a:xfrm>
        </p:spPr>
        <p:txBody>
          <a:bodyPr>
            <a:noAutofit/>
          </a:bodyPr>
          <a:lstStyle>
            <a:lvl1pPr marL="169200" indent="-169200">
              <a:buClr>
                <a:schemeClr val="bg2"/>
              </a:buClr>
              <a:buFont typeface="Wingdings 3" panose="05040102010807070707" pitchFamily="18" charset="2"/>
              <a:buChar char=""/>
              <a:defRPr sz="1200"/>
            </a:lvl1pPr>
            <a:lvl2pPr>
              <a:spcBef>
                <a:spcPts val="1800"/>
              </a:spcBef>
              <a:spcAft>
                <a:spcPts val="0"/>
              </a:spcAft>
              <a:defRPr sz="1200"/>
            </a:lvl2pPr>
            <a:lvl3pPr>
              <a:spcBef>
                <a:spcPts val="1800"/>
              </a:spcBef>
              <a:defRPr sz="1200"/>
            </a:lvl3pPr>
            <a:lvl4pPr>
              <a:spcBef>
                <a:spcPts val="1800"/>
              </a:spcBef>
              <a:defRPr sz="1200"/>
            </a:lvl4pPr>
            <a:lvl5pPr>
              <a:spcBef>
                <a:spcPts val="1800"/>
              </a:spcBef>
              <a:defRPr sz="1200"/>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val="261458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G - Closing Slide">
    <p:spTree>
      <p:nvGrpSpPr>
        <p:cNvPr id="1" name=""/>
        <p:cNvGrpSpPr/>
        <p:nvPr/>
      </p:nvGrpSpPr>
      <p:grpSpPr>
        <a:xfrm>
          <a:off x="0" y="0"/>
          <a:ext cx="0" cy="0"/>
          <a:chOff x="0" y="0"/>
          <a:chExt cx="0" cy="0"/>
        </a:xfrm>
      </p:grpSpPr>
      <p:sp>
        <p:nvSpPr>
          <p:cNvPr id="3" name="Freeform 11"/>
          <p:cNvSpPr>
            <a:spLocks noEditPoints="1"/>
          </p:cNvSpPr>
          <p:nvPr/>
        </p:nvSpPr>
        <p:spPr bwMode="auto">
          <a:xfrm>
            <a:off x="2742612" y="2111045"/>
            <a:ext cx="3668704" cy="561211"/>
          </a:xfrm>
          <a:custGeom>
            <a:avLst/>
            <a:gdLst>
              <a:gd name="T0" fmla="*/ 564 w 634"/>
              <a:gd name="T1" fmla="*/ 91 h 97"/>
              <a:gd name="T2" fmla="*/ 561 w 634"/>
              <a:gd name="T3" fmla="*/ 82 h 97"/>
              <a:gd name="T4" fmla="*/ 535 w 634"/>
              <a:gd name="T5" fmla="*/ 83 h 97"/>
              <a:gd name="T6" fmla="*/ 567 w 634"/>
              <a:gd name="T7" fmla="*/ 66 h 97"/>
              <a:gd name="T8" fmla="*/ 460 w 634"/>
              <a:gd name="T9" fmla="*/ 54 h 97"/>
              <a:gd name="T10" fmla="*/ 410 w 634"/>
              <a:gd name="T11" fmla="*/ 42 h 97"/>
              <a:gd name="T12" fmla="*/ 413 w 634"/>
              <a:gd name="T13" fmla="*/ 52 h 97"/>
              <a:gd name="T14" fmla="*/ 442 w 634"/>
              <a:gd name="T15" fmla="*/ 56 h 97"/>
              <a:gd name="T16" fmla="*/ 433 w 634"/>
              <a:gd name="T17" fmla="*/ 97 h 97"/>
              <a:gd name="T18" fmla="*/ 110 w 634"/>
              <a:gd name="T19" fmla="*/ 73 h 97"/>
              <a:gd name="T20" fmla="*/ 95 w 634"/>
              <a:gd name="T21" fmla="*/ 82 h 97"/>
              <a:gd name="T22" fmla="*/ 92 w 634"/>
              <a:gd name="T23" fmla="*/ 91 h 97"/>
              <a:gd name="T24" fmla="*/ 137 w 634"/>
              <a:gd name="T25" fmla="*/ 78 h 97"/>
              <a:gd name="T26" fmla="*/ 119 w 634"/>
              <a:gd name="T27" fmla="*/ 48 h 97"/>
              <a:gd name="T28" fmla="*/ 135 w 634"/>
              <a:gd name="T29" fmla="*/ 42 h 97"/>
              <a:gd name="T30" fmla="*/ 92 w 634"/>
              <a:gd name="T31" fmla="*/ 55 h 97"/>
              <a:gd name="T32" fmla="*/ 23 w 634"/>
              <a:gd name="T33" fmla="*/ 40 h 97"/>
              <a:gd name="T34" fmla="*/ 37 w 634"/>
              <a:gd name="T35" fmla="*/ 0 h 97"/>
              <a:gd name="T36" fmla="*/ 442 w 634"/>
              <a:gd name="T37" fmla="*/ 84 h 97"/>
              <a:gd name="T38" fmla="*/ 442 w 634"/>
              <a:gd name="T39" fmla="*/ 68 h 97"/>
              <a:gd name="T40" fmla="*/ 531 w 634"/>
              <a:gd name="T41" fmla="*/ 55 h 97"/>
              <a:gd name="T42" fmla="*/ 549 w 634"/>
              <a:gd name="T43" fmla="*/ 63 h 97"/>
              <a:gd name="T44" fmla="*/ 363 w 634"/>
              <a:gd name="T45" fmla="*/ 84 h 97"/>
              <a:gd name="T46" fmla="*/ 344 w 634"/>
              <a:gd name="T47" fmla="*/ 39 h 97"/>
              <a:gd name="T48" fmla="*/ 328 w 634"/>
              <a:gd name="T49" fmla="*/ 39 h 97"/>
              <a:gd name="T50" fmla="*/ 279 w 634"/>
              <a:gd name="T51" fmla="*/ 18 h 97"/>
              <a:gd name="T52" fmla="*/ 262 w 634"/>
              <a:gd name="T53" fmla="*/ 38 h 97"/>
              <a:gd name="T54" fmla="*/ 243 w 634"/>
              <a:gd name="T55" fmla="*/ 26 h 97"/>
              <a:gd name="T56" fmla="*/ 252 w 634"/>
              <a:gd name="T57" fmla="*/ 25 h 97"/>
              <a:gd name="T58" fmla="*/ 237 w 634"/>
              <a:gd name="T59" fmla="*/ 13 h 97"/>
              <a:gd name="T60" fmla="*/ 208 w 634"/>
              <a:gd name="T61" fmla="*/ 39 h 97"/>
              <a:gd name="T62" fmla="*/ 218 w 634"/>
              <a:gd name="T63" fmla="*/ 94 h 97"/>
              <a:gd name="T64" fmla="*/ 236 w 634"/>
              <a:gd name="T65" fmla="*/ 51 h 97"/>
              <a:gd name="T66" fmla="*/ 296 w 634"/>
              <a:gd name="T67" fmla="*/ 94 h 97"/>
              <a:gd name="T68" fmla="*/ 295 w 634"/>
              <a:gd name="T69" fmla="*/ 82 h 97"/>
              <a:gd name="T70" fmla="*/ 281 w 634"/>
              <a:gd name="T71" fmla="*/ 77 h 97"/>
              <a:gd name="T72" fmla="*/ 319 w 634"/>
              <a:gd name="T73" fmla="*/ 95 h 97"/>
              <a:gd name="T74" fmla="*/ 398 w 634"/>
              <a:gd name="T75" fmla="*/ 80 h 97"/>
              <a:gd name="T76" fmla="*/ 379 w 634"/>
              <a:gd name="T77" fmla="*/ 39 h 97"/>
              <a:gd name="T78" fmla="*/ 505 w 634"/>
              <a:gd name="T79" fmla="*/ 37 h 97"/>
              <a:gd name="T80" fmla="*/ 474 w 634"/>
              <a:gd name="T81" fmla="*/ 94 h 97"/>
              <a:gd name="T82" fmla="*/ 493 w 634"/>
              <a:gd name="T83" fmla="*/ 51 h 97"/>
              <a:gd name="T84" fmla="*/ 174 w 634"/>
              <a:gd name="T85" fmla="*/ 97 h 97"/>
              <a:gd name="T86" fmla="*/ 165 w 634"/>
              <a:gd name="T87" fmla="*/ 67 h 97"/>
              <a:gd name="T88" fmla="*/ 165 w 634"/>
              <a:gd name="T89" fmla="*/ 67 h 97"/>
              <a:gd name="T90" fmla="*/ 592 w 634"/>
              <a:gd name="T91" fmla="*/ 52 h 97"/>
              <a:gd name="T92" fmla="*/ 626 w 634"/>
              <a:gd name="T93" fmla="*/ 59 h 97"/>
              <a:gd name="T94" fmla="*/ 633 w 634"/>
              <a:gd name="T95" fmla="*/ 43 h 97"/>
              <a:gd name="T96" fmla="*/ 634 w 634"/>
              <a:gd name="T97" fmla="*/ 40 h 97"/>
              <a:gd name="T98" fmla="*/ 625 w 634"/>
              <a:gd name="T99" fmla="*/ 63 h 97"/>
              <a:gd name="T100" fmla="*/ 634 w 634"/>
              <a:gd name="T101" fmla="*/ 49 h 97"/>
              <a:gd name="T102" fmla="*/ 624 w 634"/>
              <a:gd name="T103" fmla="*/ 52 h 97"/>
              <a:gd name="T104" fmla="*/ 591 w 634"/>
              <a:gd name="T105" fmla="*/ 38 h 97"/>
              <a:gd name="T106" fmla="*/ 583 w 634"/>
              <a:gd name="T107" fmla="*/ 63 h 97"/>
              <a:gd name="T108" fmla="*/ 600 w 634"/>
              <a:gd name="T109" fmla="*/ 55 h 97"/>
              <a:gd name="T110" fmla="*/ 608 w 634"/>
              <a:gd name="T111" fmla="*/ 62 h 97"/>
              <a:gd name="T112" fmla="*/ 39 w 634"/>
              <a:gd name="T113" fmla="*/ 38 h 97"/>
              <a:gd name="T114" fmla="*/ 12 w 634"/>
              <a:gd name="T115" fmla="*/ 96 h 97"/>
              <a:gd name="T116" fmla="*/ 39 w 634"/>
              <a:gd name="T117"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4" h="97">
                <a:moveTo>
                  <a:pt x="511" y="67"/>
                </a:moveTo>
                <a:cubicBezTo>
                  <a:pt x="511" y="89"/>
                  <a:pt x="521" y="97"/>
                  <a:pt x="542" y="97"/>
                </a:cubicBezTo>
                <a:cubicBezTo>
                  <a:pt x="552" y="97"/>
                  <a:pt x="559" y="94"/>
                  <a:pt x="563" y="93"/>
                </a:cubicBezTo>
                <a:cubicBezTo>
                  <a:pt x="564" y="93"/>
                  <a:pt x="564" y="92"/>
                  <a:pt x="564" y="91"/>
                </a:cubicBezTo>
                <a:cubicBezTo>
                  <a:pt x="564" y="91"/>
                  <a:pt x="564" y="91"/>
                  <a:pt x="564" y="90"/>
                </a:cubicBezTo>
                <a:cubicBezTo>
                  <a:pt x="563" y="84"/>
                  <a:pt x="563" y="84"/>
                  <a:pt x="563" y="84"/>
                </a:cubicBezTo>
                <a:cubicBezTo>
                  <a:pt x="563" y="84"/>
                  <a:pt x="563" y="84"/>
                  <a:pt x="563" y="84"/>
                </a:cubicBezTo>
                <a:cubicBezTo>
                  <a:pt x="562" y="83"/>
                  <a:pt x="562" y="82"/>
                  <a:pt x="561" y="82"/>
                </a:cubicBezTo>
                <a:cubicBezTo>
                  <a:pt x="560" y="82"/>
                  <a:pt x="560" y="82"/>
                  <a:pt x="559" y="82"/>
                </a:cubicBezTo>
                <a:cubicBezTo>
                  <a:pt x="560" y="82"/>
                  <a:pt x="560" y="82"/>
                  <a:pt x="560" y="82"/>
                </a:cubicBezTo>
                <a:cubicBezTo>
                  <a:pt x="557" y="83"/>
                  <a:pt x="552" y="85"/>
                  <a:pt x="546" y="85"/>
                </a:cubicBezTo>
                <a:cubicBezTo>
                  <a:pt x="541" y="85"/>
                  <a:pt x="537" y="84"/>
                  <a:pt x="535" y="83"/>
                </a:cubicBezTo>
                <a:cubicBezTo>
                  <a:pt x="532" y="82"/>
                  <a:pt x="530" y="79"/>
                  <a:pt x="530" y="74"/>
                </a:cubicBezTo>
                <a:cubicBezTo>
                  <a:pt x="564" y="74"/>
                  <a:pt x="564" y="74"/>
                  <a:pt x="564" y="74"/>
                </a:cubicBezTo>
                <a:cubicBezTo>
                  <a:pt x="566" y="74"/>
                  <a:pt x="567" y="73"/>
                  <a:pt x="567" y="71"/>
                </a:cubicBezTo>
                <a:cubicBezTo>
                  <a:pt x="567" y="66"/>
                  <a:pt x="567" y="66"/>
                  <a:pt x="567" y="66"/>
                </a:cubicBezTo>
                <a:cubicBezTo>
                  <a:pt x="567" y="56"/>
                  <a:pt x="565" y="48"/>
                  <a:pt x="561" y="43"/>
                </a:cubicBezTo>
                <a:cubicBezTo>
                  <a:pt x="557" y="39"/>
                  <a:pt x="550" y="37"/>
                  <a:pt x="539" y="37"/>
                </a:cubicBezTo>
                <a:cubicBezTo>
                  <a:pt x="518" y="37"/>
                  <a:pt x="511" y="45"/>
                  <a:pt x="511" y="67"/>
                </a:cubicBezTo>
                <a:moveTo>
                  <a:pt x="460" y="54"/>
                </a:moveTo>
                <a:cubicBezTo>
                  <a:pt x="460" y="48"/>
                  <a:pt x="458" y="43"/>
                  <a:pt x="453" y="40"/>
                </a:cubicBezTo>
                <a:cubicBezTo>
                  <a:pt x="449" y="38"/>
                  <a:pt x="444" y="37"/>
                  <a:pt x="436" y="37"/>
                </a:cubicBezTo>
                <a:cubicBezTo>
                  <a:pt x="424" y="37"/>
                  <a:pt x="413" y="40"/>
                  <a:pt x="411" y="41"/>
                </a:cubicBezTo>
                <a:cubicBezTo>
                  <a:pt x="411" y="41"/>
                  <a:pt x="410" y="41"/>
                  <a:pt x="410" y="42"/>
                </a:cubicBezTo>
                <a:cubicBezTo>
                  <a:pt x="410" y="43"/>
                  <a:pt x="410" y="43"/>
                  <a:pt x="410" y="43"/>
                </a:cubicBezTo>
                <a:cubicBezTo>
                  <a:pt x="410" y="43"/>
                  <a:pt x="410" y="43"/>
                  <a:pt x="410" y="43"/>
                </a:cubicBezTo>
                <a:cubicBezTo>
                  <a:pt x="412" y="51"/>
                  <a:pt x="412" y="51"/>
                  <a:pt x="412" y="51"/>
                </a:cubicBezTo>
                <a:cubicBezTo>
                  <a:pt x="412" y="52"/>
                  <a:pt x="412" y="52"/>
                  <a:pt x="413" y="52"/>
                </a:cubicBezTo>
                <a:cubicBezTo>
                  <a:pt x="413" y="52"/>
                  <a:pt x="413" y="52"/>
                  <a:pt x="414" y="52"/>
                </a:cubicBezTo>
                <a:cubicBezTo>
                  <a:pt x="416" y="51"/>
                  <a:pt x="425" y="49"/>
                  <a:pt x="432" y="49"/>
                </a:cubicBezTo>
                <a:cubicBezTo>
                  <a:pt x="435" y="49"/>
                  <a:pt x="438" y="49"/>
                  <a:pt x="439" y="50"/>
                </a:cubicBezTo>
                <a:cubicBezTo>
                  <a:pt x="441" y="51"/>
                  <a:pt x="442" y="53"/>
                  <a:pt x="442" y="56"/>
                </a:cubicBezTo>
                <a:cubicBezTo>
                  <a:pt x="442" y="58"/>
                  <a:pt x="442" y="58"/>
                  <a:pt x="442" y="58"/>
                </a:cubicBezTo>
                <a:cubicBezTo>
                  <a:pt x="423" y="61"/>
                  <a:pt x="423" y="61"/>
                  <a:pt x="423" y="61"/>
                </a:cubicBezTo>
                <a:cubicBezTo>
                  <a:pt x="416" y="62"/>
                  <a:pt x="406" y="64"/>
                  <a:pt x="406" y="78"/>
                </a:cubicBezTo>
                <a:cubicBezTo>
                  <a:pt x="406" y="95"/>
                  <a:pt x="420" y="97"/>
                  <a:pt x="433" y="97"/>
                </a:cubicBezTo>
                <a:cubicBezTo>
                  <a:pt x="440" y="97"/>
                  <a:pt x="445" y="96"/>
                  <a:pt x="449" y="95"/>
                </a:cubicBezTo>
                <a:cubicBezTo>
                  <a:pt x="457" y="94"/>
                  <a:pt x="460" y="92"/>
                  <a:pt x="460" y="84"/>
                </a:cubicBezTo>
                <a:lnTo>
                  <a:pt x="460" y="54"/>
                </a:lnTo>
                <a:close/>
                <a:moveTo>
                  <a:pt x="110" y="73"/>
                </a:moveTo>
                <a:cubicBezTo>
                  <a:pt x="116" y="74"/>
                  <a:pt x="118" y="75"/>
                  <a:pt x="118" y="79"/>
                </a:cubicBezTo>
                <a:cubicBezTo>
                  <a:pt x="118" y="84"/>
                  <a:pt x="114" y="85"/>
                  <a:pt x="110" y="85"/>
                </a:cubicBezTo>
                <a:cubicBezTo>
                  <a:pt x="105" y="85"/>
                  <a:pt x="98" y="83"/>
                  <a:pt x="95" y="82"/>
                </a:cubicBezTo>
                <a:cubicBezTo>
                  <a:pt x="95" y="82"/>
                  <a:pt x="95" y="82"/>
                  <a:pt x="95" y="82"/>
                </a:cubicBezTo>
                <a:cubicBezTo>
                  <a:pt x="95" y="82"/>
                  <a:pt x="95" y="82"/>
                  <a:pt x="95" y="82"/>
                </a:cubicBezTo>
                <a:cubicBezTo>
                  <a:pt x="95" y="82"/>
                  <a:pt x="94" y="82"/>
                  <a:pt x="94" y="82"/>
                </a:cubicBezTo>
                <a:cubicBezTo>
                  <a:pt x="93" y="82"/>
                  <a:pt x="93" y="83"/>
                  <a:pt x="93" y="84"/>
                </a:cubicBezTo>
                <a:cubicBezTo>
                  <a:pt x="92" y="91"/>
                  <a:pt x="92" y="91"/>
                  <a:pt x="92" y="91"/>
                </a:cubicBezTo>
                <a:cubicBezTo>
                  <a:pt x="92" y="91"/>
                  <a:pt x="91" y="92"/>
                  <a:pt x="91" y="92"/>
                </a:cubicBezTo>
                <a:cubicBezTo>
                  <a:pt x="91" y="93"/>
                  <a:pt x="92" y="93"/>
                  <a:pt x="93" y="94"/>
                </a:cubicBezTo>
                <a:cubicBezTo>
                  <a:pt x="95" y="94"/>
                  <a:pt x="104" y="97"/>
                  <a:pt x="113" y="97"/>
                </a:cubicBezTo>
                <a:cubicBezTo>
                  <a:pt x="127" y="97"/>
                  <a:pt x="137" y="92"/>
                  <a:pt x="137" y="78"/>
                </a:cubicBezTo>
                <a:cubicBezTo>
                  <a:pt x="137" y="64"/>
                  <a:pt x="129" y="61"/>
                  <a:pt x="121" y="60"/>
                </a:cubicBezTo>
                <a:cubicBezTo>
                  <a:pt x="120" y="60"/>
                  <a:pt x="120" y="60"/>
                  <a:pt x="120" y="60"/>
                </a:cubicBezTo>
                <a:cubicBezTo>
                  <a:pt x="115" y="59"/>
                  <a:pt x="111" y="58"/>
                  <a:pt x="111" y="54"/>
                </a:cubicBezTo>
                <a:cubicBezTo>
                  <a:pt x="111" y="49"/>
                  <a:pt x="116" y="48"/>
                  <a:pt x="119" y="48"/>
                </a:cubicBezTo>
                <a:cubicBezTo>
                  <a:pt x="123" y="48"/>
                  <a:pt x="128" y="49"/>
                  <a:pt x="130" y="50"/>
                </a:cubicBezTo>
                <a:cubicBezTo>
                  <a:pt x="132" y="50"/>
                  <a:pt x="132" y="50"/>
                  <a:pt x="132" y="50"/>
                </a:cubicBezTo>
                <a:cubicBezTo>
                  <a:pt x="133" y="50"/>
                  <a:pt x="133" y="49"/>
                  <a:pt x="134" y="49"/>
                </a:cubicBezTo>
                <a:cubicBezTo>
                  <a:pt x="134" y="47"/>
                  <a:pt x="135" y="44"/>
                  <a:pt x="135" y="42"/>
                </a:cubicBezTo>
                <a:cubicBezTo>
                  <a:pt x="135" y="42"/>
                  <a:pt x="135" y="41"/>
                  <a:pt x="135" y="41"/>
                </a:cubicBezTo>
                <a:cubicBezTo>
                  <a:pt x="135" y="40"/>
                  <a:pt x="135" y="39"/>
                  <a:pt x="133" y="39"/>
                </a:cubicBezTo>
                <a:cubicBezTo>
                  <a:pt x="130" y="38"/>
                  <a:pt x="124" y="37"/>
                  <a:pt x="116" y="37"/>
                </a:cubicBezTo>
                <a:cubicBezTo>
                  <a:pt x="107" y="37"/>
                  <a:pt x="92" y="38"/>
                  <a:pt x="92" y="55"/>
                </a:cubicBezTo>
                <a:cubicBezTo>
                  <a:pt x="92" y="69"/>
                  <a:pt x="102" y="71"/>
                  <a:pt x="109" y="73"/>
                </a:cubicBezTo>
                <a:lnTo>
                  <a:pt x="110" y="73"/>
                </a:lnTo>
                <a:close/>
                <a:moveTo>
                  <a:pt x="23" y="59"/>
                </a:moveTo>
                <a:cubicBezTo>
                  <a:pt x="23" y="40"/>
                  <a:pt x="23" y="40"/>
                  <a:pt x="23" y="40"/>
                </a:cubicBezTo>
                <a:cubicBezTo>
                  <a:pt x="23" y="28"/>
                  <a:pt x="28" y="23"/>
                  <a:pt x="39" y="23"/>
                </a:cubicBezTo>
                <a:cubicBezTo>
                  <a:pt x="47" y="23"/>
                  <a:pt x="47" y="23"/>
                  <a:pt x="47" y="23"/>
                </a:cubicBezTo>
                <a:cubicBezTo>
                  <a:pt x="50" y="0"/>
                  <a:pt x="50" y="0"/>
                  <a:pt x="50" y="0"/>
                </a:cubicBezTo>
                <a:cubicBezTo>
                  <a:pt x="37" y="0"/>
                  <a:pt x="37" y="0"/>
                  <a:pt x="37" y="0"/>
                </a:cubicBezTo>
                <a:cubicBezTo>
                  <a:pt x="15" y="0"/>
                  <a:pt x="0" y="16"/>
                  <a:pt x="0" y="38"/>
                </a:cubicBezTo>
                <a:cubicBezTo>
                  <a:pt x="0" y="59"/>
                  <a:pt x="0" y="59"/>
                  <a:pt x="0" y="59"/>
                </a:cubicBezTo>
                <a:lnTo>
                  <a:pt x="23" y="59"/>
                </a:lnTo>
                <a:close/>
                <a:moveTo>
                  <a:pt x="442" y="84"/>
                </a:moveTo>
                <a:cubicBezTo>
                  <a:pt x="441" y="85"/>
                  <a:pt x="438" y="85"/>
                  <a:pt x="434" y="85"/>
                </a:cubicBezTo>
                <a:cubicBezTo>
                  <a:pt x="430" y="85"/>
                  <a:pt x="424" y="85"/>
                  <a:pt x="424" y="78"/>
                </a:cubicBezTo>
                <a:cubicBezTo>
                  <a:pt x="424" y="71"/>
                  <a:pt x="428" y="71"/>
                  <a:pt x="432" y="70"/>
                </a:cubicBezTo>
                <a:cubicBezTo>
                  <a:pt x="442" y="68"/>
                  <a:pt x="442" y="68"/>
                  <a:pt x="442" y="68"/>
                </a:cubicBezTo>
                <a:lnTo>
                  <a:pt x="442" y="84"/>
                </a:lnTo>
                <a:close/>
                <a:moveTo>
                  <a:pt x="530" y="63"/>
                </a:moveTo>
                <a:cubicBezTo>
                  <a:pt x="530" y="62"/>
                  <a:pt x="530" y="62"/>
                  <a:pt x="530" y="62"/>
                </a:cubicBezTo>
                <a:cubicBezTo>
                  <a:pt x="530" y="61"/>
                  <a:pt x="530" y="57"/>
                  <a:pt x="531" y="55"/>
                </a:cubicBezTo>
                <a:cubicBezTo>
                  <a:pt x="531" y="51"/>
                  <a:pt x="533" y="49"/>
                  <a:pt x="539" y="49"/>
                </a:cubicBezTo>
                <a:cubicBezTo>
                  <a:pt x="545" y="49"/>
                  <a:pt x="547" y="51"/>
                  <a:pt x="548" y="54"/>
                </a:cubicBezTo>
                <a:cubicBezTo>
                  <a:pt x="549" y="56"/>
                  <a:pt x="549" y="60"/>
                  <a:pt x="549" y="62"/>
                </a:cubicBezTo>
                <a:cubicBezTo>
                  <a:pt x="549" y="63"/>
                  <a:pt x="549" y="63"/>
                  <a:pt x="549" y="63"/>
                </a:cubicBezTo>
                <a:lnTo>
                  <a:pt x="530" y="63"/>
                </a:lnTo>
                <a:close/>
                <a:moveTo>
                  <a:pt x="379" y="78"/>
                </a:moveTo>
                <a:cubicBezTo>
                  <a:pt x="379" y="83"/>
                  <a:pt x="375" y="85"/>
                  <a:pt x="371" y="85"/>
                </a:cubicBezTo>
                <a:cubicBezTo>
                  <a:pt x="367" y="85"/>
                  <a:pt x="363" y="84"/>
                  <a:pt x="363" y="84"/>
                </a:cubicBezTo>
                <a:cubicBezTo>
                  <a:pt x="363" y="39"/>
                  <a:pt x="363" y="39"/>
                  <a:pt x="363" y="39"/>
                </a:cubicBezTo>
                <a:cubicBezTo>
                  <a:pt x="363" y="39"/>
                  <a:pt x="362" y="38"/>
                  <a:pt x="362" y="38"/>
                </a:cubicBezTo>
                <a:cubicBezTo>
                  <a:pt x="346" y="38"/>
                  <a:pt x="346" y="38"/>
                  <a:pt x="346" y="38"/>
                </a:cubicBezTo>
                <a:cubicBezTo>
                  <a:pt x="345" y="38"/>
                  <a:pt x="344" y="39"/>
                  <a:pt x="344" y="39"/>
                </a:cubicBezTo>
                <a:cubicBezTo>
                  <a:pt x="344" y="78"/>
                  <a:pt x="344" y="78"/>
                  <a:pt x="344" y="78"/>
                </a:cubicBezTo>
                <a:cubicBezTo>
                  <a:pt x="344" y="83"/>
                  <a:pt x="342" y="85"/>
                  <a:pt x="337" y="85"/>
                </a:cubicBezTo>
                <a:cubicBezTo>
                  <a:pt x="334" y="85"/>
                  <a:pt x="328" y="84"/>
                  <a:pt x="328" y="84"/>
                </a:cubicBezTo>
                <a:cubicBezTo>
                  <a:pt x="328" y="39"/>
                  <a:pt x="328" y="39"/>
                  <a:pt x="328" y="39"/>
                </a:cubicBezTo>
                <a:cubicBezTo>
                  <a:pt x="328" y="39"/>
                  <a:pt x="327" y="38"/>
                  <a:pt x="327" y="38"/>
                </a:cubicBezTo>
                <a:cubicBezTo>
                  <a:pt x="281" y="38"/>
                  <a:pt x="281" y="38"/>
                  <a:pt x="281" y="38"/>
                </a:cubicBezTo>
                <a:cubicBezTo>
                  <a:pt x="281" y="20"/>
                  <a:pt x="281" y="20"/>
                  <a:pt x="281" y="20"/>
                </a:cubicBezTo>
                <a:cubicBezTo>
                  <a:pt x="281" y="19"/>
                  <a:pt x="280" y="18"/>
                  <a:pt x="279" y="18"/>
                </a:cubicBezTo>
                <a:cubicBezTo>
                  <a:pt x="279" y="18"/>
                  <a:pt x="278" y="18"/>
                  <a:pt x="278" y="19"/>
                </a:cubicBezTo>
                <a:cubicBezTo>
                  <a:pt x="264" y="21"/>
                  <a:pt x="264" y="21"/>
                  <a:pt x="264" y="21"/>
                </a:cubicBezTo>
                <a:cubicBezTo>
                  <a:pt x="263" y="21"/>
                  <a:pt x="262" y="22"/>
                  <a:pt x="262" y="24"/>
                </a:cubicBezTo>
                <a:cubicBezTo>
                  <a:pt x="262" y="38"/>
                  <a:pt x="262" y="38"/>
                  <a:pt x="262" y="38"/>
                </a:cubicBezTo>
                <a:cubicBezTo>
                  <a:pt x="236" y="38"/>
                  <a:pt x="236" y="38"/>
                  <a:pt x="236" y="38"/>
                </a:cubicBezTo>
                <a:cubicBezTo>
                  <a:pt x="236" y="32"/>
                  <a:pt x="236" y="32"/>
                  <a:pt x="236" y="32"/>
                </a:cubicBezTo>
                <a:cubicBezTo>
                  <a:pt x="236" y="30"/>
                  <a:pt x="237" y="28"/>
                  <a:pt x="238" y="27"/>
                </a:cubicBezTo>
                <a:cubicBezTo>
                  <a:pt x="239" y="26"/>
                  <a:pt x="241" y="26"/>
                  <a:pt x="243" y="26"/>
                </a:cubicBezTo>
                <a:cubicBezTo>
                  <a:pt x="245" y="26"/>
                  <a:pt x="247" y="26"/>
                  <a:pt x="249" y="26"/>
                </a:cubicBezTo>
                <a:cubicBezTo>
                  <a:pt x="249" y="26"/>
                  <a:pt x="249" y="27"/>
                  <a:pt x="249" y="27"/>
                </a:cubicBezTo>
                <a:cubicBezTo>
                  <a:pt x="250" y="27"/>
                  <a:pt x="250" y="27"/>
                  <a:pt x="251" y="27"/>
                </a:cubicBezTo>
                <a:cubicBezTo>
                  <a:pt x="251" y="27"/>
                  <a:pt x="252" y="26"/>
                  <a:pt x="252" y="25"/>
                </a:cubicBezTo>
                <a:cubicBezTo>
                  <a:pt x="253" y="17"/>
                  <a:pt x="253" y="17"/>
                  <a:pt x="253" y="17"/>
                </a:cubicBezTo>
                <a:cubicBezTo>
                  <a:pt x="253" y="17"/>
                  <a:pt x="253" y="17"/>
                  <a:pt x="253" y="16"/>
                </a:cubicBezTo>
                <a:cubicBezTo>
                  <a:pt x="253" y="16"/>
                  <a:pt x="253" y="15"/>
                  <a:pt x="252" y="15"/>
                </a:cubicBezTo>
                <a:cubicBezTo>
                  <a:pt x="250" y="14"/>
                  <a:pt x="245" y="13"/>
                  <a:pt x="237" y="13"/>
                </a:cubicBezTo>
                <a:cubicBezTo>
                  <a:pt x="224" y="13"/>
                  <a:pt x="218" y="19"/>
                  <a:pt x="218" y="31"/>
                </a:cubicBezTo>
                <a:cubicBezTo>
                  <a:pt x="218" y="38"/>
                  <a:pt x="218" y="38"/>
                  <a:pt x="218" y="38"/>
                </a:cubicBezTo>
                <a:cubicBezTo>
                  <a:pt x="209" y="38"/>
                  <a:pt x="209" y="38"/>
                  <a:pt x="209" y="38"/>
                </a:cubicBezTo>
                <a:cubicBezTo>
                  <a:pt x="208" y="38"/>
                  <a:pt x="208" y="39"/>
                  <a:pt x="208" y="39"/>
                </a:cubicBezTo>
                <a:cubicBezTo>
                  <a:pt x="208" y="50"/>
                  <a:pt x="208" y="50"/>
                  <a:pt x="208" y="50"/>
                </a:cubicBezTo>
                <a:cubicBezTo>
                  <a:pt x="208" y="50"/>
                  <a:pt x="208" y="51"/>
                  <a:pt x="209" y="51"/>
                </a:cubicBezTo>
                <a:cubicBezTo>
                  <a:pt x="218" y="51"/>
                  <a:pt x="218" y="51"/>
                  <a:pt x="218" y="51"/>
                </a:cubicBezTo>
                <a:cubicBezTo>
                  <a:pt x="218" y="94"/>
                  <a:pt x="218" y="94"/>
                  <a:pt x="218" y="94"/>
                </a:cubicBezTo>
                <a:cubicBezTo>
                  <a:pt x="218" y="95"/>
                  <a:pt x="218" y="95"/>
                  <a:pt x="219" y="95"/>
                </a:cubicBezTo>
                <a:cubicBezTo>
                  <a:pt x="235" y="95"/>
                  <a:pt x="235" y="95"/>
                  <a:pt x="235" y="95"/>
                </a:cubicBezTo>
                <a:cubicBezTo>
                  <a:pt x="236" y="95"/>
                  <a:pt x="236" y="95"/>
                  <a:pt x="236" y="94"/>
                </a:cubicBezTo>
                <a:cubicBezTo>
                  <a:pt x="236" y="51"/>
                  <a:pt x="236" y="51"/>
                  <a:pt x="236" y="51"/>
                </a:cubicBezTo>
                <a:cubicBezTo>
                  <a:pt x="262" y="51"/>
                  <a:pt x="262" y="51"/>
                  <a:pt x="262" y="51"/>
                </a:cubicBezTo>
                <a:cubicBezTo>
                  <a:pt x="262" y="78"/>
                  <a:pt x="262" y="78"/>
                  <a:pt x="262" y="78"/>
                </a:cubicBezTo>
                <a:cubicBezTo>
                  <a:pt x="262" y="91"/>
                  <a:pt x="269" y="96"/>
                  <a:pt x="283" y="96"/>
                </a:cubicBezTo>
                <a:cubicBezTo>
                  <a:pt x="290" y="96"/>
                  <a:pt x="295" y="95"/>
                  <a:pt x="296" y="94"/>
                </a:cubicBezTo>
                <a:cubicBezTo>
                  <a:pt x="298" y="94"/>
                  <a:pt x="298" y="93"/>
                  <a:pt x="298" y="92"/>
                </a:cubicBezTo>
                <a:cubicBezTo>
                  <a:pt x="298" y="92"/>
                  <a:pt x="298" y="92"/>
                  <a:pt x="298" y="92"/>
                </a:cubicBezTo>
                <a:cubicBezTo>
                  <a:pt x="296" y="84"/>
                  <a:pt x="296" y="84"/>
                  <a:pt x="296" y="84"/>
                </a:cubicBezTo>
                <a:cubicBezTo>
                  <a:pt x="296" y="83"/>
                  <a:pt x="296" y="82"/>
                  <a:pt x="295" y="82"/>
                </a:cubicBezTo>
                <a:cubicBezTo>
                  <a:pt x="295" y="82"/>
                  <a:pt x="295" y="82"/>
                  <a:pt x="294" y="83"/>
                </a:cubicBezTo>
                <a:cubicBezTo>
                  <a:pt x="294" y="83"/>
                  <a:pt x="294" y="83"/>
                  <a:pt x="294" y="83"/>
                </a:cubicBezTo>
                <a:cubicBezTo>
                  <a:pt x="293" y="83"/>
                  <a:pt x="290" y="83"/>
                  <a:pt x="288" y="83"/>
                </a:cubicBezTo>
                <a:cubicBezTo>
                  <a:pt x="282" y="83"/>
                  <a:pt x="281" y="81"/>
                  <a:pt x="281" y="77"/>
                </a:cubicBezTo>
                <a:cubicBezTo>
                  <a:pt x="281" y="51"/>
                  <a:pt x="281" y="51"/>
                  <a:pt x="281" y="51"/>
                </a:cubicBezTo>
                <a:cubicBezTo>
                  <a:pt x="309" y="51"/>
                  <a:pt x="309" y="51"/>
                  <a:pt x="309" y="51"/>
                </a:cubicBezTo>
                <a:cubicBezTo>
                  <a:pt x="309" y="88"/>
                  <a:pt x="309" y="88"/>
                  <a:pt x="309" y="88"/>
                </a:cubicBezTo>
                <a:cubicBezTo>
                  <a:pt x="309" y="92"/>
                  <a:pt x="313" y="93"/>
                  <a:pt x="319" y="95"/>
                </a:cubicBezTo>
                <a:cubicBezTo>
                  <a:pt x="324" y="96"/>
                  <a:pt x="331" y="97"/>
                  <a:pt x="336" y="97"/>
                </a:cubicBezTo>
                <a:cubicBezTo>
                  <a:pt x="342" y="97"/>
                  <a:pt x="349" y="96"/>
                  <a:pt x="354" y="92"/>
                </a:cubicBezTo>
                <a:cubicBezTo>
                  <a:pt x="361" y="96"/>
                  <a:pt x="368" y="97"/>
                  <a:pt x="375" y="97"/>
                </a:cubicBezTo>
                <a:cubicBezTo>
                  <a:pt x="389" y="97"/>
                  <a:pt x="398" y="94"/>
                  <a:pt x="398" y="80"/>
                </a:cubicBezTo>
                <a:cubicBezTo>
                  <a:pt x="398" y="39"/>
                  <a:pt x="398" y="39"/>
                  <a:pt x="398" y="39"/>
                </a:cubicBezTo>
                <a:cubicBezTo>
                  <a:pt x="398" y="39"/>
                  <a:pt x="397" y="38"/>
                  <a:pt x="396" y="38"/>
                </a:cubicBezTo>
                <a:cubicBezTo>
                  <a:pt x="380" y="38"/>
                  <a:pt x="380" y="38"/>
                  <a:pt x="380" y="38"/>
                </a:cubicBezTo>
                <a:cubicBezTo>
                  <a:pt x="380" y="38"/>
                  <a:pt x="379" y="39"/>
                  <a:pt x="379" y="39"/>
                </a:cubicBezTo>
                <a:lnTo>
                  <a:pt x="379" y="78"/>
                </a:lnTo>
                <a:close/>
                <a:moveTo>
                  <a:pt x="507" y="48"/>
                </a:moveTo>
                <a:cubicBezTo>
                  <a:pt x="507" y="39"/>
                  <a:pt x="507" y="39"/>
                  <a:pt x="507" y="39"/>
                </a:cubicBezTo>
                <a:cubicBezTo>
                  <a:pt x="507" y="37"/>
                  <a:pt x="507" y="37"/>
                  <a:pt x="505" y="37"/>
                </a:cubicBezTo>
                <a:cubicBezTo>
                  <a:pt x="503" y="37"/>
                  <a:pt x="503" y="37"/>
                  <a:pt x="503" y="37"/>
                </a:cubicBezTo>
                <a:cubicBezTo>
                  <a:pt x="496" y="37"/>
                  <a:pt x="489" y="38"/>
                  <a:pt x="484" y="39"/>
                </a:cubicBezTo>
                <a:cubicBezTo>
                  <a:pt x="477" y="40"/>
                  <a:pt x="474" y="41"/>
                  <a:pt x="474" y="45"/>
                </a:cubicBezTo>
                <a:cubicBezTo>
                  <a:pt x="474" y="94"/>
                  <a:pt x="474" y="94"/>
                  <a:pt x="474" y="94"/>
                </a:cubicBezTo>
                <a:cubicBezTo>
                  <a:pt x="474" y="95"/>
                  <a:pt x="475" y="95"/>
                  <a:pt x="475" y="95"/>
                </a:cubicBezTo>
                <a:cubicBezTo>
                  <a:pt x="491" y="95"/>
                  <a:pt x="491" y="95"/>
                  <a:pt x="491" y="95"/>
                </a:cubicBezTo>
                <a:cubicBezTo>
                  <a:pt x="492" y="95"/>
                  <a:pt x="493" y="95"/>
                  <a:pt x="493" y="94"/>
                </a:cubicBezTo>
                <a:cubicBezTo>
                  <a:pt x="493" y="51"/>
                  <a:pt x="493" y="51"/>
                  <a:pt x="493" y="51"/>
                </a:cubicBezTo>
                <a:cubicBezTo>
                  <a:pt x="494" y="51"/>
                  <a:pt x="499" y="50"/>
                  <a:pt x="505" y="50"/>
                </a:cubicBezTo>
                <a:cubicBezTo>
                  <a:pt x="507" y="50"/>
                  <a:pt x="507" y="49"/>
                  <a:pt x="507" y="48"/>
                </a:cubicBezTo>
                <a:moveTo>
                  <a:pt x="146" y="67"/>
                </a:moveTo>
                <a:cubicBezTo>
                  <a:pt x="146" y="84"/>
                  <a:pt x="149" y="97"/>
                  <a:pt x="174" y="97"/>
                </a:cubicBezTo>
                <a:cubicBezTo>
                  <a:pt x="199" y="97"/>
                  <a:pt x="202" y="84"/>
                  <a:pt x="202" y="67"/>
                </a:cubicBezTo>
                <a:cubicBezTo>
                  <a:pt x="202" y="50"/>
                  <a:pt x="199" y="37"/>
                  <a:pt x="174" y="37"/>
                </a:cubicBezTo>
                <a:cubicBezTo>
                  <a:pt x="149" y="37"/>
                  <a:pt x="146" y="50"/>
                  <a:pt x="146" y="67"/>
                </a:cubicBezTo>
                <a:moveTo>
                  <a:pt x="165" y="67"/>
                </a:moveTo>
                <a:cubicBezTo>
                  <a:pt x="165" y="54"/>
                  <a:pt x="165" y="49"/>
                  <a:pt x="174" y="49"/>
                </a:cubicBezTo>
                <a:cubicBezTo>
                  <a:pt x="183" y="49"/>
                  <a:pt x="183" y="54"/>
                  <a:pt x="183" y="67"/>
                </a:cubicBezTo>
                <a:cubicBezTo>
                  <a:pt x="183" y="79"/>
                  <a:pt x="183" y="84"/>
                  <a:pt x="174" y="84"/>
                </a:cubicBezTo>
                <a:cubicBezTo>
                  <a:pt x="165" y="84"/>
                  <a:pt x="165" y="79"/>
                  <a:pt x="165" y="67"/>
                </a:cubicBezTo>
                <a:moveTo>
                  <a:pt x="594" y="42"/>
                </a:moveTo>
                <a:cubicBezTo>
                  <a:pt x="596" y="42"/>
                  <a:pt x="596" y="42"/>
                  <a:pt x="596" y="42"/>
                </a:cubicBezTo>
                <a:cubicBezTo>
                  <a:pt x="599" y="52"/>
                  <a:pt x="599" y="52"/>
                  <a:pt x="599" y="52"/>
                </a:cubicBezTo>
                <a:cubicBezTo>
                  <a:pt x="592" y="52"/>
                  <a:pt x="592" y="52"/>
                  <a:pt x="592" y="52"/>
                </a:cubicBezTo>
                <a:lnTo>
                  <a:pt x="594" y="42"/>
                </a:lnTo>
                <a:close/>
                <a:moveTo>
                  <a:pt x="629" y="53"/>
                </a:moveTo>
                <a:cubicBezTo>
                  <a:pt x="629" y="59"/>
                  <a:pt x="629" y="59"/>
                  <a:pt x="629" y="59"/>
                </a:cubicBezTo>
                <a:cubicBezTo>
                  <a:pt x="629" y="59"/>
                  <a:pt x="627" y="59"/>
                  <a:pt x="626" y="59"/>
                </a:cubicBezTo>
                <a:cubicBezTo>
                  <a:pt x="621" y="59"/>
                  <a:pt x="618" y="58"/>
                  <a:pt x="618" y="51"/>
                </a:cubicBezTo>
                <a:cubicBezTo>
                  <a:pt x="618" y="43"/>
                  <a:pt x="621" y="42"/>
                  <a:pt x="626" y="42"/>
                </a:cubicBezTo>
                <a:cubicBezTo>
                  <a:pt x="628" y="42"/>
                  <a:pt x="631" y="42"/>
                  <a:pt x="632" y="42"/>
                </a:cubicBezTo>
                <a:cubicBezTo>
                  <a:pt x="632" y="43"/>
                  <a:pt x="633" y="43"/>
                  <a:pt x="633" y="43"/>
                </a:cubicBezTo>
                <a:cubicBezTo>
                  <a:pt x="633" y="43"/>
                  <a:pt x="633" y="43"/>
                  <a:pt x="634" y="43"/>
                </a:cubicBezTo>
                <a:cubicBezTo>
                  <a:pt x="634" y="43"/>
                  <a:pt x="634" y="42"/>
                  <a:pt x="634" y="42"/>
                </a:cubicBezTo>
                <a:cubicBezTo>
                  <a:pt x="634" y="40"/>
                  <a:pt x="634" y="40"/>
                  <a:pt x="634" y="40"/>
                </a:cubicBezTo>
                <a:cubicBezTo>
                  <a:pt x="634" y="40"/>
                  <a:pt x="634" y="40"/>
                  <a:pt x="634" y="40"/>
                </a:cubicBezTo>
                <a:cubicBezTo>
                  <a:pt x="634" y="39"/>
                  <a:pt x="634" y="39"/>
                  <a:pt x="634" y="39"/>
                </a:cubicBezTo>
                <a:cubicBezTo>
                  <a:pt x="633" y="39"/>
                  <a:pt x="630" y="38"/>
                  <a:pt x="625" y="38"/>
                </a:cubicBezTo>
                <a:cubicBezTo>
                  <a:pt x="616" y="38"/>
                  <a:pt x="612" y="41"/>
                  <a:pt x="612" y="50"/>
                </a:cubicBezTo>
                <a:cubicBezTo>
                  <a:pt x="612" y="59"/>
                  <a:pt x="615" y="63"/>
                  <a:pt x="625" y="63"/>
                </a:cubicBezTo>
                <a:cubicBezTo>
                  <a:pt x="628" y="63"/>
                  <a:pt x="631" y="63"/>
                  <a:pt x="632" y="62"/>
                </a:cubicBezTo>
                <a:cubicBezTo>
                  <a:pt x="632" y="62"/>
                  <a:pt x="632" y="62"/>
                  <a:pt x="632" y="62"/>
                </a:cubicBezTo>
                <a:cubicBezTo>
                  <a:pt x="634" y="62"/>
                  <a:pt x="634" y="61"/>
                  <a:pt x="634" y="59"/>
                </a:cubicBezTo>
                <a:cubicBezTo>
                  <a:pt x="634" y="49"/>
                  <a:pt x="634" y="49"/>
                  <a:pt x="634" y="49"/>
                </a:cubicBezTo>
                <a:cubicBezTo>
                  <a:pt x="634" y="49"/>
                  <a:pt x="634" y="49"/>
                  <a:pt x="634" y="49"/>
                </a:cubicBezTo>
                <a:cubicBezTo>
                  <a:pt x="625" y="49"/>
                  <a:pt x="625" y="49"/>
                  <a:pt x="625" y="49"/>
                </a:cubicBezTo>
                <a:cubicBezTo>
                  <a:pt x="624" y="49"/>
                  <a:pt x="624" y="49"/>
                  <a:pt x="624" y="49"/>
                </a:cubicBezTo>
                <a:cubicBezTo>
                  <a:pt x="624" y="52"/>
                  <a:pt x="624" y="52"/>
                  <a:pt x="624" y="52"/>
                </a:cubicBezTo>
                <a:cubicBezTo>
                  <a:pt x="624" y="53"/>
                  <a:pt x="625" y="53"/>
                  <a:pt x="625" y="53"/>
                </a:cubicBezTo>
                <a:lnTo>
                  <a:pt x="629" y="53"/>
                </a:lnTo>
                <a:close/>
                <a:moveTo>
                  <a:pt x="600" y="38"/>
                </a:moveTo>
                <a:cubicBezTo>
                  <a:pt x="591" y="38"/>
                  <a:pt x="591" y="38"/>
                  <a:pt x="591" y="38"/>
                </a:cubicBezTo>
                <a:cubicBezTo>
                  <a:pt x="591" y="38"/>
                  <a:pt x="590" y="38"/>
                  <a:pt x="590" y="38"/>
                </a:cubicBezTo>
                <a:cubicBezTo>
                  <a:pt x="582" y="62"/>
                  <a:pt x="582" y="62"/>
                  <a:pt x="582" y="62"/>
                </a:cubicBezTo>
                <a:cubicBezTo>
                  <a:pt x="582" y="62"/>
                  <a:pt x="582" y="62"/>
                  <a:pt x="582" y="62"/>
                </a:cubicBezTo>
                <a:cubicBezTo>
                  <a:pt x="582" y="62"/>
                  <a:pt x="582" y="63"/>
                  <a:pt x="583" y="63"/>
                </a:cubicBezTo>
                <a:cubicBezTo>
                  <a:pt x="588" y="63"/>
                  <a:pt x="588" y="63"/>
                  <a:pt x="588" y="63"/>
                </a:cubicBezTo>
                <a:cubicBezTo>
                  <a:pt x="589" y="63"/>
                  <a:pt x="589" y="62"/>
                  <a:pt x="589" y="62"/>
                </a:cubicBezTo>
                <a:cubicBezTo>
                  <a:pt x="591" y="55"/>
                  <a:pt x="591" y="55"/>
                  <a:pt x="591" y="55"/>
                </a:cubicBezTo>
                <a:cubicBezTo>
                  <a:pt x="600" y="55"/>
                  <a:pt x="600" y="55"/>
                  <a:pt x="600" y="55"/>
                </a:cubicBezTo>
                <a:cubicBezTo>
                  <a:pt x="602" y="62"/>
                  <a:pt x="602" y="62"/>
                  <a:pt x="602" y="62"/>
                </a:cubicBezTo>
                <a:cubicBezTo>
                  <a:pt x="602" y="62"/>
                  <a:pt x="602" y="63"/>
                  <a:pt x="602" y="63"/>
                </a:cubicBezTo>
                <a:cubicBezTo>
                  <a:pt x="608" y="63"/>
                  <a:pt x="608" y="63"/>
                  <a:pt x="608" y="63"/>
                </a:cubicBezTo>
                <a:cubicBezTo>
                  <a:pt x="608" y="63"/>
                  <a:pt x="608" y="62"/>
                  <a:pt x="608" y="62"/>
                </a:cubicBezTo>
                <a:cubicBezTo>
                  <a:pt x="608" y="62"/>
                  <a:pt x="608" y="62"/>
                  <a:pt x="608" y="62"/>
                </a:cubicBezTo>
                <a:cubicBezTo>
                  <a:pt x="601" y="38"/>
                  <a:pt x="601" y="38"/>
                  <a:pt x="601" y="38"/>
                </a:cubicBezTo>
                <a:cubicBezTo>
                  <a:pt x="600" y="38"/>
                  <a:pt x="600" y="38"/>
                  <a:pt x="600" y="38"/>
                </a:cubicBezTo>
                <a:moveTo>
                  <a:pt x="39" y="38"/>
                </a:moveTo>
                <a:cubicBezTo>
                  <a:pt x="39" y="55"/>
                  <a:pt x="39" y="55"/>
                  <a:pt x="39" y="55"/>
                </a:cubicBezTo>
                <a:cubicBezTo>
                  <a:pt x="39" y="67"/>
                  <a:pt x="34" y="73"/>
                  <a:pt x="23" y="73"/>
                </a:cubicBezTo>
                <a:cubicBezTo>
                  <a:pt x="15" y="73"/>
                  <a:pt x="15" y="73"/>
                  <a:pt x="15" y="73"/>
                </a:cubicBezTo>
                <a:cubicBezTo>
                  <a:pt x="12" y="96"/>
                  <a:pt x="12" y="96"/>
                  <a:pt x="12" y="96"/>
                </a:cubicBezTo>
                <a:cubicBezTo>
                  <a:pt x="24" y="96"/>
                  <a:pt x="24" y="96"/>
                  <a:pt x="24" y="96"/>
                </a:cubicBezTo>
                <a:cubicBezTo>
                  <a:pt x="45" y="96"/>
                  <a:pt x="62" y="81"/>
                  <a:pt x="62" y="57"/>
                </a:cubicBezTo>
                <a:cubicBezTo>
                  <a:pt x="62" y="38"/>
                  <a:pt x="62" y="38"/>
                  <a:pt x="62" y="38"/>
                </a:cubicBezTo>
                <a:lnTo>
                  <a:pt x="39" y="3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dirty="0">
              <a:solidFill>
                <a:srgbClr val="233356"/>
              </a:solidFill>
            </a:endParaRPr>
          </a:p>
        </p:txBody>
      </p:sp>
      <p:sp>
        <p:nvSpPr>
          <p:cNvPr id="4" name="Footer Placeholder 3"/>
          <p:cNvSpPr>
            <a:spLocks noGrp="1"/>
          </p:cNvSpPr>
          <p:nvPr>
            <p:ph type="ftr" sz="quarter" idx="10"/>
          </p:nvPr>
        </p:nvSpPr>
        <p:spPr/>
        <p:txBody>
          <a:bodyPr/>
          <a:lstStyle/>
          <a:p>
            <a:r>
              <a:rPr lang="en-IN" smtClean="0"/>
              <a:t>© 2019 Software AG. All rights reserved. For internal use only</a:t>
            </a:r>
            <a:endParaRPr lang="en-US" dirty="0" smtClean="0"/>
          </a:p>
        </p:txBody>
      </p:sp>
      <p:sp>
        <p:nvSpPr>
          <p:cNvPr id="6"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29768174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9140000">
            <a:off x="201168" y="4402836"/>
            <a:ext cx="2176272" cy="150876"/>
          </a:xfrm>
          <a:prstGeom prst="rect">
            <a:avLst/>
          </a:prstGeom>
        </p:spPr>
        <p:txBody>
          <a:bodyPr/>
          <a:lstStyle/>
          <a:p>
            <a:fld id="{11AD4758-7F05-430F-BA01-B19189EAC7DB}" type="datetime1">
              <a:rPr lang="en-US" smtClean="0"/>
              <a:t>10/14/2019</a:t>
            </a:fld>
            <a:endParaRPr lang="en-IN"/>
          </a:p>
        </p:txBody>
      </p:sp>
      <p:sp>
        <p:nvSpPr>
          <p:cNvPr id="4" name="Footer Placeholder 3"/>
          <p:cNvSpPr>
            <a:spLocks noGrp="1"/>
          </p:cNvSpPr>
          <p:nvPr>
            <p:ph type="ftr" sz="quarter" idx="11"/>
          </p:nvPr>
        </p:nvSpPr>
        <p:spPr/>
        <p:txBody>
          <a:bodyPr/>
          <a:lstStyle/>
          <a:p>
            <a:r>
              <a:rPr lang="en-IN" smtClean="0"/>
              <a:t>© 2019 Software AG. All rights reserved. For internal use only</a:t>
            </a:r>
            <a:endParaRPr lang="en-IN"/>
          </a:p>
        </p:txBody>
      </p:sp>
      <p:sp>
        <p:nvSpPr>
          <p:cNvPr id="5" name="Slide Number Placeholder 4"/>
          <p:cNvSpPr>
            <a:spLocks noGrp="1"/>
          </p:cNvSpPr>
          <p:nvPr>
            <p:ph type="sldNum" sz="quarter" idx="12"/>
          </p:nvPr>
        </p:nvSpPr>
        <p:spPr>
          <a:xfrm>
            <a:off x="8401038" y="4628117"/>
            <a:ext cx="502920" cy="377190"/>
          </a:xfrm>
          <a:prstGeom prst="ellipse">
            <a:avLst/>
          </a:prstGeom>
        </p:spPr>
        <p:txBody>
          <a:bodyPr/>
          <a:lstStyle/>
          <a:p>
            <a:fld id="{A481485E-9C30-4634-AEDC-CFFE50C58DC6}" type="slidenum">
              <a:rPr lang="en-IN" smtClean="0"/>
              <a:t>‹#›</a:t>
            </a:fld>
            <a:endParaRPr lang="en-IN"/>
          </a:p>
        </p:txBody>
      </p:sp>
    </p:spTree>
    <p:extLst>
      <p:ext uri="{BB962C8B-B14F-4D97-AF65-F5344CB8AC3E}">
        <p14:creationId xmlns:p14="http://schemas.microsoft.com/office/powerpoint/2010/main" val="1492743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G - Title Slide 3">
    <p:spTree>
      <p:nvGrpSpPr>
        <p:cNvPr id="1" name=""/>
        <p:cNvGrpSpPr/>
        <p:nvPr/>
      </p:nvGrpSpPr>
      <p:grpSpPr>
        <a:xfrm>
          <a:off x="0" y="0"/>
          <a:ext cx="0" cy="0"/>
          <a:chOff x="0" y="0"/>
          <a:chExt cx="0" cy="0"/>
        </a:xfrm>
      </p:grpSpPr>
      <p:pic>
        <p:nvPicPr>
          <p:cNvPr id="10"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9" name="Freeform 12"/>
          <p:cNvSpPr>
            <a:spLocks noEditPoints="1"/>
          </p:cNvSpPr>
          <p:nvPr/>
        </p:nvSpPr>
        <p:spPr bwMode="auto">
          <a:xfrm>
            <a:off x="404744"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31796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AG - Divider blue">
    <p:spTree>
      <p:nvGrpSpPr>
        <p:cNvPr id="1" name=""/>
        <p:cNvGrpSpPr/>
        <p:nvPr/>
      </p:nvGrpSpPr>
      <p:grpSpPr>
        <a:xfrm>
          <a:off x="0" y="0"/>
          <a:ext cx="0" cy="0"/>
          <a:chOff x="0" y="0"/>
          <a:chExt cx="0" cy="0"/>
        </a:xfrm>
      </p:grpSpPr>
      <p:sp>
        <p:nvSpPr>
          <p:cNvPr id="3" name="Rectangle 2"/>
          <p:cNvSpPr/>
          <p:nvPr userDrawn="1"/>
        </p:nvSpPr>
        <p:spPr>
          <a:xfrm>
            <a:off x="0" y="0"/>
            <a:ext cx="9144000" cy="4887310"/>
          </a:xfrm>
          <a:prstGeom prst="rect">
            <a:avLst/>
          </a:prstGeom>
          <a:gradFill flip="none" rotWithShape="1">
            <a:gsLst>
              <a:gs pos="0">
                <a:schemeClr val="tx2">
                  <a:lumMod val="75000"/>
                </a:schemeClr>
              </a:gs>
              <a:gs pos="54000">
                <a:schemeClr val="bg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noProof="0" dirty="0" smtClean="0">
              <a:solidFill>
                <a:schemeClr val="bg1"/>
              </a:solidFill>
            </a:endParaRPr>
          </a:p>
        </p:txBody>
      </p:sp>
      <p:sp>
        <p:nvSpPr>
          <p:cNvPr id="6" name="Rectangle 5"/>
          <p:cNvSpPr/>
          <p:nvPr/>
        </p:nvSpPr>
        <p:spPr>
          <a:xfrm>
            <a:off x="-2381" y="4770438"/>
            <a:ext cx="9144000" cy="373061"/>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ußzeilenplatzhalter 4"/>
          <p:cNvSpPr>
            <a:spLocks noGrp="1"/>
          </p:cNvSpPr>
          <p:nvPr>
            <p:ph type="ftr" sz="quarter" idx="13"/>
          </p:nvPr>
        </p:nvSpPr>
        <p:spPr/>
        <p:txBody>
          <a:bodyPr/>
          <a:lstStyle/>
          <a:p>
            <a:r>
              <a:rPr lang="en-IN" noProof="0" smtClean="0"/>
              <a:t>© 2019 Software AG. All rights reserved. For internal use only</a:t>
            </a:r>
            <a:endParaRPr lang="en-US" noProof="0"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noProof="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noProof="0" dirty="0" smtClean="0">
                <a:solidFill>
                  <a:srgbClr val="038299"/>
                </a:solidFill>
                <a:latin typeface="+mn-lt"/>
                <a:cs typeface="Arial" panose="020B0604020202020204" pitchFamily="34" charset="0"/>
              </a:rPr>
              <a:t>  </a:t>
            </a:r>
            <a:r>
              <a:rPr lang="en-US" sz="600" noProof="0" dirty="0" smtClean="0">
                <a:solidFill>
                  <a:schemeClr val="bg1">
                    <a:lumMod val="65000"/>
                  </a:schemeClr>
                </a:solidFill>
                <a:latin typeface="+mn-lt"/>
                <a:cs typeface="Arial" pitchFamily="34" charset="0"/>
              </a:rPr>
              <a:t>  |</a:t>
            </a:r>
          </a:p>
        </p:txBody>
      </p:sp>
      <p:sp>
        <p:nvSpPr>
          <p:cNvPr id="12" name="Titel 1"/>
          <p:cNvSpPr>
            <a:spLocks noGrp="1"/>
          </p:cNvSpPr>
          <p:nvPr>
            <p:ph type="title" hasCustomPrompt="1"/>
          </p:nvPr>
        </p:nvSpPr>
        <p:spPr>
          <a:xfrm>
            <a:off x="395288" y="1398588"/>
            <a:ext cx="5220000" cy="432000"/>
          </a:xfrm>
        </p:spPr>
        <p:txBody>
          <a:bodyPr/>
          <a:lstStyle>
            <a:lvl1pPr>
              <a:lnSpc>
                <a:spcPts val="3200"/>
              </a:lnSpc>
              <a:defRPr sz="2800">
                <a:solidFill>
                  <a:schemeClr val="bg1"/>
                </a:solidFill>
              </a:defRPr>
            </a:lvl1pPr>
          </a:lstStyle>
          <a:p>
            <a:r>
              <a:rPr lang="en-US" noProof="0" dirty="0" smtClean="0"/>
              <a:t>Click to edit master headline</a:t>
            </a:r>
            <a:endParaRPr lang="en-US" noProof="0" dirty="0"/>
          </a:p>
        </p:txBody>
      </p:sp>
      <p:sp>
        <p:nvSpPr>
          <p:cNvPr id="9" name="Untertitel 2"/>
          <p:cNvSpPr>
            <a:spLocks noGrp="1"/>
          </p:cNvSpPr>
          <p:nvPr>
            <p:ph type="subTitle" idx="1" hasCustomPrompt="1"/>
          </p:nvPr>
        </p:nvSpPr>
        <p:spPr>
          <a:xfrm>
            <a:off x="395288" y="1825953"/>
            <a:ext cx="5310000" cy="414000"/>
          </a:xfrm>
          <a:prstGeom prst="rect">
            <a:avLst/>
          </a:prstGeom>
        </p:spPr>
        <p:txBody>
          <a:bodyPr>
            <a:noAutofit/>
          </a:bodyPr>
          <a:lstStyle>
            <a:lvl1pPr marL="0" indent="0" algn="l">
              <a:lnSpc>
                <a:spcPct val="100000"/>
              </a:lnSpc>
              <a:buNone/>
              <a:defRPr sz="200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dirty="0" smtClean="0"/>
              <a:t>SECOND LINE HEADLINE here</a:t>
            </a:r>
            <a:endParaRPr lang="en-US" noProof="0" dirty="0"/>
          </a:p>
        </p:txBody>
      </p:sp>
    </p:spTree>
    <p:extLst>
      <p:ext uri="{BB962C8B-B14F-4D97-AF65-F5344CB8AC3E}">
        <p14:creationId xmlns:p14="http://schemas.microsoft.com/office/powerpoint/2010/main" val="1300574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200150"/>
            <a:ext cx="4123944" cy="3600450"/>
          </a:xfrm>
          <a:prstGeom prst="roundRect">
            <a:avLst>
              <a:gd name="adj" fmla="val 1375"/>
            </a:avLst>
          </a:prstGeom>
          <a:gradFill>
            <a:gsLst>
              <a:gs pos="0">
                <a:schemeClr val="bg1"/>
              </a:gs>
              <a:gs pos="100000">
                <a:schemeClr val="bg1">
                  <a:lumMod val="75000"/>
                </a:schemeClr>
              </a:gs>
            </a:gsLst>
            <a:lin ang="3420000" scaled="0"/>
          </a:gradFill>
          <a:ln w="19050">
            <a:solidFill>
              <a:schemeClr val="bg1">
                <a:lumMod val="75000"/>
              </a:schemeClr>
            </a:solidFill>
            <a:miter lim="800000"/>
          </a:ln>
        </p:spPr>
        <p:txBody>
          <a:bodyPr>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dirty="0"/>
              <a:t>Click to edit Master text styles</a:t>
            </a:r>
          </a:p>
          <a:p>
            <a:pPr lvl="1"/>
            <a:r>
              <a:rPr dirty="0"/>
              <a:t>Second level</a:t>
            </a:r>
          </a:p>
          <a:p>
            <a:pPr lvl="2"/>
            <a:r>
              <a:rPr dirty="0"/>
              <a:t>Third level</a:t>
            </a:r>
          </a:p>
          <a:p>
            <a:pPr lvl="3"/>
            <a:r>
              <a:rPr dirty="0"/>
              <a:t>Fourth level</a:t>
            </a:r>
          </a:p>
        </p:txBody>
      </p:sp>
      <p:sp>
        <p:nvSpPr>
          <p:cNvPr id="2" name="Title 1"/>
          <p:cNvSpPr>
            <a:spLocks noGrp="1"/>
          </p:cNvSpPr>
          <p:nvPr>
            <p:ph type="title"/>
          </p:nvPr>
        </p:nvSpPr>
        <p:spPr>
          <a:xfrm>
            <a:off x="201168" y="534591"/>
            <a:ext cx="8631936" cy="617934"/>
          </a:xfrm>
        </p:spPr>
        <p:txBody>
          <a:bodyPr/>
          <a:lstStyle/>
          <a:p>
            <a:r>
              <a:rPr lang="en-US" smtClean="0"/>
              <a:t>Click to edit Master title style</a:t>
            </a:r>
            <a:endParaRPr/>
          </a:p>
        </p:txBody>
      </p:sp>
      <p:sp>
        <p:nvSpPr>
          <p:cNvPr id="4" name="Content Placeholder 3"/>
          <p:cNvSpPr>
            <a:spLocks noGrp="1"/>
          </p:cNvSpPr>
          <p:nvPr>
            <p:ph sz="half" idx="2"/>
          </p:nvPr>
        </p:nvSpPr>
        <p:spPr>
          <a:xfrm>
            <a:off x="4709160" y="1200150"/>
            <a:ext cx="4123944" cy="3600450"/>
          </a:xfrm>
          <a:prstGeom prst="roundRect">
            <a:avLst>
              <a:gd name="adj" fmla="val 1375"/>
            </a:avLst>
          </a:prstGeom>
          <a:gradFill>
            <a:gsLst>
              <a:gs pos="0">
                <a:schemeClr val="bg1"/>
              </a:gs>
              <a:gs pos="100000">
                <a:schemeClr val="bg1">
                  <a:lumMod val="75000"/>
                </a:schemeClr>
              </a:gs>
            </a:gsLst>
            <a:lin ang="3420000" scaled="0"/>
          </a:gradFill>
          <a:ln w="19050">
            <a:solidFill>
              <a:schemeClr val="bg1">
                <a:lumMod val="75000"/>
              </a:schemeClr>
            </a:solidFill>
            <a:miter lim="800000"/>
          </a:ln>
        </p:spPr>
        <p:txBody>
          <a:bodyPr>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dirty="0"/>
              <a:t>Click to edit Master text styles</a:t>
            </a:r>
          </a:p>
          <a:p>
            <a:pPr lvl="1"/>
            <a:r>
              <a:rPr dirty="0"/>
              <a:t>Second level</a:t>
            </a:r>
          </a:p>
          <a:p>
            <a:pPr lvl="2"/>
            <a:r>
              <a:rPr dirty="0"/>
              <a:t>Third level</a:t>
            </a:r>
          </a:p>
          <a:p>
            <a:pPr lvl="3"/>
            <a:r>
              <a:rPr dirty="0"/>
              <a:t>Fourth level</a:t>
            </a:r>
          </a:p>
        </p:txBody>
      </p:sp>
    </p:spTree>
    <p:extLst>
      <p:ext uri="{BB962C8B-B14F-4D97-AF65-F5344CB8AC3E}">
        <p14:creationId xmlns:p14="http://schemas.microsoft.com/office/powerpoint/2010/main" val="22796765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AG - Title Slide 5">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5840" y="-12630"/>
            <a:ext cx="9199842" cy="51764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9" name="Freeform 12"/>
          <p:cNvSpPr>
            <a:spLocks noEditPoints="1"/>
          </p:cNvSpPr>
          <p:nvPr/>
        </p:nvSpPr>
        <p:spPr bwMode="auto">
          <a:xfrm>
            <a:off x="404744"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077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G - Title Slide 4">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7785"/>
          <a:stretch/>
        </p:blipFill>
        <p:spPr bwMode="auto">
          <a:xfrm>
            <a:off x="-1" y="6982"/>
            <a:ext cx="9144001" cy="513651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9" name="Freeform 12"/>
          <p:cNvSpPr>
            <a:spLocks noEditPoints="1"/>
          </p:cNvSpPr>
          <p:nvPr/>
        </p:nvSpPr>
        <p:spPr bwMode="auto">
          <a:xfrm>
            <a:off x="404744"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720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AG - Title Slide 6">
    <p:spTree>
      <p:nvGrpSpPr>
        <p:cNvPr id="1" name=""/>
        <p:cNvGrpSpPr/>
        <p:nvPr/>
      </p:nvGrpSpPr>
      <p:grpSpPr>
        <a:xfrm>
          <a:off x="0" y="0"/>
          <a:ext cx="0" cy="0"/>
          <a:chOff x="0" y="0"/>
          <a:chExt cx="0" cy="0"/>
        </a:xfrm>
      </p:grpSpPr>
      <p:pic>
        <p:nvPicPr>
          <p:cNvPr id="10" name="Picture 2" descr="C:\Users\luj\Dropbox\SAG WORK\SAG WORK\RE-Brand\PPT\part 2\DBP.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75128" y="0"/>
            <a:ext cx="8868872"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9" name="Freeform 12"/>
          <p:cNvSpPr>
            <a:spLocks noEditPoints="1"/>
          </p:cNvSpPr>
          <p:nvPr/>
        </p:nvSpPr>
        <p:spPr bwMode="auto">
          <a:xfrm>
            <a:off x="404744"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5973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AG - Title Slide &amp; Picture">
    <p:spTree>
      <p:nvGrpSpPr>
        <p:cNvPr id="1" name=""/>
        <p:cNvGrpSpPr/>
        <p:nvPr/>
      </p:nvGrpSpPr>
      <p:grpSpPr>
        <a:xfrm>
          <a:off x="0" y="0"/>
          <a:ext cx="0" cy="0"/>
          <a:chOff x="0" y="0"/>
          <a:chExt cx="0" cy="0"/>
        </a:xfrm>
      </p:grpSpPr>
      <p:sp>
        <p:nvSpPr>
          <p:cNvPr id="6" name="Bildplatzhalter 5"/>
          <p:cNvSpPr>
            <a:spLocks noGrp="1"/>
          </p:cNvSpPr>
          <p:nvPr>
            <p:ph type="pic" sz="quarter" idx="12"/>
          </p:nvPr>
        </p:nvSpPr>
        <p:spPr>
          <a:xfrm>
            <a:off x="0" y="0"/>
            <a:ext cx="9144000" cy="5143500"/>
          </a:xfrm>
        </p:spPr>
        <p:txBody>
          <a:bodyPr/>
          <a:lstStyle>
            <a:lvl1pPr marL="0" indent="0">
              <a:buNone/>
              <a:defRPr/>
            </a:lvl1pPr>
          </a:lstStyle>
          <a:p>
            <a:r>
              <a:rPr lang="de-DE" smtClean="0"/>
              <a:t>Bild durch Klicken auf Symbol hinzufügen</a:t>
            </a:r>
            <a:endParaRPr lang="en-US" dirty="0"/>
          </a:p>
        </p:txBody>
      </p:sp>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dirty="0" smtClean="0"/>
              <a:t>Headline 1.</a:t>
            </a:r>
            <a:endParaRPr lang="en-US" dirty="0"/>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Headline 2.</a:t>
            </a:r>
            <a:endParaRPr lang="en-US" dirty="0"/>
          </a:p>
        </p:txBody>
      </p:sp>
      <p:sp>
        <p:nvSpPr>
          <p:cNvPr id="12" name="Textplatzhalter 11"/>
          <p:cNvSpPr>
            <a:spLocks noGrp="1"/>
          </p:cNvSpPr>
          <p:nvPr>
            <p:ph type="body" sz="quarter" idx="10" hasCustomPrompt="1"/>
          </p:nvPr>
        </p:nvSpPr>
        <p:spPr>
          <a:xfrm>
            <a:off x="399382" y="3150000"/>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dirty="0" smtClean="0"/>
              <a:t>Presenter Name</a:t>
            </a:r>
          </a:p>
          <a:p>
            <a:pPr lvl="0"/>
            <a:r>
              <a:rPr lang="en-US" dirty="0" smtClean="0"/>
              <a:t>Presenter Title</a:t>
            </a:r>
          </a:p>
          <a:p>
            <a:pPr lvl="0"/>
            <a:r>
              <a:rPr lang="en-US" dirty="0" smtClean="0"/>
              <a:t>Date</a:t>
            </a:r>
            <a:endParaRPr lang="en-US" dirty="0"/>
          </a:p>
        </p:txBody>
      </p:sp>
      <p:sp>
        <p:nvSpPr>
          <p:cNvPr id="4" name="Footer Placeholder 3"/>
          <p:cNvSpPr>
            <a:spLocks noGrp="1"/>
          </p:cNvSpPr>
          <p:nvPr>
            <p:ph type="ftr" sz="quarter" idx="11"/>
          </p:nvPr>
        </p:nvSpPr>
        <p:spPr>
          <a:xfrm>
            <a:off x="399382" y="4960856"/>
            <a:ext cx="2268000" cy="92333"/>
          </a:xfrm>
        </p:spPr>
        <p:txBody>
          <a:bodyPr/>
          <a:lstStyle>
            <a:lvl1pPr>
              <a:defRPr>
                <a:solidFill>
                  <a:schemeClr val="bg1">
                    <a:lumMod val="50000"/>
                  </a:schemeClr>
                </a:solidFill>
              </a:defRPr>
            </a:lvl1pPr>
          </a:lstStyle>
          <a:p>
            <a:r>
              <a:rPr lang="en-IN" smtClean="0"/>
              <a:t>© 2019 Software AG. All rights reserved. For internal use only</a:t>
            </a:r>
            <a:endParaRPr lang="en-US" dirty="0" smtClean="0"/>
          </a:p>
        </p:txBody>
      </p:sp>
      <p:sp>
        <p:nvSpPr>
          <p:cNvPr id="15" name="Textplatzhalter 14"/>
          <p:cNvSpPr>
            <a:spLocks noGrp="1"/>
          </p:cNvSpPr>
          <p:nvPr>
            <p:ph type="body" sz="quarter" idx="13" hasCustomPrompt="1"/>
          </p:nvPr>
        </p:nvSpPr>
        <p:spPr>
          <a:xfrm>
            <a:off x="404744" y="456406"/>
            <a:ext cx="2646363" cy="414338"/>
          </a:xfrm>
          <a:blipFill>
            <a:blip r:embed="rId2"/>
            <a:stretch>
              <a:fillRect/>
            </a:stretch>
          </a:blipFill>
        </p:spPr>
        <p:txBody>
          <a:bodyPr/>
          <a:lstStyle>
            <a:lvl1pPr marL="0" indent="0">
              <a:buNone/>
              <a:defRPr baseline="0"/>
            </a:lvl1pPr>
          </a:lstStyle>
          <a:p>
            <a:pPr lvl="0"/>
            <a:r>
              <a:rPr lang="en-US" dirty="0" smtClean="0"/>
              <a:t> </a:t>
            </a:r>
            <a:endParaRPr lang="en-US" dirty="0"/>
          </a:p>
        </p:txBody>
      </p:sp>
    </p:spTree>
    <p:extLst>
      <p:ext uri="{BB962C8B-B14F-4D97-AF65-F5344CB8AC3E}">
        <p14:creationId xmlns:p14="http://schemas.microsoft.com/office/powerpoint/2010/main" val="115949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AG - Divider">
    <p:spTree>
      <p:nvGrpSpPr>
        <p:cNvPr id="1" name=""/>
        <p:cNvGrpSpPr/>
        <p:nvPr/>
      </p:nvGrpSpPr>
      <p:grpSpPr>
        <a:xfrm>
          <a:off x="0" y="0"/>
          <a:ext cx="0" cy="0"/>
          <a:chOff x="0" y="0"/>
          <a:chExt cx="0" cy="0"/>
        </a:xfrm>
      </p:grpSpPr>
      <p:pic>
        <p:nvPicPr>
          <p:cNvPr id="9" name="Picture Placeholder 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1"/>
            <a:ext cx="9141619" cy="4767262"/>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395289" y="1147966"/>
            <a:ext cx="5220000" cy="432000"/>
          </a:xfrm>
        </p:spPr>
        <p:txBody>
          <a:bodyPr anchor="b" anchorCtr="0">
            <a:noAutofit/>
          </a:bodyPr>
          <a:lstStyle>
            <a:lvl1pPr>
              <a:lnSpc>
                <a:spcPts val="3000"/>
              </a:lnSpc>
              <a:defRPr sz="3200"/>
            </a:lvl1pPr>
          </a:lstStyle>
          <a:p>
            <a:r>
              <a:rPr lang="en-US" dirty="0" smtClean="0"/>
              <a:t>Click to edit Master title style</a:t>
            </a:r>
            <a:endParaRPr lang="en-US" dirty="0"/>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smtClean="0"/>
              <a:t>Textmasterformat bearbeiten</a:t>
            </a:r>
          </a:p>
        </p:txBody>
      </p:sp>
      <p:sp>
        <p:nvSpPr>
          <p:cNvPr id="5" name="Fußzeilenplatzhalter 4"/>
          <p:cNvSpPr>
            <a:spLocks noGrp="1"/>
          </p:cNvSpPr>
          <p:nvPr>
            <p:ph type="ftr" sz="quarter" idx="13"/>
          </p:nvPr>
        </p:nvSpPr>
        <p:spPr/>
        <p:txBody>
          <a:bodyPr/>
          <a:lstStyle/>
          <a:p>
            <a:r>
              <a:rPr lang="en-IN" smtClean="0"/>
              <a:t>© 2019 Software AG. All rights reserved. For internal use only</a:t>
            </a:r>
            <a:endParaRPr lang="en-US"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340108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AG - Divider 2">
    <p:spTree>
      <p:nvGrpSpPr>
        <p:cNvPr id="1" name=""/>
        <p:cNvGrpSpPr/>
        <p:nvPr/>
      </p:nvGrpSpPr>
      <p:grpSpPr>
        <a:xfrm>
          <a:off x="0" y="0"/>
          <a:ext cx="0" cy="0"/>
          <a:chOff x="0" y="0"/>
          <a:chExt cx="0" cy="0"/>
        </a:xfrm>
      </p:grpSpPr>
      <p:pic>
        <p:nvPicPr>
          <p:cNvPr id="10" name="Picture Placeholder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7450" y="0"/>
            <a:ext cx="8410553" cy="4732338"/>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smtClean="0"/>
              <a:t>Titelmasterformat durch Klicken bearbeiten</a:t>
            </a:r>
            <a:endParaRPr lang="en-US" dirty="0"/>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Font typeface="Arial" panose="020B0604020202020204" pitchFamily="34" charset="0"/>
              <a:buNone/>
              <a:defRPr sz="2400" cap="all"/>
            </a:lvl1pPr>
            <a:lvl2pPr>
              <a:defRPr cap="all"/>
            </a:lvl2pPr>
            <a:lvl3pPr>
              <a:defRPr cap="all"/>
            </a:lvl3pPr>
            <a:lvl4pPr>
              <a:defRPr cap="all"/>
            </a:lvl4pPr>
            <a:lvl5pPr>
              <a:defRPr cap="all"/>
            </a:lvl5pPr>
          </a:lstStyle>
          <a:p>
            <a:pPr lvl="0"/>
            <a:r>
              <a:rPr lang="de-DE" smtClean="0"/>
              <a:t>Textmasterformat bearbeiten</a:t>
            </a:r>
          </a:p>
        </p:txBody>
      </p:sp>
      <p:sp>
        <p:nvSpPr>
          <p:cNvPr id="5" name="Fußzeilenplatzhalter 4"/>
          <p:cNvSpPr>
            <a:spLocks noGrp="1"/>
          </p:cNvSpPr>
          <p:nvPr>
            <p:ph type="ftr" sz="quarter" idx="13"/>
          </p:nvPr>
        </p:nvSpPr>
        <p:spPr/>
        <p:txBody>
          <a:bodyPr/>
          <a:lstStyle/>
          <a:p>
            <a:r>
              <a:rPr lang="en-IN" smtClean="0"/>
              <a:t>© 2019 Software AG. All rights reserved. For internal use only</a:t>
            </a:r>
            <a:endParaRPr lang="en-US"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113068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AG - Divider 4">
    <p:spTree>
      <p:nvGrpSpPr>
        <p:cNvPr id="1" name=""/>
        <p:cNvGrpSpPr/>
        <p:nvPr/>
      </p:nvGrpSpPr>
      <p:grpSpPr>
        <a:xfrm>
          <a:off x="0" y="0"/>
          <a:ext cx="0" cy="0"/>
          <a:chOff x="0" y="0"/>
          <a:chExt cx="0" cy="0"/>
        </a:xfrm>
      </p:grpSpPr>
      <p:pic>
        <p:nvPicPr>
          <p:cNvPr id="9" name="Picture Placeholder 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1"/>
            <a:ext cx="9141619" cy="4767262"/>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smtClean="0"/>
              <a:t>Titelmasterformat durch Klicken bearbeiten</a:t>
            </a:r>
            <a:endParaRPr lang="en-US" dirty="0"/>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smtClean="0"/>
              <a:t>Textmasterformat bearbeiten</a:t>
            </a:r>
          </a:p>
        </p:txBody>
      </p:sp>
      <p:sp>
        <p:nvSpPr>
          <p:cNvPr id="5" name="Fußzeilenplatzhalter 4"/>
          <p:cNvSpPr>
            <a:spLocks noGrp="1"/>
          </p:cNvSpPr>
          <p:nvPr>
            <p:ph type="ftr" sz="quarter" idx="13"/>
          </p:nvPr>
        </p:nvSpPr>
        <p:spPr/>
        <p:txBody>
          <a:bodyPr/>
          <a:lstStyle/>
          <a:p>
            <a:r>
              <a:rPr lang="en-IN" smtClean="0"/>
              <a:t>© 2019 Software AG. All rights reserved. For internal use only</a:t>
            </a:r>
            <a:endParaRPr lang="en-US" dirty="0" smtClean="0"/>
          </a:p>
        </p:txBody>
      </p:sp>
      <p:sp>
        <p:nvSpPr>
          <p:cNvPr id="11"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128614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6" descr="corner2.jpg"/>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0" y="5914"/>
            <a:ext cx="9144000" cy="5048904"/>
          </a:xfrm>
          <a:prstGeom prst="rect">
            <a:avLst/>
          </a:prstGeom>
        </p:spPr>
      </p:pic>
      <p:sp>
        <p:nvSpPr>
          <p:cNvPr id="3" name="Footer Placeholder 2"/>
          <p:cNvSpPr>
            <a:spLocks noGrp="1"/>
          </p:cNvSpPr>
          <p:nvPr>
            <p:ph type="ftr" sz="quarter" idx="3"/>
          </p:nvPr>
        </p:nvSpPr>
        <p:spPr>
          <a:xfrm>
            <a:off x="675380" y="4960856"/>
            <a:ext cx="2268000" cy="92333"/>
          </a:xfrm>
          <a:prstGeom prst="rect">
            <a:avLst/>
          </a:prstGeom>
        </p:spPr>
        <p:txBody>
          <a:bodyPr vert="horz" lIns="0" tIns="0" rIns="0" bIns="0" rtlCol="0" anchor="ctr"/>
          <a:lstStyle>
            <a:lvl1pPr algn="l">
              <a:defRPr sz="600">
                <a:solidFill>
                  <a:schemeClr val="bg1">
                    <a:lumMod val="65000"/>
                  </a:schemeClr>
                </a:solidFill>
              </a:defRPr>
            </a:lvl1pPr>
          </a:lstStyle>
          <a:p>
            <a:r>
              <a:rPr lang="en-IN" smtClean="0"/>
              <a:t>© 2019 Software AG. All rights reserved. For internal use only</a:t>
            </a:r>
            <a:endParaRPr lang="en-US" dirty="0" smtClean="0"/>
          </a:p>
        </p:txBody>
      </p:sp>
      <p:sp>
        <p:nvSpPr>
          <p:cNvPr id="2" name="Titelplatzhalter 1"/>
          <p:cNvSpPr>
            <a:spLocks noGrp="1"/>
          </p:cNvSpPr>
          <p:nvPr>
            <p:ph type="title"/>
          </p:nvPr>
        </p:nvSpPr>
        <p:spPr>
          <a:xfrm>
            <a:off x="395289" y="319488"/>
            <a:ext cx="8353424" cy="324000"/>
          </a:xfrm>
          <a:prstGeom prst="rect">
            <a:avLst/>
          </a:prstGeom>
        </p:spPr>
        <p:txBody>
          <a:bodyPr vert="horz" lIns="0" tIns="0" rIns="0" bIns="0" rtlCol="0" anchor="b" anchorCtr="0">
            <a:noAutofit/>
          </a:bodyPr>
          <a:lstStyle/>
          <a:p>
            <a:r>
              <a:rPr lang="de-DE" smtClean="0"/>
              <a:t>Titelmasterformat durch Klicken bearbeiten</a:t>
            </a:r>
            <a:endParaRPr lang="de-DE" dirty="0"/>
          </a:p>
        </p:txBody>
      </p:sp>
      <p:sp>
        <p:nvSpPr>
          <p:cNvPr id="13" name="TextBox 22"/>
          <p:cNvSpPr txBox="1">
            <a:spLocks noChangeArrowheads="1"/>
          </p:cNvSpPr>
          <p:nvPr/>
        </p:nvSpPr>
        <p:spPr bwMode="auto">
          <a:xfrm>
            <a:off x="395290" y="4961778"/>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15"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idx="1"/>
          </p:nvPr>
        </p:nvSpPr>
        <p:spPr>
          <a:xfrm>
            <a:off x="395289" y="1131888"/>
            <a:ext cx="8353424" cy="34925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646116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81" r:id="rId4"/>
    <p:sldLayoutId id="2147483671" r:id="rId5"/>
    <p:sldLayoutId id="2147483649" r:id="rId6"/>
    <p:sldLayoutId id="2147483656" r:id="rId7"/>
    <p:sldLayoutId id="2147483678" r:id="rId8"/>
    <p:sldLayoutId id="2147483679" r:id="rId9"/>
    <p:sldLayoutId id="2147483672" r:id="rId10"/>
    <p:sldLayoutId id="2147483650" r:id="rId11"/>
    <p:sldLayoutId id="2147483654" r:id="rId12"/>
    <p:sldLayoutId id="2147483682" r:id="rId13"/>
    <p:sldLayoutId id="2147483667" r:id="rId14"/>
    <p:sldLayoutId id="2147483666" r:id="rId15"/>
    <p:sldLayoutId id="2147483665" r:id="rId16"/>
    <p:sldLayoutId id="2147483674" r:id="rId17"/>
    <p:sldLayoutId id="2147483655" r:id="rId18"/>
    <p:sldLayoutId id="2147483683" r:id="rId19"/>
    <p:sldLayoutId id="2147483684" r:id="rId20"/>
    <p:sldLayoutId id="2147483685" r:id="rId21"/>
  </p:sldLayoutIdLst>
  <p:hf sldNum="0" hdr="0" dt="0"/>
  <p:txStyles>
    <p:titleStyle>
      <a:lvl1pPr algn="l" defTabSz="685800" rtl="0" eaLnBrk="1" latinLnBrk="0" hangingPunct="1">
        <a:lnSpc>
          <a:spcPts val="2000"/>
        </a:lnSpc>
        <a:spcBef>
          <a:spcPct val="0"/>
        </a:spcBef>
        <a:buNone/>
        <a:defRPr sz="2200" b="1" kern="1200" cap="all" baseline="0">
          <a:solidFill>
            <a:schemeClr val="bg2"/>
          </a:solidFill>
          <a:latin typeface="+mj-lt"/>
          <a:ea typeface="+mj-ea"/>
          <a:cs typeface="+mj-cs"/>
        </a:defRPr>
      </a:lvl1pPr>
    </p:titleStyle>
    <p:bodyStyle>
      <a:lvl1pPr marL="169200" indent="-169200" algn="l" defTabSz="685800" rtl="0" eaLnBrk="1" latinLnBrk="0" hangingPunct="1">
        <a:lnSpc>
          <a:spcPct val="100000"/>
        </a:lnSpc>
        <a:spcBef>
          <a:spcPts val="432"/>
        </a:spcBef>
        <a:buClr>
          <a:schemeClr val="bg1">
            <a:lumMod val="50000"/>
          </a:schemeClr>
        </a:buClr>
        <a:buFont typeface="Arial" panose="020B0604020202020204" pitchFamily="34" charset="0"/>
        <a:buChar char="•"/>
        <a:defRPr sz="1800" kern="1200">
          <a:solidFill>
            <a:schemeClr val="tx1"/>
          </a:solidFill>
          <a:latin typeface="+mn-lt"/>
          <a:ea typeface="+mn-ea"/>
          <a:cs typeface="+mn-cs"/>
        </a:defRPr>
      </a:lvl1pPr>
      <a:lvl2pPr marL="460800" indent="-230400" algn="l" defTabSz="685800" rtl="0" eaLnBrk="1" latinLnBrk="0" hangingPunct="1">
        <a:lnSpc>
          <a:spcPct val="100000"/>
        </a:lnSpc>
        <a:spcBef>
          <a:spcPts val="384"/>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2pPr>
      <a:lvl3pPr marL="687600" indent="-169200" algn="l" defTabSz="685800" rtl="0" eaLnBrk="1" latinLnBrk="0" hangingPunct="1">
        <a:lnSpc>
          <a:spcPct val="100000"/>
        </a:lnSpc>
        <a:spcBef>
          <a:spcPts val="336"/>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3pPr>
      <a:lvl4pPr marL="972000" indent="-176400" algn="l" defTabSz="685800" rtl="0" eaLnBrk="1" latinLnBrk="0" hangingPunct="1">
        <a:lnSpc>
          <a:spcPct val="100000"/>
        </a:lnSpc>
        <a:spcBef>
          <a:spcPts val="288"/>
        </a:spcBef>
        <a:buClr>
          <a:schemeClr val="bg1">
            <a:lumMod val="50000"/>
          </a:schemeClr>
        </a:buClr>
        <a:buFont typeface="Arial" panose="020B0604020202020204" pitchFamily="34" charset="0"/>
        <a:buChar char="–"/>
        <a:defRPr sz="1400" kern="1200">
          <a:solidFill>
            <a:schemeClr val="tx1"/>
          </a:solidFill>
          <a:latin typeface="+mn-lt"/>
          <a:ea typeface="+mn-ea"/>
          <a:cs typeface="+mn-cs"/>
        </a:defRPr>
      </a:lvl4pPr>
      <a:lvl5pPr marL="2059200" indent="-230400" algn="l" defTabSz="685800" rtl="0" eaLnBrk="1" latinLnBrk="0" hangingPunct="1">
        <a:lnSpc>
          <a:spcPct val="100000"/>
        </a:lnSpc>
        <a:spcBef>
          <a:spcPts val="480"/>
        </a:spcBef>
        <a:buClr>
          <a:schemeClr val="bg1">
            <a:lumMod val="50000"/>
          </a:schemeClr>
        </a:buClr>
        <a:buFont typeface="Arial" panose="020B0604020202020204" pitchFamily="34" charset="0"/>
        <a:buChar char="»"/>
        <a:defRPr sz="120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4="http://schemas.microsoft.com/office/drawing/2010/main" xmlns="">
        <p15:guide id="1" orient="horz" pos="2913" userDrawn="1">
          <p15:clr>
            <a:srgbClr val="F26B43"/>
          </p15:clr>
        </p15:guide>
        <p15:guide id="2" pos="249" userDrawn="1">
          <p15:clr>
            <a:srgbClr val="F26B43"/>
          </p15:clr>
        </p15:guide>
        <p15:guide id="3" pos="5511" userDrawn="1">
          <p15:clr>
            <a:srgbClr val="F26B43"/>
          </p15:clr>
        </p15:guide>
        <p15:guide id="4" orient="horz" pos="71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19.xml"/><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tags" Target="../tags/tag24.xml"/><Relationship Id="rId21" Type="http://schemas.openxmlformats.org/officeDocument/2006/relationships/image" Target="../media/image25.jp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tags" Target="../tags/tag23.xml"/><Relationship Id="rId16" Type="http://schemas.openxmlformats.org/officeDocument/2006/relationships/image" Target="../media/image20.png"/><Relationship Id="rId20" Type="http://schemas.openxmlformats.org/officeDocument/2006/relationships/image" Target="../media/image24.jpeg"/><Relationship Id="rId29" Type="http://schemas.openxmlformats.org/officeDocument/2006/relationships/image" Target="../media/image33.png"/><Relationship Id="rId1" Type="http://schemas.openxmlformats.org/officeDocument/2006/relationships/customXml" Target="../../customXml/item4.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tags" Target="../tags/tag26.xml"/><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tags" Target="../tags/tag31.xml"/><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1.xml"/><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19.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15" b="15"/>
          <a:stretch/>
        </p:blipFill>
        <p:spPr>
          <a:prstGeom prst="rect">
            <a:avLst/>
          </a:prstGeom>
        </p:spPr>
      </p:pic>
      <p:sp>
        <p:nvSpPr>
          <p:cNvPr id="2" name="Titel 1"/>
          <p:cNvSpPr>
            <a:spLocks noGrp="1"/>
          </p:cNvSpPr>
          <p:nvPr>
            <p:ph type="ctrTitle"/>
          </p:nvPr>
        </p:nvSpPr>
        <p:spPr/>
        <p:txBody>
          <a:bodyPr/>
          <a:lstStyle/>
          <a:p>
            <a:r>
              <a:rPr lang="de-DE" dirty="0" smtClean="0"/>
              <a:t>Webmethods.io B2B</a:t>
            </a:r>
            <a:endParaRPr lang="de-DE" dirty="0"/>
          </a:p>
        </p:txBody>
      </p:sp>
      <p:sp>
        <p:nvSpPr>
          <p:cNvPr id="3" name="Untertitel 2"/>
          <p:cNvSpPr>
            <a:spLocks noGrp="1"/>
          </p:cNvSpPr>
          <p:nvPr>
            <p:ph type="subTitle" idx="1"/>
          </p:nvPr>
        </p:nvSpPr>
        <p:spPr/>
        <p:txBody>
          <a:bodyPr/>
          <a:lstStyle/>
          <a:p>
            <a:r>
              <a:rPr lang="de-DE" dirty="0" smtClean="0"/>
              <a:t>architecture</a:t>
            </a:r>
            <a:endParaRPr lang="de-DE" dirty="0"/>
          </a:p>
        </p:txBody>
      </p:sp>
      <p:sp>
        <p:nvSpPr>
          <p:cNvPr id="4" name="Textplatzhalter 3"/>
          <p:cNvSpPr>
            <a:spLocks noGrp="1"/>
          </p:cNvSpPr>
          <p:nvPr>
            <p:ph type="body" sz="quarter" idx="10"/>
          </p:nvPr>
        </p:nvSpPr>
        <p:spPr/>
        <p:txBody>
          <a:bodyPr/>
          <a:lstStyle/>
          <a:p>
            <a:r>
              <a:rPr lang="de-DE" dirty="0" smtClean="0"/>
              <a:t>Devashish</a:t>
            </a:r>
          </a:p>
          <a:p>
            <a:r>
              <a:rPr lang="de-DE" dirty="0" smtClean="0"/>
              <a:t>V6.1</a:t>
            </a:r>
          </a:p>
          <a:p>
            <a:endParaRPr lang="de-DE" dirty="0"/>
          </a:p>
          <a:p>
            <a:r>
              <a:rPr lang="de-DE" sz="1400" b="1" dirty="0" smtClean="0"/>
              <a:t>Oct, 2019</a:t>
            </a:r>
            <a:endParaRPr lang="de-DE" sz="1400" b="1" dirty="0"/>
          </a:p>
        </p:txBody>
      </p:sp>
      <p:sp>
        <p:nvSpPr>
          <p:cNvPr id="5" name="Fußzeilenplatzhalter 4"/>
          <p:cNvSpPr>
            <a:spLocks noGrp="1"/>
          </p:cNvSpPr>
          <p:nvPr>
            <p:ph type="ftr" sz="quarter" idx="11"/>
          </p:nvPr>
        </p:nvSpPr>
        <p:spPr/>
        <p:txBody>
          <a:bodyPr/>
          <a:lstStyle/>
          <a:p>
            <a:r>
              <a:rPr lang="en-IN" smtClean="0"/>
              <a:t>© 2019 Software AG. All rights reserved. For internal use only</a:t>
            </a:r>
            <a:endParaRPr lang="en-US" dirty="0" smtClean="0"/>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3509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B2B Runtime and Service Orchestration</a:t>
            </a:r>
            <a:endParaRPr lang="en-IN"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8" name="Text Placeholder 7"/>
          <p:cNvSpPr>
            <a:spLocks noGrp="1"/>
          </p:cNvSpPr>
          <p:nvPr>
            <p:ph type="body" sz="quarter" idx="13"/>
          </p:nvPr>
        </p:nvSpPr>
        <p:spPr/>
        <p:txBody>
          <a:bodyPr/>
          <a:lstStyle/>
          <a:p>
            <a:r>
              <a:rPr lang="en-US" dirty="0" smtClean="0"/>
              <a:t>Assets Definitions</a:t>
            </a:r>
            <a:endParaRPr lang="en-IN" dirty="0"/>
          </a:p>
        </p:txBody>
      </p:sp>
      <p:sp>
        <p:nvSpPr>
          <p:cNvPr id="9" name="Rectangle 8"/>
          <p:cNvSpPr/>
          <p:nvPr/>
        </p:nvSpPr>
        <p:spPr>
          <a:xfrm>
            <a:off x="890662" y="1134091"/>
            <a:ext cx="3016334" cy="2933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1"/>
                </a:solidFill>
              </a:rPr>
              <a:t>B2B Runtime</a:t>
            </a:r>
            <a:endParaRPr lang="en-IN" sz="1400" b="1" dirty="0" smtClean="0">
              <a:solidFill>
                <a:schemeClr val="bg1"/>
              </a:solidFill>
            </a:endParaRPr>
          </a:p>
        </p:txBody>
      </p:sp>
      <p:sp>
        <p:nvSpPr>
          <p:cNvPr id="12" name="Rectangle 11"/>
          <p:cNvSpPr/>
          <p:nvPr/>
        </p:nvSpPr>
        <p:spPr>
          <a:xfrm>
            <a:off x="5140048" y="1134090"/>
            <a:ext cx="3016334" cy="2933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1"/>
                </a:solidFill>
              </a:rPr>
              <a:t>Flow Editor</a:t>
            </a:r>
          </a:p>
          <a:p>
            <a:pPr algn="ctr"/>
            <a:r>
              <a:rPr lang="en-US" sz="1100" dirty="0" smtClean="0">
                <a:solidFill>
                  <a:schemeClr val="bg1"/>
                </a:solidFill>
              </a:rPr>
              <a:t>(Service Orchestration)</a:t>
            </a:r>
            <a:endParaRPr lang="en-IN" sz="1400" dirty="0" smtClean="0">
              <a:solidFill>
                <a:schemeClr val="bg1"/>
              </a:solidFill>
            </a:endParaRPr>
          </a:p>
        </p:txBody>
      </p:sp>
      <p:sp>
        <p:nvSpPr>
          <p:cNvPr id="13" name="Flowchart: Magnetic Disk 12"/>
          <p:cNvSpPr/>
          <p:nvPr/>
        </p:nvSpPr>
        <p:spPr>
          <a:xfrm>
            <a:off x="1840690" y="4162350"/>
            <a:ext cx="1098467" cy="546228"/>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bg1"/>
                </a:solidFill>
              </a:rPr>
              <a:t>B2B DB – MySQL </a:t>
            </a:r>
            <a:r>
              <a:rPr lang="en-US" sz="600" dirty="0">
                <a:solidFill>
                  <a:schemeClr val="bg1"/>
                </a:solidFill>
              </a:rPr>
              <a:t>(RDS)</a:t>
            </a:r>
            <a:endParaRPr lang="en-IN" sz="900" dirty="0">
              <a:solidFill>
                <a:schemeClr val="bg1"/>
              </a:solidFill>
            </a:endParaRPr>
          </a:p>
        </p:txBody>
      </p:sp>
      <p:sp>
        <p:nvSpPr>
          <p:cNvPr id="14" name="Flowchart: Magnetic Disk 13"/>
          <p:cNvSpPr/>
          <p:nvPr/>
        </p:nvSpPr>
        <p:spPr>
          <a:xfrm>
            <a:off x="6098982" y="4162350"/>
            <a:ext cx="1098467" cy="546228"/>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solidFill>
                  <a:schemeClr val="bg1"/>
                </a:solidFill>
              </a:rPr>
              <a:t>Git</a:t>
            </a:r>
            <a:r>
              <a:rPr lang="en-US" sz="900" dirty="0" smtClean="0">
                <a:solidFill>
                  <a:schemeClr val="bg1"/>
                </a:solidFill>
              </a:rPr>
              <a:t> </a:t>
            </a:r>
          </a:p>
          <a:p>
            <a:pPr algn="ctr"/>
            <a:r>
              <a:rPr lang="en-US" sz="600" dirty="0" smtClean="0">
                <a:solidFill>
                  <a:schemeClr val="bg1"/>
                </a:solidFill>
              </a:rPr>
              <a:t>(Tenant Asset Store)</a:t>
            </a:r>
            <a:endParaRPr lang="en-IN" sz="600" dirty="0" smtClean="0">
              <a:solidFill>
                <a:schemeClr val="bg1"/>
              </a:solidFill>
            </a:endParaRPr>
          </a:p>
        </p:txBody>
      </p:sp>
      <p:sp>
        <p:nvSpPr>
          <p:cNvPr id="15" name="Rectangle 14"/>
          <p:cNvSpPr/>
          <p:nvPr/>
        </p:nvSpPr>
        <p:spPr>
          <a:xfrm>
            <a:off x="5427534" y="1692244"/>
            <a:ext cx="1580421" cy="498763"/>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Workflows / Integrations</a:t>
            </a:r>
            <a:endParaRPr lang="en-IN" sz="1200" dirty="0" smtClean="0">
              <a:solidFill>
                <a:schemeClr val="bg1"/>
              </a:solidFill>
            </a:endParaRPr>
          </a:p>
        </p:txBody>
      </p:sp>
      <p:sp>
        <p:nvSpPr>
          <p:cNvPr id="16" name="Rectangle 15"/>
          <p:cNvSpPr/>
          <p:nvPr/>
        </p:nvSpPr>
        <p:spPr>
          <a:xfrm>
            <a:off x="6024269" y="2321637"/>
            <a:ext cx="1741781" cy="30083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Documents / Schema</a:t>
            </a:r>
            <a:endParaRPr lang="en-IN" sz="1200" dirty="0" smtClean="0">
              <a:solidFill>
                <a:schemeClr val="bg1"/>
              </a:solidFill>
            </a:endParaRPr>
          </a:p>
        </p:txBody>
      </p:sp>
      <p:sp>
        <p:nvSpPr>
          <p:cNvPr id="18" name="Rectangle 17"/>
          <p:cNvSpPr/>
          <p:nvPr/>
        </p:nvSpPr>
        <p:spPr>
          <a:xfrm>
            <a:off x="6024269" y="2745189"/>
            <a:ext cx="1741781" cy="30083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Applications</a:t>
            </a:r>
            <a:endParaRPr lang="en-IN" sz="1200" dirty="0" smtClean="0">
              <a:solidFill>
                <a:schemeClr val="bg1"/>
              </a:solidFill>
            </a:endParaRPr>
          </a:p>
        </p:txBody>
      </p:sp>
      <p:cxnSp>
        <p:nvCxnSpPr>
          <p:cNvPr id="22" name="Straight Connector 21"/>
          <p:cNvCxnSpPr/>
          <p:nvPr/>
        </p:nvCxnSpPr>
        <p:spPr>
          <a:xfrm flipH="1">
            <a:off x="5680615" y="2191007"/>
            <a:ext cx="7675" cy="1638785"/>
          </a:xfrm>
          <a:prstGeom prst="line">
            <a:avLst/>
          </a:prstGeom>
          <a:ln w="95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80615" y="2487888"/>
            <a:ext cx="335979" cy="0"/>
          </a:xfrm>
          <a:prstGeom prst="line">
            <a:avLst/>
          </a:prstGeom>
          <a:ln w="95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680615" y="2895607"/>
            <a:ext cx="335979" cy="0"/>
          </a:xfrm>
          <a:prstGeom prst="line">
            <a:avLst/>
          </a:prstGeom>
          <a:ln w="95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680615" y="3336971"/>
            <a:ext cx="335979" cy="0"/>
          </a:xfrm>
          <a:prstGeom prst="line">
            <a:avLst/>
          </a:prstGeom>
          <a:ln w="95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50477" y="1488373"/>
            <a:ext cx="1698659"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Channels</a:t>
            </a:r>
            <a:endParaRPr lang="en-IN" sz="1200" dirty="0" smtClean="0">
              <a:solidFill>
                <a:schemeClr val="bg1"/>
              </a:solidFill>
            </a:endParaRPr>
          </a:p>
        </p:txBody>
      </p:sp>
      <p:sp>
        <p:nvSpPr>
          <p:cNvPr id="30" name="Rectangle 29"/>
          <p:cNvSpPr/>
          <p:nvPr/>
        </p:nvSpPr>
        <p:spPr>
          <a:xfrm>
            <a:off x="1050477" y="1969325"/>
            <a:ext cx="1698659"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Partners</a:t>
            </a:r>
            <a:endParaRPr lang="en-IN" sz="1200" dirty="0" smtClean="0">
              <a:solidFill>
                <a:schemeClr val="bg1"/>
              </a:solidFill>
            </a:endParaRPr>
          </a:p>
        </p:txBody>
      </p:sp>
      <p:sp>
        <p:nvSpPr>
          <p:cNvPr id="31" name="Rectangle 30"/>
          <p:cNvSpPr/>
          <p:nvPr/>
        </p:nvSpPr>
        <p:spPr>
          <a:xfrm>
            <a:off x="1050477" y="2450277"/>
            <a:ext cx="1698659"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Rules</a:t>
            </a:r>
            <a:endParaRPr lang="en-IN" sz="1200" dirty="0" smtClean="0">
              <a:solidFill>
                <a:schemeClr val="bg1"/>
              </a:solidFill>
            </a:endParaRPr>
          </a:p>
        </p:txBody>
      </p:sp>
      <p:sp>
        <p:nvSpPr>
          <p:cNvPr id="32" name="Rectangle 31"/>
          <p:cNvSpPr/>
          <p:nvPr/>
        </p:nvSpPr>
        <p:spPr>
          <a:xfrm>
            <a:off x="1050477" y="2931229"/>
            <a:ext cx="1698659"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Business Documents</a:t>
            </a:r>
            <a:endParaRPr lang="en-IN" sz="1200" dirty="0" smtClean="0">
              <a:solidFill>
                <a:schemeClr val="bg1"/>
              </a:solidFill>
            </a:endParaRPr>
          </a:p>
        </p:txBody>
      </p:sp>
      <p:sp>
        <p:nvSpPr>
          <p:cNvPr id="33" name="Rectangle 32"/>
          <p:cNvSpPr/>
          <p:nvPr/>
        </p:nvSpPr>
        <p:spPr>
          <a:xfrm>
            <a:off x="1050477" y="3412182"/>
            <a:ext cx="1698659"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Agreements (TPA)</a:t>
            </a:r>
            <a:endParaRPr lang="en-IN" sz="1200" dirty="0" smtClean="0">
              <a:solidFill>
                <a:schemeClr val="bg1"/>
              </a:solidFill>
            </a:endParaRPr>
          </a:p>
        </p:txBody>
      </p:sp>
      <p:sp>
        <p:nvSpPr>
          <p:cNvPr id="34" name="Oval 33"/>
          <p:cNvSpPr/>
          <p:nvPr/>
        </p:nvSpPr>
        <p:spPr>
          <a:xfrm>
            <a:off x="2485562" y="2544412"/>
            <a:ext cx="172528" cy="15129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6" name="Curved Connector 35"/>
          <p:cNvCxnSpPr>
            <a:stCxn id="34" idx="6"/>
            <a:endCxn id="15" idx="1"/>
          </p:cNvCxnSpPr>
          <p:nvPr/>
        </p:nvCxnSpPr>
        <p:spPr>
          <a:xfrm flipV="1">
            <a:off x="2658090" y="1941626"/>
            <a:ext cx="2769444" cy="678434"/>
          </a:xfrm>
          <a:prstGeom prst="curvedConnector3">
            <a:avLst>
              <a:gd name="adj1" fmla="val 15267"/>
            </a:avLst>
          </a:prstGeom>
          <a:ln w="95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5314718" y="2748869"/>
            <a:ext cx="378309"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solidFill>
                  <a:schemeClr val="bg1"/>
                </a:solidFill>
              </a:rPr>
              <a:t>uses</a:t>
            </a:r>
            <a:endParaRPr lang="en-IN" sz="1400" dirty="0" err="1" smtClean="0">
              <a:solidFill>
                <a:schemeClr val="bg1"/>
              </a:solidFill>
            </a:endParaRPr>
          </a:p>
        </p:txBody>
      </p:sp>
      <p:sp>
        <p:nvSpPr>
          <p:cNvPr id="47" name="TextBox 46"/>
          <p:cNvSpPr txBox="1"/>
          <p:nvPr/>
        </p:nvSpPr>
        <p:spPr>
          <a:xfrm>
            <a:off x="3959679" y="1610252"/>
            <a:ext cx="956993" cy="359073"/>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solidFill>
                  <a:schemeClr val="bg2">
                    <a:lumMod val="50000"/>
                  </a:schemeClr>
                </a:solidFill>
              </a:rPr>
              <a:t>Optional, call-out</a:t>
            </a:r>
          </a:p>
          <a:p>
            <a:pPr>
              <a:spcBef>
                <a:spcPts val="432"/>
              </a:spcBef>
              <a:buClr>
                <a:schemeClr val="bg1">
                  <a:lumMod val="50000"/>
                </a:schemeClr>
              </a:buClr>
            </a:pPr>
            <a:r>
              <a:rPr lang="en-US" sz="1000" dirty="0" smtClean="0">
                <a:solidFill>
                  <a:schemeClr val="bg2">
                    <a:lumMod val="50000"/>
                  </a:schemeClr>
                </a:solidFill>
              </a:rPr>
              <a:t>loose coupling</a:t>
            </a:r>
            <a:endParaRPr lang="en-IN" sz="1000" dirty="0" err="1" smtClean="0">
              <a:solidFill>
                <a:schemeClr val="bg2">
                  <a:lumMod val="50000"/>
                </a:schemeClr>
              </a:solidFill>
            </a:endParaRPr>
          </a:p>
        </p:txBody>
      </p:sp>
      <p:sp>
        <p:nvSpPr>
          <p:cNvPr id="48" name="Rectangle 47"/>
          <p:cNvSpPr/>
          <p:nvPr/>
        </p:nvSpPr>
        <p:spPr>
          <a:xfrm rot="16200000">
            <a:off x="3094879" y="2987016"/>
            <a:ext cx="1172945" cy="32261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Service APIs</a:t>
            </a:r>
            <a:endParaRPr lang="en-IN" sz="1200" dirty="0" smtClean="0">
              <a:solidFill>
                <a:schemeClr val="bg1"/>
              </a:solidFill>
            </a:endParaRPr>
          </a:p>
        </p:txBody>
      </p:sp>
      <p:cxnSp>
        <p:nvCxnSpPr>
          <p:cNvPr id="51" name="Elbow Connector 50"/>
          <p:cNvCxnSpPr/>
          <p:nvPr/>
        </p:nvCxnSpPr>
        <p:spPr>
          <a:xfrm flipV="1">
            <a:off x="3842659" y="3010528"/>
            <a:ext cx="2173935" cy="635197"/>
          </a:xfrm>
          <a:prstGeom prst="bentConnector3">
            <a:avLst/>
          </a:prstGeom>
          <a:ln w="9525">
            <a:solidFill>
              <a:schemeClr val="bg2">
                <a:lumMod val="50000"/>
              </a:schemeClr>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V="1">
            <a:off x="2766377" y="2426520"/>
            <a:ext cx="3250217" cy="682830"/>
          </a:xfrm>
          <a:prstGeom prst="bentConnector3">
            <a:avLst>
              <a:gd name="adj1" fmla="val 14924"/>
            </a:avLst>
          </a:prstGeom>
          <a:ln w="9525">
            <a:solidFill>
              <a:schemeClr val="bg2">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59680" y="2236998"/>
            <a:ext cx="1417055"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solidFill>
                  <a:schemeClr val="bg2">
                    <a:lumMod val="50000"/>
                  </a:schemeClr>
                </a:solidFill>
              </a:rPr>
              <a:t>Canonical representation</a:t>
            </a:r>
            <a:endParaRPr lang="en-IN" sz="1000" dirty="0" err="1" smtClean="0">
              <a:solidFill>
                <a:schemeClr val="bg2">
                  <a:lumMod val="50000"/>
                </a:schemeClr>
              </a:solidFill>
            </a:endParaRPr>
          </a:p>
        </p:txBody>
      </p:sp>
      <p:sp>
        <p:nvSpPr>
          <p:cNvPr id="64" name="TextBox 63"/>
          <p:cNvSpPr txBox="1"/>
          <p:nvPr/>
        </p:nvSpPr>
        <p:spPr>
          <a:xfrm>
            <a:off x="3959680" y="3444315"/>
            <a:ext cx="872034"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solidFill>
                  <a:schemeClr val="bg2">
                    <a:lumMod val="50000"/>
                  </a:schemeClr>
                </a:solidFill>
              </a:rPr>
              <a:t>Optionally uses</a:t>
            </a:r>
            <a:endParaRPr lang="en-IN" sz="1000" dirty="0" err="1" smtClean="0">
              <a:solidFill>
                <a:schemeClr val="bg2">
                  <a:lumMod val="50000"/>
                </a:schemeClr>
              </a:solidFill>
            </a:endParaRPr>
          </a:p>
        </p:txBody>
      </p:sp>
      <p:sp>
        <p:nvSpPr>
          <p:cNvPr id="65" name="Rectangle 64"/>
          <p:cNvSpPr/>
          <p:nvPr/>
        </p:nvSpPr>
        <p:spPr>
          <a:xfrm>
            <a:off x="6024268" y="3140539"/>
            <a:ext cx="1741782" cy="41067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Mapping and Transformations</a:t>
            </a:r>
            <a:endParaRPr lang="en-IN" sz="1200" dirty="0" smtClean="0">
              <a:solidFill>
                <a:schemeClr val="bg1"/>
              </a:solidFill>
            </a:endParaRPr>
          </a:p>
        </p:txBody>
      </p:sp>
      <p:cxnSp>
        <p:nvCxnSpPr>
          <p:cNvPr id="67" name="Straight Connector 66"/>
          <p:cNvCxnSpPr/>
          <p:nvPr/>
        </p:nvCxnSpPr>
        <p:spPr>
          <a:xfrm>
            <a:off x="5680615" y="3788733"/>
            <a:ext cx="335979" cy="0"/>
          </a:xfrm>
          <a:prstGeom prst="line">
            <a:avLst/>
          </a:prstGeom>
          <a:ln w="95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6050" y="2580501"/>
            <a:ext cx="1358901" cy="629063"/>
            <a:chOff x="7766050" y="2580501"/>
            <a:chExt cx="1358901" cy="629063"/>
          </a:xfrm>
        </p:grpSpPr>
        <p:sp>
          <p:nvSpPr>
            <p:cNvPr id="35" name="Rectangle 34"/>
            <p:cNvSpPr/>
            <p:nvPr/>
          </p:nvSpPr>
          <p:spPr>
            <a:xfrm>
              <a:off x="7905751" y="2580501"/>
              <a:ext cx="1219200" cy="168232"/>
            </a:xfrm>
            <a:prstGeom prst="rect">
              <a:avLst/>
            </a:prstGeom>
            <a:solidFill>
              <a:schemeClr val="bg1">
                <a:lumMod val="8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rPr>
                <a:t>webMethods.io B2B</a:t>
              </a:r>
              <a:endParaRPr lang="en-IN" sz="900" dirty="0" smtClean="0">
                <a:solidFill>
                  <a:schemeClr val="tx1"/>
                </a:solidFill>
              </a:endParaRPr>
            </a:p>
          </p:txBody>
        </p:sp>
        <p:sp>
          <p:nvSpPr>
            <p:cNvPr id="37" name="Rectangle 36"/>
            <p:cNvSpPr/>
            <p:nvPr/>
          </p:nvSpPr>
          <p:spPr>
            <a:xfrm>
              <a:off x="7905751" y="2810917"/>
              <a:ext cx="1219200" cy="168232"/>
            </a:xfrm>
            <a:prstGeom prst="rect">
              <a:avLst/>
            </a:prstGeom>
            <a:solidFill>
              <a:schemeClr val="bg1">
                <a:lumMod val="8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rPr>
                <a:t>EDI</a:t>
              </a:r>
              <a:endParaRPr lang="en-IN" sz="900" dirty="0" smtClean="0">
                <a:solidFill>
                  <a:schemeClr val="tx1"/>
                </a:solidFill>
              </a:endParaRPr>
            </a:p>
          </p:txBody>
        </p:sp>
        <p:sp>
          <p:nvSpPr>
            <p:cNvPr id="38" name="Rectangle 37"/>
            <p:cNvSpPr/>
            <p:nvPr/>
          </p:nvSpPr>
          <p:spPr>
            <a:xfrm>
              <a:off x="7905751" y="3041332"/>
              <a:ext cx="1219200" cy="168232"/>
            </a:xfrm>
            <a:prstGeom prst="rect">
              <a:avLst/>
            </a:prstGeom>
            <a:solidFill>
              <a:schemeClr val="bg1">
                <a:lumMod val="85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dirty="0" smtClean="0">
                  <a:solidFill>
                    <a:schemeClr val="tx1"/>
                  </a:solidFill>
                </a:rPr>
                <a:t>…</a:t>
              </a:r>
              <a:endParaRPr lang="en-IN" sz="900" dirty="0" smtClean="0">
                <a:solidFill>
                  <a:schemeClr val="tx1"/>
                </a:solidFill>
              </a:endParaRPr>
            </a:p>
          </p:txBody>
        </p:sp>
        <p:cxnSp>
          <p:nvCxnSpPr>
            <p:cNvPr id="4" name="Elbow Connector 3"/>
            <p:cNvCxnSpPr>
              <a:stCxn id="18" idx="3"/>
              <a:endCxn id="35" idx="1"/>
            </p:cNvCxnSpPr>
            <p:nvPr/>
          </p:nvCxnSpPr>
          <p:spPr>
            <a:xfrm flipV="1">
              <a:off x="7766050" y="2664617"/>
              <a:ext cx="139701" cy="230991"/>
            </a:xfrm>
            <a:prstGeom prst="bentConnector3">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8" idx="3"/>
              <a:endCxn id="37" idx="1"/>
            </p:cNvCxnSpPr>
            <p:nvPr/>
          </p:nvCxnSpPr>
          <p:spPr>
            <a:xfrm flipV="1">
              <a:off x="7766050" y="2895033"/>
              <a:ext cx="139701" cy="575"/>
            </a:xfrm>
            <a:prstGeom prst="bentConnector3">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8" idx="3"/>
              <a:endCxn id="38" idx="1"/>
            </p:cNvCxnSpPr>
            <p:nvPr/>
          </p:nvCxnSpPr>
          <p:spPr>
            <a:xfrm>
              <a:off x="7766050" y="2895608"/>
              <a:ext cx="139701" cy="229840"/>
            </a:xfrm>
            <a:prstGeom prst="bentConnector3">
              <a:avLst/>
            </a:prstGeom>
            <a:ln w="952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6024269" y="3647623"/>
            <a:ext cx="1741781" cy="30083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Built-in Services</a:t>
            </a:r>
            <a:endParaRPr lang="en-IN" sz="1200" dirty="0" smtClean="0">
              <a:solidFill>
                <a:schemeClr val="bg1"/>
              </a:solidFill>
            </a:endParaRPr>
          </a:p>
        </p:txBody>
      </p:sp>
    </p:spTree>
    <p:extLst>
      <p:ext uri="{BB962C8B-B14F-4D97-AF65-F5344CB8AC3E}">
        <p14:creationId xmlns:p14="http://schemas.microsoft.com/office/powerpoint/2010/main" val="256880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7" grpId="0"/>
      <p:bldP spid="48" grpId="0" animBg="1"/>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2122098" y="1121434"/>
            <a:ext cx="5035703" cy="3398808"/>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400" b="1" dirty="0" smtClean="0">
                <a:solidFill>
                  <a:schemeClr val="tx2"/>
                </a:solidFill>
              </a:rPr>
              <a:t>B2B Exchange</a:t>
            </a:r>
          </a:p>
        </p:txBody>
      </p:sp>
      <p:sp>
        <p:nvSpPr>
          <p:cNvPr id="28" name="Rectangle 27"/>
          <p:cNvSpPr/>
          <p:nvPr/>
        </p:nvSpPr>
        <p:spPr>
          <a:xfrm>
            <a:off x="3450600" y="1483744"/>
            <a:ext cx="1699404" cy="235210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i="1" dirty="0" smtClean="0">
                <a:solidFill>
                  <a:schemeClr val="bg1"/>
                </a:solidFill>
              </a:rPr>
              <a:t>Configuration</a:t>
            </a:r>
            <a:endParaRPr lang="en-US" sz="1400" i="1" dirty="0" smtClean="0">
              <a:solidFill>
                <a:schemeClr val="bg1"/>
              </a:solidFill>
            </a:endParaRPr>
          </a:p>
        </p:txBody>
      </p:sp>
      <p:sp>
        <p:nvSpPr>
          <p:cNvPr id="12" name="Title 11"/>
          <p:cNvSpPr>
            <a:spLocks noGrp="1"/>
          </p:cNvSpPr>
          <p:nvPr>
            <p:ph type="title"/>
          </p:nvPr>
        </p:nvSpPr>
        <p:spPr/>
        <p:txBody>
          <a:bodyPr/>
          <a:lstStyle/>
          <a:p>
            <a:r>
              <a:rPr lang="en-US" dirty="0" smtClean="0"/>
              <a:t>Inbound and Outbound Channels</a:t>
            </a:r>
            <a:endParaRPr lang="en-US" dirty="0"/>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13" name="Text Placeholder 12"/>
          <p:cNvSpPr>
            <a:spLocks noGrp="1"/>
          </p:cNvSpPr>
          <p:nvPr>
            <p:ph type="body" sz="quarter" idx="13"/>
          </p:nvPr>
        </p:nvSpPr>
        <p:spPr/>
        <p:txBody>
          <a:bodyPr/>
          <a:lstStyle/>
          <a:p>
            <a:r>
              <a:rPr lang="en-US" dirty="0" smtClean="0"/>
              <a:t>Basic Flow Configuration</a:t>
            </a:r>
            <a:endParaRPr lang="en-US" dirty="0"/>
          </a:p>
        </p:txBody>
      </p:sp>
      <p:sp>
        <p:nvSpPr>
          <p:cNvPr id="3" name="Rounded Rectangle 2"/>
          <p:cNvSpPr/>
          <p:nvPr/>
        </p:nvSpPr>
        <p:spPr>
          <a:xfrm>
            <a:off x="500327" y="1549864"/>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FTP</a:t>
            </a:r>
          </a:p>
        </p:txBody>
      </p:sp>
      <p:sp>
        <p:nvSpPr>
          <p:cNvPr id="4" name="Rounded Rectangle 3"/>
          <p:cNvSpPr/>
          <p:nvPr/>
        </p:nvSpPr>
        <p:spPr>
          <a:xfrm>
            <a:off x="500327" y="2692858"/>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HTTP</a:t>
            </a:r>
          </a:p>
        </p:txBody>
      </p:sp>
      <p:sp>
        <p:nvSpPr>
          <p:cNvPr id="5" name="Rounded Rectangle 4"/>
          <p:cNvSpPr/>
          <p:nvPr/>
        </p:nvSpPr>
        <p:spPr>
          <a:xfrm>
            <a:off x="500327" y="3264355"/>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AS2</a:t>
            </a:r>
            <a:endParaRPr lang="en-US" sz="1400" dirty="0" smtClean="0">
              <a:solidFill>
                <a:schemeClr val="bg1"/>
              </a:solidFill>
            </a:endParaRPr>
          </a:p>
        </p:txBody>
      </p:sp>
      <p:cxnSp>
        <p:nvCxnSpPr>
          <p:cNvPr id="7" name="Straight Connector 6"/>
          <p:cNvCxnSpPr/>
          <p:nvPr/>
        </p:nvCxnSpPr>
        <p:spPr>
          <a:xfrm>
            <a:off x="2009959" y="1189304"/>
            <a:ext cx="0" cy="326676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626" y="1193090"/>
            <a:ext cx="75661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Channels</a:t>
            </a:r>
          </a:p>
        </p:txBody>
      </p:sp>
      <p:sp>
        <p:nvSpPr>
          <p:cNvPr id="9" name="Rounded Rectangle 8"/>
          <p:cNvSpPr/>
          <p:nvPr/>
        </p:nvSpPr>
        <p:spPr>
          <a:xfrm>
            <a:off x="500327" y="3835851"/>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a:t>
            </a:r>
          </a:p>
        </p:txBody>
      </p:sp>
      <p:sp>
        <p:nvSpPr>
          <p:cNvPr id="10" name="Rounded Rectangle 9"/>
          <p:cNvSpPr/>
          <p:nvPr/>
        </p:nvSpPr>
        <p:spPr>
          <a:xfrm>
            <a:off x="500327" y="2121361"/>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SFTP</a:t>
            </a:r>
          </a:p>
        </p:txBody>
      </p:sp>
      <p:sp>
        <p:nvSpPr>
          <p:cNvPr id="16" name="Rounded Rectangle 15"/>
          <p:cNvSpPr/>
          <p:nvPr/>
        </p:nvSpPr>
        <p:spPr>
          <a:xfrm>
            <a:off x="3766896" y="1857186"/>
            <a:ext cx="1227833"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recognize</a:t>
            </a:r>
          </a:p>
        </p:txBody>
      </p:sp>
      <p:sp>
        <p:nvSpPr>
          <p:cNvPr id="17" name="Rounded Rectangle 16"/>
          <p:cNvSpPr/>
          <p:nvPr/>
        </p:nvSpPr>
        <p:spPr>
          <a:xfrm>
            <a:off x="3766896" y="2299663"/>
            <a:ext cx="1227833"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route</a:t>
            </a:r>
          </a:p>
        </p:txBody>
      </p:sp>
      <p:sp>
        <p:nvSpPr>
          <p:cNvPr id="18" name="Rounded Rectangle 17"/>
          <p:cNvSpPr/>
          <p:nvPr/>
        </p:nvSpPr>
        <p:spPr>
          <a:xfrm>
            <a:off x="3766896" y="3172384"/>
            <a:ext cx="1227833"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action</a:t>
            </a:r>
          </a:p>
        </p:txBody>
      </p:sp>
      <p:sp>
        <p:nvSpPr>
          <p:cNvPr id="19" name="Rounded Rectangle 18"/>
          <p:cNvSpPr/>
          <p:nvPr/>
        </p:nvSpPr>
        <p:spPr>
          <a:xfrm>
            <a:off x="5446171" y="2932912"/>
            <a:ext cx="1420455"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Execute a service</a:t>
            </a:r>
          </a:p>
        </p:txBody>
      </p:sp>
      <p:sp>
        <p:nvSpPr>
          <p:cNvPr id="20" name="Rounded Rectangle 19"/>
          <p:cNvSpPr/>
          <p:nvPr/>
        </p:nvSpPr>
        <p:spPr>
          <a:xfrm>
            <a:off x="5446171" y="3340726"/>
            <a:ext cx="1545571"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Deliver a document</a:t>
            </a:r>
          </a:p>
        </p:txBody>
      </p:sp>
      <p:cxnSp>
        <p:nvCxnSpPr>
          <p:cNvPr id="23" name="Curved Connector 22"/>
          <p:cNvCxnSpPr>
            <a:stCxn id="21" idx="0"/>
            <a:endCxn id="19" idx="1"/>
          </p:cNvCxnSpPr>
          <p:nvPr/>
        </p:nvCxnSpPr>
        <p:spPr>
          <a:xfrm rot="5400000" flipH="1" flipV="1">
            <a:off x="5047716" y="2848649"/>
            <a:ext cx="172939" cy="623971"/>
          </a:xfrm>
          <a:prstGeom prst="curvedConnector2">
            <a:avLst/>
          </a:prstGeom>
          <a:ln w="952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1" idx="0"/>
            <a:endCxn id="20" idx="1"/>
          </p:cNvCxnSpPr>
          <p:nvPr/>
        </p:nvCxnSpPr>
        <p:spPr>
          <a:xfrm rot="16200000" flipH="1">
            <a:off x="5016747" y="3052555"/>
            <a:ext cx="234875" cy="623971"/>
          </a:xfrm>
          <a:prstGeom prst="curvedConnector4">
            <a:avLst>
              <a:gd name="adj1" fmla="val -16527"/>
              <a:gd name="adj2" fmla="val 56912"/>
            </a:avLst>
          </a:prstGeom>
          <a:ln w="952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766895" y="2727031"/>
            <a:ext cx="1227833"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pre-process</a:t>
            </a:r>
          </a:p>
        </p:txBody>
      </p:sp>
      <p:sp>
        <p:nvSpPr>
          <p:cNvPr id="14" name="Rectangle 13"/>
          <p:cNvSpPr/>
          <p:nvPr/>
        </p:nvSpPr>
        <p:spPr>
          <a:xfrm>
            <a:off x="2191144" y="2569935"/>
            <a:ext cx="1328470" cy="69442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B2B Gateway</a:t>
            </a:r>
          </a:p>
        </p:txBody>
      </p:sp>
      <p:cxnSp>
        <p:nvCxnSpPr>
          <p:cNvPr id="30" name="Elbow Connector 29"/>
          <p:cNvCxnSpPr>
            <a:stCxn id="14" idx="3"/>
            <a:endCxn id="16" idx="1"/>
          </p:cNvCxnSpPr>
          <p:nvPr/>
        </p:nvCxnSpPr>
        <p:spPr>
          <a:xfrm flipV="1">
            <a:off x="3519614" y="1998438"/>
            <a:ext cx="247282" cy="918707"/>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4" idx="3"/>
            <a:endCxn id="17" idx="1"/>
          </p:cNvCxnSpPr>
          <p:nvPr/>
        </p:nvCxnSpPr>
        <p:spPr>
          <a:xfrm flipV="1">
            <a:off x="3519614" y="2440915"/>
            <a:ext cx="247282" cy="476230"/>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3"/>
          </p:cNvCxnSpPr>
          <p:nvPr/>
        </p:nvCxnSpPr>
        <p:spPr>
          <a:xfrm flipV="1">
            <a:off x="3519614" y="2868283"/>
            <a:ext cx="362307" cy="48862"/>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 idx="3"/>
            <a:endCxn id="18" idx="1"/>
          </p:cNvCxnSpPr>
          <p:nvPr/>
        </p:nvCxnSpPr>
        <p:spPr>
          <a:xfrm>
            <a:off x="3519614" y="2917145"/>
            <a:ext cx="247282" cy="396491"/>
          </a:xfrm>
          <a:prstGeom prst="bentConnector3">
            <a:avLst/>
          </a:prstGeom>
          <a:ln w="9525"/>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735936" y="3247103"/>
            <a:ext cx="172528" cy="151295"/>
          </a:xfrm>
          <a:prstGeom prst="ellipse">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70" name="Rounded Rectangle 69"/>
          <p:cNvSpPr/>
          <p:nvPr/>
        </p:nvSpPr>
        <p:spPr>
          <a:xfrm>
            <a:off x="7467607" y="1549864"/>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FTP</a:t>
            </a:r>
          </a:p>
        </p:txBody>
      </p:sp>
      <p:sp>
        <p:nvSpPr>
          <p:cNvPr id="71" name="Rounded Rectangle 70"/>
          <p:cNvSpPr/>
          <p:nvPr/>
        </p:nvSpPr>
        <p:spPr>
          <a:xfrm>
            <a:off x="7467607" y="2692858"/>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HTTP</a:t>
            </a:r>
          </a:p>
        </p:txBody>
      </p:sp>
      <p:sp>
        <p:nvSpPr>
          <p:cNvPr id="72" name="Rounded Rectangle 71"/>
          <p:cNvSpPr/>
          <p:nvPr/>
        </p:nvSpPr>
        <p:spPr>
          <a:xfrm>
            <a:off x="7467607" y="3264355"/>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AS2</a:t>
            </a:r>
            <a:endParaRPr lang="en-US" sz="1400" dirty="0" smtClean="0">
              <a:solidFill>
                <a:schemeClr val="bg1"/>
              </a:solidFill>
            </a:endParaRPr>
          </a:p>
        </p:txBody>
      </p:sp>
      <p:cxnSp>
        <p:nvCxnSpPr>
          <p:cNvPr id="73" name="Straight Connector 72"/>
          <p:cNvCxnSpPr/>
          <p:nvPr/>
        </p:nvCxnSpPr>
        <p:spPr>
          <a:xfrm>
            <a:off x="7234691" y="1189303"/>
            <a:ext cx="0" cy="326676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744906" y="1193090"/>
            <a:ext cx="75661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Channels</a:t>
            </a:r>
          </a:p>
        </p:txBody>
      </p:sp>
      <p:sp>
        <p:nvSpPr>
          <p:cNvPr id="75" name="Rounded Rectangle 74"/>
          <p:cNvSpPr/>
          <p:nvPr/>
        </p:nvSpPr>
        <p:spPr>
          <a:xfrm>
            <a:off x="7467607" y="3835851"/>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a:t>
            </a:r>
          </a:p>
        </p:txBody>
      </p:sp>
      <p:sp>
        <p:nvSpPr>
          <p:cNvPr id="76" name="Rounded Rectangle 75"/>
          <p:cNvSpPr/>
          <p:nvPr/>
        </p:nvSpPr>
        <p:spPr>
          <a:xfrm>
            <a:off x="7467607" y="2121361"/>
            <a:ext cx="1311215" cy="44857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SFTP</a:t>
            </a:r>
          </a:p>
        </p:txBody>
      </p:sp>
      <p:sp>
        <p:nvSpPr>
          <p:cNvPr id="80" name="Folded Corner 79"/>
          <p:cNvSpPr/>
          <p:nvPr/>
        </p:nvSpPr>
        <p:spPr>
          <a:xfrm>
            <a:off x="6865944" y="4135982"/>
            <a:ext cx="332118" cy="384260"/>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 dirty="0" err="1" smtClean="0">
                <a:solidFill>
                  <a:schemeClr val="bg1"/>
                </a:solidFill>
              </a:rPr>
              <a:t>OutDoc</a:t>
            </a:r>
            <a:endParaRPr lang="en-US" sz="600" dirty="0" smtClean="0">
              <a:solidFill>
                <a:schemeClr val="bg1"/>
              </a:solidFill>
            </a:endParaRPr>
          </a:p>
        </p:txBody>
      </p:sp>
      <p:sp>
        <p:nvSpPr>
          <p:cNvPr id="81" name="Folded Corner 80"/>
          <p:cNvSpPr/>
          <p:nvPr/>
        </p:nvSpPr>
        <p:spPr>
          <a:xfrm>
            <a:off x="2072535" y="2025560"/>
            <a:ext cx="332118" cy="384260"/>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 dirty="0" smtClean="0">
                <a:solidFill>
                  <a:schemeClr val="bg1"/>
                </a:solidFill>
              </a:rPr>
              <a:t>In Doc</a:t>
            </a:r>
          </a:p>
        </p:txBody>
      </p:sp>
      <p:sp>
        <p:nvSpPr>
          <p:cNvPr id="41" name="Rounded Rectangle 40"/>
          <p:cNvSpPr/>
          <p:nvPr/>
        </p:nvSpPr>
        <p:spPr>
          <a:xfrm>
            <a:off x="5446170" y="3748540"/>
            <a:ext cx="1545571" cy="282504"/>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bg1"/>
                </a:solidFill>
              </a:rPr>
              <a:t>…</a:t>
            </a:r>
          </a:p>
        </p:txBody>
      </p:sp>
      <p:cxnSp>
        <p:nvCxnSpPr>
          <p:cNvPr id="42" name="Curved Connector 41"/>
          <p:cNvCxnSpPr>
            <a:stCxn id="21" idx="6"/>
            <a:endCxn id="41" idx="1"/>
          </p:cNvCxnSpPr>
          <p:nvPr/>
        </p:nvCxnSpPr>
        <p:spPr>
          <a:xfrm>
            <a:off x="4908464" y="3322751"/>
            <a:ext cx="537706" cy="567041"/>
          </a:xfrm>
          <a:prstGeom prst="curvedConnector3">
            <a:avLst>
              <a:gd name="adj1" fmla="val 50000"/>
            </a:avLst>
          </a:prstGeom>
          <a:ln w="952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63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325591" y="1216133"/>
            <a:ext cx="6343292" cy="2743392"/>
          </a:xfrm>
          <a:prstGeom prst="rect">
            <a:avLst/>
          </a:prstGeom>
          <a:solidFill>
            <a:schemeClr val="bg1">
              <a:lumMod val="85000"/>
              <a:alpha val="70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1800" b="1" dirty="0" smtClean="0">
                <a:solidFill>
                  <a:schemeClr val="tx1"/>
                </a:solidFill>
              </a:rPr>
              <a:t>B2B Exchange</a:t>
            </a:r>
          </a:p>
        </p:txBody>
      </p:sp>
      <p:sp>
        <p:nvSpPr>
          <p:cNvPr id="28" name="Rectangle 27"/>
          <p:cNvSpPr/>
          <p:nvPr/>
        </p:nvSpPr>
        <p:spPr>
          <a:xfrm>
            <a:off x="3740988" y="1742535"/>
            <a:ext cx="3255035" cy="1975449"/>
          </a:xfrm>
          <a:prstGeom prst="rect">
            <a:avLst/>
          </a:prstGeom>
          <a:solidFill>
            <a:schemeClr val="bg1">
              <a:lumMod val="9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29" name="Title 28"/>
          <p:cNvSpPr>
            <a:spLocks noGrp="1"/>
          </p:cNvSpPr>
          <p:nvPr>
            <p:ph type="title"/>
          </p:nvPr>
        </p:nvSpPr>
        <p:spPr/>
        <p:txBody>
          <a:bodyPr/>
          <a:lstStyle/>
          <a:p>
            <a:r>
              <a:rPr lang="en-US" dirty="0" smtClean="0"/>
              <a:t>B2b Integration</a:t>
            </a:r>
            <a:endParaRPr lang="en-IN" dirty="0"/>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30" name="Text Placeholder 29"/>
          <p:cNvSpPr>
            <a:spLocks noGrp="1"/>
          </p:cNvSpPr>
          <p:nvPr>
            <p:ph type="body" sz="quarter" idx="13"/>
          </p:nvPr>
        </p:nvSpPr>
        <p:spPr/>
        <p:txBody>
          <a:bodyPr/>
          <a:lstStyle/>
          <a:p>
            <a:r>
              <a:rPr lang="en-US" dirty="0" smtClean="0"/>
              <a:t>High level - Runtime view</a:t>
            </a:r>
            <a:endParaRPr lang="en-IN" dirty="0"/>
          </a:p>
        </p:txBody>
      </p:sp>
      <p:sp>
        <p:nvSpPr>
          <p:cNvPr id="3" name="Rectangle 2"/>
          <p:cNvSpPr/>
          <p:nvPr/>
        </p:nvSpPr>
        <p:spPr>
          <a:xfrm>
            <a:off x="1552755" y="2546152"/>
            <a:ext cx="12249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Receive</a:t>
            </a:r>
            <a:endParaRPr lang="en-IN" sz="1200" dirty="0" smtClean="0">
              <a:solidFill>
                <a:schemeClr val="bg1"/>
              </a:solidFill>
            </a:endParaRPr>
          </a:p>
        </p:txBody>
      </p:sp>
      <p:sp>
        <p:nvSpPr>
          <p:cNvPr id="4" name="Rectangle 3"/>
          <p:cNvSpPr/>
          <p:nvPr/>
        </p:nvSpPr>
        <p:spPr>
          <a:xfrm>
            <a:off x="3128513" y="2546152"/>
            <a:ext cx="12249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Recognize</a:t>
            </a:r>
            <a:endParaRPr lang="en-IN" sz="1200" dirty="0" smtClean="0">
              <a:solidFill>
                <a:schemeClr val="bg1"/>
              </a:solidFill>
            </a:endParaRPr>
          </a:p>
        </p:txBody>
      </p:sp>
      <p:sp>
        <p:nvSpPr>
          <p:cNvPr id="5" name="Rectangle 4"/>
          <p:cNvSpPr/>
          <p:nvPr/>
        </p:nvSpPr>
        <p:spPr>
          <a:xfrm>
            <a:off x="4704271" y="2546152"/>
            <a:ext cx="12249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Route and Process</a:t>
            </a:r>
          </a:p>
        </p:txBody>
      </p:sp>
      <p:sp>
        <p:nvSpPr>
          <p:cNvPr id="7" name="Rectangle 6"/>
          <p:cNvSpPr/>
          <p:nvPr/>
        </p:nvSpPr>
        <p:spPr>
          <a:xfrm>
            <a:off x="6280030" y="2546152"/>
            <a:ext cx="12249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Deliver</a:t>
            </a:r>
            <a:endParaRPr lang="en-IN" sz="1200" dirty="0" smtClean="0">
              <a:solidFill>
                <a:schemeClr val="bg1"/>
              </a:solidFill>
            </a:endParaRPr>
          </a:p>
        </p:txBody>
      </p:sp>
      <p:cxnSp>
        <p:nvCxnSpPr>
          <p:cNvPr id="9" name="Straight Connector 8"/>
          <p:cNvCxnSpPr/>
          <p:nvPr/>
        </p:nvCxnSpPr>
        <p:spPr>
          <a:xfrm>
            <a:off x="905774" y="1052422"/>
            <a:ext cx="0" cy="34591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071450" y="1052422"/>
            <a:ext cx="0" cy="34591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8742" y="2357922"/>
            <a:ext cx="986620" cy="833660"/>
            <a:chOff x="-38742" y="1703705"/>
            <a:chExt cx="986620" cy="833660"/>
          </a:xfrm>
        </p:grpSpPr>
        <p:pic>
          <p:nvPicPr>
            <p:cNvPr id="11"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8049" y="1703705"/>
              <a:ext cx="433038" cy="582484"/>
            </a:xfrm>
            <a:prstGeom prst="rect">
              <a:avLst/>
            </a:prstGeom>
            <a:noFill/>
            <a:ln>
              <a:noFill/>
            </a:ln>
            <a:effectLst/>
          </p:spPr>
        </p:pic>
        <p:sp>
          <p:nvSpPr>
            <p:cNvPr id="12" name="Rectangle 11"/>
            <p:cNvSpPr/>
            <p:nvPr/>
          </p:nvSpPr>
          <p:spPr>
            <a:xfrm>
              <a:off x="-38742" y="2334232"/>
              <a:ext cx="986620" cy="203133"/>
            </a:xfrm>
            <a:prstGeom prst="rect">
              <a:avLst/>
            </a:prstGeom>
          </p:spPr>
          <p:txBody>
            <a:bodyPr wrap="square">
              <a:spAutoFit/>
            </a:bodyPr>
            <a:lstStyle/>
            <a:p>
              <a:pPr algn="ctr" eaLnBrk="0" hangingPunct="0">
                <a:lnSpc>
                  <a:spcPct val="90000"/>
                </a:lnSpc>
                <a:spcBef>
                  <a:spcPct val="40000"/>
                </a:spcBef>
                <a:buClr>
                  <a:srgbClr val="F80046"/>
                </a:buClr>
                <a:defRPr/>
              </a:pPr>
              <a:r>
                <a:rPr lang="de-DE" sz="800" dirty="0">
                  <a:ln w="3175">
                    <a:noFill/>
                  </a:ln>
                  <a:solidFill>
                    <a:srgbClr val="000000"/>
                  </a:solidFill>
                  <a:cs typeface="Arial"/>
                </a:rPr>
                <a:t>Trading Partner</a:t>
              </a:r>
            </a:p>
          </p:txBody>
        </p:sp>
      </p:grpSp>
      <p:grpSp>
        <p:nvGrpSpPr>
          <p:cNvPr id="14" name="Group 13"/>
          <p:cNvGrpSpPr/>
          <p:nvPr/>
        </p:nvGrpSpPr>
        <p:grpSpPr>
          <a:xfrm>
            <a:off x="8093838" y="2357922"/>
            <a:ext cx="986620" cy="833660"/>
            <a:chOff x="-38742" y="1703705"/>
            <a:chExt cx="986620" cy="833660"/>
          </a:xfrm>
        </p:grpSpPr>
        <p:pic>
          <p:nvPicPr>
            <p:cNvPr id="15"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8049" y="1703705"/>
              <a:ext cx="433038" cy="582484"/>
            </a:xfrm>
            <a:prstGeom prst="rect">
              <a:avLst/>
            </a:prstGeom>
            <a:noFill/>
            <a:ln>
              <a:noFill/>
            </a:ln>
            <a:effectLst/>
          </p:spPr>
        </p:pic>
        <p:sp>
          <p:nvSpPr>
            <p:cNvPr id="16" name="Rectangle 15"/>
            <p:cNvSpPr/>
            <p:nvPr/>
          </p:nvSpPr>
          <p:spPr>
            <a:xfrm>
              <a:off x="-38742" y="2334232"/>
              <a:ext cx="986620" cy="203133"/>
            </a:xfrm>
            <a:prstGeom prst="rect">
              <a:avLst/>
            </a:prstGeom>
          </p:spPr>
          <p:txBody>
            <a:bodyPr wrap="square">
              <a:spAutoFit/>
            </a:bodyPr>
            <a:lstStyle/>
            <a:p>
              <a:pPr algn="ctr" eaLnBrk="0" hangingPunct="0">
                <a:lnSpc>
                  <a:spcPct val="90000"/>
                </a:lnSpc>
                <a:spcBef>
                  <a:spcPct val="40000"/>
                </a:spcBef>
                <a:buClr>
                  <a:srgbClr val="F80046"/>
                </a:buClr>
                <a:defRPr/>
              </a:pPr>
              <a:r>
                <a:rPr lang="de-DE" sz="800" dirty="0">
                  <a:ln w="3175">
                    <a:noFill/>
                  </a:ln>
                  <a:solidFill>
                    <a:srgbClr val="000000"/>
                  </a:solidFill>
                  <a:cs typeface="Arial"/>
                </a:rPr>
                <a:t>Trading Partner</a:t>
              </a:r>
            </a:p>
          </p:txBody>
        </p:sp>
      </p:grpSp>
      <p:sp>
        <p:nvSpPr>
          <p:cNvPr id="17" name="Flowchart: Magnetic Disk 16"/>
          <p:cNvSpPr/>
          <p:nvPr/>
        </p:nvSpPr>
        <p:spPr>
          <a:xfrm>
            <a:off x="3128513" y="4279294"/>
            <a:ext cx="1232101" cy="464642"/>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B2B </a:t>
            </a:r>
            <a:r>
              <a:rPr lang="en-US" sz="1000" dirty="0" err="1" smtClean="0"/>
              <a:t>Datastore</a:t>
            </a:r>
            <a:endParaRPr lang="en-US" sz="1000" dirty="0"/>
          </a:p>
        </p:txBody>
      </p:sp>
      <p:cxnSp>
        <p:nvCxnSpPr>
          <p:cNvPr id="19" name="Straight Arrow Connector 18"/>
          <p:cNvCxnSpPr>
            <a:endCxn id="3" idx="1"/>
          </p:cNvCxnSpPr>
          <p:nvPr/>
        </p:nvCxnSpPr>
        <p:spPr>
          <a:xfrm>
            <a:off x="947878" y="2774752"/>
            <a:ext cx="60487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a:endCxn id="4" idx="1"/>
          </p:cNvCxnSpPr>
          <p:nvPr/>
        </p:nvCxnSpPr>
        <p:spPr>
          <a:xfrm>
            <a:off x="2777706" y="2774752"/>
            <a:ext cx="35080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5" idx="1"/>
          </p:cNvCxnSpPr>
          <p:nvPr/>
        </p:nvCxnSpPr>
        <p:spPr>
          <a:xfrm>
            <a:off x="4353464" y="2774752"/>
            <a:ext cx="35080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7" idx="1"/>
          </p:cNvCxnSpPr>
          <p:nvPr/>
        </p:nvCxnSpPr>
        <p:spPr>
          <a:xfrm>
            <a:off x="5929222" y="2774752"/>
            <a:ext cx="350808"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26" idx="1"/>
          </p:cNvCxnSpPr>
          <p:nvPr/>
        </p:nvCxnSpPr>
        <p:spPr>
          <a:xfrm>
            <a:off x="7504981" y="2774752"/>
            <a:ext cx="520359"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37276" y="2577625"/>
            <a:ext cx="136995" cy="39425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26" name="Rounded Rectangle 25"/>
          <p:cNvSpPr/>
          <p:nvPr/>
        </p:nvSpPr>
        <p:spPr>
          <a:xfrm>
            <a:off x="8025340" y="2577625"/>
            <a:ext cx="136995" cy="39425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pic>
        <p:nvPicPr>
          <p:cNvPr id="32" name="Grafik 6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427" y="3089640"/>
            <a:ext cx="417572" cy="417572"/>
          </a:xfrm>
          <a:prstGeom prst="rect">
            <a:avLst/>
          </a:prstGeom>
        </p:spPr>
      </p:pic>
      <p:pic>
        <p:nvPicPr>
          <p:cNvPr id="33" name="Grafik 6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4905" y="3090015"/>
            <a:ext cx="417600" cy="417600"/>
          </a:xfrm>
          <a:prstGeom prst="rect">
            <a:avLst/>
          </a:prstGeom>
        </p:spPr>
      </p:pic>
      <p:pic>
        <p:nvPicPr>
          <p:cNvPr id="34" name="Grafik 9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9705" y="3089640"/>
            <a:ext cx="417600" cy="417600"/>
          </a:xfrm>
          <a:prstGeom prst="rect">
            <a:avLst/>
          </a:prstGeom>
        </p:spPr>
      </p:pic>
    </p:spTree>
    <p:extLst>
      <p:ext uri="{BB962C8B-B14F-4D97-AF65-F5344CB8AC3E}">
        <p14:creationId xmlns:p14="http://schemas.microsoft.com/office/powerpoint/2010/main" val="1369586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E-Standards Support</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301080798"/>
              </p:ext>
            </p:extLst>
          </p:nvPr>
        </p:nvGraphicFramePr>
        <p:xfrm>
          <a:off x="395288" y="1131888"/>
          <a:ext cx="8353425" cy="349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5" name="Text Placeholder 4"/>
          <p:cNvSpPr>
            <a:spLocks noGrp="1"/>
          </p:cNvSpPr>
          <p:nvPr>
            <p:ph type="body" sz="quarter" idx="13"/>
          </p:nvPr>
        </p:nvSpPr>
        <p:spPr/>
        <p:txBody>
          <a:bodyPr/>
          <a:lstStyle/>
          <a:p>
            <a:r>
              <a:rPr lang="en-US" dirty="0" smtClean="0"/>
              <a:t>Capabilities Expectation</a:t>
            </a:r>
            <a:endParaRPr lang="en-US" dirty="0"/>
          </a:p>
        </p:txBody>
      </p:sp>
    </p:spTree>
    <p:extLst>
      <p:ext uri="{BB962C8B-B14F-4D97-AF65-F5344CB8AC3E}">
        <p14:creationId xmlns:p14="http://schemas.microsoft.com/office/powerpoint/2010/main" val="3664234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B2B Standards</a:t>
            </a:r>
            <a:endParaRPr lang="en-US" dirty="0"/>
          </a:p>
        </p:txBody>
      </p:sp>
      <p:sp>
        <p:nvSpPr>
          <p:cNvPr id="5" name="Content Placeholder 4"/>
          <p:cNvSpPr>
            <a:spLocks noGrp="1"/>
          </p:cNvSpPr>
          <p:nvPr>
            <p:ph sz="half" idx="4294967295"/>
          </p:nvPr>
        </p:nvSpPr>
        <p:spPr>
          <a:xfrm>
            <a:off x="146304" y="1001849"/>
            <a:ext cx="4124325" cy="3802063"/>
          </a:xfrm>
          <a:noFill/>
          <a:ln>
            <a:noFill/>
          </a:ln>
        </p:spPr>
        <p:txBody>
          <a:bodyPr/>
          <a:lstStyle/>
          <a:p>
            <a:pPr lvl="1"/>
            <a:r>
              <a:rPr lang="en-US" dirty="0" smtClean="0"/>
              <a:t>Document content processing,  validation and routing</a:t>
            </a:r>
          </a:p>
          <a:p>
            <a:pPr lvl="1"/>
            <a:r>
              <a:rPr lang="en-US" dirty="0" smtClean="0"/>
              <a:t>Support for horizontal and vertical industry standards</a:t>
            </a:r>
          </a:p>
          <a:p>
            <a:pPr lvl="2"/>
            <a:r>
              <a:rPr lang="en-US" dirty="0" smtClean="0"/>
              <a:t>EDI</a:t>
            </a:r>
          </a:p>
          <a:p>
            <a:pPr lvl="2"/>
            <a:r>
              <a:rPr lang="en-US" dirty="0" smtClean="0"/>
              <a:t>AS2</a:t>
            </a:r>
          </a:p>
          <a:p>
            <a:pPr lvl="2"/>
            <a:r>
              <a:rPr lang="en-US" dirty="0" smtClean="0"/>
              <a:t>AS4</a:t>
            </a:r>
          </a:p>
          <a:p>
            <a:pPr lvl="2"/>
            <a:r>
              <a:rPr lang="en-US" dirty="0" err="1" smtClean="0"/>
              <a:t>RosettaNet</a:t>
            </a:r>
            <a:endParaRPr lang="en-US" dirty="0" smtClean="0"/>
          </a:p>
          <a:p>
            <a:pPr lvl="2"/>
            <a:r>
              <a:rPr lang="en-US" dirty="0" smtClean="0"/>
              <a:t>HIPAA</a:t>
            </a:r>
          </a:p>
          <a:p>
            <a:pPr lvl="2"/>
            <a:r>
              <a:rPr lang="en-US" dirty="0" smtClean="0"/>
              <a:t>HL7</a:t>
            </a:r>
          </a:p>
          <a:p>
            <a:pPr lvl="2"/>
            <a:r>
              <a:rPr lang="en-US" dirty="0" smtClean="0"/>
              <a:t>SWIFT</a:t>
            </a:r>
          </a:p>
          <a:p>
            <a:pPr lvl="2"/>
            <a:r>
              <a:rPr lang="en-US" dirty="0" smtClean="0"/>
              <a:t>ACH</a:t>
            </a:r>
          </a:p>
          <a:p>
            <a:pPr lvl="2"/>
            <a:r>
              <a:rPr lang="en-US" dirty="0" smtClean="0"/>
              <a:t>FIX, etc.</a:t>
            </a:r>
          </a:p>
          <a:p>
            <a:pPr lvl="2"/>
            <a:endParaRPr lang="en-US" dirty="0"/>
          </a:p>
        </p:txBody>
      </p:sp>
      <p:pic>
        <p:nvPicPr>
          <p:cNvPr id="8"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6367" y="1719030"/>
            <a:ext cx="820785" cy="32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77980" y="879930"/>
            <a:ext cx="907663" cy="3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23145" y="2392759"/>
            <a:ext cx="530366" cy="51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10472" y="1432860"/>
            <a:ext cx="774451" cy="34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50352" y="1755972"/>
            <a:ext cx="863811" cy="3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14" name="Picture 1"/>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292848" y="2715826"/>
            <a:ext cx="822440" cy="65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75370" y="826638"/>
            <a:ext cx="1007805" cy="725522"/>
          </a:xfrm>
          <a:prstGeom prst="rect">
            <a:avLst/>
          </a:prstGeom>
        </p:spPr>
      </p:pic>
      <p:pic>
        <p:nvPicPr>
          <p:cNvPr id="16" name="Picture 4" descr="cidx_trans"/>
          <p:cNvPicPr>
            <a:picLocks noChangeAspect="1" noChangeArrowheads="1"/>
          </p:cNvPicPr>
          <p:nvPr>
            <p:custDataLst>
              <p:tags r:id="rId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8090441" y="1654557"/>
            <a:ext cx="1000125" cy="49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descr="rosettanet_trans"/>
          <p:cNvPicPr>
            <a:picLocks noChangeAspect="1" noChangeArrowheads="1"/>
          </p:cNvPicPr>
          <p:nvPr>
            <p:custDataLst>
              <p:tags r:id="rId3"/>
            </p:custDataLst>
          </p:nvPr>
        </p:nvPicPr>
        <p:blipFill>
          <a:blip r:embed="rId23">
            <a:extLst>
              <a:ext uri="{28A0092B-C50C-407E-A947-70E740481C1C}">
                <a14:useLocalDpi xmlns:a14="http://schemas.microsoft.com/office/drawing/2010/main" val="0"/>
              </a:ext>
            </a:extLst>
          </a:blip>
          <a:srcRect/>
          <a:stretch>
            <a:fillRect/>
          </a:stretch>
        </p:blipFill>
        <p:spPr bwMode="auto">
          <a:xfrm>
            <a:off x="7241155" y="2248389"/>
            <a:ext cx="1828800" cy="52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p:cNvPicPr>
            <a:picLocks noChangeAspect="1" noChangeArrowheads="1"/>
          </p:cNvPicPr>
          <p:nvPr>
            <p:custDataLst>
              <p:tags r:id="rId4"/>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4911564" y="3998235"/>
            <a:ext cx="1023161" cy="88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 name="Picture 8"/>
          <p:cNvPicPr>
            <a:picLocks noChangeAspect="1" noChangeArrowheads="1"/>
          </p:cNvPicPr>
          <p:nvPr>
            <p:custDataLst>
              <p:tags r:id="rId5"/>
            </p:custDataLst>
          </p:nvPr>
        </p:nvPicPr>
        <p:blipFill>
          <a:blip r:embed="rId25">
            <a:extLst>
              <a:ext uri="{28A0092B-C50C-407E-A947-70E740481C1C}">
                <a14:useLocalDpi xmlns:a14="http://schemas.microsoft.com/office/drawing/2010/main" val="0"/>
              </a:ext>
            </a:extLst>
          </a:blip>
          <a:srcRect/>
          <a:stretch>
            <a:fillRect/>
          </a:stretch>
        </p:blipFill>
        <p:spPr bwMode="auto">
          <a:xfrm>
            <a:off x="6373441" y="2948277"/>
            <a:ext cx="944147" cy="5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p:cNvPicPr>
            <a:picLocks noChangeAspect="1" noChangeArrowheads="1"/>
          </p:cNvPicPr>
          <p:nvPr>
            <p:custDataLst>
              <p:tags r:id="rId6"/>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7844265" y="3540431"/>
            <a:ext cx="672559" cy="89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 name="Picture 10"/>
          <p:cNvPicPr>
            <a:picLocks noChangeAspect="1" noChangeArrowheads="1"/>
          </p:cNvPicPr>
          <p:nvPr>
            <p:custDataLst>
              <p:tags r:id="rId7"/>
            </p:custDataLst>
          </p:nvPr>
        </p:nvPicPr>
        <p:blipFill>
          <a:blip r:embed="rId27">
            <a:extLst>
              <a:ext uri="{28A0092B-C50C-407E-A947-70E740481C1C}">
                <a14:useLocalDpi xmlns:a14="http://schemas.microsoft.com/office/drawing/2010/main" val="0"/>
              </a:ext>
            </a:extLst>
          </a:blip>
          <a:srcRect/>
          <a:stretch>
            <a:fillRect/>
          </a:stretch>
        </p:blipFill>
        <p:spPr bwMode="auto">
          <a:xfrm>
            <a:off x="5098552" y="3396723"/>
            <a:ext cx="1394719" cy="474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p:cNvPicPr>
            <a:picLocks noChangeAspect="1" noChangeArrowheads="1"/>
          </p:cNvPicPr>
          <p:nvPr>
            <p:custDataLst>
              <p:tags r:id="rId8"/>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6266206" y="2281388"/>
            <a:ext cx="914400" cy="35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 name="Picture 33"/>
          <p:cNvPicPr>
            <a:picLocks noChangeAspect="1" noChangeArrowheads="1"/>
          </p:cNvPicPr>
          <p:nvPr>
            <p:custDataLst>
              <p:tags r:id="rId9"/>
            </p:custDataLst>
          </p:nvPr>
        </p:nvPicPr>
        <p:blipFill>
          <a:blip r:embed="rId29">
            <a:extLst>
              <a:ext uri="{28A0092B-C50C-407E-A947-70E740481C1C}">
                <a14:useLocalDpi xmlns:a14="http://schemas.microsoft.com/office/drawing/2010/main" val="0"/>
              </a:ext>
            </a:extLst>
          </a:blip>
          <a:srcRect/>
          <a:stretch>
            <a:fillRect/>
          </a:stretch>
        </p:blipFill>
        <p:spPr bwMode="auto">
          <a:xfrm>
            <a:off x="6603659" y="3762445"/>
            <a:ext cx="703367" cy="111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24" name="Picture 35"/>
          <p:cNvPicPr>
            <a:picLocks noChangeAspect="1" noChangeArrowheads="1"/>
          </p:cNvPicPr>
          <p:nvPr>
            <p:custDataLst>
              <p:tags r:id="rId10"/>
            </p:custDataLst>
          </p:nvPr>
        </p:nvPicPr>
        <p:blipFill>
          <a:blip r:embed="rId30">
            <a:extLst>
              <a:ext uri="{28A0092B-C50C-407E-A947-70E740481C1C}">
                <a14:useLocalDpi xmlns:a14="http://schemas.microsoft.com/office/drawing/2010/main" val="0"/>
              </a:ext>
            </a:extLst>
          </a:blip>
          <a:srcRect/>
          <a:stretch>
            <a:fillRect/>
          </a:stretch>
        </p:blipFill>
        <p:spPr bwMode="auto">
          <a:xfrm>
            <a:off x="4568992" y="1708556"/>
            <a:ext cx="1059120" cy="64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25" name="Picture 2" descr="D:\Powerpoint\png\xml.png"/>
          <p:cNvPicPr>
            <a:picLocks noChangeAspect="1" noChangeArrowheads="1"/>
          </p:cNvPicPr>
          <p:nvPr>
            <p:custDataLst>
              <p:tags r:id="rId11"/>
            </p:custDataLst>
          </p:nvPr>
        </p:nvPicPr>
        <p:blipFill>
          <a:blip r:embed="rId31">
            <a:extLst>
              <a:ext uri="{28A0092B-C50C-407E-A947-70E740481C1C}">
                <a14:useLocalDpi xmlns:a14="http://schemas.microsoft.com/office/drawing/2010/main" val="0"/>
              </a:ext>
            </a:extLst>
          </a:blip>
          <a:srcRect/>
          <a:stretch>
            <a:fillRect/>
          </a:stretch>
        </p:blipFill>
        <p:spPr bwMode="auto">
          <a:xfrm>
            <a:off x="4515570" y="2773480"/>
            <a:ext cx="1107194" cy="56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p:cNvSpPr>
          <p:nvPr>
            <p:custDataLst>
              <p:tags r:id="rId12"/>
            </p:custDataLst>
          </p:nvPr>
        </p:nvSpPr>
        <p:spPr>
          <a:xfrm>
            <a:off x="6231685" y="836799"/>
            <a:ext cx="671979" cy="461665"/>
          </a:xfrm>
          <a:prstGeom prst="rect">
            <a:avLst/>
          </a:prstGeom>
          <a:noFill/>
          <a:effectLst>
            <a:outerShdw blurRad="50800" dist="38100" dir="5400000" algn="t" rotWithShape="0">
              <a:prstClr val="black">
                <a:alpha val="40000"/>
              </a:prstClr>
            </a:outerShdw>
          </a:effectLst>
        </p:spPr>
        <p:txBody>
          <a:bodyPr wrap="none" rtlCol="0">
            <a:spAutoFit/>
          </a:bodyPr>
          <a:lstStyle/>
          <a:p>
            <a:pPr defTabSz="685800"/>
            <a:r>
              <a:rPr lang="en-US" sz="2400" b="1" dirty="0" smtClean="0">
                <a:solidFill>
                  <a:srgbClr val="333333"/>
                </a:solidFill>
              </a:rPr>
              <a:t>AS4</a:t>
            </a:r>
            <a:endParaRPr lang="en-US" sz="2400" b="1" dirty="0">
              <a:solidFill>
                <a:srgbClr val="333333"/>
              </a:solidFill>
            </a:endParaRPr>
          </a:p>
        </p:txBody>
      </p:sp>
      <p:pic>
        <p:nvPicPr>
          <p:cNvPr id="1026" name="Picture 2" descr="C:\Users\inkde\AppData\Local\Microsoft\Windows\Temporary Internet Files\Content.IE5\ZU08N7HL\600px-Green_check.svg[1].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89887" y="2070514"/>
            <a:ext cx="210874" cy="21087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inkde\AppData\Local\Microsoft\Windows\Temporary Internet Files\Content.IE5\ZU08N7HL\600px-Green_check.svg[1].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89887" y="2350733"/>
            <a:ext cx="210874" cy="210874"/>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Lst>
    <p:extLst>
      <p:ext uri="{BB962C8B-B14F-4D97-AF65-F5344CB8AC3E}">
        <p14:creationId xmlns:p14="http://schemas.microsoft.com/office/powerpoint/2010/main" val="358699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 Landscape</a:t>
            </a:r>
            <a:endParaRPr lang="en-US" dirty="0"/>
          </a:p>
        </p:txBody>
      </p:sp>
      <p:sp>
        <p:nvSpPr>
          <p:cNvPr id="4" name="Footer Placeholder 3"/>
          <p:cNvSpPr>
            <a:spLocks noGrp="1"/>
          </p:cNvSpPr>
          <p:nvPr>
            <p:ph type="ftr" sz="quarter" idx="10"/>
          </p:nvPr>
        </p:nvSpPr>
        <p:spPr/>
        <p:txBody>
          <a:bodyPr/>
          <a:lstStyle/>
          <a:p>
            <a:r>
              <a:rPr lang="en-IN" smtClean="0"/>
              <a:t>© 2019 Software AG. All rights reserved. For internal use only</a:t>
            </a:r>
            <a:endParaRPr lang="en-US" dirty="0" smtClean="0"/>
          </a:p>
        </p:txBody>
      </p:sp>
      <p:sp>
        <p:nvSpPr>
          <p:cNvPr id="3" name="Content Placeholder 2"/>
          <p:cNvSpPr>
            <a:spLocks noGrp="1"/>
          </p:cNvSpPr>
          <p:nvPr>
            <p:ph sz="quarter" idx="11"/>
          </p:nvPr>
        </p:nvSpPr>
        <p:spPr/>
        <p:txBody>
          <a:bodyPr/>
          <a:lstStyle/>
          <a:p>
            <a:r>
              <a:rPr lang="en-US" b="1" dirty="0" smtClean="0"/>
              <a:t>Document Definition Store</a:t>
            </a:r>
          </a:p>
          <a:p>
            <a:pPr lvl="1"/>
            <a:r>
              <a:rPr lang="en-US" dirty="0" smtClean="0"/>
              <a:t>Repository of </a:t>
            </a:r>
            <a:r>
              <a:rPr lang="en-US" dirty="0" smtClean="0">
                <a:solidFill>
                  <a:schemeClr val="tx2"/>
                </a:solidFill>
              </a:rPr>
              <a:t>document schema and document definition</a:t>
            </a:r>
            <a:r>
              <a:rPr lang="en-US" dirty="0" smtClean="0"/>
              <a:t> for all supported standard </a:t>
            </a:r>
            <a:r>
              <a:rPr lang="en-US" sz="1200" i="1" dirty="0" smtClean="0"/>
              <a:t>(sources, templates, etc.)</a:t>
            </a:r>
            <a:endParaRPr lang="en-US" i="1" dirty="0" smtClean="0"/>
          </a:p>
          <a:p>
            <a:pPr lvl="1"/>
            <a:r>
              <a:rPr lang="en-US" dirty="0" smtClean="0">
                <a:solidFill>
                  <a:schemeClr val="tx2"/>
                </a:solidFill>
              </a:rPr>
              <a:t>Unified store</a:t>
            </a:r>
            <a:r>
              <a:rPr lang="en-US" dirty="0" smtClean="0"/>
              <a:t>, instead of having a copy in each B2B runtime</a:t>
            </a:r>
          </a:p>
          <a:p>
            <a:pPr lvl="1"/>
            <a:r>
              <a:rPr lang="en-US" dirty="0" smtClean="0"/>
              <a:t>Easy to upgrade, patch or enhance new version support</a:t>
            </a:r>
          </a:p>
          <a:p>
            <a:pPr lvl="1"/>
            <a:r>
              <a:rPr lang="en-US" dirty="0" smtClean="0">
                <a:solidFill>
                  <a:schemeClr val="tx2"/>
                </a:solidFill>
              </a:rPr>
              <a:t>Read-only access </a:t>
            </a:r>
            <a:r>
              <a:rPr lang="en-US" dirty="0" smtClean="0"/>
              <a:t>to document definition, for runtimes to create document instances per tenant</a:t>
            </a:r>
          </a:p>
          <a:p>
            <a:pPr lvl="1"/>
            <a:r>
              <a:rPr lang="en-US" dirty="0" smtClean="0"/>
              <a:t>Modification, if any happens only on a local copy within tenant’s instance</a:t>
            </a:r>
          </a:p>
        </p:txBody>
      </p:sp>
      <p:graphicFrame>
        <p:nvGraphicFramePr>
          <p:cNvPr id="7" name="Content Placeholder 6"/>
          <p:cNvGraphicFramePr>
            <a:graphicFrameLocks noGrp="1"/>
          </p:cNvGraphicFramePr>
          <p:nvPr>
            <p:ph sz="quarter" idx="15"/>
            <p:extLst>
              <p:ext uri="{D42A27DB-BD31-4B8C-83A1-F6EECF244321}">
                <p14:modId xmlns:p14="http://schemas.microsoft.com/office/powerpoint/2010/main" val="1061588769"/>
              </p:ext>
            </p:extLst>
          </p:nvPr>
        </p:nvGraphicFramePr>
        <p:xfrm>
          <a:off x="4643438" y="1131888"/>
          <a:ext cx="4105275" cy="349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13"/>
          </p:nvPr>
        </p:nvSpPr>
        <p:spPr/>
        <p:txBody>
          <a:bodyPr/>
          <a:lstStyle/>
          <a:p>
            <a:r>
              <a:rPr lang="en-US" dirty="0" smtClean="0"/>
              <a:t>Document Definitions</a:t>
            </a:r>
            <a:endParaRPr lang="en-US" dirty="0"/>
          </a:p>
        </p:txBody>
      </p:sp>
    </p:spTree>
    <p:extLst>
      <p:ext uri="{BB962C8B-B14F-4D97-AF65-F5344CB8AC3E}">
        <p14:creationId xmlns:p14="http://schemas.microsoft.com/office/powerpoint/2010/main" val="296545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IN" smtClean="0"/>
              <a:t>© 2019 Software AG. All rights reserved. For internal use only</a:t>
            </a:r>
            <a:endParaRPr lang="en-US" dirty="0" smtClean="0"/>
          </a:p>
        </p:txBody>
      </p:sp>
    </p:spTree>
    <p:extLst>
      <p:ext uri="{BB962C8B-B14F-4D97-AF65-F5344CB8AC3E}">
        <p14:creationId xmlns:p14="http://schemas.microsoft.com/office/powerpoint/2010/main" val="254525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3"/>
          </p:nvPr>
        </p:nvSpPr>
        <p:spPr/>
        <p:txBody>
          <a:bodyPr/>
          <a:lstStyle/>
          <a:p>
            <a:r>
              <a:rPr lang="en-IN" noProof="0" smtClean="0"/>
              <a:t>© 2019 Software AG. All rights reserved. For internal use only</a:t>
            </a:r>
            <a:endParaRPr lang="en-US" noProof="0" dirty="0" smtClean="0"/>
          </a:p>
        </p:txBody>
      </p:sp>
      <p:sp>
        <p:nvSpPr>
          <p:cNvPr id="5" name="Title 4"/>
          <p:cNvSpPr>
            <a:spLocks noGrp="1"/>
          </p:cNvSpPr>
          <p:nvPr>
            <p:ph type="title"/>
          </p:nvPr>
        </p:nvSpPr>
        <p:spPr/>
        <p:txBody>
          <a:bodyPr/>
          <a:lstStyle/>
          <a:p>
            <a:r>
              <a:rPr lang="en-US" dirty="0" smtClean="0"/>
              <a:t>Kubernetes Cluster</a:t>
            </a:r>
            <a:endParaRPr lang="en-US" dirty="0"/>
          </a:p>
        </p:txBody>
      </p:sp>
      <p:sp>
        <p:nvSpPr>
          <p:cNvPr id="6" name="Subtitle 5"/>
          <p:cNvSpPr>
            <a:spLocks noGrp="1"/>
          </p:cNvSpPr>
          <p:nvPr>
            <p:ph type="subTitle" idx="1"/>
          </p:nvPr>
        </p:nvSpPr>
        <p:spPr/>
        <p:txBody>
          <a:bodyPr/>
          <a:lstStyle/>
          <a:p>
            <a:r>
              <a:rPr lang="en-US" dirty="0" smtClean="0"/>
              <a:t>INTERNALS</a:t>
            </a:r>
            <a:endParaRPr lang="en-US" dirty="0"/>
          </a:p>
        </p:txBody>
      </p:sp>
    </p:spTree>
    <p:extLst>
      <p:ext uri="{BB962C8B-B14F-4D97-AF65-F5344CB8AC3E}">
        <p14:creationId xmlns:p14="http://schemas.microsoft.com/office/powerpoint/2010/main" val="4225284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B2B container with Kubernetes</a:t>
            </a:r>
          </a:p>
        </p:txBody>
      </p:sp>
      <p:sp>
        <p:nvSpPr>
          <p:cNvPr id="6" name="Content Placeholder 5"/>
          <p:cNvSpPr>
            <a:spLocks noGrp="1"/>
          </p:cNvSpPr>
          <p:nvPr>
            <p:ph sz="quarter" idx="10"/>
          </p:nvPr>
        </p:nvSpPr>
        <p:spPr/>
        <p:txBody>
          <a:bodyPr/>
          <a:lstStyle/>
          <a:p>
            <a:r>
              <a:rPr lang="en-US" b="1" dirty="0" smtClean="0"/>
              <a:t>Rationale</a:t>
            </a:r>
          </a:p>
          <a:p>
            <a:pPr lvl="1"/>
            <a:r>
              <a:rPr lang="en-US" dirty="0" smtClean="0"/>
              <a:t>Aligning to the Software AG Cloud initiative</a:t>
            </a:r>
          </a:p>
          <a:p>
            <a:pPr lvl="1"/>
            <a:r>
              <a:rPr lang="en-US" dirty="0" smtClean="0"/>
              <a:t>Micro service approach towards adding B2B functionality to Integration Platform</a:t>
            </a:r>
          </a:p>
          <a:p>
            <a:r>
              <a:rPr lang="en-US" b="1" dirty="0" smtClean="0"/>
              <a:t>Requirements</a:t>
            </a:r>
            <a:endParaRPr lang="en-US" b="1" dirty="0"/>
          </a:p>
          <a:p>
            <a:pPr lvl="1"/>
            <a:r>
              <a:rPr lang="en-US" dirty="0" smtClean="0"/>
              <a:t>Clustered Kubernetes Environment available and operational by Cloud Ops team</a:t>
            </a:r>
          </a:p>
          <a:p>
            <a:pPr lvl="1"/>
            <a:r>
              <a:rPr lang="en-US" dirty="0" smtClean="0"/>
              <a:t>Support for RDBMS (MySQL) for using a database schema per tenant</a:t>
            </a:r>
          </a:p>
          <a:p>
            <a:pPr lvl="1"/>
            <a:r>
              <a:rPr lang="en-US" dirty="0" smtClean="0"/>
              <a:t>Ability to expose channels for inbound &amp; outbound communications</a:t>
            </a:r>
          </a:p>
          <a:p>
            <a:pPr lvl="1"/>
            <a:r>
              <a:rPr lang="en-US" dirty="0" smtClean="0"/>
              <a:t>B2B Instance configured as per K8S guidelines</a:t>
            </a:r>
          </a:p>
          <a:p>
            <a:pPr lvl="2"/>
            <a:r>
              <a:rPr lang="en-US" dirty="0" smtClean="0"/>
              <a:t>Health Checks, Non-root Docker instance, etc.</a:t>
            </a:r>
          </a:p>
          <a:p>
            <a:pPr lvl="1"/>
            <a:r>
              <a:rPr lang="en-US" dirty="0" smtClean="0"/>
              <a:t>Use Shared Common Platform hosting the B2B Application (b2b.war), along-side webMethods.io Integration – Flow Editor Application</a:t>
            </a:r>
          </a:p>
          <a:p>
            <a:pPr marL="0" indent="0">
              <a:buNone/>
            </a:pPr>
            <a:endParaRPr lang="en-US"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4" name="Text Placeholder 3"/>
          <p:cNvSpPr>
            <a:spLocks noGrp="1"/>
          </p:cNvSpPr>
          <p:nvPr>
            <p:ph type="body" sz="quarter" idx="13"/>
          </p:nvPr>
        </p:nvSpPr>
        <p:spPr/>
        <p:txBody>
          <a:bodyPr/>
          <a:lstStyle/>
          <a:p>
            <a:r>
              <a:rPr lang="en-US" dirty="0" smtClean="0"/>
              <a:t>Approach Description</a:t>
            </a:r>
            <a:endParaRPr lang="en-US" dirty="0"/>
          </a:p>
        </p:txBody>
      </p:sp>
    </p:spTree>
    <p:extLst>
      <p:ext uri="{BB962C8B-B14F-4D97-AF65-F5344CB8AC3E}">
        <p14:creationId xmlns:p14="http://schemas.microsoft.com/office/powerpoint/2010/main" val="416209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Webmethods.io Integration with B2B</a:t>
            </a:r>
            <a:endParaRPr lang="en-US"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8" name="Text Placeholder 7"/>
          <p:cNvSpPr>
            <a:spLocks noGrp="1"/>
          </p:cNvSpPr>
          <p:nvPr>
            <p:ph type="body" sz="quarter" idx="13"/>
          </p:nvPr>
        </p:nvSpPr>
        <p:spPr/>
        <p:txBody>
          <a:bodyPr/>
          <a:lstStyle/>
          <a:p>
            <a:r>
              <a:rPr lang="en-US" dirty="0" smtClean="0"/>
              <a:t>High Level View</a:t>
            </a:r>
            <a:endParaRPr lang="en-US" dirty="0"/>
          </a:p>
        </p:txBody>
      </p:sp>
      <p:sp>
        <p:nvSpPr>
          <p:cNvPr id="9" name="Rectangle 8"/>
          <p:cNvSpPr/>
          <p:nvPr/>
        </p:nvSpPr>
        <p:spPr>
          <a:xfrm>
            <a:off x="7949604" y="2350909"/>
            <a:ext cx="884879" cy="876107"/>
          </a:xfrm>
          <a:prstGeom prst="rect">
            <a:avLst/>
          </a:prstGeom>
          <a:solidFill>
            <a:schemeClr val="bg1">
              <a:lumMod val="85000"/>
            </a:schemeClr>
          </a:solidFill>
          <a:ln>
            <a:solidFill>
              <a:schemeClr val="accent3"/>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sp>
        <p:nvSpPr>
          <p:cNvPr id="10" name="Rectangle 9"/>
          <p:cNvSpPr/>
          <p:nvPr/>
        </p:nvSpPr>
        <p:spPr>
          <a:xfrm>
            <a:off x="2135470" y="1413710"/>
            <a:ext cx="5582794" cy="3504129"/>
          </a:xfrm>
          <a:prstGeom prst="rect">
            <a:avLst/>
          </a:prstGeom>
          <a:solidFill>
            <a:schemeClr val="bg1">
              <a:lumMod val="85000"/>
            </a:schemeClr>
          </a:solidFill>
          <a:ln>
            <a:solidFill>
              <a:schemeClr val="accent3"/>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12" name="Flowchart: Magnetic Disk 11"/>
          <p:cNvSpPr/>
          <p:nvPr/>
        </p:nvSpPr>
        <p:spPr>
          <a:xfrm>
            <a:off x="6575484" y="1693635"/>
            <a:ext cx="1009836" cy="620657"/>
          </a:xfrm>
          <a:prstGeom prst="flowChartMagneticDisk">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Tenant Database</a:t>
            </a:r>
          </a:p>
        </p:txBody>
      </p:sp>
      <p:cxnSp>
        <p:nvCxnSpPr>
          <p:cNvPr id="13" name="Elbow Connector 12"/>
          <p:cNvCxnSpPr>
            <a:stCxn id="11" idx="3"/>
            <a:endCxn id="12" idx="2"/>
          </p:cNvCxnSpPr>
          <p:nvPr/>
        </p:nvCxnSpPr>
        <p:spPr>
          <a:xfrm flipV="1">
            <a:off x="6299270" y="2003964"/>
            <a:ext cx="276214" cy="1"/>
          </a:xfrm>
          <a:prstGeom prst="bentConnector3">
            <a:avLst>
              <a:gd name="adj1" fmla="val 50000"/>
            </a:avLst>
          </a:prstGeom>
          <a:noFill/>
          <a:ln w="12700">
            <a:solidFill>
              <a:schemeClr val="accent3"/>
            </a:solidFill>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Rectangle 13"/>
          <p:cNvSpPr/>
          <p:nvPr/>
        </p:nvSpPr>
        <p:spPr>
          <a:xfrm>
            <a:off x="3076117" y="1287710"/>
            <a:ext cx="2776190" cy="252000"/>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Front Load Balancer</a:t>
            </a:r>
          </a:p>
        </p:txBody>
      </p:sp>
      <p:sp>
        <p:nvSpPr>
          <p:cNvPr id="16" name="Rectangle 15"/>
          <p:cNvSpPr/>
          <p:nvPr/>
        </p:nvSpPr>
        <p:spPr>
          <a:xfrm>
            <a:off x="4052549" y="3290059"/>
            <a:ext cx="1331870" cy="964287"/>
          </a:xfrm>
          <a:prstGeom prst="rect">
            <a:avLst/>
          </a:prstGeom>
          <a:solidFill>
            <a:schemeClr val="accent4">
              <a:lumMod val="20000"/>
              <a:lumOff val="80000"/>
              <a:alpha val="50000"/>
            </a:schemeClr>
          </a:solidFill>
          <a:ln w="12700">
            <a:solidFill>
              <a:schemeClr val="bg1">
                <a:lumMod val="50000"/>
              </a:schemeClr>
            </a:solidFill>
            <a:prstDash val="lgDash"/>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r>
              <a:rPr lang="en-US" sz="1100" dirty="0" smtClean="0"/>
              <a:t>K8S Cluster</a:t>
            </a:r>
            <a:endParaRPr lang="en-US" sz="1100" dirty="0"/>
          </a:p>
        </p:txBody>
      </p:sp>
      <p:cxnSp>
        <p:nvCxnSpPr>
          <p:cNvPr id="17" name="Elbow Connector 16"/>
          <p:cNvCxnSpPr>
            <a:stCxn id="11" idx="2"/>
            <a:endCxn id="15" idx="0"/>
          </p:cNvCxnSpPr>
          <p:nvPr/>
        </p:nvCxnSpPr>
        <p:spPr>
          <a:xfrm rot="16200000" flipH="1">
            <a:off x="5152711" y="2350305"/>
            <a:ext cx="188346" cy="258280"/>
          </a:xfrm>
          <a:prstGeom prst="bentConnector3">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Elbow Connector 17"/>
          <p:cNvCxnSpPr>
            <a:stCxn id="15" idx="2"/>
            <a:endCxn id="16" idx="0"/>
          </p:cNvCxnSpPr>
          <p:nvPr/>
        </p:nvCxnSpPr>
        <p:spPr>
          <a:xfrm rot="5400000">
            <a:off x="4815034" y="2729068"/>
            <a:ext cx="464441" cy="657540"/>
          </a:xfrm>
          <a:prstGeom prst="bentConnector3">
            <a:avLst/>
          </a:prstGeom>
          <a:noFill/>
          <a:ln w="12700">
            <a:solidFill>
              <a:schemeClr val="accent3"/>
            </a:solidFill>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Flowchart: Magnetic Disk 18"/>
          <p:cNvSpPr/>
          <p:nvPr/>
        </p:nvSpPr>
        <p:spPr>
          <a:xfrm>
            <a:off x="5533840" y="4473737"/>
            <a:ext cx="956458" cy="383266"/>
          </a:xfrm>
          <a:prstGeom prst="flowChartMagneticDisk">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t>Git</a:t>
            </a:r>
            <a:r>
              <a:rPr lang="en-US" sz="900" dirty="0" smtClean="0"/>
              <a:t> Repository</a:t>
            </a:r>
            <a:endParaRPr lang="en-US" sz="900" dirty="0"/>
          </a:p>
        </p:txBody>
      </p:sp>
      <p:sp>
        <p:nvSpPr>
          <p:cNvPr id="20" name="Flowchart: Magnetic Disk 19"/>
          <p:cNvSpPr/>
          <p:nvPr/>
        </p:nvSpPr>
        <p:spPr>
          <a:xfrm>
            <a:off x="6646461" y="4482244"/>
            <a:ext cx="956458" cy="383266"/>
          </a:xfrm>
          <a:prstGeom prst="flowChartMagneticDisk">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Event Store</a:t>
            </a:r>
            <a:endParaRPr lang="en-US" sz="900" dirty="0"/>
          </a:p>
        </p:txBody>
      </p:sp>
      <p:sp>
        <p:nvSpPr>
          <p:cNvPr id="21" name="Flowchart: Magnetic Disk 20"/>
          <p:cNvSpPr/>
          <p:nvPr/>
        </p:nvSpPr>
        <p:spPr>
          <a:xfrm>
            <a:off x="4212420" y="4460108"/>
            <a:ext cx="1014057" cy="396895"/>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B2B </a:t>
            </a:r>
            <a:r>
              <a:rPr lang="en-US" sz="900" dirty="0" err="1" smtClean="0"/>
              <a:t>Datastore</a:t>
            </a:r>
            <a:endParaRPr lang="en-US" sz="900" dirty="0"/>
          </a:p>
        </p:txBody>
      </p:sp>
      <p:cxnSp>
        <p:nvCxnSpPr>
          <p:cNvPr id="22" name="Elbow Connector 21"/>
          <p:cNvCxnSpPr>
            <a:stCxn id="39" idx="2"/>
            <a:endCxn id="19" idx="1"/>
          </p:cNvCxnSpPr>
          <p:nvPr/>
        </p:nvCxnSpPr>
        <p:spPr>
          <a:xfrm rot="5400000">
            <a:off x="6009575" y="4244415"/>
            <a:ext cx="231816" cy="226828"/>
          </a:xfrm>
          <a:prstGeom prst="bentConnector3">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Elbow Connector 22"/>
          <p:cNvCxnSpPr>
            <a:stCxn id="39" idx="2"/>
            <a:endCxn id="20" idx="1"/>
          </p:cNvCxnSpPr>
          <p:nvPr/>
        </p:nvCxnSpPr>
        <p:spPr>
          <a:xfrm rot="16200000" flipH="1">
            <a:off x="6561632" y="3919185"/>
            <a:ext cx="240323" cy="885793"/>
          </a:xfrm>
          <a:prstGeom prst="bentConnector3">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Elbow Connector 23"/>
          <p:cNvCxnSpPr>
            <a:stCxn id="16" idx="2"/>
            <a:endCxn id="21" idx="1"/>
          </p:cNvCxnSpPr>
          <p:nvPr/>
        </p:nvCxnSpPr>
        <p:spPr>
          <a:xfrm rot="16200000" flipH="1">
            <a:off x="4616085" y="4356744"/>
            <a:ext cx="205762" cy="965"/>
          </a:xfrm>
          <a:prstGeom prst="bentConnector3">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Rectangle 24"/>
          <p:cNvSpPr/>
          <p:nvPr/>
        </p:nvSpPr>
        <p:spPr>
          <a:xfrm>
            <a:off x="3154297" y="799880"/>
            <a:ext cx="2624712" cy="25200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Web Browser</a:t>
            </a:r>
            <a:endParaRPr lang="en-US" sz="1000" dirty="0"/>
          </a:p>
        </p:txBody>
      </p:sp>
      <p:cxnSp>
        <p:nvCxnSpPr>
          <p:cNvPr id="26" name="Elbow Connector 25"/>
          <p:cNvCxnSpPr>
            <a:stCxn id="25" idx="2"/>
            <a:endCxn id="14" idx="0"/>
          </p:cNvCxnSpPr>
          <p:nvPr/>
        </p:nvCxnSpPr>
        <p:spPr>
          <a:xfrm rot="5400000">
            <a:off x="4347518" y="1168575"/>
            <a:ext cx="235830" cy="2441"/>
          </a:xfrm>
          <a:prstGeom prst="bentConnector3">
            <a:avLst/>
          </a:prstGeom>
          <a:noFill/>
          <a:ln w="12700">
            <a:solidFill>
              <a:schemeClr val="accent3"/>
            </a:solidFill>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TextBox 26"/>
          <p:cNvSpPr txBox="1"/>
          <p:nvPr/>
        </p:nvSpPr>
        <p:spPr>
          <a:xfrm>
            <a:off x="2160512" y="1437545"/>
            <a:ext cx="639599"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FIREWALL</a:t>
            </a:r>
            <a:endParaRPr lang="en-IN" sz="1000" dirty="0" err="1" smtClean="0"/>
          </a:p>
        </p:txBody>
      </p:sp>
      <p:cxnSp>
        <p:nvCxnSpPr>
          <p:cNvPr id="28" name="Elbow Connector 27"/>
          <p:cNvCxnSpPr>
            <a:stCxn id="31" idx="2"/>
            <a:endCxn id="35" idx="1"/>
          </p:cNvCxnSpPr>
          <p:nvPr/>
        </p:nvCxnSpPr>
        <p:spPr>
          <a:xfrm rot="16200000" flipH="1">
            <a:off x="2100831" y="929635"/>
            <a:ext cx="741467" cy="2798498"/>
          </a:xfrm>
          <a:prstGeom prst="bentConnector2">
            <a:avLst/>
          </a:prstGeom>
          <a:noFill/>
          <a:ln w="12700">
            <a:solidFill>
              <a:schemeClr val="accent3"/>
            </a:solidFill>
            <a:prstDash val="sysDot"/>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extBox 28"/>
          <p:cNvSpPr txBox="1"/>
          <p:nvPr/>
        </p:nvSpPr>
        <p:spPr>
          <a:xfrm>
            <a:off x="1122183" y="2492826"/>
            <a:ext cx="697307"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Listen / Poll</a:t>
            </a:r>
            <a:endParaRPr lang="en-IN" sz="1050" dirty="0" err="1" smtClean="0"/>
          </a:p>
        </p:txBody>
      </p:sp>
      <p:pic>
        <p:nvPicPr>
          <p:cNvPr id="31"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34421" y="1318163"/>
            <a:ext cx="475788" cy="639988"/>
          </a:xfrm>
          <a:prstGeom prst="rect">
            <a:avLst/>
          </a:prstGeom>
          <a:noFill/>
          <a:ln>
            <a:noFill/>
          </a:ln>
          <a:effectLst/>
        </p:spPr>
      </p:pic>
      <p:pic>
        <p:nvPicPr>
          <p:cNvPr id="32"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38631" y="2478831"/>
            <a:ext cx="475788" cy="639988"/>
          </a:xfrm>
          <a:prstGeom prst="rect">
            <a:avLst/>
          </a:prstGeom>
          <a:noFill/>
          <a:ln>
            <a:noFill/>
          </a:ln>
          <a:effectLst/>
        </p:spPr>
      </p:pic>
      <p:sp>
        <p:nvSpPr>
          <p:cNvPr id="33" name="Rectangle 32"/>
          <p:cNvSpPr/>
          <p:nvPr/>
        </p:nvSpPr>
        <p:spPr>
          <a:xfrm>
            <a:off x="503890" y="1076470"/>
            <a:ext cx="1136850" cy="230832"/>
          </a:xfrm>
          <a:prstGeom prst="rect">
            <a:avLst/>
          </a:prstGeom>
        </p:spPr>
        <p:txBody>
          <a:bodyPr wrap="none">
            <a:spAutoFit/>
          </a:bodyPr>
          <a:lstStyle/>
          <a:p>
            <a:pPr algn="ctr" eaLnBrk="0" hangingPunct="0">
              <a:lnSpc>
                <a:spcPct val="90000"/>
              </a:lnSpc>
              <a:spcBef>
                <a:spcPct val="40000"/>
              </a:spcBef>
              <a:buClr>
                <a:srgbClr val="F80046"/>
              </a:buClr>
              <a:defRPr/>
            </a:pPr>
            <a:r>
              <a:rPr lang="de-DE" sz="1000" b="1" dirty="0">
                <a:ln w="3175">
                  <a:noFill/>
                </a:ln>
                <a:solidFill>
                  <a:srgbClr val="000000"/>
                </a:solidFill>
                <a:cs typeface="Arial"/>
              </a:rPr>
              <a:t>Trading Partner</a:t>
            </a:r>
          </a:p>
        </p:txBody>
      </p:sp>
      <p:sp>
        <p:nvSpPr>
          <p:cNvPr id="34" name="Rectangle 33"/>
          <p:cNvSpPr/>
          <p:nvPr/>
        </p:nvSpPr>
        <p:spPr>
          <a:xfrm>
            <a:off x="173359" y="3187067"/>
            <a:ext cx="1136850" cy="230832"/>
          </a:xfrm>
          <a:prstGeom prst="rect">
            <a:avLst/>
          </a:prstGeom>
        </p:spPr>
        <p:txBody>
          <a:bodyPr wrap="none">
            <a:spAutoFit/>
          </a:bodyPr>
          <a:lstStyle/>
          <a:p>
            <a:pPr algn="ctr" eaLnBrk="0" hangingPunct="0">
              <a:lnSpc>
                <a:spcPct val="90000"/>
              </a:lnSpc>
              <a:spcBef>
                <a:spcPct val="40000"/>
              </a:spcBef>
              <a:buClr>
                <a:srgbClr val="F80046"/>
              </a:buClr>
              <a:defRPr/>
            </a:pPr>
            <a:r>
              <a:rPr lang="de-DE" sz="1000" b="1" dirty="0">
                <a:ln w="3175">
                  <a:noFill/>
                </a:ln>
                <a:solidFill>
                  <a:srgbClr val="000000"/>
                </a:solidFill>
                <a:cs typeface="Arial"/>
              </a:rPr>
              <a:t>Trading Partner</a:t>
            </a:r>
          </a:p>
        </p:txBody>
      </p:sp>
      <p:grpSp>
        <p:nvGrpSpPr>
          <p:cNvPr id="137" name="Group 136"/>
          <p:cNvGrpSpPr/>
          <p:nvPr/>
        </p:nvGrpSpPr>
        <p:grpSpPr>
          <a:xfrm>
            <a:off x="4287741" y="3444730"/>
            <a:ext cx="861483" cy="513064"/>
            <a:chOff x="7036916" y="95109"/>
            <a:chExt cx="861483" cy="513064"/>
          </a:xfrm>
        </p:grpSpPr>
        <p:sp>
          <p:nvSpPr>
            <p:cNvPr id="36" name="Rectangle 35"/>
            <p:cNvSpPr/>
            <p:nvPr/>
          </p:nvSpPr>
          <p:spPr>
            <a:xfrm>
              <a:off x="7102935" y="176469"/>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37" name="Rectangle 36"/>
            <p:cNvSpPr/>
            <p:nvPr/>
          </p:nvSpPr>
          <p:spPr>
            <a:xfrm>
              <a:off x="7072269" y="136723"/>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38" name="Rectangle 37"/>
            <p:cNvSpPr/>
            <p:nvPr/>
          </p:nvSpPr>
          <p:spPr>
            <a:xfrm>
              <a:off x="7036916" y="95109"/>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B2B</a:t>
              </a:r>
            </a:p>
            <a:p>
              <a:pPr algn="ctr"/>
              <a:r>
                <a:rPr lang="en-US" sz="1000" dirty="0" smtClean="0"/>
                <a:t>Runtime</a:t>
              </a:r>
              <a:endParaRPr lang="en-US" sz="1000" dirty="0"/>
            </a:p>
          </p:txBody>
        </p:sp>
      </p:grpSp>
      <p:sp>
        <p:nvSpPr>
          <p:cNvPr id="39" name="Rectangle 38"/>
          <p:cNvSpPr/>
          <p:nvPr/>
        </p:nvSpPr>
        <p:spPr>
          <a:xfrm>
            <a:off x="5661964" y="3290059"/>
            <a:ext cx="1153865" cy="951862"/>
          </a:xfrm>
          <a:prstGeom prst="rect">
            <a:avLst/>
          </a:prstGeom>
          <a:solidFill>
            <a:schemeClr val="accent4">
              <a:lumMod val="20000"/>
              <a:lumOff val="80000"/>
              <a:alpha val="50000"/>
            </a:schemeClr>
          </a:solidFill>
          <a:ln w="12700">
            <a:solidFill>
              <a:schemeClr val="bg1">
                <a:lumMod val="50000"/>
              </a:schemeClr>
            </a:solidFill>
            <a:prstDash val="lgDash"/>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r>
              <a:rPr lang="en-US" sz="1100" dirty="0" smtClean="0"/>
              <a:t>IS Pool</a:t>
            </a:r>
            <a:endParaRPr lang="en-US" sz="1100" dirty="0"/>
          </a:p>
        </p:txBody>
      </p:sp>
      <p:cxnSp>
        <p:nvCxnSpPr>
          <p:cNvPr id="40" name="Elbow Connector 39"/>
          <p:cNvCxnSpPr>
            <a:stCxn id="15" idx="2"/>
            <a:endCxn id="39" idx="0"/>
          </p:cNvCxnSpPr>
          <p:nvPr/>
        </p:nvCxnSpPr>
        <p:spPr>
          <a:xfrm rot="16200000" flipH="1">
            <a:off x="5575240" y="2626401"/>
            <a:ext cx="464441" cy="862873"/>
          </a:xfrm>
          <a:prstGeom prst="bentConnector3">
            <a:avLst>
              <a:gd name="adj1" fmla="val 50000"/>
            </a:avLst>
          </a:prstGeom>
          <a:noFill/>
          <a:ln w="12700">
            <a:solidFill>
              <a:schemeClr val="accent3"/>
            </a:solidFill>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Elbow Connector 44"/>
          <p:cNvCxnSpPr>
            <a:stCxn id="32" idx="3"/>
          </p:cNvCxnSpPr>
          <p:nvPr/>
        </p:nvCxnSpPr>
        <p:spPr>
          <a:xfrm>
            <a:off x="914419" y="2798825"/>
            <a:ext cx="3110622" cy="806889"/>
          </a:xfrm>
          <a:prstGeom prst="bentConnector3">
            <a:avLst>
              <a:gd name="adj1" fmla="val 90449"/>
            </a:avLst>
          </a:prstGeom>
          <a:noFill/>
          <a:ln w="12700">
            <a:solidFill>
              <a:schemeClr val="accent3"/>
            </a:solidFill>
            <a:prstDash val="sysDot"/>
            <a:miter lim="800000"/>
            <a:headEnd type="stealth"/>
            <a:tailEnd type="non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 name="TextBox 45"/>
          <p:cNvSpPr txBox="1"/>
          <p:nvPr/>
        </p:nvSpPr>
        <p:spPr>
          <a:xfrm>
            <a:off x="1298536" y="2821994"/>
            <a:ext cx="315792"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Send</a:t>
            </a:r>
            <a:endParaRPr lang="en-IN" sz="1050" dirty="0" err="1" smtClean="0"/>
          </a:p>
        </p:txBody>
      </p:sp>
      <p:pic>
        <p:nvPicPr>
          <p:cNvPr id="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901" y="2468488"/>
            <a:ext cx="7239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8" name="Elbow Connector 76"/>
          <p:cNvCxnSpPr>
            <a:stCxn id="9" idx="2"/>
            <a:endCxn id="49" idx="2"/>
          </p:cNvCxnSpPr>
          <p:nvPr/>
        </p:nvCxnSpPr>
        <p:spPr>
          <a:xfrm rot="5400000">
            <a:off x="7822213" y="3052721"/>
            <a:ext cx="395537" cy="744127"/>
          </a:xfrm>
          <a:prstGeom prst="bentConnector2">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AutoShape 8"/>
          <p:cNvSpPr>
            <a:spLocks noChangeArrowheads="1"/>
          </p:cNvSpPr>
          <p:nvPr/>
        </p:nvSpPr>
        <p:spPr bwMode="auto">
          <a:xfrm rot="16200000">
            <a:off x="6884243" y="3490674"/>
            <a:ext cx="1263589" cy="263759"/>
          </a:xfrm>
          <a:prstGeom prst="roundRect">
            <a:avLst>
              <a:gd name="adj" fmla="val 37656"/>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800" dirty="0" err="1"/>
              <a:t>Tenant</a:t>
            </a:r>
            <a:r>
              <a:rPr lang="de-DE" sz="800" dirty="0"/>
              <a:t> Inbound Queue</a:t>
            </a:r>
          </a:p>
        </p:txBody>
      </p:sp>
      <p:sp>
        <p:nvSpPr>
          <p:cNvPr id="50" name="AutoShape 8"/>
          <p:cNvSpPr>
            <a:spLocks noChangeArrowheads="1"/>
          </p:cNvSpPr>
          <p:nvPr/>
        </p:nvSpPr>
        <p:spPr bwMode="auto">
          <a:xfrm rot="5400000">
            <a:off x="6572355" y="3490674"/>
            <a:ext cx="1263588" cy="263759"/>
          </a:xfrm>
          <a:prstGeom prst="roundRect">
            <a:avLst>
              <a:gd name="adj" fmla="val 37656"/>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800" dirty="0" err="1"/>
              <a:t>Tenant</a:t>
            </a:r>
            <a:r>
              <a:rPr lang="de-DE" sz="800" dirty="0"/>
              <a:t> Outbound Queue</a:t>
            </a:r>
          </a:p>
        </p:txBody>
      </p:sp>
      <p:cxnSp>
        <p:nvCxnSpPr>
          <p:cNvPr id="51" name="Straight Arrow Connector 50"/>
          <p:cNvCxnSpPr>
            <a:stCxn id="50" idx="2"/>
          </p:cNvCxnSpPr>
          <p:nvPr/>
        </p:nvCxnSpPr>
        <p:spPr>
          <a:xfrm flipH="1" flipV="1">
            <a:off x="6815830" y="3622553"/>
            <a:ext cx="256440" cy="1"/>
          </a:xfrm>
          <a:prstGeom prst="straightConnector1">
            <a:avLst/>
          </a:prstGeom>
          <a:noFill/>
          <a:ln w="12700">
            <a:solidFill>
              <a:schemeClr val="accent3"/>
            </a:solidFill>
            <a:miter lim="800000"/>
            <a:headEnd type="stealth"/>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78" name="Group 77"/>
          <p:cNvGrpSpPr/>
          <p:nvPr/>
        </p:nvGrpSpPr>
        <p:grpSpPr>
          <a:xfrm>
            <a:off x="3936218" y="1622657"/>
            <a:ext cx="2363052" cy="762615"/>
            <a:chOff x="3742051" y="1599059"/>
            <a:chExt cx="2363052" cy="762615"/>
          </a:xfrm>
        </p:grpSpPr>
        <p:sp>
          <p:nvSpPr>
            <p:cNvPr id="11" name="Rectangle 10"/>
            <p:cNvSpPr/>
            <p:nvPr/>
          </p:nvSpPr>
          <p:spPr>
            <a:xfrm>
              <a:off x="3742051" y="1599059"/>
              <a:ext cx="2363052" cy="76261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r>
                <a:rPr lang="en-US" sz="1100" dirty="0" smtClean="0"/>
                <a:t>Common Platform</a:t>
              </a:r>
            </a:p>
            <a:p>
              <a:pPr algn="ctr"/>
              <a:r>
                <a:rPr lang="en-US" sz="800" dirty="0" smtClean="0"/>
                <a:t>(Presentation Layer)</a:t>
              </a:r>
              <a:endParaRPr lang="en-US" sz="1100" dirty="0"/>
            </a:p>
          </p:txBody>
        </p:sp>
        <p:sp>
          <p:nvSpPr>
            <p:cNvPr id="52" name="Rectangle 11"/>
            <p:cNvSpPr/>
            <p:nvPr/>
          </p:nvSpPr>
          <p:spPr>
            <a:xfrm>
              <a:off x="5004572" y="1654050"/>
              <a:ext cx="1007497" cy="31106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Flow Editor</a:t>
              </a:r>
              <a:endParaRPr lang="en-US" sz="1000" dirty="0"/>
            </a:p>
          </p:txBody>
        </p:sp>
        <p:sp>
          <p:nvSpPr>
            <p:cNvPr id="53" name="Rectangle 11"/>
            <p:cNvSpPr/>
            <p:nvPr/>
          </p:nvSpPr>
          <p:spPr>
            <a:xfrm>
              <a:off x="3830874" y="1654050"/>
              <a:ext cx="1086687" cy="31106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B2B UI</a:t>
              </a:r>
              <a:endParaRPr lang="en-US" sz="1000" dirty="0"/>
            </a:p>
          </p:txBody>
        </p:sp>
      </p:grpSp>
      <p:grpSp>
        <p:nvGrpSpPr>
          <p:cNvPr id="82" name="Group 81"/>
          <p:cNvGrpSpPr/>
          <p:nvPr/>
        </p:nvGrpSpPr>
        <p:grpSpPr>
          <a:xfrm>
            <a:off x="2558305" y="1622655"/>
            <a:ext cx="1248135" cy="762615"/>
            <a:chOff x="2355329" y="1622657"/>
            <a:chExt cx="1248135" cy="762615"/>
          </a:xfrm>
        </p:grpSpPr>
        <p:sp>
          <p:nvSpPr>
            <p:cNvPr id="75" name="Rectangle 74"/>
            <p:cNvSpPr/>
            <p:nvPr/>
          </p:nvSpPr>
          <p:spPr>
            <a:xfrm>
              <a:off x="2355329" y="1622657"/>
              <a:ext cx="1248135" cy="76261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r>
                <a:rPr lang="en-US" sz="1100" dirty="0" smtClean="0"/>
                <a:t>Node</a:t>
              </a:r>
            </a:p>
            <a:p>
              <a:pPr algn="ctr"/>
              <a:r>
                <a:rPr lang="en-US" sz="800" dirty="0" smtClean="0"/>
                <a:t>(Presentation Layer)</a:t>
              </a:r>
              <a:endParaRPr lang="en-US" sz="1100" dirty="0"/>
            </a:p>
          </p:txBody>
        </p:sp>
        <p:sp>
          <p:nvSpPr>
            <p:cNvPr id="81" name="Rectangle 11"/>
            <p:cNvSpPr/>
            <p:nvPr/>
          </p:nvSpPr>
          <p:spPr>
            <a:xfrm>
              <a:off x="2480311" y="1692898"/>
              <a:ext cx="1017222" cy="31106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UI / API</a:t>
              </a:r>
              <a:endParaRPr lang="en-US" sz="1000" dirty="0"/>
            </a:p>
          </p:txBody>
        </p:sp>
      </p:grpSp>
      <p:sp>
        <p:nvSpPr>
          <p:cNvPr id="86" name="Rectangle 85"/>
          <p:cNvSpPr/>
          <p:nvPr/>
        </p:nvSpPr>
        <p:spPr>
          <a:xfrm>
            <a:off x="2425027" y="3367418"/>
            <a:ext cx="1153865" cy="886929"/>
          </a:xfrm>
          <a:prstGeom prst="rect">
            <a:avLst/>
          </a:prstGeom>
          <a:solidFill>
            <a:schemeClr val="accent4">
              <a:lumMod val="20000"/>
              <a:lumOff val="80000"/>
              <a:alpha val="50000"/>
            </a:schemeClr>
          </a:solidFill>
          <a:ln w="12700">
            <a:solidFill>
              <a:schemeClr val="bg1">
                <a:lumMod val="50000"/>
              </a:schemeClr>
            </a:solidFill>
            <a:prstDash val="lgDash"/>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r>
              <a:rPr lang="en-US" sz="1100" dirty="0" smtClean="0"/>
              <a:t>Node Pool</a:t>
            </a:r>
            <a:endParaRPr lang="en-US" sz="1100" dirty="0"/>
          </a:p>
        </p:txBody>
      </p:sp>
      <p:sp>
        <p:nvSpPr>
          <p:cNvPr id="93" name="Rectangle 11"/>
          <p:cNvSpPr/>
          <p:nvPr/>
        </p:nvSpPr>
        <p:spPr>
          <a:xfrm>
            <a:off x="2486987" y="2956448"/>
            <a:ext cx="1017222" cy="25625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Q Manager</a:t>
            </a:r>
            <a:endParaRPr lang="en-US" sz="1000" dirty="0"/>
          </a:p>
        </p:txBody>
      </p:sp>
      <p:sp>
        <p:nvSpPr>
          <p:cNvPr id="94" name="Flowchart: Magnetic Disk 93"/>
          <p:cNvSpPr/>
          <p:nvPr/>
        </p:nvSpPr>
        <p:spPr>
          <a:xfrm>
            <a:off x="2490152" y="4460107"/>
            <a:ext cx="1014057" cy="396895"/>
          </a:xfrm>
          <a:prstGeom prst="flowChartMagneticDisk">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Mongo DB</a:t>
            </a:r>
            <a:endParaRPr lang="en-US" sz="900" dirty="0"/>
          </a:p>
        </p:txBody>
      </p:sp>
      <p:cxnSp>
        <p:nvCxnSpPr>
          <p:cNvPr id="95" name="Elbow Connector 94"/>
          <p:cNvCxnSpPr>
            <a:stCxn id="86" idx="2"/>
            <a:endCxn id="94" idx="1"/>
          </p:cNvCxnSpPr>
          <p:nvPr/>
        </p:nvCxnSpPr>
        <p:spPr>
          <a:xfrm rot="5400000">
            <a:off x="2896691" y="4354838"/>
            <a:ext cx="205760" cy="4779"/>
          </a:xfrm>
          <a:prstGeom prst="bentConnector3">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 name="Elbow Connector 96"/>
          <p:cNvCxnSpPr>
            <a:stCxn id="75" idx="2"/>
            <a:endCxn id="93" idx="0"/>
          </p:cNvCxnSpPr>
          <p:nvPr/>
        </p:nvCxnSpPr>
        <p:spPr>
          <a:xfrm rot="5400000">
            <a:off x="2803397" y="2577472"/>
            <a:ext cx="571178" cy="186775"/>
          </a:xfrm>
          <a:prstGeom prst="bentConnector3">
            <a:avLst>
              <a:gd name="adj1" fmla="val 25666"/>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4"/>
          <p:cNvSpPr/>
          <p:nvPr/>
        </p:nvSpPr>
        <p:spPr>
          <a:xfrm>
            <a:off x="3936218" y="2573618"/>
            <a:ext cx="2879612" cy="252000"/>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Internal Smart Routing</a:t>
            </a:r>
            <a:endParaRPr lang="en-US" sz="1000" dirty="0"/>
          </a:p>
        </p:txBody>
      </p:sp>
      <p:cxnSp>
        <p:nvCxnSpPr>
          <p:cNvPr id="122" name="Elbow Connector 121"/>
          <p:cNvCxnSpPr>
            <a:stCxn id="93" idx="2"/>
            <a:endCxn id="86" idx="0"/>
          </p:cNvCxnSpPr>
          <p:nvPr/>
        </p:nvCxnSpPr>
        <p:spPr>
          <a:xfrm rot="16200000" flipH="1">
            <a:off x="2921422" y="3286879"/>
            <a:ext cx="154715" cy="6362"/>
          </a:xfrm>
          <a:prstGeom prst="bentConnector3">
            <a:avLst>
              <a:gd name="adj1" fmla="val 50000"/>
            </a:avLst>
          </a:prstGeom>
          <a:noFill/>
          <a:ln w="12700">
            <a:solidFill>
              <a:schemeClr val="accent3"/>
            </a:solidFill>
            <a:miter lim="800000"/>
            <a:headEnd type="none"/>
            <a:tailEnd type="stealth"/>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Rectangle 34"/>
          <p:cNvSpPr/>
          <p:nvPr/>
        </p:nvSpPr>
        <p:spPr>
          <a:xfrm>
            <a:off x="3870813" y="2540694"/>
            <a:ext cx="154228" cy="317848"/>
          </a:xfrm>
          <a:prstGeom prst="rect">
            <a:avLst/>
          </a:prstGeom>
          <a:gradFill>
            <a:gsLst>
              <a:gs pos="0">
                <a:schemeClr val="bg1">
                  <a:lumMod val="95000"/>
                </a:schemeClr>
              </a:gs>
              <a:gs pos="50000">
                <a:schemeClr val="accent3">
                  <a:satMod val="110000"/>
                  <a:lumMod val="100000"/>
                  <a:shade val="100000"/>
                </a:schemeClr>
              </a:gs>
              <a:gs pos="100000">
                <a:schemeClr val="accent3">
                  <a:lumMod val="99000"/>
                  <a:satMod val="120000"/>
                  <a:shade val="78000"/>
                </a:schemeClr>
              </a:gs>
            </a:gsLst>
          </a:gradFill>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grpSp>
        <p:nvGrpSpPr>
          <p:cNvPr id="138" name="Group 137"/>
          <p:cNvGrpSpPr/>
          <p:nvPr/>
        </p:nvGrpSpPr>
        <p:grpSpPr>
          <a:xfrm>
            <a:off x="5807460" y="3463077"/>
            <a:ext cx="861483" cy="513064"/>
            <a:chOff x="7036916" y="95109"/>
            <a:chExt cx="861483" cy="513064"/>
          </a:xfrm>
        </p:grpSpPr>
        <p:sp>
          <p:nvSpPr>
            <p:cNvPr id="139" name="Rectangle 138"/>
            <p:cNvSpPr/>
            <p:nvPr/>
          </p:nvSpPr>
          <p:spPr>
            <a:xfrm>
              <a:off x="7102935" y="176469"/>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140" name="Rectangle 139"/>
            <p:cNvSpPr/>
            <p:nvPr/>
          </p:nvSpPr>
          <p:spPr>
            <a:xfrm>
              <a:off x="7072269" y="136723"/>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141" name="Rectangle 140"/>
            <p:cNvSpPr/>
            <p:nvPr/>
          </p:nvSpPr>
          <p:spPr>
            <a:xfrm>
              <a:off x="7036916" y="95109"/>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Integration Server</a:t>
              </a:r>
              <a:endParaRPr lang="en-US" sz="1000" dirty="0"/>
            </a:p>
          </p:txBody>
        </p:sp>
      </p:grpSp>
      <p:grpSp>
        <p:nvGrpSpPr>
          <p:cNvPr id="142" name="Group 141"/>
          <p:cNvGrpSpPr/>
          <p:nvPr/>
        </p:nvGrpSpPr>
        <p:grpSpPr>
          <a:xfrm>
            <a:off x="2566293" y="3463077"/>
            <a:ext cx="861774" cy="522410"/>
            <a:chOff x="7036625" y="85763"/>
            <a:chExt cx="861774" cy="522410"/>
          </a:xfrm>
        </p:grpSpPr>
        <p:sp>
          <p:nvSpPr>
            <p:cNvPr id="143" name="Rectangle 142"/>
            <p:cNvSpPr/>
            <p:nvPr/>
          </p:nvSpPr>
          <p:spPr>
            <a:xfrm>
              <a:off x="7102935" y="176469"/>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144" name="Rectangle 143"/>
            <p:cNvSpPr/>
            <p:nvPr/>
          </p:nvSpPr>
          <p:spPr>
            <a:xfrm>
              <a:off x="7072269" y="136723"/>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p>
          </p:txBody>
        </p:sp>
        <p:sp>
          <p:nvSpPr>
            <p:cNvPr id="145" name="Rectangle 144"/>
            <p:cNvSpPr/>
            <p:nvPr/>
          </p:nvSpPr>
          <p:spPr>
            <a:xfrm>
              <a:off x="7036625" y="85763"/>
              <a:ext cx="795464" cy="431704"/>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t>Node</a:t>
              </a:r>
            </a:p>
            <a:p>
              <a:pPr algn="ctr"/>
              <a:r>
                <a:rPr lang="en-US" sz="1000" dirty="0" smtClean="0"/>
                <a:t>Runtime</a:t>
              </a:r>
              <a:endParaRPr lang="en-US" sz="1000" dirty="0"/>
            </a:p>
          </p:txBody>
        </p:sp>
      </p:grpSp>
    </p:spTree>
    <p:extLst>
      <p:ext uri="{BB962C8B-B14F-4D97-AF65-F5344CB8AC3E}">
        <p14:creationId xmlns:p14="http://schemas.microsoft.com/office/powerpoint/2010/main" val="1495781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cloud?</a:t>
            </a:r>
            <a:endParaRPr lang="en-US" dirty="0"/>
          </a:p>
        </p:txBody>
      </p:sp>
      <p:sp>
        <p:nvSpPr>
          <p:cNvPr id="7" name="Content Placeholder 6"/>
          <p:cNvSpPr>
            <a:spLocks noGrp="1"/>
          </p:cNvSpPr>
          <p:nvPr>
            <p:ph sz="quarter" idx="10"/>
          </p:nvPr>
        </p:nvSpPr>
        <p:spPr/>
        <p:txBody>
          <a:bodyPr/>
          <a:lstStyle/>
          <a:p>
            <a:r>
              <a:rPr lang="en-US" dirty="0" smtClean="0"/>
              <a:t>Market</a:t>
            </a:r>
          </a:p>
          <a:p>
            <a:pPr lvl="1"/>
            <a:r>
              <a:rPr lang="en-US" dirty="0" smtClean="0"/>
              <a:t>$500M - $1B</a:t>
            </a:r>
            <a:endParaRPr lang="en-US" dirty="0"/>
          </a:p>
          <a:p>
            <a:r>
              <a:rPr lang="en-US" dirty="0" smtClean="0"/>
              <a:t>Customer Expectation and Demand</a:t>
            </a:r>
          </a:p>
          <a:p>
            <a:pPr lvl="1"/>
            <a:r>
              <a:rPr lang="en-US" dirty="0" smtClean="0"/>
              <a:t>GE, </a:t>
            </a:r>
            <a:r>
              <a:rPr lang="en-US" dirty="0" err="1" smtClean="0"/>
              <a:t>JnJ</a:t>
            </a:r>
            <a:r>
              <a:rPr lang="en-US" dirty="0" smtClean="0"/>
              <a:t>, Yale University, Coca Cola, UPS, and may more … </a:t>
            </a:r>
          </a:p>
          <a:p>
            <a:r>
              <a:rPr lang="en-US" dirty="0" smtClean="0"/>
              <a:t>Win-Loss Analysis</a:t>
            </a:r>
          </a:p>
          <a:p>
            <a:pPr lvl="1"/>
            <a:r>
              <a:rPr lang="en-US" dirty="0" smtClean="0"/>
              <a:t>Lost B2B deals due to lack of cloud offering</a:t>
            </a:r>
          </a:p>
          <a:p>
            <a:r>
              <a:rPr lang="en-US" dirty="0" smtClean="0"/>
              <a:t>Competition</a:t>
            </a:r>
          </a:p>
          <a:p>
            <a:pPr lvl="1"/>
            <a:r>
              <a:rPr lang="en-US" dirty="0" err="1"/>
              <a:t>Ariba</a:t>
            </a:r>
            <a:r>
              <a:rPr lang="en-US" dirty="0"/>
              <a:t>, GXS, </a:t>
            </a:r>
            <a:r>
              <a:rPr lang="en-US" dirty="0" err="1"/>
              <a:t>Seeburger</a:t>
            </a:r>
            <a:r>
              <a:rPr lang="en-US" dirty="0"/>
              <a:t>, </a:t>
            </a:r>
            <a:r>
              <a:rPr lang="en-US" dirty="0" err="1"/>
              <a:t>Informatica</a:t>
            </a:r>
            <a:r>
              <a:rPr lang="en-US" dirty="0"/>
              <a:t>, </a:t>
            </a:r>
            <a:r>
              <a:rPr lang="en-US" dirty="0" err="1"/>
              <a:t>HubSpan</a:t>
            </a:r>
            <a:r>
              <a:rPr lang="en-US" dirty="0"/>
              <a:t>, Dell </a:t>
            </a:r>
            <a:r>
              <a:rPr lang="en-US" dirty="0" err="1"/>
              <a:t>Boomi</a:t>
            </a:r>
            <a:r>
              <a:rPr lang="en-US" dirty="0"/>
              <a:t>, IBM, Microsoft, </a:t>
            </a:r>
            <a:r>
              <a:rPr lang="en-US" dirty="0" err="1"/>
              <a:t>Babelway</a:t>
            </a:r>
            <a:r>
              <a:rPr lang="en-US" dirty="0"/>
              <a:t> and others</a:t>
            </a:r>
            <a:r>
              <a:rPr lang="en-US" dirty="0" smtClean="0"/>
              <a:t>…</a:t>
            </a:r>
          </a:p>
          <a:p>
            <a:r>
              <a:rPr lang="en-US" dirty="0" smtClean="0"/>
              <a:t>Future ready</a:t>
            </a:r>
          </a:p>
          <a:p>
            <a:pPr lvl="1"/>
            <a:r>
              <a:rPr lang="en-US" dirty="0" smtClean="0"/>
              <a:t>Adopting treads</a:t>
            </a:r>
          </a:p>
        </p:txBody>
      </p:sp>
      <p:sp>
        <p:nvSpPr>
          <p:cNvPr id="5" name="Footer Placeholder 4"/>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8" name="Text Placeholder 7"/>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9831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4359499" y="1292743"/>
            <a:ext cx="4200301" cy="3323707"/>
            <a:chOff x="4359499" y="1292743"/>
            <a:chExt cx="4200301" cy="3323707"/>
          </a:xfrm>
        </p:grpSpPr>
        <p:sp>
          <p:nvSpPr>
            <p:cNvPr id="30" name="Rectangle 29"/>
            <p:cNvSpPr/>
            <p:nvPr/>
          </p:nvSpPr>
          <p:spPr>
            <a:xfrm>
              <a:off x="4359499" y="1292743"/>
              <a:ext cx="4200301" cy="332370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200" b="1" dirty="0" err="1" smtClean="0">
                  <a:solidFill>
                    <a:schemeClr val="accent2"/>
                  </a:solidFill>
                </a:rPr>
                <a:t>weMethods</a:t>
              </a:r>
              <a:r>
                <a:rPr lang="en-US" sz="1200" b="1" dirty="0" smtClean="0">
                  <a:solidFill>
                    <a:schemeClr val="accent2"/>
                  </a:solidFill>
                </a:rPr>
                <a:t> </a:t>
              </a:r>
              <a:r>
                <a:rPr lang="en-US" sz="1200" b="1" dirty="0">
                  <a:solidFill>
                    <a:schemeClr val="accent2"/>
                  </a:solidFill>
                </a:rPr>
                <a:t>Infrastructure</a:t>
              </a:r>
            </a:p>
          </p:txBody>
        </p:sp>
        <p:sp>
          <p:nvSpPr>
            <p:cNvPr id="34" name="Rounded Rectangle 33"/>
            <p:cNvSpPr/>
            <p:nvPr/>
          </p:nvSpPr>
          <p:spPr>
            <a:xfrm>
              <a:off x="4487862" y="1414027"/>
              <a:ext cx="950053" cy="403058"/>
            </a:xfrm>
            <a:prstGeom prst="roundRect">
              <a:avLst>
                <a:gd name="adj" fmla="val 0"/>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Flow Editor UI</a:t>
              </a:r>
            </a:p>
          </p:txBody>
        </p:sp>
        <p:sp>
          <p:nvSpPr>
            <p:cNvPr id="48" name="Flowchart: Magnetic Disk 47"/>
            <p:cNvSpPr/>
            <p:nvPr/>
          </p:nvSpPr>
          <p:spPr>
            <a:xfrm>
              <a:off x="4563795" y="3876390"/>
              <a:ext cx="700548" cy="454952"/>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MySQL</a:t>
              </a:r>
              <a:endParaRPr lang="en-US" sz="1000" dirty="0">
                <a:solidFill>
                  <a:schemeClr val="bg1"/>
                </a:solidFill>
              </a:endParaRPr>
            </a:p>
          </p:txBody>
        </p:sp>
        <p:sp>
          <p:nvSpPr>
            <p:cNvPr id="53" name="Flowchart: Magnetic Disk 52"/>
            <p:cNvSpPr/>
            <p:nvPr/>
          </p:nvSpPr>
          <p:spPr>
            <a:xfrm>
              <a:off x="5357312" y="3876390"/>
              <a:ext cx="708938" cy="454952"/>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solidFill>
                    <a:schemeClr val="bg1"/>
                  </a:solidFill>
                </a:rPr>
                <a:t>Git</a:t>
              </a:r>
              <a:endParaRPr lang="en-US" sz="900" dirty="0">
                <a:solidFill>
                  <a:schemeClr val="bg1"/>
                </a:solidFill>
              </a:endParaRPr>
            </a:p>
          </p:txBody>
        </p:sp>
        <p:sp>
          <p:nvSpPr>
            <p:cNvPr id="57" name="Round Diagonal Corner Rectangle 56"/>
            <p:cNvSpPr/>
            <p:nvPr/>
          </p:nvSpPr>
          <p:spPr>
            <a:xfrm>
              <a:off x="4487861" y="2117644"/>
              <a:ext cx="1146646" cy="1647905"/>
            </a:xfrm>
            <a:prstGeom prst="round2DiagRect">
              <a:avLst>
                <a:gd name="adj1" fmla="val 4548"/>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200" b="1" dirty="0" smtClean="0">
                  <a:solidFill>
                    <a:schemeClr val="bg1"/>
                  </a:solidFill>
                </a:rPr>
                <a:t>Instances</a:t>
              </a:r>
              <a:endParaRPr lang="en-IN" sz="1200" b="1" dirty="0" smtClean="0">
                <a:solidFill>
                  <a:schemeClr val="bg1"/>
                </a:solidFill>
              </a:endParaRPr>
            </a:p>
          </p:txBody>
        </p:sp>
        <p:grpSp>
          <p:nvGrpSpPr>
            <p:cNvPr id="58" name="Group 57"/>
            <p:cNvGrpSpPr/>
            <p:nvPr/>
          </p:nvGrpSpPr>
          <p:grpSpPr>
            <a:xfrm>
              <a:off x="4563795" y="2301636"/>
              <a:ext cx="988185" cy="571110"/>
              <a:chOff x="5646063" y="3144048"/>
              <a:chExt cx="926879" cy="571110"/>
            </a:xfrm>
          </p:grpSpPr>
          <p:sp>
            <p:nvSpPr>
              <p:cNvPr id="39" name="Rounded Rectangle 38"/>
              <p:cNvSpPr/>
              <p:nvPr/>
            </p:nvSpPr>
            <p:spPr>
              <a:xfrm>
                <a:off x="5646063" y="3144048"/>
                <a:ext cx="834527" cy="481070"/>
              </a:xfrm>
              <a:prstGeom prst="roundRect">
                <a:avLst>
                  <a:gd name="adj" fmla="val 10929"/>
                </a:avLst>
              </a:prstGeom>
              <a:ln>
                <a:solidFill>
                  <a:schemeClr val="bg1">
                    <a:lumMod val="85000"/>
                  </a:schemeClr>
                </a:soli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Integration </a:t>
                </a:r>
                <a:r>
                  <a:rPr lang="en-US" sz="1000" dirty="0" smtClean="0">
                    <a:solidFill>
                      <a:schemeClr val="bg1"/>
                    </a:solidFill>
                  </a:rPr>
                  <a:t>Server</a:t>
                </a:r>
              </a:p>
              <a:p>
                <a:pPr algn="ctr"/>
                <a:r>
                  <a:rPr lang="en-US" sz="1000" dirty="0" smtClean="0">
                    <a:solidFill>
                      <a:schemeClr val="bg1"/>
                    </a:solidFill>
                  </a:rPr>
                  <a:t>(LIVE)</a:t>
                </a:r>
                <a:endParaRPr lang="en-US" sz="1000" dirty="0">
                  <a:solidFill>
                    <a:schemeClr val="bg1"/>
                  </a:solidFill>
                </a:endParaRPr>
              </a:p>
            </p:txBody>
          </p:sp>
          <p:sp>
            <p:nvSpPr>
              <p:cNvPr id="40" name="Rounded Rectangle 39"/>
              <p:cNvSpPr/>
              <p:nvPr/>
            </p:nvSpPr>
            <p:spPr>
              <a:xfrm>
                <a:off x="5692239" y="3189068"/>
                <a:ext cx="834527" cy="481070"/>
              </a:xfrm>
              <a:prstGeom prst="roundRect">
                <a:avLst>
                  <a:gd name="adj" fmla="val 10929"/>
                </a:avLst>
              </a:prstGeom>
              <a:ln>
                <a:solidFill>
                  <a:schemeClr val="bg1">
                    <a:lumMod val="85000"/>
                  </a:schemeClr>
                </a:soli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Integration </a:t>
                </a:r>
                <a:r>
                  <a:rPr lang="en-US" sz="1000" dirty="0" smtClean="0">
                    <a:solidFill>
                      <a:schemeClr val="bg1"/>
                    </a:solidFill>
                  </a:rPr>
                  <a:t>Server</a:t>
                </a:r>
              </a:p>
              <a:p>
                <a:pPr algn="ctr"/>
                <a:r>
                  <a:rPr lang="en-US" sz="1000" dirty="0" smtClean="0">
                    <a:solidFill>
                      <a:schemeClr val="bg1"/>
                    </a:solidFill>
                  </a:rPr>
                  <a:t>(LIVE)</a:t>
                </a:r>
                <a:endParaRPr lang="en-US" sz="1000" dirty="0">
                  <a:solidFill>
                    <a:schemeClr val="bg1"/>
                  </a:solidFill>
                </a:endParaRPr>
              </a:p>
            </p:txBody>
          </p:sp>
          <p:sp>
            <p:nvSpPr>
              <p:cNvPr id="41" name="Rounded Rectangle 40"/>
              <p:cNvSpPr/>
              <p:nvPr/>
            </p:nvSpPr>
            <p:spPr>
              <a:xfrm>
                <a:off x="5738415" y="3234088"/>
                <a:ext cx="834527" cy="481070"/>
              </a:xfrm>
              <a:prstGeom prst="roundRect">
                <a:avLst>
                  <a:gd name="adj" fmla="val 10929"/>
                </a:avLst>
              </a:prstGeom>
              <a:ln>
                <a:solidFill>
                  <a:schemeClr val="bg1">
                    <a:lumMod val="85000"/>
                  </a:schemeClr>
                </a:soli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Integration </a:t>
                </a:r>
                <a:r>
                  <a:rPr lang="en-US" sz="1000" dirty="0" smtClean="0">
                    <a:solidFill>
                      <a:schemeClr val="bg1"/>
                    </a:solidFill>
                  </a:rPr>
                  <a:t>Server</a:t>
                </a:r>
              </a:p>
            </p:txBody>
          </p:sp>
        </p:grpSp>
        <p:cxnSp>
          <p:nvCxnSpPr>
            <p:cNvPr id="51" name="Straight Connector 50"/>
            <p:cNvCxnSpPr/>
            <p:nvPr/>
          </p:nvCxnSpPr>
          <p:spPr>
            <a:xfrm>
              <a:off x="4487861" y="1966463"/>
              <a:ext cx="395783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2"/>
          </p:nvPr>
        </p:nvSpPr>
        <p:spPr/>
        <p:txBody>
          <a:bodyPr/>
          <a:lstStyle/>
          <a:p>
            <a:r>
              <a:rPr lang="en-IN" smtClean="0"/>
              <a:t>© 2019 Software AG. All rights reserved. For internal use only and for Software AG Partners.</a:t>
            </a:r>
            <a:endParaRPr lang="en-US" dirty="0"/>
          </a:p>
        </p:txBody>
      </p:sp>
      <p:sp>
        <p:nvSpPr>
          <p:cNvPr id="6" name="Title 5"/>
          <p:cNvSpPr>
            <a:spLocks noGrp="1"/>
          </p:cNvSpPr>
          <p:nvPr>
            <p:ph type="title"/>
          </p:nvPr>
        </p:nvSpPr>
        <p:spPr/>
        <p:txBody>
          <a:bodyPr/>
          <a:lstStyle/>
          <a:p>
            <a:r>
              <a:rPr lang="en-US" dirty="0" smtClean="0"/>
              <a:t>WEBMETHODS.IO - 2019</a:t>
            </a:r>
            <a:endParaRPr lang="en-IN" dirty="0"/>
          </a:p>
        </p:txBody>
      </p:sp>
      <p:sp>
        <p:nvSpPr>
          <p:cNvPr id="7" name="Text Placeholder 6"/>
          <p:cNvSpPr>
            <a:spLocks noGrp="1"/>
          </p:cNvSpPr>
          <p:nvPr>
            <p:ph type="body" sz="quarter" idx="13"/>
          </p:nvPr>
        </p:nvSpPr>
        <p:spPr/>
        <p:txBody>
          <a:bodyPr/>
          <a:lstStyle/>
          <a:p>
            <a:r>
              <a:rPr lang="en-US" dirty="0" smtClean="0"/>
              <a:t>Logical View</a:t>
            </a:r>
            <a:endParaRPr lang="en-IN" dirty="0"/>
          </a:p>
        </p:txBody>
      </p:sp>
      <p:grpSp>
        <p:nvGrpSpPr>
          <p:cNvPr id="31" name="Group 30"/>
          <p:cNvGrpSpPr/>
          <p:nvPr/>
        </p:nvGrpSpPr>
        <p:grpSpPr>
          <a:xfrm>
            <a:off x="421484" y="1292743"/>
            <a:ext cx="3867182" cy="3323707"/>
            <a:chOff x="421484" y="1292743"/>
            <a:chExt cx="3867182" cy="3323707"/>
          </a:xfrm>
        </p:grpSpPr>
        <p:sp>
          <p:nvSpPr>
            <p:cNvPr id="42" name="Rectangle 41"/>
            <p:cNvSpPr/>
            <p:nvPr/>
          </p:nvSpPr>
          <p:spPr>
            <a:xfrm>
              <a:off x="421484" y="1292743"/>
              <a:ext cx="3867182" cy="332370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200" b="1" dirty="0" smtClean="0">
                  <a:solidFill>
                    <a:schemeClr val="accent2"/>
                  </a:solidFill>
                </a:rPr>
                <a:t>Built.io Infrastructure</a:t>
              </a:r>
            </a:p>
          </p:txBody>
        </p:sp>
        <p:sp>
          <p:nvSpPr>
            <p:cNvPr id="3" name="Round Diagonal Corner Rectangle 2"/>
            <p:cNvSpPr/>
            <p:nvPr/>
          </p:nvSpPr>
          <p:spPr>
            <a:xfrm>
              <a:off x="522148" y="2117644"/>
              <a:ext cx="2713387" cy="1488332"/>
            </a:xfrm>
            <a:prstGeom prst="round2DiagRect">
              <a:avLst>
                <a:gd name="adj1" fmla="val 4506"/>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200" b="1" dirty="0" smtClean="0">
                  <a:solidFill>
                    <a:schemeClr val="bg1"/>
                  </a:solidFill>
                </a:rPr>
                <a:t>Services</a:t>
              </a:r>
              <a:endParaRPr lang="en-IN" sz="1200" b="1" dirty="0" smtClean="0">
                <a:solidFill>
                  <a:schemeClr val="bg1"/>
                </a:solidFill>
              </a:endParaRPr>
            </a:p>
          </p:txBody>
        </p:sp>
        <p:sp>
          <p:nvSpPr>
            <p:cNvPr id="8" name="Flowchart: Magnetic Disk 7"/>
            <p:cNvSpPr/>
            <p:nvPr/>
          </p:nvSpPr>
          <p:spPr>
            <a:xfrm>
              <a:off x="1016044" y="3818430"/>
              <a:ext cx="685800" cy="419786"/>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Mongo</a:t>
              </a:r>
              <a:endParaRPr lang="en-IN" sz="1000" dirty="0" smtClean="0">
                <a:solidFill>
                  <a:schemeClr val="bg1"/>
                </a:solidFill>
              </a:endParaRPr>
            </a:p>
          </p:txBody>
        </p:sp>
        <p:sp>
          <p:nvSpPr>
            <p:cNvPr id="11" name="Flowchart: Magnetic Disk 10"/>
            <p:cNvSpPr/>
            <p:nvPr/>
          </p:nvSpPr>
          <p:spPr>
            <a:xfrm>
              <a:off x="1954339" y="3818430"/>
              <a:ext cx="685800" cy="419786"/>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S3</a:t>
              </a:r>
              <a:endParaRPr lang="en-IN" sz="1000" dirty="0" smtClean="0">
                <a:solidFill>
                  <a:schemeClr val="bg1"/>
                </a:solidFill>
              </a:endParaRPr>
            </a:p>
          </p:txBody>
        </p:sp>
        <p:sp>
          <p:nvSpPr>
            <p:cNvPr id="12" name="Rectangle 11"/>
            <p:cNvSpPr/>
            <p:nvPr/>
          </p:nvSpPr>
          <p:spPr>
            <a:xfrm>
              <a:off x="522147" y="1414027"/>
              <a:ext cx="808499" cy="4030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UI / API</a:t>
              </a:r>
              <a:endParaRPr lang="en-IN" sz="1000" dirty="0" smtClean="0">
                <a:solidFill>
                  <a:schemeClr val="bg1"/>
                </a:solidFill>
              </a:endParaRPr>
            </a:p>
          </p:txBody>
        </p:sp>
        <p:sp>
          <p:nvSpPr>
            <p:cNvPr id="13" name="Rectangle 12"/>
            <p:cNvSpPr/>
            <p:nvPr/>
          </p:nvSpPr>
          <p:spPr>
            <a:xfrm>
              <a:off x="608408" y="2193960"/>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Q Manager</a:t>
              </a:r>
              <a:endParaRPr lang="en-IN" sz="900" dirty="0" smtClean="0">
                <a:solidFill>
                  <a:schemeClr val="bg1"/>
                </a:solidFill>
              </a:endParaRPr>
            </a:p>
          </p:txBody>
        </p:sp>
        <p:sp>
          <p:nvSpPr>
            <p:cNvPr id="14" name="Rectangle 13"/>
            <p:cNvSpPr/>
            <p:nvPr/>
          </p:nvSpPr>
          <p:spPr>
            <a:xfrm>
              <a:off x="1468308" y="1414027"/>
              <a:ext cx="808499" cy="4030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Run-flow</a:t>
              </a:r>
              <a:endParaRPr lang="en-IN" sz="1000" dirty="0" smtClean="0">
                <a:solidFill>
                  <a:schemeClr val="bg1"/>
                </a:solidFill>
              </a:endParaRPr>
            </a:p>
          </p:txBody>
        </p:sp>
        <p:sp>
          <p:nvSpPr>
            <p:cNvPr id="15" name="Rectangle 14"/>
            <p:cNvSpPr/>
            <p:nvPr/>
          </p:nvSpPr>
          <p:spPr>
            <a:xfrm>
              <a:off x="2414469" y="1414027"/>
              <a:ext cx="808499" cy="4030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Trigger</a:t>
              </a:r>
              <a:endParaRPr lang="en-IN" sz="1000" dirty="0" smtClean="0">
                <a:solidFill>
                  <a:schemeClr val="bg1"/>
                </a:solidFill>
              </a:endParaRPr>
            </a:p>
          </p:txBody>
        </p:sp>
        <p:sp>
          <p:nvSpPr>
            <p:cNvPr id="16" name="Rectangle 15"/>
            <p:cNvSpPr/>
            <p:nvPr/>
          </p:nvSpPr>
          <p:spPr>
            <a:xfrm>
              <a:off x="1471185" y="2193960"/>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solidFill>
                    <a:schemeClr val="bg1"/>
                  </a:solidFill>
                </a:rPr>
                <a:t>Auth</a:t>
              </a:r>
              <a:endParaRPr lang="en-IN" sz="900" dirty="0" smtClean="0">
                <a:solidFill>
                  <a:schemeClr val="bg1"/>
                </a:solidFill>
              </a:endParaRPr>
            </a:p>
          </p:txBody>
        </p:sp>
        <p:sp>
          <p:nvSpPr>
            <p:cNvPr id="17" name="Rectangle 16"/>
            <p:cNvSpPr/>
            <p:nvPr/>
          </p:nvSpPr>
          <p:spPr>
            <a:xfrm>
              <a:off x="2340489" y="2193960"/>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Lookup</a:t>
              </a:r>
              <a:endParaRPr lang="en-IN" sz="900" dirty="0" smtClean="0">
                <a:solidFill>
                  <a:schemeClr val="bg1"/>
                </a:solidFill>
              </a:endParaRPr>
            </a:p>
          </p:txBody>
        </p:sp>
        <p:sp>
          <p:nvSpPr>
            <p:cNvPr id="18" name="Rectangle 17"/>
            <p:cNvSpPr/>
            <p:nvPr/>
          </p:nvSpPr>
          <p:spPr>
            <a:xfrm>
              <a:off x="608408" y="2574423"/>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Listener</a:t>
              </a:r>
              <a:endParaRPr lang="en-IN" sz="900" dirty="0" smtClean="0">
                <a:solidFill>
                  <a:schemeClr val="bg1"/>
                </a:solidFill>
              </a:endParaRPr>
            </a:p>
          </p:txBody>
        </p:sp>
        <p:sp>
          <p:nvSpPr>
            <p:cNvPr id="19" name="Rectangle 18"/>
            <p:cNvSpPr/>
            <p:nvPr/>
          </p:nvSpPr>
          <p:spPr>
            <a:xfrm>
              <a:off x="1471184" y="2574423"/>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solidFill>
                    <a:schemeClr val="bg1"/>
                  </a:solidFill>
                </a:rPr>
                <a:t>Cron</a:t>
              </a:r>
              <a:endParaRPr lang="en-IN" sz="900" dirty="0" smtClean="0">
                <a:solidFill>
                  <a:schemeClr val="bg1"/>
                </a:solidFill>
              </a:endParaRPr>
            </a:p>
          </p:txBody>
        </p:sp>
        <p:sp>
          <p:nvSpPr>
            <p:cNvPr id="20" name="Rectangle 19"/>
            <p:cNvSpPr/>
            <p:nvPr/>
          </p:nvSpPr>
          <p:spPr>
            <a:xfrm>
              <a:off x="3360630" y="1414027"/>
              <a:ext cx="808499" cy="4030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CLI Client</a:t>
              </a:r>
              <a:endParaRPr lang="en-IN" sz="1000" dirty="0" smtClean="0">
                <a:solidFill>
                  <a:schemeClr val="bg1"/>
                </a:solidFill>
              </a:endParaRPr>
            </a:p>
          </p:txBody>
        </p:sp>
        <p:sp>
          <p:nvSpPr>
            <p:cNvPr id="21" name="Rectangle 20"/>
            <p:cNvSpPr/>
            <p:nvPr/>
          </p:nvSpPr>
          <p:spPr>
            <a:xfrm>
              <a:off x="2340489" y="2574421"/>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CLI</a:t>
              </a:r>
              <a:endParaRPr lang="en-IN" sz="900" dirty="0" smtClean="0">
                <a:solidFill>
                  <a:schemeClr val="bg1"/>
                </a:solidFill>
              </a:endParaRPr>
            </a:p>
          </p:txBody>
        </p:sp>
        <p:sp>
          <p:nvSpPr>
            <p:cNvPr id="22" name="Flowchart: Magnetic Disk 21"/>
            <p:cNvSpPr/>
            <p:nvPr/>
          </p:nvSpPr>
          <p:spPr>
            <a:xfrm>
              <a:off x="2892635" y="3818430"/>
              <a:ext cx="685800" cy="419786"/>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EFS</a:t>
              </a:r>
              <a:endParaRPr lang="en-IN" sz="1000" dirty="0" smtClean="0">
                <a:solidFill>
                  <a:schemeClr val="bg1"/>
                </a:solidFill>
              </a:endParaRPr>
            </a:p>
          </p:txBody>
        </p:sp>
        <p:sp>
          <p:nvSpPr>
            <p:cNvPr id="4" name="Round Diagonal Corner Rectangle 3"/>
            <p:cNvSpPr/>
            <p:nvPr/>
          </p:nvSpPr>
          <p:spPr>
            <a:xfrm>
              <a:off x="3319164" y="2111696"/>
              <a:ext cx="866492" cy="327440"/>
            </a:xfrm>
            <a:prstGeom prst="round2Diag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chemeClr val="bg1"/>
                  </a:solidFill>
                </a:rPr>
                <a:t>Queues</a:t>
              </a:r>
            </a:p>
            <a:p>
              <a:pPr algn="ctr"/>
              <a:r>
                <a:rPr lang="en-US" sz="800" dirty="0" smtClean="0">
                  <a:solidFill>
                    <a:schemeClr val="bg1"/>
                  </a:solidFill>
                </a:rPr>
                <a:t>(SQS)</a:t>
              </a:r>
              <a:endParaRPr lang="en-IN" sz="800" dirty="0" smtClean="0">
                <a:solidFill>
                  <a:schemeClr val="bg1"/>
                </a:solidFill>
              </a:endParaRPr>
            </a:p>
          </p:txBody>
        </p:sp>
        <p:sp>
          <p:nvSpPr>
            <p:cNvPr id="23" name="Round Diagonal Corner Rectangle 22"/>
            <p:cNvSpPr/>
            <p:nvPr/>
          </p:nvSpPr>
          <p:spPr>
            <a:xfrm>
              <a:off x="3319163" y="2498660"/>
              <a:ext cx="866492" cy="327440"/>
            </a:xfrm>
            <a:prstGeom prst="round2Diag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chemeClr val="bg1"/>
                  </a:solidFill>
                </a:rPr>
                <a:t>Messaging </a:t>
              </a:r>
              <a:r>
                <a:rPr lang="en-US" sz="800" dirty="0" smtClean="0">
                  <a:solidFill>
                    <a:schemeClr val="bg1"/>
                  </a:solidFill>
                </a:rPr>
                <a:t>(</a:t>
              </a:r>
              <a:r>
                <a:rPr lang="en-US" sz="800" dirty="0" err="1" smtClean="0">
                  <a:solidFill>
                    <a:schemeClr val="bg1"/>
                  </a:solidFill>
                </a:rPr>
                <a:t>PubSub</a:t>
              </a:r>
              <a:r>
                <a:rPr lang="en-US" sz="800" dirty="0" smtClean="0">
                  <a:solidFill>
                    <a:schemeClr val="bg1"/>
                  </a:solidFill>
                </a:rPr>
                <a:t>)</a:t>
              </a:r>
              <a:endParaRPr lang="en-IN" sz="800" dirty="0" smtClean="0">
                <a:solidFill>
                  <a:schemeClr val="bg1"/>
                </a:solidFill>
              </a:endParaRPr>
            </a:p>
          </p:txBody>
        </p:sp>
        <p:sp>
          <p:nvSpPr>
            <p:cNvPr id="24" name="Round Diagonal Corner Rectangle 23"/>
            <p:cNvSpPr/>
            <p:nvPr/>
          </p:nvSpPr>
          <p:spPr>
            <a:xfrm>
              <a:off x="3319164" y="2885624"/>
              <a:ext cx="866492" cy="327440"/>
            </a:xfrm>
            <a:prstGeom prst="round2Diag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chemeClr val="bg1"/>
                  </a:solidFill>
                </a:rPr>
                <a:t>Compute</a:t>
              </a:r>
            </a:p>
            <a:p>
              <a:pPr algn="ctr"/>
              <a:r>
                <a:rPr lang="en-US" sz="800" dirty="0" smtClean="0">
                  <a:solidFill>
                    <a:schemeClr val="bg1"/>
                  </a:solidFill>
                </a:rPr>
                <a:t>(</a:t>
              </a:r>
              <a:r>
                <a:rPr lang="en-US" sz="800" dirty="0" err="1" smtClean="0">
                  <a:solidFill>
                    <a:schemeClr val="bg1"/>
                  </a:solidFill>
                </a:rPr>
                <a:t>Lamda</a:t>
              </a:r>
              <a:r>
                <a:rPr lang="en-US" sz="800" dirty="0" smtClean="0">
                  <a:solidFill>
                    <a:schemeClr val="bg1"/>
                  </a:solidFill>
                </a:rPr>
                <a:t>)</a:t>
              </a:r>
              <a:endParaRPr lang="en-IN" sz="800" dirty="0" smtClean="0">
                <a:solidFill>
                  <a:schemeClr val="bg1"/>
                </a:solidFill>
              </a:endParaRPr>
            </a:p>
          </p:txBody>
        </p:sp>
        <p:sp>
          <p:nvSpPr>
            <p:cNvPr id="25" name="Round Diagonal Corner Rectangle 24"/>
            <p:cNvSpPr/>
            <p:nvPr/>
          </p:nvSpPr>
          <p:spPr>
            <a:xfrm>
              <a:off x="3302637" y="3272588"/>
              <a:ext cx="866492" cy="327440"/>
            </a:xfrm>
            <a:prstGeom prst="round2Diag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chemeClr val="bg1"/>
                  </a:solidFill>
                </a:rPr>
                <a:t>Cache</a:t>
              </a:r>
            </a:p>
            <a:p>
              <a:pPr algn="ctr"/>
              <a:r>
                <a:rPr lang="en-US" sz="800" dirty="0" smtClean="0">
                  <a:solidFill>
                    <a:schemeClr val="bg1"/>
                  </a:solidFill>
                </a:rPr>
                <a:t>(</a:t>
              </a:r>
              <a:r>
                <a:rPr lang="en-US" sz="800" dirty="0" err="1" smtClean="0">
                  <a:solidFill>
                    <a:schemeClr val="bg1"/>
                  </a:solidFill>
                </a:rPr>
                <a:t>Redis</a:t>
              </a:r>
              <a:r>
                <a:rPr lang="en-US" sz="800" dirty="0" smtClean="0">
                  <a:solidFill>
                    <a:schemeClr val="bg1"/>
                  </a:solidFill>
                </a:rPr>
                <a:t>)</a:t>
              </a:r>
              <a:endParaRPr lang="en-IN" sz="800" dirty="0" smtClean="0">
                <a:solidFill>
                  <a:schemeClr val="bg1"/>
                </a:solidFill>
              </a:endParaRPr>
            </a:p>
          </p:txBody>
        </p:sp>
        <p:cxnSp>
          <p:nvCxnSpPr>
            <p:cNvPr id="26" name="Straight Connector 25"/>
            <p:cNvCxnSpPr/>
            <p:nvPr/>
          </p:nvCxnSpPr>
          <p:spPr>
            <a:xfrm>
              <a:off x="509447" y="1966463"/>
              <a:ext cx="365968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8408" y="2962442"/>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Trigger</a:t>
              </a:r>
              <a:endParaRPr lang="en-IN" sz="900" dirty="0" smtClean="0">
                <a:solidFill>
                  <a:schemeClr val="bg1"/>
                </a:solidFill>
              </a:endParaRPr>
            </a:p>
          </p:txBody>
        </p:sp>
        <p:sp>
          <p:nvSpPr>
            <p:cNvPr id="29" name="Rectangle 28"/>
            <p:cNvSpPr/>
            <p:nvPr/>
          </p:nvSpPr>
          <p:spPr>
            <a:xfrm>
              <a:off x="1476387" y="2968457"/>
              <a:ext cx="795506" cy="292769"/>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solidFill>
                    <a:schemeClr val="bg1"/>
                  </a:solidFill>
                </a:rPr>
                <a:t>Webhook</a:t>
              </a:r>
              <a:endParaRPr lang="en-IN" sz="900" dirty="0" smtClean="0">
                <a:solidFill>
                  <a:schemeClr val="bg1"/>
                </a:solidFill>
              </a:endParaRPr>
            </a:p>
          </p:txBody>
        </p:sp>
      </p:grpSp>
      <p:sp>
        <p:nvSpPr>
          <p:cNvPr id="43" name="Rounded Rectangle 42"/>
          <p:cNvSpPr/>
          <p:nvPr/>
        </p:nvSpPr>
        <p:spPr>
          <a:xfrm>
            <a:off x="6613934" y="1414027"/>
            <a:ext cx="929612" cy="403058"/>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Cloud Deployment</a:t>
            </a:r>
          </a:p>
        </p:txBody>
      </p:sp>
      <p:sp>
        <p:nvSpPr>
          <p:cNvPr id="52" name="Rounded Rectangle 51"/>
          <p:cNvSpPr/>
          <p:nvPr/>
        </p:nvSpPr>
        <p:spPr>
          <a:xfrm>
            <a:off x="7599727" y="1414027"/>
            <a:ext cx="845973" cy="403058"/>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Unified Monitoring</a:t>
            </a:r>
          </a:p>
        </p:txBody>
      </p:sp>
      <p:sp>
        <p:nvSpPr>
          <p:cNvPr id="56" name="Flowchart: Magnetic Disk 55"/>
          <p:cNvSpPr/>
          <p:nvPr/>
        </p:nvSpPr>
        <p:spPr>
          <a:xfrm>
            <a:off x="7001987" y="3874067"/>
            <a:ext cx="708938" cy="454952"/>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ELK</a:t>
            </a:r>
            <a:endParaRPr lang="en-US" sz="1000" dirty="0">
              <a:solidFill>
                <a:schemeClr val="bg1"/>
              </a:solidFill>
            </a:endParaRPr>
          </a:p>
        </p:txBody>
      </p:sp>
      <p:sp>
        <p:nvSpPr>
          <p:cNvPr id="50" name="Rounded Rectangle 49"/>
          <p:cNvSpPr/>
          <p:nvPr/>
        </p:nvSpPr>
        <p:spPr>
          <a:xfrm>
            <a:off x="5711781" y="1414027"/>
            <a:ext cx="845973" cy="403058"/>
          </a:xfrm>
          <a:prstGeom prst="roundRect">
            <a:avLst>
              <a:gd name="adj" fmla="val 0"/>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B2B </a:t>
            </a:r>
          </a:p>
          <a:p>
            <a:pPr algn="ctr"/>
            <a:r>
              <a:rPr lang="en-US" sz="1000" dirty="0" smtClean="0">
                <a:solidFill>
                  <a:schemeClr val="bg1"/>
                </a:solidFill>
              </a:rPr>
              <a:t>UI</a:t>
            </a:r>
          </a:p>
        </p:txBody>
      </p:sp>
      <p:sp>
        <p:nvSpPr>
          <p:cNvPr id="54" name="Flowchart: Magnetic Disk 53"/>
          <p:cNvSpPr/>
          <p:nvPr/>
        </p:nvSpPr>
        <p:spPr>
          <a:xfrm>
            <a:off x="6182172" y="3876390"/>
            <a:ext cx="708938" cy="454952"/>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EBS</a:t>
            </a:r>
            <a:endParaRPr lang="en-US" sz="1000" dirty="0">
              <a:solidFill>
                <a:schemeClr val="bg1"/>
              </a:solidFill>
            </a:endParaRPr>
          </a:p>
        </p:txBody>
      </p:sp>
      <p:sp>
        <p:nvSpPr>
          <p:cNvPr id="65" name="Round Diagonal Corner Rectangle 64"/>
          <p:cNvSpPr/>
          <p:nvPr/>
        </p:nvSpPr>
        <p:spPr>
          <a:xfrm>
            <a:off x="8057940" y="2111696"/>
            <a:ext cx="387759" cy="1647905"/>
          </a:xfrm>
          <a:prstGeom prst="round2DiagRect">
            <a:avLst>
              <a:gd name="adj1" fmla="val 4548"/>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100" b="1" dirty="0" smtClean="0">
                <a:solidFill>
                  <a:schemeClr val="bg1"/>
                </a:solidFill>
              </a:rPr>
              <a:t>Messaging </a:t>
            </a:r>
            <a:endParaRPr lang="en-US" sz="1200" b="1" dirty="0" smtClean="0">
              <a:solidFill>
                <a:schemeClr val="bg1"/>
              </a:solidFill>
            </a:endParaRPr>
          </a:p>
          <a:p>
            <a:pPr algn="ctr"/>
            <a:r>
              <a:rPr lang="en-US" sz="900" dirty="0" smtClean="0">
                <a:solidFill>
                  <a:schemeClr val="bg1"/>
                </a:solidFill>
              </a:rPr>
              <a:t>Hybrid Integration</a:t>
            </a:r>
            <a:endParaRPr lang="en-IN" sz="900" dirty="0" smtClean="0">
              <a:solidFill>
                <a:schemeClr val="bg1"/>
              </a:solidFill>
            </a:endParaRPr>
          </a:p>
        </p:txBody>
      </p:sp>
      <p:grpSp>
        <p:nvGrpSpPr>
          <p:cNvPr id="37" name="Group 36"/>
          <p:cNvGrpSpPr/>
          <p:nvPr/>
        </p:nvGrpSpPr>
        <p:grpSpPr>
          <a:xfrm>
            <a:off x="5711781" y="2117644"/>
            <a:ext cx="2280520" cy="1647905"/>
            <a:chOff x="5711781" y="2117644"/>
            <a:chExt cx="2280520" cy="1647905"/>
          </a:xfrm>
        </p:grpSpPr>
        <p:sp>
          <p:nvSpPr>
            <p:cNvPr id="59" name="Round Diagonal Corner Rectangle 58"/>
            <p:cNvSpPr/>
            <p:nvPr/>
          </p:nvSpPr>
          <p:spPr>
            <a:xfrm>
              <a:off x="5711781" y="2117644"/>
              <a:ext cx="2280520" cy="1647905"/>
            </a:xfrm>
            <a:prstGeom prst="round2DiagRect">
              <a:avLst>
                <a:gd name="adj1" fmla="val 4548"/>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200" b="1" dirty="0" smtClean="0">
                  <a:solidFill>
                    <a:schemeClr val="bg1"/>
                  </a:solidFill>
                </a:rPr>
                <a:t>Kubernetes Infrastructure</a:t>
              </a:r>
              <a:endParaRPr lang="en-IN" sz="1200" b="1" dirty="0" smtClean="0">
                <a:solidFill>
                  <a:schemeClr val="bg1"/>
                </a:solidFill>
              </a:endParaRPr>
            </a:p>
          </p:txBody>
        </p:sp>
        <p:sp>
          <p:nvSpPr>
            <p:cNvPr id="60" name="Rectangle 59"/>
            <p:cNvSpPr/>
            <p:nvPr/>
          </p:nvSpPr>
          <p:spPr>
            <a:xfrm>
              <a:off x="5821071" y="2220070"/>
              <a:ext cx="884405" cy="31859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Cluster Management</a:t>
              </a:r>
              <a:endParaRPr lang="en-IN" sz="900" dirty="0" smtClean="0">
                <a:solidFill>
                  <a:schemeClr val="bg1"/>
                </a:solidFill>
              </a:endParaRPr>
            </a:p>
          </p:txBody>
        </p:sp>
        <p:sp>
          <p:nvSpPr>
            <p:cNvPr id="61" name="Rectangle 60"/>
            <p:cNvSpPr/>
            <p:nvPr/>
          </p:nvSpPr>
          <p:spPr>
            <a:xfrm>
              <a:off x="5821251" y="2607802"/>
              <a:ext cx="884226" cy="29436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Docker Registry</a:t>
              </a:r>
              <a:endParaRPr lang="en-IN" sz="900" dirty="0" smtClean="0">
                <a:solidFill>
                  <a:schemeClr val="bg1"/>
                </a:solidFill>
              </a:endParaRPr>
            </a:p>
          </p:txBody>
        </p:sp>
        <p:sp>
          <p:nvSpPr>
            <p:cNvPr id="55" name="Flowchart: Magnetic Disk 54"/>
            <p:cNvSpPr/>
            <p:nvPr/>
          </p:nvSpPr>
          <p:spPr>
            <a:xfrm>
              <a:off x="5908895" y="3005227"/>
              <a:ext cx="708938" cy="319675"/>
            </a:xfrm>
            <a:prstGeom prst="flowChartMagneticDisk">
              <a:avLst/>
            </a:prstGeom>
            <a:ln w="3175"/>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Doc Store</a:t>
              </a:r>
              <a:endParaRPr lang="en-US" sz="900" dirty="0">
                <a:solidFill>
                  <a:schemeClr val="bg1"/>
                </a:solidFill>
              </a:endParaRPr>
            </a:p>
          </p:txBody>
        </p:sp>
        <p:grpSp>
          <p:nvGrpSpPr>
            <p:cNvPr id="36" name="Group 35"/>
            <p:cNvGrpSpPr/>
            <p:nvPr/>
          </p:nvGrpSpPr>
          <p:grpSpPr>
            <a:xfrm>
              <a:off x="6777913" y="2169524"/>
              <a:ext cx="1157087" cy="1288456"/>
              <a:chOff x="6777913" y="2169524"/>
              <a:chExt cx="1157087" cy="1288456"/>
            </a:xfrm>
          </p:grpSpPr>
          <p:grpSp>
            <p:nvGrpSpPr>
              <p:cNvPr id="5" name="Group 4"/>
              <p:cNvGrpSpPr/>
              <p:nvPr/>
            </p:nvGrpSpPr>
            <p:grpSpPr>
              <a:xfrm>
                <a:off x="6777913" y="2169524"/>
                <a:ext cx="1157087" cy="1288456"/>
                <a:chOff x="7366000" y="2259958"/>
                <a:chExt cx="991987" cy="1145691"/>
              </a:xfrm>
            </p:grpSpPr>
            <p:sp>
              <p:nvSpPr>
                <p:cNvPr id="62" name="Rectangle 61"/>
                <p:cNvSpPr/>
                <p:nvPr/>
              </p:nvSpPr>
              <p:spPr>
                <a:xfrm>
                  <a:off x="7366000" y="2259958"/>
                  <a:ext cx="915106" cy="1058993"/>
                </a:xfrm>
                <a:prstGeom prst="rect">
                  <a:avLst/>
                </a:prstGeom>
                <a:ln w="6350">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Namespaces</a:t>
                  </a:r>
                  <a:endParaRPr lang="en-IN" sz="1000" dirty="0" smtClean="0">
                    <a:solidFill>
                      <a:schemeClr val="bg1"/>
                    </a:solidFill>
                  </a:endParaRPr>
                </a:p>
              </p:txBody>
            </p:sp>
            <p:sp>
              <p:nvSpPr>
                <p:cNvPr id="63" name="Rectangle 62"/>
                <p:cNvSpPr/>
                <p:nvPr/>
              </p:nvSpPr>
              <p:spPr>
                <a:xfrm>
                  <a:off x="7404440" y="2303307"/>
                  <a:ext cx="915106" cy="1058993"/>
                </a:xfrm>
                <a:prstGeom prst="rect">
                  <a:avLst/>
                </a:prstGeom>
                <a:ln w="6350">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bg1"/>
                      </a:solidFill>
                    </a:rPr>
                    <a:t>Namespaces</a:t>
                  </a:r>
                  <a:endParaRPr lang="en-IN" sz="1000" dirty="0" smtClean="0">
                    <a:solidFill>
                      <a:schemeClr val="bg1"/>
                    </a:solidFill>
                  </a:endParaRPr>
                </a:p>
              </p:txBody>
            </p:sp>
            <p:sp>
              <p:nvSpPr>
                <p:cNvPr id="64" name="Rectangle 63"/>
                <p:cNvSpPr/>
                <p:nvPr/>
              </p:nvSpPr>
              <p:spPr>
                <a:xfrm>
                  <a:off x="7442881" y="2346656"/>
                  <a:ext cx="915106" cy="1058993"/>
                </a:xfrm>
                <a:prstGeom prst="rect">
                  <a:avLst/>
                </a:prstGeom>
                <a:ln w="6350">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smtClean="0">
                      <a:solidFill>
                        <a:schemeClr val="bg1"/>
                      </a:solidFill>
                    </a:rPr>
                    <a:t>K8S Namespaces</a:t>
                  </a:r>
                  <a:endParaRPr lang="en-US" sz="800" dirty="0" smtClean="0">
                    <a:solidFill>
                      <a:schemeClr val="bg1"/>
                    </a:solidFill>
                  </a:endParaRPr>
                </a:p>
                <a:p>
                  <a:pPr algn="ctr"/>
                  <a:endParaRPr lang="en-US" sz="800" dirty="0">
                    <a:solidFill>
                      <a:schemeClr val="bg1"/>
                    </a:solidFill>
                  </a:endParaRPr>
                </a:p>
                <a:p>
                  <a:pPr algn="ctr"/>
                  <a:endParaRPr lang="en-IN" sz="1000" dirty="0" smtClean="0">
                    <a:solidFill>
                      <a:schemeClr val="bg1"/>
                    </a:solidFill>
                  </a:endParaRPr>
                </a:p>
              </p:txBody>
            </p:sp>
          </p:grpSp>
          <p:sp>
            <p:nvSpPr>
              <p:cNvPr id="49" name="Rectangle 48"/>
              <p:cNvSpPr/>
              <p:nvPr/>
            </p:nvSpPr>
            <p:spPr>
              <a:xfrm>
                <a:off x="6948152" y="3073345"/>
                <a:ext cx="897171" cy="327647"/>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bg1"/>
                    </a:solidFill>
                  </a:rPr>
                  <a:t>B2B </a:t>
                </a:r>
              </a:p>
              <a:p>
                <a:pPr algn="ctr"/>
                <a:r>
                  <a:rPr lang="en-US" sz="900" dirty="0" smtClean="0">
                    <a:solidFill>
                      <a:schemeClr val="bg1"/>
                    </a:solidFill>
                  </a:rPr>
                  <a:t>Runtime</a:t>
                </a:r>
                <a:endParaRPr lang="en-IN" sz="900" dirty="0" smtClean="0">
                  <a:solidFill>
                    <a:schemeClr val="bg1"/>
                  </a:solidFill>
                </a:endParaRPr>
              </a:p>
            </p:txBody>
          </p:sp>
        </p:grpSp>
      </p:grpSp>
    </p:spTree>
    <p:extLst>
      <p:ext uri="{BB962C8B-B14F-4D97-AF65-F5344CB8AC3E}">
        <p14:creationId xmlns:p14="http://schemas.microsoft.com/office/powerpoint/2010/main" val="38906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2" grpId="0" animBg="1"/>
      <p:bldP spid="56" grpId="0" animBg="1"/>
      <p:bldP spid="50" grpId="0" animBg="1"/>
      <p:bldP spid="54"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24228" y="83728"/>
            <a:ext cx="8353933" cy="5059771"/>
            <a:chOff x="651078" y="83728"/>
            <a:chExt cx="8353933" cy="5059771"/>
          </a:xfrm>
        </p:grpSpPr>
        <p:sp>
          <p:nvSpPr>
            <p:cNvPr id="2" name="Rectangle 1"/>
            <p:cNvSpPr/>
            <p:nvPr/>
          </p:nvSpPr>
          <p:spPr>
            <a:xfrm>
              <a:off x="7585862" y="4798771"/>
              <a:ext cx="1419149" cy="344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pic>
          <p:nvPicPr>
            <p:cNvPr id="1026" name="Picture 2" descr="C:\Users\inkde\Downloads\SAG One Cloud Plat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78" y="83728"/>
              <a:ext cx="7600468" cy="505977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5896051" y="270662"/>
            <a:ext cx="782727" cy="7095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Tree>
    <p:extLst>
      <p:ext uri="{BB962C8B-B14F-4D97-AF65-F5344CB8AC3E}">
        <p14:creationId xmlns:p14="http://schemas.microsoft.com/office/powerpoint/2010/main" val="3022795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IN" smtClean="0"/>
              <a:t>© 2019 Software AG. All rights reserved. For internal use only</a:t>
            </a:r>
            <a:endParaRPr lang="en-US" dirty="0" smtClean="0"/>
          </a:p>
        </p:txBody>
      </p:sp>
    </p:spTree>
    <p:extLst>
      <p:ext uri="{BB962C8B-B14F-4D97-AF65-F5344CB8AC3E}">
        <p14:creationId xmlns:p14="http://schemas.microsoft.com/office/powerpoint/2010/main" val="603141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Core Theme</a:t>
            </a:r>
            <a:endParaRPr lang="en-US" dirty="0"/>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3689414989"/>
              </p:ext>
            </p:extLst>
          </p:nvPr>
        </p:nvGraphicFramePr>
        <p:xfrm>
          <a:off x="395288" y="1131888"/>
          <a:ext cx="8353425" cy="349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8" name="Text Placeholder 7"/>
          <p:cNvSpPr>
            <a:spLocks noGrp="1"/>
          </p:cNvSpPr>
          <p:nvPr>
            <p:ph type="body" sz="quarter" idx="13"/>
          </p:nvPr>
        </p:nvSpPr>
        <p:spPr/>
        <p:txBody>
          <a:bodyPr/>
          <a:lstStyle/>
          <a:p>
            <a:r>
              <a:rPr lang="en-US" dirty="0" smtClean="0"/>
              <a:t>WEbMethods.io B2B Requirements</a:t>
            </a:r>
            <a:endParaRPr lang="en-US" dirty="0"/>
          </a:p>
        </p:txBody>
      </p:sp>
    </p:spTree>
    <p:extLst>
      <p:ext uri="{BB962C8B-B14F-4D97-AF65-F5344CB8AC3E}">
        <p14:creationId xmlns:p14="http://schemas.microsoft.com/office/powerpoint/2010/main" val="1787329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webMethods.io B2B</a:t>
            </a:r>
            <a:endParaRPr lang="en-IN" dirty="0"/>
          </a:p>
        </p:txBody>
      </p:sp>
      <p:sp>
        <p:nvSpPr>
          <p:cNvPr id="5" name="Footer Placeholder 4"/>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7" name="Text Placeholder 6"/>
          <p:cNvSpPr>
            <a:spLocks noGrp="1"/>
          </p:cNvSpPr>
          <p:nvPr>
            <p:ph type="body" sz="quarter" idx="13"/>
          </p:nvPr>
        </p:nvSpPr>
        <p:spPr/>
        <p:txBody>
          <a:bodyPr/>
          <a:lstStyle/>
          <a:p>
            <a:r>
              <a:rPr lang="en-US" dirty="0" smtClean="0"/>
              <a:t>Conceptual view</a:t>
            </a:r>
            <a:endParaRPr lang="en-IN" dirty="0"/>
          </a:p>
        </p:txBody>
      </p:sp>
      <p:pic>
        <p:nvPicPr>
          <p:cNvPr id="8"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6700" y="1377958"/>
            <a:ext cx="662092" cy="890587"/>
          </a:xfrm>
          <a:prstGeom prst="rect">
            <a:avLst/>
          </a:prstGeom>
          <a:noFill/>
          <a:ln>
            <a:noFill/>
          </a:ln>
          <a:effectLst/>
        </p:spPr>
      </p:pic>
      <p:pic>
        <p:nvPicPr>
          <p:cNvPr id="9" name="Picture 8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67511" y="3365569"/>
            <a:ext cx="662092" cy="890587"/>
          </a:xfrm>
          <a:prstGeom prst="rect">
            <a:avLst/>
          </a:prstGeom>
          <a:noFill/>
          <a:ln>
            <a:noFill/>
          </a:ln>
          <a:effectLst/>
        </p:spPr>
      </p:pic>
      <p:sp>
        <p:nvSpPr>
          <p:cNvPr id="10" name="Rectangle 9"/>
          <p:cNvSpPr/>
          <p:nvPr/>
        </p:nvSpPr>
        <p:spPr>
          <a:xfrm>
            <a:off x="246957" y="2278572"/>
            <a:ext cx="1508490" cy="286232"/>
          </a:xfrm>
          <a:prstGeom prst="rect">
            <a:avLst/>
          </a:prstGeom>
        </p:spPr>
        <p:txBody>
          <a:bodyPr wrap="none">
            <a:spAutoFit/>
          </a:bodyPr>
          <a:lstStyle/>
          <a:p>
            <a:pPr algn="ctr" eaLnBrk="0" hangingPunct="0">
              <a:lnSpc>
                <a:spcPct val="90000"/>
              </a:lnSpc>
              <a:spcBef>
                <a:spcPct val="40000"/>
              </a:spcBef>
              <a:buClr>
                <a:srgbClr val="F80046"/>
              </a:buClr>
              <a:defRPr/>
            </a:pPr>
            <a:r>
              <a:rPr lang="de-DE" sz="1400" b="1" dirty="0">
                <a:ln w="3175">
                  <a:noFill/>
                </a:ln>
                <a:solidFill>
                  <a:srgbClr val="000000"/>
                </a:solidFill>
                <a:cs typeface="Arial"/>
              </a:rPr>
              <a:t>Trading Partner</a:t>
            </a:r>
          </a:p>
        </p:txBody>
      </p:sp>
      <p:sp>
        <p:nvSpPr>
          <p:cNvPr id="11" name="Rectangle 10"/>
          <p:cNvSpPr/>
          <p:nvPr/>
        </p:nvSpPr>
        <p:spPr>
          <a:xfrm>
            <a:off x="7244312" y="4279696"/>
            <a:ext cx="1508490" cy="286232"/>
          </a:xfrm>
          <a:prstGeom prst="rect">
            <a:avLst/>
          </a:prstGeom>
        </p:spPr>
        <p:txBody>
          <a:bodyPr wrap="none">
            <a:spAutoFit/>
          </a:bodyPr>
          <a:lstStyle/>
          <a:p>
            <a:pPr algn="ctr" eaLnBrk="0" hangingPunct="0">
              <a:lnSpc>
                <a:spcPct val="90000"/>
              </a:lnSpc>
              <a:spcBef>
                <a:spcPct val="40000"/>
              </a:spcBef>
              <a:buClr>
                <a:srgbClr val="F80046"/>
              </a:buClr>
              <a:defRPr/>
            </a:pPr>
            <a:r>
              <a:rPr lang="de-DE" sz="1400" b="1" dirty="0">
                <a:ln w="3175">
                  <a:noFill/>
                </a:ln>
                <a:solidFill>
                  <a:srgbClr val="000000"/>
                </a:solidFill>
                <a:cs typeface="Arial"/>
              </a:rPr>
              <a:t>Trading Partner</a:t>
            </a:r>
          </a:p>
        </p:txBody>
      </p:sp>
      <p:sp>
        <p:nvSpPr>
          <p:cNvPr id="12" name="Rounded Rectangle 11"/>
          <p:cNvSpPr/>
          <p:nvPr/>
        </p:nvSpPr>
        <p:spPr>
          <a:xfrm>
            <a:off x="2044465" y="1377958"/>
            <a:ext cx="5011948" cy="3116404"/>
          </a:xfrm>
          <a:prstGeom prst="roundRect">
            <a:avLst>
              <a:gd name="adj" fmla="val 2162"/>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13" name="Round Diagonal Corner Rectangle 12"/>
          <p:cNvSpPr/>
          <p:nvPr/>
        </p:nvSpPr>
        <p:spPr>
          <a:xfrm>
            <a:off x="2130729" y="1457571"/>
            <a:ext cx="4856673" cy="465282"/>
          </a:xfrm>
          <a:prstGeom prst="round2DiagRect">
            <a:avLst>
              <a:gd name="adj1" fmla="val 32052"/>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smtClean="0">
                <a:solidFill>
                  <a:srgbClr val="FFFFFF"/>
                </a:solidFill>
              </a:rPr>
              <a:t>Operations </a:t>
            </a:r>
            <a:r>
              <a:rPr lang="en-US" sz="1400" b="1" kern="0" dirty="0">
                <a:solidFill>
                  <a:srgbClr val="FFFFFF"/>
                </a:solidFill>
              </a:rPr>
              <a:t>and Monitoring</a:t>
            </a:r>
          </a:p>
        </p:txBody>
      </p:sp>
      <p:sp>
        <p:nvSpPr>
          <p:cNvPr id="14" name="Round Diagonal Corner Rectangle 13"/>
          <p:cNvSpPr/>
          <p:nvPr/>
        </p:nvSpPr>
        <p:spPr>
          <a:xfrm>
            <a:off x="2130729" y="3957530"/>
            <a:ext cx="4856673" cy="465282"/>
          </a:xfrm>
          <a:prstGeom prst="round2DiagRect">
            <a:avLst>
              <a:gd name="adj1" fmla="val 32052"/>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smtClean="0">
                <a:solidFill>
                  <a:srgbClr val="FFFFFF"/>
                </a:solidFill>
              </a:rPr>
              <a:t>Cloud Infrastructure</a:t>
            </a:r>
            <a:endParaRPr lang="en-US" sz="1400" b="1" kern="0" dirty="0">
              <a:solidFill>
                <a:srgbClr val="FFFFFF"/>
              </a:solidFill>
            </a:endParaRPr>
          </a:p>
        </p:txBody>
      </p:sp>
      <p:sp>
        <p:nvSpPr>
          <p:cNvPr id="15" name="Round Diagonal Corner Rectangle 14"/>
          <p:cNvSpPr/>
          <p:nvPr/>
        </p:nvSpPr>
        <p:spPr>
          <a:xfrm>
            <a:off x="2130729" y="2021117"/>
            <a:ext cx="4856673" cy="1838149"/>
          </a:xfrm>
          <a:prstGeom prst="round2DiagRect">
            <a:avLst>
              <a:gd name="adj1" fmla="val 4833"/>
              <a:gd name="adj2" fmla="val 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fontAlgn="auto">
              <a:spcBef>
                <a:spcPts val="0"/>
              </a:spcBef>
              <a:spcAft>
                <a:spcPts val="0"/>
              </a:spcAft>
              <a:defRPr/>
            </a:pPr>
            <a:r>
              <a:rPr lang="en-US" sz="1400" b="1" kern="0" dirty="0" smtClean="0">
                <a:solidFill>
                  <a:srgbClr val="FFFFFF"/>
                </a:solidFill>
              </a:rPr>
              <a:t>B2B Runtime</a:t>
            </a:r>
            <a:endParaRPr lang="en-US" sz="1400" b="1" kern="0" dirty="0">
              <a:solidFill>
                <a:srgbClr val="FFFFFF"/>
              </a:solidFill>
            </a:endParaRPr>
          </a:p>
        </p:txBody>
      </p:sp>
      <p:sp>
        <p:nvSpPr>
          <p:cNvPr id="16" name="Rectangle 15"/>
          <p:cNvSpPr/>
          <p:nvPr/>
        </p:nvSpPr>
        <p:spPr>
          <a:xfrm>
            <a:off x="2234250" y="2122097"/>
            <a:ext cx="1457859" cy="606600"/>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Partner Management</a:t>
            </a:r>
            <a:endParaRPr lang="en-IN" sz="1200" dirty="0" smtClean="0">
              <a:solidFill>
                <a:schemeClr val="bg1"/>
              </a:solidFill>
            </a:endParaRPr>
          </a:p>
        </p:txBody>
      </p:sp>
      <p:sp>
        <p:nvSpPr>
          <p:cNvPr id="17" name="Rectangle 16"/>
          <p:cNvSpPr/>
          <p:nvPr/>
        </p:nvSpPr>
        <p:spPr>
          <a:xfrm>
            <a:off x="3843075" y="2122097"/>
            <a:ext cx="1457859" cy="60660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Business Document Management</a:t>
            </a:r>
          </a:p>
        </p:txBody>
      </p:sp>
      <p:sp>
        <p:nvSpPr>
          <p:cNvPr id="18" name="Rectangle 17"/>
          <p:cNvSpPr/>
          <p:nvPr/>
        </p:nvSpPr>
        <p:spPr>
          <a:xfrm>
            <a:off x="5451901" y="2122097"/>
            <a:ext cx="1457859" cy="606600"/>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Processing</a:t>
            </a:r>
          </a:p>
          <a:p>
            <a:pPr algn="ctr"/>
            <a:r>
              <a:rPr lang="en-US" sz="1200" dirty="0" smtClean="0">
                <a:solidFill>
                  <a:schemeClr val="bg1"/>
                </a:solidFill>
              </a:rPr>
              <a:t>Rules</a:t>
            </a:r>
            <a:endParaRPr lang="en-IN" sz="1200" dirty="0" smtClean="0">
              <a:solidFill>
                <a:schemeClr val="bg1"/>
              </a:solidFill>
            </a:endParaRPr>
          </a:p>
        </p:txBody>
      </p:sp>
      <p:sp>
        <p:nvSpPr>
          <p:cNvPr id="20" name="Rectangle 19"/>
          <p:cNvSpPr/>
          <p:nvPr/>
        </p:nvSpPr>
        <p:spPr>
          <a:xfrm>
            <a:off x="2229935" y="2840732"/>
            <a:ext cx="1457859" cy="606600"/>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Service Orchestration</a:t>
            </a:r>
            <a:endParaRPr lang="en-IN" sz="1200" dirty="0" smtClean="0">
              <a:solidFill>
                <a:schemeClr val="bg1"/>
              </a:solidFill>
            </a:endParaRPr>
          </a:p>
        </p:txBody>
      </p:sp>
      <p:sp>
        <p:nvSpPr>
          <p:cNvPr id="22" name="Rectangle 21"/>
          <p:cNvSpPr/>
          <p:nvPr/>
        </p:nvSpPr>
        <p:spPr>
          <a:xfrm>
            <a:off x="5447586" y="2840732"/>
            <a:ext cx="1457859" cy="606600"/>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B2B Standards </a:t>
            </a:r>
          </a:p>
          <a:p>
            <a:pPr algn="ctr"/>
            <a:r>
              <a:rPr lang="en-US" sz="1200" dirty="0" smtClean="0">
                <a:solidFill>
                  <a:schemeClr val="bg1"/>
                </a:solidFill>
              </a:rPr>
              <a:t>Support</a:t>
            </a:r>
            <a:endParaRPr lang="en-IN" sz="1200" dirty="0" smtClean="0">
              <a:solidFill>
                <a:schemeClr val="bg1"/>
              </a:solidFill>
            </a:endParaRPr>
          </a:p>
        </p:txBody>
      </p:sp>
      <p:sp>
        <p:nvSpPr>
          <p:cNvPr id="24" name="Bent Arrow 23"/>
          <p:cNvSpPr/>
          <p:nvPr/>
        </p:nvSpPr>
        <p:spPr>
          <a:xfrm flipV="1">
            <a:off x="862666" y="2654445"/>
            <a:ext cx="892252" cy="576864"/>
          </a:xfrm>
          <a:prstGeom prst="bentArrow">
            <a:avLst>
              <a:gd name="adj1" fmla="val 42945"/>
              <a:gd name="adj2" fmla="val 33225"/>
              <a:gd name="adj3" fmla="val 25000"/>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25" name="Bent Arrow 24"/>
          <p:cNvSpPr/>
          <p:nvPr/>
        </p:nvSpPr>
        <p:spPr>
          <a:xfrm rot="5400000">
            <a:off x="7488702" y="2496751"/>
            <a:ext cx="576000" cy="892252"/>
          </a:xfrm>
          <a:prstGeom prst="bentArrow">
            <a:avLst>
              <a:gd name="adj1" fmla="val 42945"/>
              <a:gd name="adj2" fmla="val 33225"/>
              <a:gd name="adj3" fmla="val 25000"/>
              <a:gd name="adj4" fmla="val 407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21" name="Rectangle 20"/>
          <p:cNvSpPr/>
          <p:nvPr/>
        </p:nvSpPr>
        <p:spPr>
          <a:xfrm>
            <a:off x="3838760" y="2840732"/>
            <a:ext cx="1457859" cy="60660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Document Exchange</a:t>
            </a:r>
          </a:p>
        </p:txBody>
      </p:sp>
    </p:spTree>
    <p:extLst>
      <p:ext uri="{BB962C8B-B14F-4D97-AF65-F5344CB8AC3E}">
        <p14:creationId xmlns:p14="http://schemas.microsoft.com/office/powerpoint/2010/main" val="21455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 runtime</a:t>
            </a:r>
            <a:endParaRPr lang="en-IN"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4" name="Text Placeholder 3"/>
          <p:cNvSpPr>
            <a:spLocks noGrp="1"/>
          </p:cNvSpPr>
          <p:nvPr>
            <p:ph type="body" sz="quarter" idx="13"/>
          </p:nvPr>
        </p:nvSpPr>
        <p:spPr/>
        <p:txBody>
          <a:bodyPr/>
          <a:lstStyle/>
          <a:p>
            <a:r>
              <a:rPr lang="en-US" dirty="0" smtClean="0"/>
              <a:t>Logical view – sub components</a:t>
            </a:r>
            <a:endParaRPr lang="en-IN" dirty="0"/>
          </a:p>
        </p:txBody>
      </p:sp>
      <p:sp>
        <p:nvSpPr>
          <p:cNvPr id="8" name="Round Diagonal Corner Rectangle 7"/>
          <p:cNvSpPr/>
          <p:nvPr/>
        </p:nvSpPr>
        <p:spPr>
          <a:xfrm>
            <a:off x="405442" y="1069676"/>
            <a:ext cx="8477301" cy="3648974"/>
          </a:xfrm>
          <a:prstGeom prst="round2DiagRect">
            <a:avLst>
              <a:gd name="adj1" fmla="val 2382"/>
              <a:gd name="adj2" fmla="val 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fontAlgn="auto">
              <a:spcBef>
                <a:spcPts val="0"/>
              </a:spcBef>
              <a:spcAft>
                <a:spcPts val="0"/>
              </a:spcAft>
              <a:defRPr/>
            </a:pPr>
            <a:r>
              <a:rPr lang="en-US" sz="1800" b="1" kern="0" dirty="0" smtClean="0">
                <a:solidFill>
                  <a:schemeClr val="tx2"/>
                </a:solidFill>
              </a:rPr>
              <a:t>B2B Runtime</a:t>
            </a:r>
            <a:endParaRPr lang="en-US" sz="1800" b="1" kern="0" dirty="0">
              <a:solidFill>
                <a:schemeClr val="tx2"/>
              </a:solidFill>
            </a:endParaRPr>
          </a:p>
        </p:txBody>
      </p:sp>
      <p:sp>
        <p:nvSpPr>
          <p:cNvPr id="9" name="Rectangle 8"/>
          <p:cNvSpPr/>
          <p:nvPr/>
        </p:nvSpPr>
        <p:spPr>
          <a:xfrm>
            <a:off x="503058" y="1202353"/>
            <a:ext cx="2688718" cy="145458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bg1"/>
                </a:solidFill>
              </a:rPr>
              <a:t>Partner Management</a:t>
            </a:r>
            <a:endParaRPr lang="en-IN" sz="1200" dirty="0" smtClean="0">
              <a:solidFill>
                <a:schemeClr val="bg1"/>
              </a:solidFill>
            </a:endParaRPr>
          </a:p>
        </p:txBody>
      </p:sp>
      <p:sp>
        <p:nvSpPr>
          <p:cNvPr id="10" name="Rectangle 9"/>
          <p:cNvSpPr/>
          <p:nvPr/>
        </p:nvSpPr>
        <p:spPr>
          <a:xfrm>
            <a:off x="3302327" y="1202353"/>
            <a:ext cx="2688718" cy="310163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bg1"/>
                </a:solidFill>
              </a:rPr>
              <a:t>Business Document Management and Exchange</a:t>
            </a:r>
            <a:endParaRPr lang="en-IN" sz="1200" dirty="0" smtClean="0">
              <a:solidFill>
                <a:schemeClr val="bg1"/>
              </a:solidFill>
            </a:endParaRPr>
          </a:p>
        </p:txBody>
      </p:sp>
      <p:sp>
        <p:nvSpPr>
          <p:cNvPr id="11" name="Rectangle 10"/>
          <p:cNvSpPr/>
          <p:nvPr/>
        </p:nvSpPr>
        <p:spPr>
          <a:xfrm>
            <a:off x="6067093" y="1202353"/>
            <a:ext cx="2688718" cy="145458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bg1"/>
                </a:solidFill>
              </a:rPr>
              <a:t>Business Rules</a:t>
            </a:r>
            <a:endParaRPr lang="en-IN" sz="1200" dirty="0" smtClean="0">
              <a:solidFill>
                <a:schemeClr val="bg1"/>
              </a:solidFill>
            </a:endParaRPr>
          </a:p>
        </p:txBody>
      </p:sp>
      <p:sp>
        <p:nvSpPr>
          <p:cNvPr id="13" name="Rectangle 12"/>
          <p:cNvSpPr/>
          <p:nvPr/>
        </p:nvSpPr>
        <p:spPr>
          <a:xfrm>
            <a:off x="503058" y="2849398"/>
            <a:ext cx="2688719" cy="145458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bg1"/>
                </a:solidFill>
              </a:rPr>
              <a:t>Service </a:t>
            </a:r>
            <a:r>
              <a:rPr lang="en-US" sz="1200" kern="0" dirty="0" smtClean="0">
                <a:solidFill>
                  <a:srgbClr val="FFFFFF"/>
                </a:solidFill>
              </a:rPr>
              <a:t>Orchestration</a:t>
            </a:r>
            <a:endParaRPr lang="en-IN" sz="1200" dirty="0" smtClean="0">
              <a:solidFill>
                <a:schemeClr val="bg1"/>
              </a:solidFill>
            </a:endParaRPr>
          </a:p>
        </p:txBody>
      </p:sp>
      <p:sp>
        <p:nvSpPr>
          <p:cNvPr id="14" name="Rectangle 13"/>
          <p:cNvSpPr/>
          <p:nvPr/>
        </p:nvSpPr>
        <p:spPr>
          <a:xfrm>
            <a:off x="6067093" y="2875274"/>
            <a:ext cx="2688719" cy="1454587"/>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bg1"/>
                </a:solidFill>
              </a:rPr>
              <a:t>B2B Standards Support</a:t>
            </a:r>
            <a:endParaRPr lang="en-IN" sz="1200" dirty="0" smtClean="0">
              <a:solidFill>
                <a:schemeClr val="bg1"/>
              </a:solidFill>
            </a:endParaRPr>
          </a:p>
        </p:txBody>
      </p:sp>
      <p:sp>
        <p:nvSpPr>
          <p:cNvPr id="15" name="Rounded Rectangle 14"/>
          <p:cNvSpPr/>
          <p:nvPr/>
        </p:nvSpPr>
        <p:spPr>
          <a:xfrm>
            <a:off x="602259" y="1511268"/>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On-boarding</a:t>
            </a:r>
            <a:endParaRPr lang="en-IN" sz="1100" dirty="0" smtClean="0">
              <a:solidFill>
                <a:schemeClr val="bg1"/>
              </a:solidFill>
            </a:endParaRPr>
          </a:p>
        </p:txBody>
      </p:sp>
      <p:sp>
        <p:nvSpPr>
          <p:cNvPr id="16" name="Rounded Rectangle 15"/>
          <p:cNvSpPr/>
          <p:nvPr/>
        </p:nvSpPr>
        <p:spPr>
          <a:xfrm>
            <a:off x="1889030" y="1511267"/>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Self Service</a:t>
            </a:r>
            <a:endParaRPr lang="en-IN" sz="1100" dirty="0" smtClean="0">
              <a:solidFill>
                <a:schemeClr val="bg1"/>
              </a:solidFill>
            </a:endParaRPr>
          </a:p>
        </p:txBody>
      </p:sp>
      <p:sp>
        <p:nvSpPr>
          <p:cNvPr id="17" name="Rounded Rectangle 16"/>
          <p:cNvSpPr/>
          <p:nvPr/>
        </p:nvSpPr>
        <p:spPr>
          <a:xfrm>
            <a:off x="602259" y="2080615"/>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Profile Configuration</a:t>
            </a:r>
            <a:endParaRPr lang="en-IN" sz="1100" dirty="0" smtClean="0">
              <a:solidFill>
                <a:schemeClr val="bg1"/>
              </a:solidFill>
            </a:endParaRPr>
          </a:p>
        </p:txBody>
      </p:sp>
      <p:sp>
        <p:nvSpPr>
          <p:cNvPr id="18" name="Rounded Rectangle 17"/>
          <p:cNvSpPr/>
          <p:nvPr/>
        </p:nvSpPr>
        <p:spPr>
          <a:xfrm>
            <a:off x="1896297" y="2080615"/>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Agreements (TPA)</a:t>
            </a:r>
            <a:endParaRPr lang="en-IN" sz="1100" dirty="0" smtClean="0">
              <a:solidFill>
                <a:schemeClr val="bg1"/>
              </a:solidFill>
            </a:endParaRPr>
          </a:p>
        </p:txBody>
      </p:sp>
      <p:sp>
        <p:nvSpPr>
          <p:cNvPr id="24" name="Rounded Rectangle 23"/>
          <p:cNvSpPr/>
          <p:nvPr/>
        </p:nvSpPr>
        <p:spPr>
          <a:xfrm>
            <a:off x="6147682" y="3172886"/>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Message Formats</a:t>
            </a:r>
            <a:endParaRPr lang="en-IN" sz="1100" dirty="0" smtClean="0">
              <a:solidFill>
                <a:schemeClr val="bg1"/>
              </a:solidFill>
            </a:endParaRPr>
          </a:p>
        </p:txBody>
      </p:sp>
      <p:sp>
        <p:nvSpPr>
          <p:cNvPr id="25" name="Rounded Rectangle 24"/>
          <p:cNvSpPr/>
          <p:nvPr/>
        </p:nvSpPr>
        <p:spPr>
          <a:xfrm>
            <a:off x="7434453" y="3172885"/>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Protocols</a:t>
            </a:r>
            <a:endParaRPr lang="en-IN" sz="1100" dirty="0" smtClean="0">
              <a:solidFill>
                <a:schemeClr val="bg1"/>
              </a:solidFill>
            </a:endParaRPr>
          </a:p>
        </p:txBody>
      </p:sp>
      <p:sp>
        <p:nvSpPr>
          <p:cNvPr id="26" name="Rounded Rectangle 25"/>
          <p:cNvSpPr/>
          <p:nvPr/>
        </p:nvSpPr>
        <p:spPr>
          <a:xfrm>
            <a:off x="6147682" y="3742233"/>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Process/Rules</a:t>
            </a:r>
            <a:endParaRPr lang="en-IN" sz="1100" dirty="0" smtClean="0">
              <a:solidFill>
                <a:schemeClr val="bg1"/>
              </a:solidFill>
            </a:endParaRPr>
          </a:p>
        </p:txBody>
      </p:sp>
      <p:sp>
        <p:nvSpPr>
          <p:cNvPr id="27" name="Rounded Rectangle 26"/>
          <p:cNvSpPr/>
          <p:nvPr/>
        </p:nvSpPr>
        <p:spPr>
          <a:xfrm>
            <a:off x="7441720" y="3742233"/>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Out-of-the-box services</a:t>
            </a:r>
            <a:endParaRPr lang="en-IN" sz="1100" dirty="0" smtClean="0">
              <a:solidFill>
                <a:schemeClr val="bg1"/>
              </a:solidFill>
            </a:endParaRPr>
          </a:p>
        </p:txBody>
      </p:sp>
      <p:sp>
        <p:nvSpPr>
          <p:cNvPr id="28" name="Rounded Rectangle 27"/>
          <p:cNvSpPr/>
          <p:nvPr/>
        </p:nvSpPr>
        <p:spPr>
          <a:xfrm>
            <a:off x="3387386" y="1787302"/>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Definition</a:t>
            </a:r>
            <a:endParaRPr lang="en-IN" sz="1100" dirty="0" smtClean="0">
              <a:solidFill>
                <a:schemeClr val="bg1"/>
              </a:solidFill>
            </a:endParaRPr>
          </a:p>
        </p:txBody>
      </p:sp>
      <p:sp>
        <p:nvSpPr>
          <p:cNvPr id="29" name="Rounded Rectangle 28"/>
          <p:cNvSpPr/>
          <p:nvPr/>
        </p:nvSpPr>
        <p:spPr>
          <a:xfrm>
            <a:off x="4674157" y="1787301"/>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Versioning</a:t>
            </a:r>
            <a:endParaRPr lang="en-IN" sz="1100" dirty="0" smtClean="0">
              <a:solidFill>
                <a:schemeClr val="bg1"/>
              </a:solidFill>
            </a:endParaRPr>
          </a:p>
        </p:txBody>
      </p:sp>
      <p:sp>
        <p:nvSpPr>
          <p:cNvPr id="30" name="Rounded Rectangle 29"/>
          <p:cNvSpPr/>
          <p:nvPr/>
        </p:nvSpPr>
        <p:spPr>
          <a:xfrm>
            <a:off x="3387386" y="2356649"/>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Recognition</a:t>
            </a:r>
            <a:endParaRPr lang="en-IN" sz="1100" dirty="0" smtClean="0">
              <a:solidFill>
                <a:schemeClr val="bg1"/>
              </a:solidFill>
            </a:endParaRPr>
          </a:p>
        </p:txBody>
      </p:sp>
      <p:sp>
        <p:nvSpPr>
          <p:cNvPr id="31" name="Rounded Rectangle 30"/>
          <p:cNvSpPr/>
          <p:nvPr/>
        </p:nvSpPr>
        <p:spPr>
          <a:xfrm>
            <a:off x="4681424" y="2356649"/>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Duplicate Handling</a:t>
            </a:r>
            <a:endParaRPr lang="en-IN" sz="1100" dirty="0">
              <a:solidFill>
                <a:schemeClr val="bg1"/>
              </a:solidFill>
            </a:endParaRPr>
          </a:p>
        </p:txBody>
      </p:sp>
      <p:sp>
        <p:nvSpPr>
          <p:cNvPr id="32" name="Rounded Rectangle 31"/>
          <p:cNvSpPr/>
          <p:nvPr/>
        </p:nvSpPr>
        <p:spPr>
          <a:xfrm>
            <a:off x="6154949" y="1511269"/>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Filtering</a:t>
            </a:r>
            <a:endParaRPr lang="en-IN" sz="1100" dirty="0" smtClean="0">
              <a:solidFill>
                <a:schemeClr val="bg1"/>
              </a:solidFill>
            </a:endParaRPr>
          </a:p>
        </p:txBody>
      </p:sp>
      <p:sp>
        <p:nvSpPr>
          <p:cNvPr id="33" name="Rounded Rectangle 32"/>
          <p:cNvSpPr/>
          <p:nvPr/>
        </p:nvSpPr>
        <p:spPr>
          <a:xfrm>
            <a:off x="7441720" y="1511268"/>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Routing</a:t>
            </a:r>
            <a:endParaRPr lang="en-IN" sz="1100" dirty="0" smtClean="0">
              <a:solidFill>
                <a:schemeClr val="bg1"/>
              </a:solidFill>
            </a:endParaRPr>
          </a:p>
        </p:txBody>
      </p:sp>
      <p:sp>
        <p:nvSpPr>
          <p:cNvPr id="34" name="Rounded Rectangle 33"/>
          <p:cNvSpPr/>
          <p:nvPr/>
        </p:nvSpPr>
        <p:spPr>
          <a:xfrm>
            <a:off x="6154949" y="2080616"/>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Scheduling</a:t>
            </a:r>
            <a:endParaRPr lang="en-IN" sz="1100" dirty="0" smtClean="0">
              <a:solidFill>
                <a:schemeClr val="bg1"/>
              </a:solidFill>
            </a:endParaRPr>
          </a:p>
        </p:txBody>
      </p:sp>
      <p:sp>
        <p:nvSpPr>
          <p:cNvPr id="35" name="Rounded Rectangle 34"/>
          <p:cNvSpPr/>
          <p:nvPr/>
        </p:nvSpPr>
        <p:spPr>
          <a:xfrm>
            <a:off x="7448987" y="2080616"/>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Validation</a:t>
            </a:r>
            <a:endParaRPr lang="en-IN" sz="1100" dirty="0" smtClean="0">
              <a:solidFill>
                <a:schemeClr val="bg1"/>
              </a:solidFill>
            </a:endParaRPr>
          </a:p>
        </p:txBody>
      </p:sp>
      <p:sp>
        <p:nvSpPr>
          <p:cNvPr id="36" name="Rounded Rectangle 35"/>
          <p:cNvSpPr/>
          <p:nvPr/>
        </p:nvSpPr>
        <p:spPr>
          <a:xfrm>
            <a:off x="602259" y="3145373"/>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Mapping</a:t>
            </a:r>
            <a:endParaRPr lang="en-IN" sz="1100" dirty="0" smtClean="0">
              <a:solidFill>
                <a:schemeClr val="bg1"/>
              </a:solidFill>
            </a:endParaRPr>
          </a:p>
        </p:txBody>
      </p:sp>
      <p:sp>
        <p:nvSpPr>
          <p:cNvPr id="37" name="Rounded Rectangle 36"/>
          <p:cNvSpPr/>
          <p:nvPr/>
        </p:nvSpPr>
        <p:spPr>
          <a:xfrm>
            <a:off x="1889030" y="3145372"/>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Transformation</a:t>
            </a:r>
            <a:endParaRPr lang="en-IN" sz="1100" dirty="0" smtClean="0">
              <a:solidFill>
                <a:schemeClr val="bg1"/>
              </a:solidFill>
            </a:endParaRPr>
          </a:p>
        </p:txBody>
      </p:sp>
      <p:sp>
        <p:nvSpPr>
          <p:cNvPr id="38" name="Rounded Rectangle 37"/>
          <p:cNvSpPr/>
          <p:nvPr/>
        </p:nvSpPr>
        <p:spPr>
          <a:xfrm>
            <a:off x="602259" y="3714720"/>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Integrations &amp; Recipe</a:t>
            </a:r>
            <a:endParaRPr lang="en-IN" sz="1100" dirty="0" smtClean="0">
              <a:solidFill>
                <a:schemeClr val="bg1"/>
              </a:solidFill>
            </a:endParaRPr>
          </a:p>
        </p:txBody>
      </p:sp>
      <p:sp>
        <p:nvSpPr>
          <p:cNvPr id="39" name="Rounded Rectangle 38"/>
          <p:cNvSpPr/>
          <p:nvPr/>
        </p:nvSpPr>
        <p:spPr>
          <a:xfrm>
            <a:off x="1896297" y="3714720"/>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Built-in Services</a:t>
            </a:r>
            <a:endParaRPr lang="en-IN" sz="1100" dirty="0" smtClean="0">
              <a:solidFill>
                <a:schemeClr val="bg1"/>
              </a:solidFill>
            </a:endParaRPr>
          </a:p>
        </p:txBody>
      </p:sp>
      <p:sp>
        <p:nvSpPr>
          <p:cNvPr id="40" name="Rounded Rectangle 39"/>
          <p:cNvSpPr/>
          <p:nvPr/>
        </p:nvSpPr>
        <p:spPr>
          <a:xfrm>
            <a:off x="3387386" y="2928676"/>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Persistence</a:t>
            </a:r>
            <a:endParaRPr lang="en-IN" sz="1100" dirty="0" smtClean="0">
              <a:solidFill>
                <a:schemeClr val="bg1"/>
              </a:solidFill>
            </a:endParaRPr>
          </a:p>
        </p:txBody>
      </p:sp>
      <p:sp>
        <p:nvSpPr>
          <p:cNvPr id="41" name="Rounded Rectangle 40"/>
          <p:cNvSpPr/>
          <p:nvPr/>
        </p:nvSpPr>
        <p:spPr>
          <a:xfrm>
            <a:off x="4681424" y="2928676"/>
            <a:ext cx="1184768" cy="429681"/>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Transaction Handling</a:t>
            </a:r>
            <a:endParaRPr lang="en-IN" sz="1100" dirty="0" smtClean="0">
              <a:solidFill>
                <a:schemeClr val="bg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5210" y="124691"/>
            <a:ext cx="1233129" cy="76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95210" y="273132"/>
            <a:ext cx="1233129" cy="475013"/>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Tree>
    <p:extLst>
      <p:ext uri="{BB962C8B-B14F-4D97-AF65-F5344CB8AC3E}">
        <p14:creationId xmlns:p14="http://schemas.microsoft.com/office/powerpoint/2010/main" val="880690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and monitoring</a:t>
            </a:r>
            <a:endParaRPr lang="en-IN"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4" name="Text Placeholder 3"/>
          <p:cNvSpPr>
            <a:spLocks noGrp="1"/>
          </p:cNvSpPr>
          <p:nvPr>
            <p:ph type="body" sz="quarter" idx="13"/>
          </p:nvPr>
        </p:nvSpPr>
        <p:spPr/>
        <p:txBody>
          <a:bodyPr/>
          <a:lstStyle/>
          <a:p>
            <a:r>
              <a:rPr lang="en-US" dirty="0" smtClean="0"/>
              <a:t>Logical view – sub components</a:t>
            </a:r>
            <a:endParaRPr lang="en-IN" dirty="0"/>
          </a:p>
        </p:txBody>
      </p:sp>
      <p:sp>
        <p:nvSpPr>
          <p:cNvPr id="5" name="Round Diagonal Corner Rectangle 4"/>
          <p:cNvSpPr/>
          <p:nvPr/>
        </p:nvSpPr>
        <p:spPr>
          <a:xfrm>
            <a:off x="405443" y="1069676"/>
            <a:ext cx="4140000" cy="3600000"/>
          </a:xfrm>
          <a:prstGeom prst="round2DiagRect">
            <a:avLst>
              <a:gd name="adj1" fmla="val 2382"/>
              <a:gd name="adj2" fmla="val 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fontAlgn="auto">
              <a:spcBef>
                <a:spcPts val="0"/>
              </a:spcBef>
              <a:spcAft>
                <a:spcPts val="0"/>
              </a:spcAft>
              <a:defRPr/>
            </a:pPr>
            <a:r>
              <a:rPr lang="en-US" sz="1800" b="1" kern="0" dirty="0" smtClean="0">
                <a:solidFill>
                  <a:schemeClr val="tx2"/>
                </a:solidFill>
              </a:rPr>
              <a:t>Monitoring</a:t>
            </a:r>
            <a:endParaRPr lang="en-US" sz="1800" b="1" kern="0" dirty="0">
              <a:solidFill>
                <a:schemeClr val="tx2"/>
              </a:solidFill>
            </a:endParaRPr>
          </a:p>
        </p:txBody>
      </p:sp>
      <p:sp>
        <p:nvSpPr>
          <p:cNvPr id="6" name="Rectangle 5"/>
          <p:cNvSpPr/>
          <p:nvPr/>
        </p:nvSpPr>
        <p:spPr>
          <a:xfrm>
            <a:off x="514934" y="1202353"/>
            <a:ext cx="2688718" cy="43768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Dashboard</a:t>
            </a:r>
            <a:endParaRPr lang="en-IN" sz="1600" dirty="0" smtClean="0">
              <a:solidFill>
                <a:schemeClr val="bg1"/>
              </a:solidFill>
            </a:endParaRPr>
          </a:p>
        </p:txBody>
      </p:sp>
      <p:sp>
        <p:nvSpPr>
          <p:cNvPr id="11" name="Rectangle 10"/>
          <p:cNvSpPr/>
          <p:nvPr/>
        </p:nvSpPr>
        <p:spPr>
          <a:xfrm>
            <a:off x="514934" y="1817505"/>
            <a:ext cx="2688718" cy="43768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Transaction Monitoring</a:t>
            </a:r>
            <a:endParaRPr lang="en-IN" sz="1600" dirty="0" smtClean="0">
              <a:solidFill>
                <a:schemeClr val="bg1"/>
              </a:solidFill>
            </a:endParaRPr>
          </a:p>
        </p:txBody>
      </p:sp>
      <p:sp>
        <p:nvSpPr>
          <p:cNvPr id="12" name="Rectangle 11"/>
          <p:cNvSpPr/>
          <p:nvPr/>
        </p:nvSpPr>
        <p:spPr>
          <a:xfrm>
            <a:off x="514934" y="2432657"/>
            <a:ext cx="2688718" cy="43768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Auditing/Logging</a:t>
            </a:r>
            <a:endParaRPr lang="en-IN" sz="1600" dirty="0" smtClean="0">
              <a:solidFill>
                <a:schemeClr val="bg1"/>
              </a:solidFill>
            </a:endParaRPr>
          </a:p>
        </p:txBody>
      </p:sp>
      <p:sp>
        <p:nvSpPr>
          <p:cNvPr id="13" name="Round Diagonal Corner Rectangle 12"/>
          <p:cNvSpPr/>
          <p:nvPr/>
        </p:nvSpPr>
        <p:spPr>
          <a:xfrm>
            <a:off x="4744577" y="1069674"/>
            <a:ext cx="4140000" cy="3600000"/>
          </a:xfrm>
          <a:prstGeom prst="round2DiagRect">
            <a:avLst>
              <a:gd name="adj1" fmla="val 2382"/>
              <a:gd name="adj2" fmla="val 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fontAlgn="auto">
              <a:spcBef>
                <a:spcPts val="0"/>
              </a:spcBef>
              <a:spcAft>
                <a:spcPts val="0"/>
              </a:spcAft>
              <a:defRPr/>
            </a:pPr>
            <a:r>
              <a:rPr lang="en-US" sz="1800" b="1" kern="0" dirty="0" smtClean="0">
                <a:solidFill>
                  <a:schemeClr val="tx2"/>
                </a:solidFill>
              </a:rPr>
              <a:t>Operations</a:t>
            </a:r>
            <a:endParaRPr lang="en-US" sz="1800" b="1" kern="0" dirty="0">
              <a:solidFill>
                <a:schemeClr val="tx2"/>
              </a:solidFill>
            </a:endParaRPr>
          </a:p>
        </p:txBody>
      </p:sp>
      <p:sp>
        <p:nvSpPr>
          <p:cNvPr id="14" name="Rectangle 13"/>
          <p:cNvSpPr/>
          <p:nvPr/>
        </p:nvSpPr>
        <p:spPr>
          <a:xfrm>
            <a:off x="4894512" y="1202352"/>
            <a:ext cx="301076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Instance Configuration &amp; Maintenance</a:t>
            </a:r>
            <a:endParaRPr lang="en-IN" sz="1600" dirty="0" smtClean="0">
              <a:solidFill>
                <a:schemeClr val="bg1"/>
              </a:solidFill>
            </a:endParaRPr>
          </a:p>
        </p:txBody>
      </p:sp>
      <p:sp>
        <p:nvSpPr>
          <p:cNvPr id="15" name="Rectangle 14"/>
          <p:cNvSpPr/>
          <p:nvPr/>
        </p:nvSpPr>
        <p:spPr>
          <a:xfrm>
            <a:off x="4894512" y="1817504"/>
            <a:ext cx="301076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Deployment/Migrations</a:t>
            </a:r>
            <a:endParaRPr lang="en-IN" sz="1600" dirty="0" smtClean="0">
              <a:solidFill>
                <a:schemeClr val="bg1"/>
              </a:solidFill>
            </a:endParaRPr>
          </a:p>
        </p:txBody>
      </p:sp>
      <p:sp>
        <p:nvSpPr>
          <p:cNvPr id="16" name="Rectangle 15"/>
          <p:cNvSpPr/>
          <p:nvPr/>
        </p:nvSpPr>
        <p:spPr>
          <a:xfrm>
            <a:off x="4894512" y="2432656"/>
            <a:ext cx="301076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User/Role Management</a:t>
            </a:r>
            <a:endParaRPr lang="en-IN" sz="1600" dirty="0" smtClean="0">
              <a:solidFill>
                <a:schemeClr val="bg1"/>
              </a:solidFill>
            </a:endParaRPr>
          </a:p>
        </p:txBody>
      </p:sp>
      <p:sp>
        <p:nvSpPr>
          <p:cNvPr id="17" name="Rectangle 16"/>
          <p:cNvSpPr/>
          <p:nvPr/>
        </p:nvSpPr>
        <p:spPr>
          <a:xfrm>
            <a:off x="4894511" y="3047808"/>
            <a:ext cx="3010769"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Serviceability / Troubleshooting</a:t>
            </a:r>
            <a:endParaRPr lang="en-IN" sz="1600" dirty="0" smtClean="0">
              <a:solidFill>
                <a:schemeClr val="bg1"/>
              </a:solidFill>
            </a:endParaRPr>
          </a:p>
        </p:txBody>
      </p:sp>
      <p:sp>
        <p:nvSpPr>
          <p:cNvPr id="18" name="Rectangle 17"/>
          <p:cNvSpPr/>
          <p:nvPr/>
        </p:nvSpPr>
        <p:spPr>
          <a:xfrm>
            <a:off x="4894512" y="3662961"/>
            <a:ext cx="301076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Data storage and archival</a:t>
            </a:r>
            <a:endParaRPr lang="en-IN" sz="1600" dirty="0" smtClean="0">
              <a:solidFill>
                <a:schemeClr val="bg1"/>
              </a:solidFill>
            </a:endParaRPr>
          </a:p>
        </p:txBody>
      </p:sp>
      <p:sp>
        <p:nvSpPr>
          <p:cNvPr id="20" name="Rectangle 19"/>
          <p:cNvSpPr/>
          <p:nvPr/>
        </p:nvSpPr>
        <p:spPr>
          <a:xfrm>
            <a:off x="514934" y="3047809"/>
            <a:ext cx="2688718" cy="43768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Analytics</a:t>
            </a:r>
            <a:endParaRPr lang="en-IN" sz="1600" dirty="0" smtClean="0">
              <a:solidFill>
                <a:schemeClr val="bg1"/>
              </a:solidFill>
            </a:endParaRPr>
          </a:p>
        </p:txBody>
      </p:sp>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5210" y="124691"/>
            <a:ext cx="1233129" cy="76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7695210" y="124683"/>
            <a:ext cx="1233129" cy="15438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22" name="Rectangle 21"/>
          <p:cNvSpPr/>
          <p:nvPr/>
        </p:nvSpPr>
        <p:spPr>
          <a:xfrm>
            <a:off x="514934" y="3662961"/>
            <a:ext cx="2688718" cy="43768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Reporting</a:t>
            </a:r>
            <a:endParaRPr lang="en-IN" sz="1600" dirty="0" smtClean="0">
              <a:solidFill>
                <a:schemeClr val="bg1"/>
              </a:solidFill>
            </a:endParaRPr>
          </a:p>
        </p:txBody>
      </p:sp>
    </p:spTree>
    <p:extLst>
      <p:ext uri="{BB962C8B-B14F-4D97-AF65-F5344CB8AC3E}">
        <p14:creationId xmlns:p14="http://schemas.microsoft.com/office/powerpoint/2010/main" val="83486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infrastructure</a:t>
            </a:r>
            <a:endParaRPr lang="en-IN" dirty="0"/>
          </a:p>
        </p:txBody>
      </p:sp>
      <p:sp>
        <p:nvSpPr>
          <p:cNvPr id="3" name="Footer Placeholder 2"/>
          <p:cNvSpPr>
            <a:spLocks noGrp="1"/>
          </p:cNvSpPr>
          <p:nvPr>
            <p:ph type="ftr" sz="quarter" idx="12"/>
          </p:nvPr>
        </p:nvSpPr>
        <p:spPr/>
        <p:txBody>
          <a:bodyPr/>
          <a:lstStyle/>
          <a:p>
            <a:r>
              <a:rPr lang="en-IN" smtClean="0"/>
              <a:t>© 2019 Software AG. All rights reserved. For internal use only</a:t>
            </a:r>
            <a:endParaRPr lang="en-US" dirty="0" smtClean="0"/>
          </a:p>
        </p:txBody>
      </p:sp>
      <p:sp>
        <p:nvSpPr>
          <p:cNvPr id="4" name="Text Placeholder 3"/>
          <p:cNvSpPr>
            <a:spLocks noGrp="1"/>
          </p:cNvSpPr>
          <p:nvPr>
            <p:ph type="body" sz="quarter" idx="13"/>
          </p:nvPr>
        </p:nvSpPr>
        <p:spPr/>
        <p:txBody>
          <a:bodyPr/>
          <a:lstStyle/>
          <a:p>
            <a:r>
              <a:rPr lang="en-US" dirty="0" smtClean="0"/>
              <a:t>Logical view – sub components</a:t>
            </a:r>
            <a:endParaRPr lang="en-IN" dirty="0"/>
          </a:p>
        </p:txBody>
      </p:sp>
      <p:sp>
        <p:nvSpPr>
          <p:cNvPr id="5" name="Round Diagonal Corner Rectangle 4"/>
          <p:cNvSpPr/>
          <p:nvPr/>
        </p:nvSpPr>
        <p:spPr>
          <a:xfrm>
            <a:off x="405443" y="1069676"/>
            <a:ext cx="4140000" cy="3600000"/>
          </a:xfrm>
          <a:prstGeom prst="round2DiagRect">
            <a:avLst>
              <a:gd name="adj1" fmla="val 2382"/>
              <a:gd name="adj2" fmla="val 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fontAlgn="auto">
              <a:spcBef>
                <a:spcPts val="0"/>
              </a:spcBef>
              <a:spcAft>
                <a:spcPts val="0"/>
              </a:spcAft>
              <a:defRPr/>
            </a:pPr>
            <a:r>
              <a:rPr lang="en-US" sz="1800" b="1" kern="0" dirty="0" smtClean="0">
                <a:solidFill>
                  <a:schemeClr val="tx2"/>
                </a:solidFill>
              </a:rPr>
              <a:t>Communications</a:t>
            </a:r>
            <a:endParaRPr lang="en-US" sz="1800" b="1" kern="0" dirty="0">
              <a:solidFill>
                <a:schemeClr val="tx2"/>
              </a:solidFill>
            </a:endParaRPr>
          </a:p>
        </p:txBody>
      </p:sp>
      <p:sp>
        <p:nvSpPr>
          <p:cNvPr id="6" name="Rectangle 5"/>
          <p:cNvSpPr/>
          <p:nvPr/>
        </p:nvSpPr>
        <p:spPr>
          <a:xfrm>
            <a:off x="532748" y="1202353"/>
            <a:ext cx="268871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Channels</a:t>
            </a:r>
            <a:endParaRPr lang="en-IN" sz="1600" dirty="0" smtClean="0">
              <a:solidFill>
                <a:schemeClr val="bg1"/>
              </a:solidFill>
            </a:endParaRPr>
          </a:p>
        </p:txBody>
      </p:sp>
      <p:sp>
        <p:nvSpPr>
          <p:cNvPr id="11" name="Rectangle 10"/>
          <p:cNvSpPr/>
          <p:nvPr/>
        </p:nvSpPr>
        <p:spPr>
          <a:xfrm>
            <a:off x="532748" y="1851804"/>
            <a:ext cx="268871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Protocols / </a:t>
            </a:r>
          </a:p>
          <a:p>
            <a:r>
              <a:rPr lang="en-US" sz="1600" dirty="0" smtClean="0">
                <a:solidFill>
                  <a:schemeClr val="bg1"/>
                </a:solidFill>
              </a:rPr>
              <a:t>Content types Support</a:t>
            </a:r>
            <a:endParaRPr lang="en-IN" sz="1600" dirty="0" smtClean="0">
              <a:solidFill>
                <a:schemeClr val="bg1"/>
              </a:solidFill>
            </a:endParaRPr>
          </a:p>
        </p:txBody>
      </p:sp>
      <p:sp>
        <p:nvSpPr>
          <p:cNvPr id="12" name="Rectangle 11"/>
          <p:cNvSpPr/>
          <p:nvPr/>
        </p:nvSpPr>
        <p:spPr>
          <a:xfrm>
            <a:off x="532748" y="2501255"/>
            <a:ext cx="2688718" cy="4970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Certificates Store</a:t>
            </a:r>
            <a:endParaRPr lang="en-IN" sz="1600" dirty="0" smtClean="0">
              <a:solidFill>
                <a:schemeClr val="bg1"/>
              </a:solidFill>
            </a:endParaRPr>
          </a:p>
        </p:txBody>
      </p:sp>
      <p:sp>
        <p:nvSpPr>
          <p:cNvPr id="9" name="Round Diagonal Corner Rectangle 8"/>
          <p:cNvSpPr/>
          <p:nvPr/>
        </p:nvSpPr>
        <p:spPr>
          <a:xfrm>
            <a:off x="4762391" y="1069675"/>
            <a:ext cx="4140000" cy="3600000"/>
          </a:xfrm>
          <a:prstGeom prst="round2DiagRect">
            <a:avLst>
              <a:gd name="adj1" fmla="val 2382"/>
              <a:gd name="adj2" fmla="val 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fontAlgn="auto">
              <a:spcBef>
                <a:spcPts val="0"/>
              </a:spcBef>
              <a:spcAft>
                <a:spcPts val="0"/>
              </a:spcAft>
              <a:defRPr/>
            </a:pPr>
            <a:r>
              <a:rPr lang="en-US" sz="1800" b="1" kern="0" dirty="0" smtClean="0">
                <a:solidFill>
                  <a:schemeClr val="tx2"/>
                </a:solidFill>
              </a:rPr>
              <a:t>Infrastructure</a:t>
            </a:r>
            <a:endParaRPr lang="en-US" sz="1800" b="1" kern="0" dirty="0">
              <a:solidFill>
                <a:schemeClr val="tx2"/>
              </a:solidFill>
            </a:endParaRPr>
          </a:p>
        </p:txBody>
      </p:sp>
      <p:sp>
        <p:nvSpPr>
          <p:cNvPr id="10" name="Rectangle 9"/>
          <p:cNvSpPr/>
          <p:nvPr/>
        </p:nvSpPr>
        <p:spPr>
          <a:xfrm>
            <a:off x="4910760" y="1202352"/>
            <a:ext cx="2688718" cy="44875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Environment Management</a:t>
            </a:r>
            <a:endParaRPr lang="en-IN" sz="1600" dirty="0" smtClean="0">
              <a:solidFill>
                <a:schemeClr val="bg1"/>
              </a:solidFill>
            </a:endParaRPr>
          </a:p>
        </p:txBody>
      </p:sp>
      <p:sp>
        <p:nvSpPr>
          <p:cNvPr id="13" name="Rectangle 12"/>
          <p:cNvSpPr/>
          <p:nvPr/>
        </p:nvSpPr>
        <p:spPr>
          <a:xfrm>
            <a:off x="4910760" y="1813703"/>
            <a:ext cx="2688718" cy="44875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Application </a:t>
            </a:r>
            <a:r>
              <a:rPr lang="en-US" sz="1600" dirty="0" smtClean="0">
                <a:solidFill>
                  <a:schemeClr val="bg1"/>
                </a:solidFill>
              </a:rPr>
              <a:t>Management</a:t>
            </a:r>
            <a:endParaRPr lang="en-IN" sz="1600" dirty="0" smtClean="0">
              <a:solidFill>
                <a:schemeClr val="bg1"/>
              </a:solidFill>
            </a:endParaRPr>
          </a:p>
        </p:txBody>
      </p:sp>
      <p:sp>
        <p:nvSpPr>
          <p:cNvPr id="14" name="Rectangle 13"/>
          <p:cNvSpPr/>
          <p:nvPr/>
        </p:nvSpPr>
        <p:spPr>
          <a:xfrm>
            <a:off x="4910760" y="2425054"/>
            <a:ext cx="2688718" cy="44875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Subscription/Metering</a:t>
            </a:r>
            <a:endParaRPr lang="en-IN" sz="1600" dirty="0" smtClean="0">
              <a:solidFill>
                <a:schemeClr val="bg1"/>
              </a:solidFill>
            </a:endParaRPr>
          </a:p>
        </p:txBody>
      </p:sp>
      <p:sp>
        <p:nvSpPr>
          <p:cNvPr id="15" name="Rectangle 14"/>
          <p:cNvSpPr/>
          <p:nvPr/>
        </p:nvSpPr>
        <p:spPr>
          <a:xfrm>
            <a:off x="4910760" y="3036405"/>
            <a:ext cx="2688718" cy="44875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Sign-up/Registration</a:t>
            </a:r>
            <a:endParaRPr lang="en-IN" sz="1600" dirty="0" smtClean="0">
              <a:solidFill>
                <a:schemeClr val="bg1"/>
              </a:solidFill>
            </a:endParaRP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5210" y="124691"/>
            <a:ext cx="1233129" cy="76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7695210" y="736297"/>
            <a:ext cx="1233129" cy="15438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400" b="1" dirty="0" smtClean="0">
              <a:solidFill>
                <a:schemeClr val="bg1"/>
              </a:solidFill>
            </a:endParaRPr>
          </a:p>
        </p:txBody>
      </p:sp>
      <p:sp>
        <p:nvSpPr>
          <p:cNvPr id="18" name="Rectangle 17"/>
          <p:cNvSpPr/>
          <p:nvPr/>
        </p:nvSpPr>
        <p:spPr>
          <a:xfrm>
            <a:off x="4910760" y="3647756"/>
            <a:ext cx="2688718" cy="44875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chemeClr val="bg1"/>
                </a:solidFill>
              </a:rPr>
              <a:t>Document Store</a:t>
            </a:r>
            <a:endParaRPr lang="en-IN" sz="1600" dirty="0" smtClean="0">
              <a:solidFill>
                <a:schemeClr val="bg1"/>
              </a:solidFill>
            </a:endParaRPr>
          </a:p>
        </p:txBody>
      </p:sp>
    </p:spTree>
    <p:extLst>
      <p:ext uri="{BB962C8B-B14F-4D97-AF65-F5344CB8AC3E}">
        <p14:creationId xmlns:p14="http://schemas.microsoft.com/office/powerpoint/2010/main" val="163307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custDataLst>
              <p:tags r:id="rId1"/>
            </p:custDataLst>
          </p:nvPr>
        </p:nvCxnSpPr>
        <p:spPr>
          <a:xfrm>
            <a:off x="395536" y="4227934"/>
            <a:ext cx="828092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custDataLst>
              <p:tags r:id="rId2"/>
            </p:custDataLst>
          </p:nvPr>
        </p:nvSpPr>
        <p:spPr/>
        <p:txBody>
          <a:bodyPr>
            <a:normAutofit fontScale="90000"/>
          </a:bodyPr>
          <a:lstStyle/>
          <a:p>
            <a:pPr algn="l"/>
            <a:r>
              <a:rPr lang="en-US" sz="2000" dirty="0" smtClean="0"/>
              <a:t>webMethods.io </a:t>
            </a:r>
            <a:r>
              <a:rPr lang="en-US" sz="2000" dirty="0" err="1" smtClean="0"/>
              <a:t>ipaas</a:t>
            </a:r>
            <a:r>
              <a:rPr lang="en-US" dirty="0" smtClean="0"/>
              <a:t/>
            </a:r>
            <a:br>
              <a:rPr lang="en-US" dirty="0" smtClean="0"/>
            </a:br>
            <a:r>
              <a:rPr lang="en-US" sz="2700" b="1" dirty="0" smtClean="0"/>
              <a:t>with B2B</a:t>
            </a:r>
            <a:endParaRPr lang="en-IN" sz="2700" b="1" dirty="0"/>
          </a:p>
        </p:txBody>
      </p:sp>
      <p:sp>
        <p:nvSpPr>
          <p:cNvPr id="32" name="Footer Placeholder 31"/>
          <p:cNvSpPr>
            <a:spLocks noGrp="1"/>
          </p:cNvSpPr>
          <p:nvPr>
            <p:ph type="ftr" sz="quarter" idx="11"/>
            <p:custDataLst>
              <p:tags r:id="rId3"/>
            </p:custDataLst>
          </p:nvPr>
        </p:nvSpPr>
        <p:spPr/>
        <p:txBody>
          <a:bodyPr/>
          <a:lstStyle/>
          <a:p>
            <a:r>
              <a:rPr lang="en-IN" smtClean="0"/>
              <a:t>© 2019 Software AG. All rights reserved. For internal use only</a:t>
            </a:r>
            <a:endParaRPr lang="en-IN" dirty="0"/>
          </a:p>
        </p:txBody>
      </p:sp>
      <p:sp>
        <p:nvSpPr>
          <p:cNvPr id="3" name="Rounded Rectangle 2"/>
          <p:cNvSpPr>
            <a:spLocks/>
          </p:cNvSpPr>
          <p:nvPr>
            <p:custDataLst>
              <p:tags r:id="rId4"/>
            </p:custDataLst>
          </p:nvPr>
        </p:nvSpPr>
        <p:spPr>
          <a:xfrm>
            <a:off x="395536" y="2535747"/>
            <a:ext cx="8403408" cy="1332147"/>
          </a:xfrm>
          <a:prstGeom prst="roundRect">
            <a:avLst>
              <a:gd name="adj" fmla="val 9544"/>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1400" dirty="0" smtClean="0"/>
              <a:t>webMethods.io </a:t>
            </a:r>
            <a:r>
              <a:rPr lang="en-US" sz="1400" dirty="0" err="1" smtClean="0"/>
              <a:t>iPaaS</a:t>
            </a:r>
            <a:endParaRPr lang="en-IN" sz="1400" dirty="0"/>
          </a:p>
        </p:txBody>
      </p:sp>
      <p:sp>
        <p:nvSpPr>
          <p:cNvPr id="4" name="Rounded Rectangle 3"/>
          <p:cNvSpPr>
            <a:spLocks/>
          </p:cNvSpPr>
          <p:nvPr>
            <p:custDataLst>
              <p:tags r:id="rId5"/>
            </p:custDataLst>
          </p:nvPr>
        </p:nvSpPr>
        <p:spPr>
          <a:xfrm>
            <a:off x="448090" y="2346527"/>
            <a:ext cx="1119462" cy="7920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APIs</a:t>
            </a:r>
            <a:endParaRPr lang="en-IN" sz="1100" dirty="0"/>
          </a:p>
        </p:txBody>
      </p:sp>
      <p:sp>
        <p:nvSpPr>
          <p:cNvPr id="5" name="Rounded Rectangle 4"/>
          <p:cNvSpPr>
            <a:spLocks/>
          </p:cNvSpPr>
          <p:nvPr>
            <p:custDataLst>
              <p:tags r:id="rId6"/>
            </p:custDataLst>
          </p:nvPr>
        </p:nvSpPr>
        <p:spPr>
          <a:xfrm>
            <a:off x="1641597" y="2346527"/>
            <a:ext cx="1119462" cy="7920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Applications</a:t>
            </a:r>
            <a:endParaRPr lang="en-IN" sz="1100" dirty="0"/>
          </a:p>
        </p:txBody>
      </p:sp>
      <p:sp>
        <p:nvSpPr>
          <p:cNvPr id="6" name="Rounded Rectangle 5"/>
          <p:cNvSpPr>
            <a:spLocks/>
          </p:cNvSpPr>
          <p:nvPr>
            <p:custDataLst>
              <p:tags r:id="rId7"/>
            </p:custDataLst>
          </p:nvPr>
        </p:nvSpPr>
        <p:spPr>
          <a:xfrm>
            <a:off x="2835104" y="2346527"/>
            <a:ext cx="1119462" cy="7920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Integrations/Workflows</a:t>
            </a:r>
            <a:endParaRPr lang="en-IN" sz="1100" dirty="0"/>
          </a:p>
        </p:txBody>
      </p:sp>
      <p:sp>
        <p:nvSpPr>
          <p:cNvPr id="7" name="Rounded Rectangle 6"/>
          <p:cNvSpPr>
            <a:spLocks/>
          </p:cNvSpPr>
          <p:nvPr>
            <p:custDataLst>
              <p:tags r:id="rId8"/>
            </p:custDataLst>
          </p:nvPr>
        </p:nvSpPr>
        <p:spPr>
          <a:xfrm>
            <a:off x="7609130" y="2346527"/>
            <a:ext cx="1119462" cy="79208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B2B Standards Support</a:t>
            </a:r>
            <a:endParaRPr lang="en-IN" sz="1100" dirty="0"/>
          </a:p>
        </p:txBody>
      </p:sp>
      <p:sp>
        <p:nvSpPr>
          <p:cNvPr id="8" name="Rounded Rectangle 7"/>
          <p:cNvSpPr>
            <a:spLocks/>
          </p:cNvSpPr>
          <p:nvPr>
            <p:custDataLst>
              <p:tags r:id="rId9"/>
            </p:custDataLst>
          </p:nvPr>
        </p:nvSpPr>
        <p:spPr>
          <a:xfrm>
            <a:off x="5222118" y="2346527"/>
            <a:ext cx="1119462" cy="79208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Partner Management</a:t>
            </a:r>
            <a:endParaRPr lang="en-IN" sz="1100" dirty="0"/>
          </a:p>
        </p:txBody>
      </p:sp>
      <p:sp>
        <p:nvSpPr>
          <p:cNvPr id="9" name="Rounded Rectangle 8"/>
          <p:cNvSpPr>
            <a:spLocks/>
          </p:cNvSpPr>
          <p:nvPr>
            <p:custDataLst>
              <p:tags r:id="rId10"/>
            </p:custDataLst>
          </p:nvPr>
        </p:nvSpPr>
        <p:spPr>
          <a:xfrm>
            <a:off x="4028611" y="2346527"/>
            <a:ext cx="1119462" cy="7920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Recipes</a:t>
            </a:r>
            <a:endParaRPr lang="en-IN" sz="1100" dirty="0"/>
          </a:p>
        </p:txBody>
      </p:sp>
      <p:sp>
        <p:nvSpPr>
          <p:cNvPr id="10" name="Rectangle 9"/>
          <p:cNvSpPr>
            <a:spLocks/>
          </p:cNvSpPr>
          <p:nvPr>
            <p:custDataLst>
              <p:tags r:id="rId11"/>
            </p:custDataLst>
          </p:nvPr>
        </p:nvSpPr>
        <p:spPr>
          <a:xfrm>
            <a:off x="1253303" y="4443958"/>
            <a:ext cx="6552728" cy="43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Integration Server</a:t>
            </a:r>
          </a:p>
          <a:p>
            <a:pPr algn="ctr"/>
            <a:r>
              <a:rPr lang="en-US" sz="1100" dirty="0" smtClean="0"/>
              <a:t>(on premise)</a:t>
            </a:r>
            <a:endParaRPr lang="en-IN" sz="1100" dirty="0"/>
          </a:p>
        </p:txBody>
      </p:sp>
      <p:sp>
        <p:nvSpPr>
          <p:cNvPr id="11" name="Right Arrow 10"/>
          <p:cNvSpPr>
            <a:spLocks/>
          </p:cNvSpPr>
          <p:nvPr>
            <p:custDataLst>
              <p:tags r:id="rId12"/>
            </p:custDataLst>
          </p:nvPr>
        </p:nvSpPr>
        <p:spPr>
          <a:xfrm rot="16200000">
            <a:off x="4212467" y="3920662"/>
            <a:ext cx="570732" cy="500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a:spLocks/>
          </p:cNvSpPr>
          <p:nvPr>
            <p:custDataLst>
              <p:tags r:id="rId13"/>
            </p:custDataLst>
          </p:nvPr>
        </p:nvSpPr>
        <p:spPr>
          <a:xfrm>
            <a:off x="7626012" y="4002039"/>
            <a:ext cx="1075679" cy="307777"/>
          </a:xfrm>
          <a:prstGeom prst="rect">
            <a:avLst/>
          </a:prstGeom>
          <a:noFill/>
        </p:spPr>
        <p:txBody>
          <a:bodyPr wrap="none" rtlCol="0">
            <a:spAutoFit/>
          </a:bodyPr>
          <a:lstStyle/>
          <a:p>
            <a:r>
              <a:rPr lang="en-US" sz="1400" dirty="0" smtClean="0"/>
              <a:t>FIREWALL</a:t>
            </a:r>
            <a:endParaRPr lang="en-IN" sz="1400" dirty="0"/>
          </a:p>
        </p:txBody>
      </p:sp>
      <p:sp>
        <p:nvSpPr>
          <p:cNvPr id="15" name="TextBox 14"/>
          <p:cNvSpPr txBox="1">
            <a:spLocks/>
          </p:cNvSpPr>
          <p:nvPr>
            <p:custDataLst>
              <p:tags r:id="rId14"/>
            </p:custDataLst>
          </p:nvPr>
        </p:nvSpPr>
        <p:spPr>
          <a:xfrm>
            <a:off x="2915820" y="4011910"/>
            <a:ext cx="1352311" cy="430887"/>
          </a:xfrm>
          <a:prstGeom prst="rect">
            <a:avLst/>
          </a:prstGeom>
          <a:noFill/>
        </p:spPr>
        <p:txBody>
          <a:bodyPr wrap="square" rtlCol="0">
            <a:spAutoFit/>
          </a:bodyPr>
          <a:lstStyle/>
          <a:p>
            <a:pPr algn="r"/>
            <a:r>
              <a:rPr lang="en-US" sz="1100" i="1" dirty="0" smtClean="0">
                <a:latin typeface="Times New Roman" panose="02020603050405020304" pitchFamily="18" charset="0"/>
                <a:cs typeface="Times New Roman" panose="02020603050405020304" pitchFamily="18" charset="0"/>
              </a:rPr>
              <a:t>Secured Communication</a:t>
            </a:r>
            <a:endParaRPr lang="en-IN" sz="1100" i="1" dirty="0">
              <a:latin typeface="Times New Roman" panose="02020603050405020304" pitchFamily="18" charset="0"/>
              <a:cs typeface="Times New Roman" panose="02020603050405020304" pitchFamily="18" charset="0"/>
            </a:endParaRPr>
          </a:p>
        </p:txBody>
      </p:sp>
      <p:sp>
        <p:nvSpPr>
          <p:cNvPr id="16" name="Cloud 15"/>
          <p:cNvSpPr>
            <a:spLocks/>
          </p:cNvSpPr>
          <p:nvPr>
            <p:custDataLst>
              <p:tags r:id="rId15"/>
            </p:custDataLst>
          </p:nvPr>
        </p:nvSpPr>
        <p:spPr>
          <a:xfrm>
            <a:off x="2123917" y="764202"/>
            <a:ext cx="1829875" cy="9361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SaaS Applications</a:t>
            </a:r>
            <a:endParaRPr lang="en-IN" sz="1400" dirty="0"/>
          </a:p>
        </p:txBody>
      </p:sp>
      <p:sp>
        <p:nvSpPr>
          <p:cNvPr id="18" name="Cloud 17"/>
          <p:cNvSpPr>
            <a:spLocks/>
          </p:cNvSpPr>
          <p:nvPr>
            <p:custDataLst>
              <p:tags r:id="rId16"/>
            </p:custDataLst>
          </p:nvPr>
        </p:nvSpPr>
        <p:spPr>
          <a:xfrm>
            <a:off x="5048085" y="776903"/>
            <a:ext cx="1829875" cy="93610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Supplier / Partners</a:t>
            </a:r>
            <a:endParaRPr lang="en-IN" sz="1400" dirty="0"/>
          </a:p>
        </p:txBody>
      </p:sp>
      <p:cxnSp>
        <p:nvCxnSpPr>
          <p:cNvPr id="22" name="Straight Connector 21"/>
          <p:cNvCxnSpPr>
            <a:cxnSpLocks/>
          </p:cNvCxnSpPr>
          <p:nvPr>
            <p:custDataLst>
              <p:tags r:id="rId17"/>
            </p:custDataLst>
          </p:nvPr>
        </p:nvCxnSpPr>
        <p:spPr>
          <a:xfrm>
            <a:off x="4521282" y="1959184"/>
            <a:ext cx="0" cy="25252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a:spLocks/>
          </p:cNvSpPr>
          <p:nvPr>
            <p:custDataLst>
              <p:tags r:id="rId18"/>
            </p:custDataLst>
          </p:nvPr>
        </p:nvSpPr>
        <p:spPr>
          <a:xfrm>
            <a:off x="749492" y="3219822"/>
            <a:ext cx="1806284"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Operations</a:t>
            </a:r>
            <a:endParaRPr lang="en-IN" sz="1400" dirty="0"/>
          </a:p>
        </p:txBody>
      </p:sp>
      <p:sp>
        <p:nvSpPr>
          <p:cNvPr id="25" name="Rectangle 24"/>
          <p:cNvSpPr>
            <a:spLocks/>
          </p:cNvSpPr>
          <p:nvPr>
            <p:custDataLst>
              <p:tags r:id="rId19"/>
            </p:custDataLst>
          </p:nvPr>
        </p:nvSpPr>
        <p:spPr>
          <a:xfrm>
            <a:off x="2671733" y="3219822"/>
            <a:ext cx="1806284"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Development</a:t>
            </a:r>
            <a:endParaRPr lang="en-IN" sz="1400" dirty="0"/>
          </a:p>
        </p:txBody>
      </p:sp>
      <p:sp>
        <p:nvSpPr>
          <p:cNvPr id="26" name="Rectangle 25"/>
          <p:cNvSpPr>
            <a:spLocks/>
          </p:cNvSpPr>
          <p:nvPr>
            <p:custDataLst>
              <p:tags r:id="rId20"/>
            </p:custDataLst>
          </p:nvPr>
        </p:nvSpPr>
        <p:spPr>
          <a:xfrm>
            <a:off x="6516216" y="3219822"/>
            <a:ext cx="1806284"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Execute</a:t>
            </a:r>
            <a:endParaRPr lang="en-IN" sz="1400" dirty="0"/>
          </a:p>
        </p:txBody>
      </p:sp>
      <p:sp>
        <p:nvSpPr>
          <p:cNvPr id="27" name="Rectangle 26"/>
          <p:cNvSpPr>
            <a:spLocks/>
          </p:cNvSpPr>
          <p:nvPr>
            <p:custDataLst>
              <p:tags r:id="rId21"/>
            </p:custDataLst>
          </p:nvPr>
        </p:nvSpPr>
        <p:spPr>
          <a:xfrm>
            <a:off x="4593974" y="3228206"/>
            <a:ext cx="1806284" cy="2880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t>Test / Debug</a:t>
            </a:r>
            <a:endParaRPr lang="en-IN" sz="1400" dirty="0"/>
          </a:p>
        </p:txBody>
      </p:sp>
      <p:cxnSp>
        <p:nvCxnSpPr>
          <p:cNvPr id="30" name="Elbow Connector 29"/>
          <p:cNvCxnSpPr>
            <a:stCxn id="16" idx="1"/>
            <a:endCxn id="18" idx="1"/>
          </p:cNvCxnSpPr>
          <p:nvPr/>
        </p:nvCxnSpPr>
        <p:spPr>
          <a:xfrm rot="16200000" flipH="1">
            <a:off x="4494589" y="243575"/>
            <a:ext cx="12701" cy="2924168"/>
          </a:xfrm>
          <a:prstGeom prst="bentConnector3">
            <a:avLst>
              <a:gd name="adj1" fmla="val 1907708"/>
            </a:avLst>
          </a:prstGeom>
          <a:ln w="9525"/>
        </p:spPr>
        <p:style>
          <a:lnRef idx="1">
            <a:schemeClr val="accent1"/>
          </a:lnRef>
          <a:fillRef idx="0">
            <a:schemeClr val="accent1"/>
          </a:fillRef>
          <a:effectRef idx="0">
            <a:schemeClr val="accent1"/>
          </a:effectRef>
          <a:fontRef idx="minor">
            <a:schemeClr val="tx1"/>
          </a:fontRef>
        </p:style>
      </p:cxnSp>
      <p:sp>
        <p:nvSpPr>
          <p:cNvPr id="28" name="Rounded Rectangle 27"/>
          <p:cNvSpPr>
            <a:spLocks/>
          </p:cNvSpPr>
          <p:nvPr>
            <p:custDataLst>
              <p:tags r:id="rId22"/>
            </p:custDataLst>
          </p:nvPr>
        </p:nvSpPr>
        <p:spPr>
          <a:xfrm>
            <a:off x="6415625" y="2346527"/>
            <a:ext cx="1119462" cy="79208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B2B Exchange</a:t>
            </a:r>
            <a:endParaRPr lang="en-IN" sz="1100" dirty="0"/>
          </a:p>
        </p:txBody>
      </p:sp>
    </p:spTree>
    <p:extLst>
      <p:ext uri="{BB962C8B-B14F-4D97-AF65-F5344CB8AC3E}">
        <p14:creationId xmlns:p14="http://schemas.microsoft.com/office/powerpoint/2010/main" val="491756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Flows</a:t>
            </a:r>
            <a:endParaRPr lang="en-US" dirty="0"/>
          </a:p>
        </p:txBody>
      </p:sp>
      <p:sp>
        <p:nvSpPr>
          <p:cNvPr id="2" name="Footer Placeholder 1"/>
          <p:cNvSpPr>
            <a:spLocks noGrp="1"/>
          </p:cNvSpPr>
          <p:nvPr>
            <p:ph type="ftr" sz="quarter" idx="12"/>
          </p:nvPr>
        </p:nvSpPr>
        <p:spPr/>
        <p:txBody>
          <a:bodyPr/>
          <a:lstStyle/>
          <a:p>
            <a:r>
              <a:rPr lang="en-IN" smtClean="0"/>
              <a:t>© 2019 Software AG. All rights reserved. For internal use only</a:t>
            </a:r>
            <a:endParaRPr lang="en-US" dirty="0" smtClean="0"/>
          </a:p>
        </p:txBody>
      </p:sp>
      <p:grpSp>
        <p:nvGrpSpPr>
          <p:cNvPr id="50" name="Group 49"/>
          <p:cNvGrpSpPr/>
          <p:nvPr/>
        </p:nvGrpSpPr>
        <p:grpSpPr>
          <a:xfrm>
            <a:off x="5372100" y="893445"/>
            <a:ext cx="3642360" cy="3826510"/>
            <a:chOff x="5372100" y="893445"/>
            <a:chExt cx="3642360" cy="3826510"/>
          </a:xfrm>
        </p:grpSpPr>
        <p:sp>
          <p:nvSpPr>
            <p:cNvPr id="27" name="Rectangle 26"/>
            <p:cNvSpPr/>
            <p:nvPr/>
          </p:nvSpPr>
          <p:spPr>
            <a:xfrm>
              <a:off x="5571490" y="2000573"/>
              <a:ext cx="989330" cy="392108"/>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Channels / Listener</a:t>
              </a:r>
            </a:p>
          </p:txBody>
        </p:sp>
        <p:sp>
          <p:nvSpPr>
            <p:cNvPr id="29" name="Flowchart: Magnetic Disk 28"/>
            <p:cNvSpPr/>
            <p:nvPr/>
          </p:nvSpPr>
          <p:spPr>
            <a:xfrm>
              <a:off x="6811645" y="4051935"/>
              <a:ext cx="708660" cy="579120"/>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smtClean="0">
                  <a:solidFill>
                    <a:schemeClr val="bg1"/>
                  </a:solidFill>
                </a:rPr>
                <a:t>Git</a:t>
              </a:r>
              <a:endParaRPr lang="en-US" sz="1400" b="1" dirty="0" smtClean="0">
                <a:solidFill>
                  <a:schemeClr val="bg1"/>
                </a:solidFill>
              </a:endParaRPr>
            </a:p>
          </p:txBody>
        </p:sp>
        <p:sp>
          <p:nvSpPr>
            <p:cNvPr id="30" name="Round Diagonal Corner Rectangle 29"/>
            <p:cNvSpPr/>
            <p:nvPr/>
          </p:nvSpPr>
          <p:spPr>
            <a:xfrm>
              <a:off x="5372100" y="893445"/>
              <a:ext cx="3642360" cy="3826510"/>
            </a:xfrm>
            <a:prstGeom prst="round2DiagRect">
              <a:avLst>
                <a:gd name="adj1" fmla="val 6144"/>
                <a:gd name="adj2" fmla="val 0"/>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2"/>
                  </a:solidFill>
                </a:rPr>
                <a:t>Service Execution</a:t>
              </a:r>
            </a:p>
            <a:p>
              <a:pPr algn="ctr"/>
              <a:r>
                <a:rPr lang="en-US" sz="1200" dirty="0" smtClean="0">
                  <a:solidFill>
                    <a:schemeClr val="bg2"/>
                  </a:solidFill>
                </a:rPr>
                <a:t>(Runtime-time)</a:t>
              </a:r>
              <a:endParaRPr lang="en-US" sz="1400" dirty="0" smtClean="0">
                <a:solidFill>
                  <a:schemeClr val="bg2"/>
                </a:solidFill>
              </a:endParaRPr>
            </a:p>
          </p:txBody>
        </p:sp>
        <p:sp>
          <p:nvSpPr>
            <p:cNvPr id="31" name="Rectangle 30"/>
            <p:cNvSpPr/>
            <p:nvPr/>
          </p:nvSpPr>
          <p:spPr>
            <a:xfrm>
              <a:off x="6701155" y="2000573"/>
              <a:ext cx="989330" cy="392108"/>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Explicit Execution</a:t>
              </a:r>
            </a:p>
          </p:txBody>
        </p:sp>
        <p:sp>
          <p:nvSpPr>
            <p:cNvPr id="32" name="Rectangle 31"/>
            <p:cNvSpPr/>
            <p:nvPr/>
          </p:nvSpPr>
          <p:spPr>
            <a:xfrm>
              <a:off x="7874635" y="1994215"/>
              <a:ext cx="989330" cy="392108"/>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Schedule / Polling</a:t>
              </a:r>
            </a:p>
          </p:txBody>
        </p:sp>
        <p:sp>
          <p:nvSpPr>
            <p:cNvPr id="33" name="Flowchart: Magnetic Disk 32"/>
            <p:cNvSpPr/>
            <p:nvPr/>
          </p:nvSpPr>
          <p:spPr>
            <a:xfrm>
              <a:off x="5964952" y="4051935"/>
              <a:ext cx="708660" cy="579120"/>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DB</a:t>
              </a:r>
            </a:p>
          </p:txBody>
        </p:sp>
        <p:sp>
          <p:nvSpPr>
            <p:cNvPr id="34" name="Flowchart: Magnetic Disk 33"/>
            <p:cNvSpPr/>
            <p:nvPr/>
          </p:nvSpPr>
          <p:spPr>
            <a:xfrm>
              <a:off x="7658338" y="4051935"/>
              <a:ext cx="708660" cy="579120"/>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ES</a:t>
              </a:r>
            </a:p>
          </p:txBody>
        </p:sp>
        <p:sp>
          <p:nvSpPr>
            <p:cNvPr id="38" name="Rectangle 37"/>
            <p:cNvSpPr/>
            <p:nvPr/>
          </p:nvSpPr>
          <p:spPr>
            <a:xfrm>
              <a:off x="5579900" y="2880360"/>
              <a:ext cx="3284065" cy="989330"/>
            </a:xfrm>
            <a:prstGeom prst="rect">
              <a:avLst/>
            </a:prstGeom>
            <a:noFill/>
            <a:ln w="12700">
              <a:solidFill>
                <a:schemeClr val="bg1">
                  <a:lumMod val="50000"/>
                </a:schemeClr>
              </a:solidFill>
              <a:prstDash val="dash"/>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35" name="Rectangle 34"/>
            <p:cNvSpPr/>
            <p:nvPr/>
          </p:nvSpPr>
          <p:spPr>
            <a:xfrm>
              <a:off x="6066155" y="2705099"/>
              <a:ext cx="2303145" cy="31051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Smart Routing</a:t>
              </a:r>
              <a:endParaRPr lang="en-US" sz="1400" dirty="0" smtClean="0">
                <a:solidFill>
                  <a:schemeClr val="bg1"/>
                </a:solidFill>
              </a:endParaRPr>
            </a:p>
          </p:txBody>
        </p:sp>
        <p:grpSp>
          <p:nvGrpSpPr>
            <p:cNvPr id="43" name="Group 42"/>
            <p:cNvGrpSpPr/>
            <p:nvPr/>
          </p:nvGrpSpPr>
          <p:grpSpPr>
            <a:xfrm>
              <a:off x="6585982" y="3115945"/>
              <a:ext cx="1328777" cy="640080"/>
              <a:chOff x="6585982" y="2910205"/>
              <a:chExt cx="1328777" cy="640080"/>
            </a:xfrm>
          </p:grpSpPr>
          <p:sp>
            <p:nvSpPr>
              <p:cNvPr id="39" name="Rectangle 38"/>
              <p:cNvSpPr/>
              <p:nvPr/>
            </p:nvSpPr>
            <p:spPr>
              <a:xfrm>
                <a:off x="6585982" y="2910205"/>
                <a:ext cx="1178798" cy="487680"/>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Execution Node</a:t>
                </a:r>
              </a:p>
            </p:txBody>
          </p:sp>
          <p:sp>
            <p:nvSpPr>
              <p:cNvPr id="41" name="Rectangle 40"/>
              <p:cNvSpPr/>
              <p:nvPr/>
            </p:nvSpPr>
            <p:spPr>
              <a:xfrm>
                <a:off x="6662182" y="2986405"/>
                <a:ext cx="1178798" cy="487680"/>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Execution Node</a:t>
                </a:r>
              </a:p>
            </p:txBody>
          </p:sp>
          <p:sp>
            <p:nvSpPr>
              <p:cNvPr id="40" name="Rectangle 39"/>
              <p:cNvSpPr/>
              <p:nvPr/>
            </p:nvSpPr>
            <p:spPr>
              <a:xfrm>
                <a:off x="6735961" y="3062605"/>
                <a:ext cx="1178798" cy="487680"/>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Execution Pod</a:t>
                </a:r>
              </a:p>
            </p:txBody>
          </p:sp>
        </p:grpSp>
      </p:grpSp>
      <p:grpSp>
        <p:nvGrpSpPr>
          <p:cNvPr id="47" name="Group 46"/>
          <p:cNvGrpSpPr/>
          <p:nvPr/>
        </p:nvGrpSpPr>
        <p:grpSpPr>
          <a:xfrm>
            <a:off x="582930" y="897890"/>
            <a:ext cx="2266950" cy="3826510"/>
            <a:chOff x="582930" y="897890"/>
            <a:chExt cx="2266950" cy="3826510"/>
          </a:xfrm>
        </p:grpSpPr>
        <p:pic>
          <p:nvPicPr>
            <p:cNvPr id="8" name="Grafik 15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462" y="1582419"/>
              <a:ext cx="543877" cy="543877"/>
            </a:xfrm>
            <a:prstGeom prst="rect">
              <a:avLst/>
            </a:prstGeom>
          </p:spPr>
        </p:pic>
        <p:sp>
          <p:nvSpPr>
            <p:cNvPr id="9" name="Rectangle 8"/>
            <p:cNvSpPr/>
            <p:nvPr/>
          </p:nvSpPr>
          <p:spPr>
            <a:xfrm>
              <a:off x="1041400" y="2298700"/>
              <a:ext cx="1270000" cy="50800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B2B UI</a:t>
              </a:r>
            </a:p>
          </p:txBody>
        </p:sp>
        <p:sp>
          <p:nvSpPr>
            <p:cNvPr id="10" name="Rectangle 9"/>
            <p:cNvSpPr/>
            <p:nvPr/>
          </p:nvSpPr>
          <p:spPr>
            <a:xfrm>
              <a:off x="762160" y="3034030"/>
              <a:ext cx="906780" cy="50800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B2B Runtime</a:t>
              </a:r>
            </a:p>
          </p:txBody>
        </p:sp>
        <p:sp>
          <p:nvSpPr>
            <p:cNvPr id="11" name="Flowchart: Magnetic Disk 10"/>
            <p:cNvSpPr/>
            <p:nvPr/>
          </p:nvSpPr>
          <p:spPr>
            <a:xfrm>
              <a:off x="1322070" y="3780790"/>
              <a:ext cx="708660" cy="579120"/>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DB</a:t>
              </a:r>
            </a:p>
          </p:txBody>
        </p:sp>
        <p:sp>
          <p:nvSpPr>
            <p:cNvPr id="13" name="Round Diagonal Corner Rectangle 12"/>
            <p:cNvSpPr/>
            <p:nvPr/>
          </p:nvSpPr>
          <p:spPr>
            <a:xfrm>
              <a:off x="582930" y="897890"/>
              <a:ext cx="2266950" cy="3826510"/>
            </a:xfrm>
            <a:prstGeom prst="round2DiagRect">
              <a:avLst>
                <a:gd name="adj1" fmla="val 7608"/>
                <a:gd name="adj2" fmla="val 0"/>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2"/>
                  </a:solidFill>
                </a:rPr>
                <a:t>B2B Configuration</a:t>
              </a:r>
            </a:p>
            <a:p>
              <a:pPr algn="ctr"/>
              <a:r>
                <a:rPr lang="en-US" sz="1200" dirty="0" smtClean="0">
                  <a:solidFill>
                    <a:schemeClr val="bg2"/>
                  </a:solidFill>
                </a:rPr>
                <a:t>(Design-time)</a:t>
              </a:r>
              <a:endParaRPr lang="en-US" sz="1400" dirty="0" smtClean="0">
                <a:solidFill>
                  <a:schemeClr val="bg2"/>
                </a:solidFill>
              </a:endParaRPr>
            </a:p>
          </p:txBody>
        </p:sp>
        <p:sp>
          <p:nvSpPr>
            <p:cNvPr id="44" name="Rectangle 43"/>
            <p:cNvSpPr/>
            <p:nvPr/>
          </p:nvSpPr>
          <p:spPr>
            <a:xfrm>
              <a:off x="1800225" y="3030855"/>
              <a:ext cx="906780" cy="508000"/>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Integration Server</a:t>
              </a:r>
            </a:p>
          </p:txBody>
        </p:sp>
      </p:grpSp>
      <p:grpSp>
        <p:nvGrpSpPr>
          <p:cNvPr id="48" name="Group 47"/>
          <p:cNvGrpSpPr/>
          <p:nvPr/>
        </p:nvGrpSpPr>
        <p:grpSpPr>
          <a:xfrm>
            <a:off x="2960370" y="897890"/>
            <a:ext cx="2266950" cy="3826510"/>
            <a:chOff x="2960370" y="897890"/>
            <a:chExt cx="2266950" cy="3826510"/>
          </a:xfrm>
        </p:grpSpPr>
        <p:pic>
          <p:nvPicPr>
            <p:cNvPr id="21" name="Grafik 15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1902" y="1582419"/>
              <a:ext cx="543877" cy="543877"/>
            </a:xfrm>
            <a:prstGeom prst="rect">
              <a:avLst/>
            </a:prstGeom>
          </p:spPr>
        </p:pic>
        <p:sp>
          <p:nvSpPr>
            <p:cNvPr id="22" name="Rectangle 21"/>
            <p:cNvSpPr/>
            <p:nvPr/>
          </p:nvSpPr>
          <p:spPr>
            <a:xfrm>
              <a:off x="3418840" y="2298700"/>
              <a:ext cx="1270000" cy="50800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Flow Editor</a:t>
              </a:r>
            </a:p>
          </p:txBody>
        </p:sp>
        <p:sp>
          <p:nvSpPr>
            <p:cNvPr id="24" name="Flowchart: Magnetic Disk 23"/>
            <p:cNvSpPr/>
            <p:nvPr/>
          </p:nvSpPr>
          <p:spPr>
            <a:xfrm>
              <a:off x="3699510" y="3780790"/>
              <a:ext cx="708660" cy="579120"/>
            </a:xfrm>
            <a:prstGeom prst="flowChartMagneticDisk">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err="1" smtClean="0">
                  <a:solidFill>
                    <a:schemeClr val="bg1"/>
                  </a:solidFill>
                </a:rPr>
                <a:t>Git</a:t>
              </a:r>
              <a:endParaRPr lang="en-US" sz="1400" b="1" dirty="0" smtClean="0">
                <a:solidFill>
                  <a:schemeClr val="bg1"/>
                </a:solidFill>
              </a:endParaRPr>
            </a:p>
          </p:txBody>
        </p:sp>
        <p:sp>
          <p:nvSpPr>
            <p:cNvPr id="25" name="Round Diagonal Corner Rectangle 24"/>
            <p:cNvSpPr/>
            <p:nvPr/>
          </p:nvSpPr>
          <p:spPr>
            <a:xfrm>
              <a:off x="2960370" y="897890"/>
              <a:ext cx="2266950" cy="3826510"/>
            </a:xfrm>
            <a:prstGeom prst="round2DiagRect">
              <a:avLst>
                <a:gd name="adj1" fmla="val 7608"/>
                <a:gd name="adj2" fmla="val 0"/>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2"/>
                  </a:solidFill>
                </a:rPr>
                <a:t>Service Orchestration</a:t>
              </a:r>
            </a:p>
            <a:p>
              <a:pPr algn="ctr"/>
              <a:r>
                <a:rPr lang="en-US" sz="1200" dirty="0" smtClean="0">
                  <a:solidFill>
                    <a:schemeClr val="bg2"/>
                  </a:solidFill>
                </a:rPr>
                <a:t>(Design-time)</a:t>
              </a:r>
              <a:endParaRPr lang="en-US" sz="1400" dirty="0" smtClean="0">
                <a:solidFill>
                  <a:schemeClr val="bg2"/>
                </a:solidFill>
              </a:endParaRPr>
            </a:p>
          </p:txBody>
        </p:sp>
        <p:sp>
          <p:nvSpPr>
            <p:cNvPr id="45" name="Rectangle 44"/>
            <p:cNvSpPr/>
            <p:nvPr/>
          </p:nvSpPr>
          <p:spPr>
            <a:xfrm>
              <a:off x="3055780" y="3034030"/>
              <a:ext cx="906780" cy="508000"/>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B2B Runtime</a:t>
              </a:r>
            </a:p>
          </p:txBody>
        </p:sp>
        <p:sp>
          <p:nvSpPr>
            <p:cNvPr id="46" name="Rectangle 45"/>
            <p:cNvSpPr/>
            <p:nvPr/>
          </p:nvSpPr>
          <p:spPr>
            <a:xfrm>
              <a:off x="4093845" y="3030855"/>
              <a:ext cx="906780" cy="50800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Integration Server</a:t>
              </a:r>
            </a:p>
          </p:txBody>
        </p:sp>
      </p:grpSp>
      <p:cxnSp>
        <p:nvCxnSpPr>
          <p:cNvPr id="4" name="Straight Arrow Connector 3"/>
          <p:cNvCxnSpPr>
            <a:stCxn id="9" idx="2"/>
            <a:endCxn id="10" idx="0"/>
          </p:cNvCxnSpPr>
          <p:nvPr/>
        </p:nvCxnSpPr>
        <p:spPr>
          <a:xfrm flipH="1">
            <a:off x="1215550" y="2806700"/>
            <a:ext cx="460850" cy="227330"/>
          </a:xfrm>
          <a:prstGeom prst="straightConnector1">
            <a:avLst/>
          </a:prstGeom>
          <a:ln w="12700">
            <a:solidFill>
              <a:schemeClr val="tx2"/>
            </a:solidFill>
            <a:headEnd type="none" w="med" len="lg"/>
            <a:tailEnd type="stealth"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 idx="2"/>
            <a:endCxn id="11" idx="1"/>
          </p:cNvCxnSpPr>
          <p:nvPr/>
        </p:nvCxnSpPr>
        <p:spPr>
          <a:xfrm>
            <a:off x="1215550" y="3542030"/>
            <a:ext cx="460850" cy="238760"/>
          </a:xfrm>
          <a:prstGeom prst="straightConnector1">
            <a:avLst/>
          </a:prstGeom>
          <a:ln w="12700">
            <a:solidFill>
              <a:schemeClr val="tx2"/>
            </a:solidFill>
            <a:headEnd type="none" w="med" len="lg"/>
            <a:tailEnd type="stealth"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2" idx="2"/>
            <a:endCxn id="46" idx="0"/>
          </p:cNvCxnSpPr>
          <p:nvPr/>
        </p:nvCxnSpPr>
        <p:spPr>
          <a:xfrm>
            <a:off x="4053840" y="2806700"/>
            <a:ext cx="493395" cy="224155"/>
          </a:xfrm>
          <a:prstGeom prst="straightConnector1">
            <a:avLst/>
          </a:prstGeom>
          <a:ln w="12700">
            <a:solidFill>
              <a:schemeClr val="tx2"/>
            </a:solidFill>
            <a:headEnd type="none" w="med" len="lg"/>
            <a:tailEnd type="stealth"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6" idx="2"/>
            <a:endCxn id="24" idx="1"/>
          </p:cNvCxnSpPr>
          <p:nvPr/>
        </p:nvCxnSpPr>
        <p:spPr>
          <a:xfrm flipH="1">
            <a:off x="4053840" y="3538855"/>
            <a:ext cx="493395" cy="241935"/>
          </a:xfrm>
          <a:prstGeom prst="straightConnector1">
            <a:avLst/>
          </a:prstGeom>
          <a:ln w="12700">
            <a:solidFill>
              <a:schemeClr val="tx2"/>
            </a:solidFill>
            <a:headEnd type="none" w="med" len="lg"/>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06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INFOGUID" val="20de3a66-68c1-4c1a-811d-eb9807ccafe6"/>
</p:tagLst>
</file>

<file path=ppt/tags/tag10.xml><?xml version="1.0" encoding="utf-8"?>
<p:tagLst xmlns:a="http://schemas.openxmlformats.org/drawingml/2006/main" xmlns:r="http://schemas.openxmlformats.org/officeDocument/2006/relationships" xmlns:p="http://schemas.openxmlformats.org/presentationml/2006/main">
  <p:tag name="SHAPEINFOGUID" val="628e1974-1321-4d7b-8cf9-f061ee7c95f3"/>
</p:tagLst>
</file>

<file path=ppt/tags/tag11.xml><?xml version="1.0" encoding="utf-8"?>
<p:tagLst xmlns:a="http://schemas.openxmlformats.org/drawingml/2006/main" xmlns:r="http://schemas.openxmlformats.org/officeDocument/2006/relationships" xmlns:p="http://schemas.openxmlformats.org/presentationml/2006/main">
  <p:tag name="SHAPEINFOGUID" val="b5db949b-7f1c-4d3b-b282-c700b0ae1317"/>
</p:tagLst>
</file>

<file path=ppt/tags/tag12.xml><?xml version="1.0" encoding="utf-8"?>
<p:tagLst xmlns:a="http://schemas.openxmlformats.org/drawingml/2006/main" xmlns:r="http://schemas.openxmlformats.org/officeDocument/2006/relationships" xmlns:p="http://schemas.openxmlformats.org/presentationml/2006/main">
  <p:tag name="SHAPEINFOGUID" val="9c009897-41c6-4518-8779-f979ea4231f2"/>
</p:tagLst>
</file>

<file path=ppt/tags/tag13.xml><?xml version="1.0" encoding="utf-8"?>
<p:tagLst xmlns:a="http://schemas.openxmlformats.org/drawingml/2006/main" xmlns:r="http://schemas.openxmlformats.org/officeDocument/2006/relationships" xmlns:p="http://schemas.openxmlformats.org/presentationml/2006/main">
  <p:tag name="SHAPEINFOGUID" val="ea27dc5a-7b3f-487f-af9f-aa0880216855"/>
</p:tagLst>
</file>

<file path=ppt/tags/tag14.xml><?xml version="1.0" encoding="utf-8"?>
<p:tagLst xmlns:a="http://schemas.openxmlformats.org/drawingml/2006/main" xmlns:r="http://schemas.openxmlformats.org/officeDocument/2006/relationships" xmlns:p="http://schemas.openxmlformats.org/presentationml/2006/main">
  <p:tag name="SHAPEINFOGUID" val="c796b417-bdb6-4cc9-8283-d0697be06b4a"/>
</p:tagLst>
</file>

<file path=ppt/tags/tag15.xml><?xml version="1.0" encoding="utf-8"?>
<p:tagLst xmlns:a="http://schemas.openxmlformats.org/drawingml/2006/main" xmlns:r="http://schemas.openxmlformats.org/officeDocument/2006/relationships" xmlns:p="http://schemas.openxmlformats.org/presentationml/2006/main">
  <p:tag name="SHAPEINFOGUID" val="719a7c63-422a-4870-bb9f-bd0493497fc9"/>
</p:tagLst>
</file>

<file path=ppt/tags/tag16.xml><?xml version="1.0" encoding="utf-8"?>
<p:tagLst xmlns:a="http://schemas.openxmlformats.org/drawingml/2006/main" xmlns:r="http://schemas.openxmlformats.org/officeDocument/2006/relationships" xmlns:p="http://schemas.openxmlformats.org/presentationml/2006/main">
  <p:tag name="SHAPEINFOGUID" val="fd2e3cb6-cb7d-48aa-995a-d01feea597e4"/>
</p:tagLst>
</file>

<file path=ppt/tags/tag17.xml><?xml version="1.0" encoding="utf-8"?>
<p:tagLst xmlns:a="http://schemas.openxmlformats.org/drawingml/2006/main" xmlns:r="http://schemas.openxmlformats.org/officeDocument/2006/relationships" xmlns:p="http://schemas.openxmlformats.org/presentationml/2006/main">
  <p:tag name="SHAPEINFOGUID" val="c66a1e12-7ed0-4d5a-82f7-ea57679f059d"/>
</p:tagLst>
</file>

<file path=ppt/tags/tag18.xml><?xml version="1.0" encoding="utf-8"?>
<p:tagLst xmlns:a="http://schemas.openxmlformats.org/drawingml/2006/main" xmlns:r="http://schemas.openxmlformats.org/officeDocument/2006/relationships" xmlns:p="http://schemas.openxmlformats.org/presentationml/2006/main">
  <p:tag name="SHAPEINFOGUID" val="631349fb-aa82-4c9d-80dc-aa1d1f88d86f"/>
</p:tagLst>
</file>

<file path=ppt/tags/tag19.xml><?xml version="1.0" encoding="utf-8"?>
<p:tagLst xmlns:a="http://schemas.openxmlformats.org/drawingml/2006/main" xmlns:r="http://schemas.openxmlformats.org/officeDocument/2006/relationships" xmlns:p="http://schemas.openxmlformats.org/presentationml/2006/main">
  <p:tag name="SHAPEINFOGUID" val="32177e5c-93b8-4254-9089-aadf36cad038"/>
</p:tagLst>
</file>

<file path=ppt/tags/tag2.xml><?xml version="1.0" encoding="utf-8"?>
<p:tagLst xmlns:a="http://schemas.openxmlformats.org/drawingml/2006/main" xmlns:r="http://schemas.openxmlformats.org/officeDocument/2006/relationships" xmlns:p="http://schemas.openxmlformats.org/presentationml/2006/main">
  <p:tag name="TOP" val="28.8"/>
  <p:tag name="LEFT" val="64.8"/>
  <p:tag name="WIDTH" val="592.2"/>
  <p:tag name="HEIGHT" val="43.2"/>
</p:tagLst>
</file>

<file path=ppt/tags/tag20.xml><?xml version="1.0" encoding="utf-8"?>
<p:tagLst xmlns:a="http://schemas.openxmlformats.org/drawingml/2006/main" xmlns:r="http://schemas.openxmlformats.org/officeDocument/2006/relationships" xmlns:p="http://schemas.openxmlformats.org/presentationml/2006/main">
  <p:tag name="SHAPEINFOGUID" val="b3ade1bb-bf4a-4df3-b654-d5c6b991647b"/>
</p:tagLst>
</file>

<file path=ppt/tags/tag21.xml><?xml version="1.0" encoding="utf-8"?>
<p:tagLst xmlns:a="http://schemas.openxmlformats.org/drawingml/2006/main" xmlns:r="http://schemas.openxmlformats.org/officeDocument/2006/relationships" xmlns:p="http://schemas.openxmlformats.org/presentationml/2006/main">
  <p:tag name="SHAPEINFOGUID" val="f4af60ce-7631-465c-bd44-c3bc4455f085"/>
</p:tagLst>
</file>

<file path=ppt/tags/tag22.xml><?xml version="1.0" encoding="utf-8"?>
<p:tagLst xmlns:a="http://schemas.openxmlformats.org/drawingml/2006/main" xmlns:r="http://schemas.openxmlformats.org/officeDocument/2006/relationships" xmlns:p="http://schemas.openxmlformats.org/presentationml/2006/main">
  <p:tag name="SHAPEINFOGUID" val="8a384247-104c-431e-8daf-a31b39dc73da"/>
</p:tagLst>
</file>

<file path=ppt/tags/tag23.xml><?xml version="1.0" encoding="utf-8"?>
<p:tagLst xmlns:a="http://schemas.openxmlformats.org/drawingml/2006/main" xmlns:r="http://schemas.openxmlformats.org/officeDocument/2006/relationships" xmlns:p="http://schemas.openxmlformats.org/presentationml/2006/main">
  <p:tag name="SHAPEINFOGUID" val="1ed2f265-2416-455d-916f-0e113888ac24"/>
</p:tagLst>
</file>

<file path=ppt/tags/tag24.xml><?xml version="1.0" encoding="utf-8"?>
<p:tagLst xmlns:a="http://schemas.openxmlformats.org/drawingml/2006/main" xmlns:r="http://schemas.openxmlformats.org/officeDocument/2006/relationships" xmlns:p="http://schemas.openxmlformats.org/presentationml/2006/main">
  <p:tag name="SHAPEINFOGUID" val="aeacb700-1524-4943-aeef-641b51a45788"/>
</p:tagLst>
</file>

<file path=ppt/tags/tag25.xml><?xml version="1.0" encoding="utf-8"?>
<p:tagLst xmlns:a="http://schemas.openxmlformats.org/drawingml/2006/main" xmlns:r="http://schemas.openxmlformats.org/officeDocument/2006/relationships" xmlns:p="http://schemas.openxmlformats.org/presentationml/2006/main">
  <p:tag name="SHAPEINFOGUID" val="ec06e3cb-455a-4810-963b-447f013a24ca"/>
</p:tagLst>
</file>

<file path=ppt/tags/tag26.xml><?xml version="1.0" encoding="utf-8"?>
<p:tagLst xmlns:a="http://schemas.openxmlformats.org/drawingml/2006/main" xmlns:r="http://schemas.openxmlformats.org/officeDocument/2006/relationships" xmlns:p="http://schemas.openxmlformats.org/presentationml/2006/main">
  <p:tag name="SHAPEINFOGUID" val="ce8826d9-c34d-497f-b2cc-27cff28d2b17"/>
</p:tagLst>
</file>

<file path=ppt/tags/tag27.xml><?xml version="1.0" encoding="utf-8"?>
<p:tagLst xmlns:a="http://schemas.openxmlformats.org/drawingml/2006/main" xmlns:r="http://schemas.openxmlformats.org/officeDocument/2006/relationships" xmlns:p="http://schemas.openxmlformats.org/presentationml/2006/main">
  <p:tag name="SHAPEINFOGUID" val="71308603-24dd-46ce-8079-a0a88ae8c6fd"/>
</p:tagLst>
</file>

<file path=ppt/tags/tag28.xml><?xml version="1.0" encoding="utf-8"?>
<p:tagLst xmlns:a="http://schemas.openxmlformats.org/drawingml/2006/main" xmlns:r="http://schemas.openxmlformats.org/officeDocument/2006/relationships" xmlns:p="http://schemas.openxmlformats.org/presentationml/2006/main">
  <p:tag name="SHAPEINFOGUID" val="f9cae689-72e2-49ca-a010-69031945fcec"/>
</p:tagLst>
</file>

<file path=ppt/tags/tag29.xml><?xml version="1.0" encoding="utf-8"?>
<p:tagLst xmlns:a="http://schemas.openxmlformats.org/drawingml/2006/main" xmlns:r="http://schemas.openxmlformats.org/officeDocument/2006/relationships" xmlns:p="http://schemas.openxmlformats.org/presentationml/2006/main">
  <p:tag name="SHAPEINFOGUID" val="46eea55b-d015-456f-975c-6e3f87fd441d"/>
</p:tagLst>
</file>

<file path=ppt/tags/tag3.xml><?xml version="1.0" encoding="utf-8"?>
<p:tagLst xmlns:a="http://schemas.openxmlformats.org/drawingml/2006/main" xmlns:r="http://schemas.openxmlformats.org/officeDocument/2006/relationships" xmlns:p="http://schemas.openxmlformats.org/presentationml/2006/main">
  <p:tag name="TOP" val="494.8915"/>
  <p:tag name="LEFT" val="276.9696"/>
  <p:tag name="WIDTH" val="372"/>
  <p:tag name="HEIGHT" val="21.6"/>
</p:tagLst>
</file>

<file path=ppt/tags/tag30.xml><?xml version="1.0" encoding="utf-8"?>
<p:tagLst xmlns:a="http://schemas.openxmlformats.org/drawingml/2006/main" xmlns:r="http://schemas.openxmlformats.org/officeDocument/2006/relationships" xmlns:p="http://schemas.openxmlformats.org/presentationml/2006/main">
  <p:tag name="SHAPEINFOGUID" val="aba2a1ba-e3b2-423d-89b5-e4075a8432f6"/>
</p:tagLst>
</file>

<file path=ppt/tags/tag31.xml><?xml version="1.0" encoding="utf-8"?>
<p:tagLst xmlns:a="http://schemas.openxmlformats.org/drawingml/2006/main" xmlns:r="http://schemas.openxmlformats.org/officeDocument/2006/relationships" xmlns:p="http://schemas.openxmlformats.org/presentationml/2006/main">
  <p:tag name="SHAPEINFOGUID" val="4fb8cb10-1d4c-401f-a49f-fe69488e6c99"/>
</p:tagLst>
</file>

<file path=ppt/tags/tag32.xml><?xml version="1.0" encoding="utf-8"?>
<p:tagLst xmlns:a="http://schemas.openxmlformats.org/drawingml/2006/main" xmlns:r="http://schemas.openxmlformats.org/officeDocument/2006/relationships" xmlns:p="http://schemas.openxmlformats.org/presentationml/2006/main">
  <p:tag name="SHAPEINFOGUID" val="23831b83-ac35-4781-a87e-afb52531f0b5"/>
</p:tagLst>
</file>

<file path=ppt/tags/tag33.xml><?xml version="1.0" encoding="utf-8"?>
<p:tagLst xmlns:a="http://schemas.openxmlformats.org/drawingml/2006/main" xmlns:r="http://schemas.openxmlformats.org/officeDocument/2006/relationships" xmlns:p="http://schemas.openxmlformats.org/presentationml/2006/main">
  <p:tag name="SHAPEINFOGUID" val="668ad2a2-0adf-450c-a3cb-c9456eed997c"/>
</p:tagLst>
</file>

<file path=ppt/tags/tag4.xml><?xml version="1.0" encoding="utf-8"?>
<p:tagLst xmlns:a="http://schemas.openxmlformats.org/drawingml/2006/main" xmlns:r="http://schemas.openxmlformats.org/officeDocument/2006/relationships" xmlns:p="http://schemas.openxmlformats.org/presentationml/2006/main">
  <p:tag name="SHAPEINFOGUID" val="c36a0d98-0a60-4c0d-a1f6-d767a028e3a4"/>
</p:tagLst>
</file>

<file path=ppt/tags/tag5.xml><?xml version="1.0" encoding="utf-8"?>
<p:tagLst xmlns:a="http://schemas.openxmlformats.org/drawingml/2006/main" xmlns:r="http://schemas.openxmlformats.org/officeDocument/2006/relationships" xmlns:p="http://schemas.openxmlformats.org/presentationml/2006/main">
  <p:tag name="SHAPEINFOGUID" val="e6eebbc5-8ee7-4a19-b06d-baee57b3a499"/>
</p:tagLst>
</file>

<file path=ppt/tags/tag6.xml><?xml version="1.0" encoding="utf-8"?>
<p:tagLst xmlns:a="http://schemas.openxmlformats.org/drawingml/2006/main" xmlns:r="http://schemas.openxmlformats.org/officeDocument/2006/relationships" xmlns:p="http://schemas.openxmlformats.org/presentationml/2006/main">
  <p:tag name="SHAPEINFOGUID" val="e49861ea-2fcc-4b15-b74b-1a9aa73f42db"/>
</p:tagLst>
</file>

<file path=ppt/tags/tag7.xml><?xml version="1.0" encoding="utf-8"?>
<p:tagLst xmlns:a="http://schemas.openxmlformats.org/drawingml/2006/main" xmlns:r="http://schemas.openxmlformats.org/officeDocument/2006/relationships" xmlns:p="http://schemas.openxmlformats.org/presentationml/2006/main">
  <p:tag name="SHAPEINFOGUID" val="089e0572-9fe9-4e03-9816-04f12ff350d7"/>
</p:tagLst>
</file>

<file path=ppt/tags/tag8.xml><?xml version="1.0" encoding="utf-8"?>
<p:tagLst xmlns:a="http://schemas.openxmlformats.org/drawingml/2006/main" xmlns:r="http://schemas.openxmlformats.org/officeDocument/2006/relationships" xmlns:p="http://schemas.openxmlformats.org/presentationml/2006/main">
  <p:tag name="SHAPEINFOGUID" val="f60e1d84-29ce-47b3-997d-f3518de98b55"/>
</p:tagLst>
</file>

<file path=ppt/tags/tag9.xml><?xml version="1.0" encoding="utf-8"?>
<p:tagLst xmlns:a="http://schemas.openxmlformats.org/drawingml/2006/main" xmlns:r="http://schemas.openxmlformats.org/officeDocument/2006/relationships" xmlns:p="http://schemas.openxmlformats.org/presentationml/2006/main">
  <p:tag name="SHAPEINFOGUID" val="8a384247-104c-431e-8daf-a31b39dc73da"/>
</p:tagLst>
</file>

<file path=ppt/theme/theme1.xml><?xml version="1.0" encoding="utf-8"?>
<a:theme xmlns:a="http://schemas.openxmlformats.org/drawingml/2006/main" name="Software AG">
  <a:themeElements>
    <a:clrScheme name="Software AG">
      <a:dk1>
        <a:srgbClr val="333333"/>
      </a:dk1>
      <a:lt1>
        <a:sysClr val="window" lastClr="FFFFFF"/>
      </a:lt1>
      <a:dk2>
        <a:srgbClr val="006F97"/>
      </a:dk2>
      <a:lt2>
        <a:srgbClr val="0899CC"/>
      </a:lt2>
      <a:accent1>
        <a:srgbClr val="0899CC"/>
      </a:accent1>
      <a:accent2>
        <a:srgbClr val="006F97"/>
      </a:accent2>
      <a:accent3>
        <a:srgbClr val="7F7F7F"/>
      </a:accent3>
      <a:accent4>
        <a:srgbClr val="0C3B60"/>
      </a:accent4>
      <a:accent5>
        <a:srgbClr val="BAD80A"/>
      </a:accent5>
      <a:accent6>
        <a:srgbClr val="FF4200"/>
      </a:accent6>
      <a:hlink>
        <a:srgbClr val="0899CC"/>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marL="169200" indent="-169200">
          <a:spcBef>
            <a:spcPts val="432"/>
          </a:spcBef>
          <a:buClr>
            <a:schemeClr val="bg1">
              <a:lumMod val="50000"/>
            </a:schemeClr>
          </a:buClr>
          <a:buFont typeface="Arial" panose="020B0604020202020204" pitchFamily="34" charset="0"/>
          <a:buChar char="•"/>
          <a:defRPr sz="1400" dirty="0" err="1" smtClean="0"/>
        </a:defPPr>
      </a:lstStyle>
    </a:txDef>
  </a:objectDefaults>
  <a:extraClrSchemeLst/>
  <a:extLst>
    <a:ext uri="{05A4C25C-085E-4340-85A3-A5531E510DB2}">
      <thm15:themeFamily xmlns:thm15="http://schemas.microsoft.com/office/thememl/2012/main" xmlns="" name="Software AG.potx" id="{A164CF00-4ACA-4357-8B2E-91D2B45CA024}" vid="{22D2C9AD-158F-4696-A020-4834932E76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5E84F290DBA04AB3194145E78F9657" ma:contentTypeVersion="0" ma:contentTypeDescription="Create a new document." ma:contentTypeScope="" ma:versionID="31ef8f088ec6f6863dad0eb89ad2268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qs:UpdateInfoSlideData xmlns:qs="urn:sag:Products:quickSlide:extdata:slide:updateinfo">
  <qs:ThisSlideInfo>
    <qs:PresentationGuid/>
    <qs:SlideGuid>80A2FACF-C063-4709-BA7B-39247FAD34C2</qs:SlideGuid>
    <qs:SlideTitle>TRADING NETWORKS_ Full common edi support</qs:SlideTitle>
    <qs:PublishingDate>2019-05-29T14:38:51</qs:PublishingDate>
    <qs:Author>Christina Heller</qs:Author>
    <qs:OldGuid/>
  </qs:ThisSlideInfo>
  <qs:OrigSlideInfo>
    <qs:PresentationGuid/>
    <qs:SlideGuid>80A2FACF-C063-4709-BA7B-39247FAD34C2</qs:SlideGuid>
    <qs:SlideTitle>TRADING NETWORKS_ Full common edi support</qs:SlideTitle>
    <qs:PublishingDate>2019-05-29T14:38:51</qs:PublishingDate>
    <qs:Author>Christina Heller</qs:Author>
    <qs:OldGuid/>
  </qs:OrigSlideInfo>
</qs:UpdateInfoSlideData>
</file>

<file path=customXml/itemProps1.xml><?xml version="1.0" encoding="utf-8"?>
<ds:datastoreItem xmlns:ds="http://schemas.openxmlformats.org/officeDocument/2006/customXml" ds:itemID="{9FD850FC-C893-49E7-8AF9-E5D8BAAC83BD}">
  <ds:schemaRefs>
    <ds:schemaRef ds:uri="http://schemas.microsoft.com/sharepoint/v3/contenttype/forms"/>
  </ds:schemaRefs>
</ds:datastoreItem>
</file>

<file path=customXml/itemProps2.xml><?xml version="1.0" encoding="utf-8"?>
<ds:datastoreItem xmlns:ds="http://schemas.openxmlformats.org/officeDocument/2006/customXml" ds:itemID="{5B6AEF1A-3168-4FA0-8A0F-25C309A819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5D029B-074D-42E4-8836-B016E6596DFF}">
  <ds:schemaRefs>
    <ds:schemaRef ds:uri="http://www.w3.org/XML/1998/namespace"/>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CE1CF0EC-6C2A-40C7-9F15-6989F0F917B2}">
  <ds:schemaRefs>
    <ds:schemaRef ds:uri="urn:sag:Products:quickSlide:extdata:slide:updateinfo"/>
  </ds:schemaRefs>
</ds:datastoreItem>
</file>

<file path=docProps/app.xml><?xml version="1.0" encoding="utf-8"?>
<Properties xmlns="http://schemas.openxmlformats.org/officeDocument/2006/extended-properties" xmlns:vt="http://schemas.openxmlformats.org/officeDocument/2006/docPropsVTypes">
  <Template/>
  <TotalTime>4015</TotalTime>
  <Words>1224</Words>
  <Application>Microsoft Office PowerPoint</Application>
  <PresentationFormat>On-screen Show (16:9)</PresentationFormat>
  <Paragraphs>367</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Software AG</vt:lpstr>
      <vt:lpstr>Webmethods.io B2B</vt:lpstr>
      <vt:lpstr>Why cloud?</vt:lpstr>
      <vt:lpstr>Core Theme</vt:lpstr>
      <vt:lpstr>webMethods.io B2B</vt:lpstr>
      <vt:lpstr>B2b runtime</vt:lpstr>
      <vt:lpstr>Operations and monitoring</vt:lpstr>
      <vt:lpstr>Cloud infrastructure</vt:lpstr>
      <vt:lpstr>webMethods.io ipaas with B2B</vt:lpstr>
      <vt:lpstr>User Flows</vt:lpstr>
      <vt:lpstr>B2B Runtime and Service Orchestration</vt:lpstr>
      <vt:lpstr>Inbound and Outbound Channels</vt:lpstr>
      <vt:lpstr>B2b Integration</vt:lpstr>
      <vt:lpstr>E-Standards Support</vt:lpstr>
      <vt:lpstr>B2B Standards</vt:lpstr>
      <vt:lpstr>B2B Landscape</vt:lpstr>
      <vt:lpstr>PowerPoint Presentation</vt:lpstr>
      <vt:lpstr>Kubernetes Cluster</vt:lpstr>
      <vt:lpstr>B2B container with Kubernetes</vt:lpstr>
      <vt:lpstr>Webmethods.io Integration with B2B</vt:lpstr>
      <vt:lpstr>WEBMETHODS.IO - 2019</vt:lpstr>
      <vt:lpstr>PowerPoint Presentation</vt:lpstr>
      <vt:lpstr>PowerPoint Presentation</vt:lpstr>
    </vt:vector>
  </TitlesOfParts>
  <Company>Software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webMethods.io B2B Architecture</dc:title>
  <dc:subject>B2B NextGen Architecture</dc:subject>
  <dc:creator>Devashish.Karecha@softwareag.com</dc:creator>
  <cp:keywords>webMethods.io, B2B</cp:keywords>
  <cp:lastModifiedBy>Karecha, Devashish</cp:lastModifiedBy>
  <cp:revision>251</cp:revision>
  <dcterms:created xsi:type="dcterms:W3CDTF">2016-10-04T12:21:55Z</dcterms:created>
  <dcterms:modified xsi:type="dcterms:W3CDTF">2019-10-14T09:24:33Z</dcterms:modified>
  <cp:category>B2B</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0x010100DD5E84F290DBA04AB3194145E78F9657</vt:lpwstr>
  </property>
</Properties>
</file>