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9"/>
  </p:sldMasterIdLst>
  <p:notesMasterIdLst>
    <p:notesMasterId r:id="rId33"/>
  </p:notesMasterIdLst>
  <p:handoutMasterIdLst>
    <p:handoutMasterId r:id="rId34"/>
  </p:handoutMasterIdLst>
  <p:sldIdLst>
    <p:sldId id="298" r:id="rId10"/>
    <p:sldId id="308" r:id="rId11"/>
    <p:sldId id="301" r:id="rId12"/>
    <p:sldId id="302" r:id="rId13"/>
    <p:sldId id="311" r:id="rId14"/>
    <p:sldId id="327" r:id="rId15"/>
    <p:sldId id="328" r:id="rId16"/>
    <p:sldId id="303" r:id="rId17"/>
    <p:sldId id="304" r:id="rId18"/>
    <p:sldId id="305" r:id="rId19"/>
    <p:sldId id="306" r:id="rId20"/>
    <p:sldId id="307" r:id="rId21"/>
    <p:sldId id="335" r:id="rId22"/>
    <p:sldId id="309" r:id="rId23"/>
    <p:sldId id="312" r:id="rId24"/>
    <p:sldId id="317" r:id="rId25"/>
    <p:sldId id="329" r:id="rId26"/>
    <p:sldId id="330" r:id="rId27"/>
    <p:sldId id="331" r:id="rId28"/>
    <p:sldId id="332" r:id="rId29"/>
    <p:sldId id="333" r:id="rId30"/>
    <p:sldId id="334" r:id="rId31"/>
    <p:sldId id="326" r:id="rId32"/>
  </p:sldIdLst>
  <p:sldSz cx="9144000" cy="5143500" type="screen16x9"/>
  <p:notesSz cx="9144000" cy="6858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3" orient="horz" pos="2913" userDrawn="1">
          <p15:clr>
            <a:srgbClr val="A4A3A4"/>
          </p15:clr>
        </p15:guide>
        <p15:guide id="4" pos="5511" userDrawn="1">
          <p15:clr>
            <a:srgbClr val="A4A3A4"/>
          </p15:clr>
        </p15:guide>
        <p15:guide id="5" orient="horz" pos="1847" userDrawn="1">
          <p15:clr>
            <a:srgbClr val="A4A3A4"/>
          </p15:clr>
        </p15:guide>
        <p15:guide id="6" orient="horz" pos="1756" userDrawn="1">
          <p15:clr>
            <a:srgbClr val="A4A3A4"/>
          </p15:clr>
        </p15:guide>
        <p15:guide id="7" orient="horz" pos="713" userDrawn="1">
          <p15:clr>
            <a:srgbClr val="A4A3A4"/>
          </p15:clr>
        </p15:guide>
        <p15:guide id="8" pos="249" userDrawn="1">
          <p15:clr>
            <a:srgbClr val="A4A3A4"/>
          </p15:clr>
        </p15:guide>
        <p15:guide id="9" pos="1950" userDrawn="1">
          <p15:clr>
            <a:srgbClr val="A4A3A4"/>
          </p15:clr>
        </p15:guide>
        <p15:guide id="10" pos="2041" userDrawn="1">
          <p15:clr>
            <a:srgbClr val="A4A3A4"/>
          </p15:clr>
        </p15:guide>
        <p15:guide id="11" pos="3719" userDrawn="1">
          <p15:clr>
            <a:srgbClr val="A4A3A4"/>
          </p15:clr>
        </p15:guide>
        <p15:guide id="13" pos="381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EF"/>
    <a:srgbClr val="7F7F7F"/>
    <a:srgbClr val="7A7A7A"/>
    <a:srgbClr val="989898"/>
    <a:srgbClr val="08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77175" autoAdjust="0"/>
  </p:normalViewPr>
  <p:slideViewPr>
    <p:cSldViewPr snapToGrid="0" showGuides="1">
      <p:cViewPr varScale="1">
        <p:scale>
          <a:sx n="113" d="100"/>
          <a:sy n="113" d="100"/>
        </p:scale>
        <p:origin x="-1848" y="-96"/>
      </p:cViewPr>
      <p:guideLst>
        <p:guide orient="horz" pos="3004"/>
        <p:guide orient="horz" pos="1847"/>
        <p:guide orient="horz" pos="1756"/>
        <p:guide orient="horz" pos="713"/>
        <p:guide pos="5511"/>
        <p:guide pos="249"/>
        <p:guide pos="1950"/>
        <p:guide pos="1945"/>
        <p:guide pos="3719"/>
        <p:guide pos="381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268" d="100"/>
          <a:sy n="268" d="100"/>
        </p:scale>
        <p:origin x="-3762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771FDA-CE8C-4290-9EBD-CCA81F5136D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B1855A-64B9-4B15-94C3-579D864A7E34}">
      <dgm:prSet phldrT="[Text]" custT="1"/>
      <dgm:spPr/>
      <dgm:t>
        <a:bodyPr/>
        <a:lstStyle/>
        <a:p>
          <a:r>
            <a:rPr lang="en-US" sz="2000" dirty="0" smtClean="0"/>
            <a:t>Basic Edition</a:t>
          </a:r>
        </a:p>
      </dgm:t>
    </dgm:pt>
    <dgm:pt modelId="{83449F50-2FE1-4D2D-AB2F-E074AF21596A}" type="parTrans" cxnId="{A377B9CA-2291-48FE-BC9C-852D0BB4B213}">
      <dgm:prSet/>
      <dgm:spPr/>
      <dgm:t>
        <a:bodyPr/>
        <a:lstStyle/>
        <a:p>
          <a:endParaRPr lang="en-US"/>
        </a:p>
      </dgm:t>
    </dgm:pt>
    <dgm:pt modelId="{8EAD9A2F-17FF-4B45-964C-4CCE4E7312FD}" type="sibTrans" cxnId="{A377B9CA-2291-48FE-BC9C-852D0BB4B213}">
      <dgm:prSet/>
      <dgm:spPr/>
      <dgm:t>
        <a:bodyPr/>
        <a:lstStyle/>
        <a:p>
          <a:endParaRPr lang="en-US"/>
        </a:p>
      </dgm:t>
    </dgm:pt>
    <dgm:pt modelId="{E28DE014-D718-4331-AF57-AA0E787B3C68}">
      <dgm:prSet phldrT="[Text]" custT="1"/>
      <dgm:spPr/>
      <dgm:t>
        <a:bodyPr/>
        <a:lstStyle/>
        <a:p>
          <a:r>
            <a:rPr lang="en-US" sz="2000" dirty="0" smtClean="0"/>
            <a:t>Advanced Edition</a:t>
          </a:r>
        </a:p>
      </dgm:t>
    </dgm:pt>
    <dgm:pt modelId="{D2F3E768-1DBF-4E3B-9070-9B901A5241B5}" type="parTrans" cxnId="{43DB8D0E-628C-4C13-B3BB-1C05CDA26038}">
      <dgm:prSet/>
      <dgm:spPr/>
      <dgm:t>
        <a:bodyPr/>
        <a:lstStyle/>
        <a:p>
          <a:endParaRPr lang="en-US"/>
        </a:p>
      </dgm:t>
    </dgm:pt>
    <dgm:pt modelId="{F8664A56-1511-4C04-B0C3-E3E24BEFF400}" type="sibTrans" cxnId="{43DB8D0E-628C-4C13-B3BB-1C05CDA26038}">
      <dgm:prSet/>
      <dgm:spPr/>
      <dgm:t>
        <a:bodyPr/>
        <a:lstStyle/>
        <a:p>
          <a:endParaRPr lang="en-US"/>
        </a:p>
      </dgm:t>
    </dgm:pt>
    <dgm:pt modelId="{D167D5E2-C118-450C-AB6B-E82D62A7A949}">
      <dgm:prSet phldrT="[Text]" custT="1"/>
      <dgm:spPr/>
      <dgm:t>
        <a:bodyPr/>
        <a:lstStyle/>
        <a:p>
          <a:endParaRPr lang="en-US" sz="1200" dirty="0"/>
        </a:p>
      </dgm:t>
    </dgm:pt>
    <dgm:pt modelId="{FB5CA4A1-8CEE-4281-84B5-DBBB361947C1}" type="parTrans" cxnId="{5694FFF0-9C8A-47F9-ADB1-7BA984B60DF7}">
      <dgm:prSet/>
      <dgm:spPr/>
      <dgm:t>
        <a:bodyPr/>
        <a:lstStyle/>
        <a:p>
          <a:endParaRPr lang="en-US"/>
        </a:p>
      </dgm:t>
    </dgm:pt>
    <dgm:pt modelId="{BBA81DAA-1C1C-480C-AE19-6E951AF43333}" type="sibTrans" cxnId="{5694FFF0-9C8A-47F9-ADB1-7BA984B60DF7}">
      <dgm:prSet/>
      <dgm:spPr/>
      <dgm:t>
        <a:bodyPr/>
        <a:lstStyle/>
        <a:p>
          <a:endParaRPr lang="en-US"/>
        </a:p>
      </dgm:t>
    </dgm:pt>
    <dgm:pt modelId="{3B4109C0-9AED-4761-AC38-44C36C2B8124}">
      <dgm:prSet phldrT="[Text]" custT="1"/>
      <dgm:spPr/>
      <dgm:t>
        <a:bodyPr/>
        <a:lstStyle/>
        <a:p>
          <a:r>
            <a:rPr lang="en-US" sz="2000" dirty="0" smtClean="0"/>
            <a:t>Enterprise Edition</a:t>
          </a:r>
        </a:p>
      </dgm:t>
    </dgm:pt>
    <dgm:pt modelId="{FF4915B5-85C4-4591-93F2-F98B8409AE43}" type="parTrans" cxnId="{094FE573-5AA4-4190-8E77-20BA51322A91}">
      <dgm:prSet/>
      <dgm:spPr/>
      <dgm:t>
        <a:bodyPr/>
        <a:lstStyle/>
        <a:p>
          <a:endParaRPr lang="en-US"/>
        </a:p>
      </dgm:t>
    </dgm:pt>
    <dgm:pt modelId="{CD842C0B-266C-415E-A51E-20A774158C47}" type="sibTrans" cxnId="{094FE573-5AA4-4190-8E77-20BA51322A91}">
      <dgm:prSet/>
      <dgm:spPr/>
      <dgm:t>
        <a:bodyPr/>
        <a:lstStyle/>
        <a:p>
          <a:endParaRPr lang="en-US"/>
        </a:p>
      </dgm:t>
    </dgm:pt>
    <dgm:pt modelId="{82E629F0-C41F-4156-9EF9-7279BAAB48E9}">
      <dgm:prSet phldrT="[Text]" custT="1"/>
      <dgm:spPr/>
      <dgm:t>
        <a:bodyPr/>
        <a:lstStyle/>
        <a:p>
          <a:r>
            <a:rPr lang="en-US" sz="1200" dirty="0" smtClean="0"/>
            <a:t>Cost per 1 GB stored</a:t>
          </a:r>
          <a:endParaRPr lang="en-US" sz="1200" dirty="0"/>
        </a:p>
      </dgm:t>
    </dgm:pt>
    <dgm:pt modelId="{D8FAA7BD-1158-4FAF-8227-703296C52E28}" type="sibTrans" cxnId="{48C87C59-A7C6-4E6A-A9EE-DE18119F2FAC}">
      <dgm:prSet/>
      <dgm:spPr/>
      <dgm:t>
        <a:bodyPr/>
        <a:lstStyle/>
        <a:p>
          <a:endParaRPr lang="en-US"/>
        </a:p>
      </dgm:t>
    </dgm:pt>
    <dgm:pt modelId="{669DCBE6-9533-4458-9116-37FDED6F7887}" type="parTrans" cxnId="{48C87C59-A7C6-4E6A-A9EE-DE18119F2FAC}">
      <dgm:prSet/>
      <dgm:spPr/>
      <dgm:t>
        <a:bodyPr/>
        <a:lstStyle/>
        <a:p>
          <a:endParaRPr lang="en-US"/>
        </a:p>
      </dgm:t>
    </dgm:pt>
    <dgm:pt modelId="{FF78D729-D55D-40BE-88B8-56A61F48B275}">
      <dgm:prSet phldrT="[Text]" custT="1"/>
      <dgm:spPr/>
      <dgm:t>
        <a:bodyPr/>
        <a:lstStyle/>
        <a:p>
          <a:r>
            <a:rPr lang="en-US" sz="1200" dirty="0" smtClean="0"/>
            <a:t>Cost per 1 GB stored</a:t>
          </a:r>
          <a:endParaRPr lang="en-US" sz="1200" dirty="0"/>
        </a:p>
      </dgm:t>
    </dgm:pt>
    <dgm:pt modelId="{C0A10745-B5AF-4E1A-B5B8-7DDC80187E2C}" type="parTrans" cxnId="{69FBB5A4-DEA8-4AD2-BA72-7B50F426160A}">
      <dgm:prSet/>
      <dgm:spPr/>
      <dgm:t>
        <a:bodyPr/>
        <a:lstStyle/>
        <a:p>
          <a:endParaRPr lang="en-US"/>
        </a:p>
      </dgm:t>
    </dgm:pt>
    <dgm:pt modelId="{86716557-F17F-4FDC-AFFF-454A7A95EC99}" type="sibTrans" cxnId="{69FBB5A4-DEA8-4AD2-BA72-7B50F426160A}">
      <dgm:prSet/>
      <dgm:spPr/>
      <dgm:t>
        <a:bodyPr/>
        <a:lstStyle/>
        <a:p>
          <a:endParaRPr lang="en-US"/>
        </a:p>
      </dgm:t>
    </dgm:pt>
    <dgm:pt modelId="{71D759FF-05F6-491B-AD4B-92A56E5AF771}">
      <dgm:prSet phldrT="[Text]" custT="1"/>
      <dgm:spPr/>
      <dgm:t>
        <a:bodyPr/>
        <a:lstStyle/>
        <a:p>
          <a:r>
            <a:rPr lang="en-US" sz="1200" dirty="0" smtClean="0"/>
            <a:t>Cost per 1 GB stored</a:t>
          </a:r>
          <a:endParaRPr lang="en-US" sz="1200" dirty="0"/>
        </a:p>
      </dgm:t>
    </dgm:pt>
    <dgm:pt modelId="{8955CEDD-6A63-44DE-BE1B-44B981E3D235}" type="parTrans" cxnId="{45257823-E608-486F-B6DD-8B140B6F3B2B}">
      <dgm:prSet/>
      <dgm:spPr/>
      <dgm:t>
        <a:bodyPr/>
        <a:lstStyle/>
        <a:p>
          <a:endParaRPr lang="en-US"/>
        </a:p>
      </dgm:t>
    </dgm:pt>
    <dgm:pt modelId="{C8C9F745-2860-4E27-A195-3DE8CECB05E7}" type="sibTrans" cxnId="{45257823-E608-486F-B6DD-8B140B6F3B2B}">
      <dgm:prSet/>
      <dgm:spPr/>
      <dgm:t>
        <a:bodyPr/>
        <a:lstStyle/>
        <a:p>
          <a:endParaRPr lang="en-US"/>
        </a:p>
      </dgm:t>
    </dgm:pt>
    <dgm:pt modelId="{070C3BD4-14AA-449A-A8F3-C3E492AC52A7}">
      <dgm:prSet phldrT="[Text]" custT="1"/>
      <dgm:spPr/>
      <dgm:t>
        <a:bodyPr/>
        <a:lstStyle/>
        <a:p>
          <a:r>
            <a:rPr lang="en-US" sz="1200" dirty="0" smtClean="0"/>
            <a:t>Limited to:</a:t>
          </a:r>
          <a:endParaRPr lang="en-US" sz="1200" dirty="0"/>
        </a:p>
      </dgm:t>
    </dgm:pt>
    <dgm:pt modelId="{5B87260D-06C2-4CE9-815E-AC30668FDAEB}" type="parTrans" cxnId="{307B62B5-86D6-4689-8737-8A761EA2212A}">
      <dgm:prSet/>
      <dgm:spPr/>
      <dgm:t>
        <a:bodyPr/>
        <a:lstStyle/>
        <a:p>
          <a:endParaRPr lang="en-US"/>
        </a:p>
      </dgm:t>
    </dgm:pt>
    <dgm:pt modelId="{54D7DAB9-FF48-4D73-96C7-C44B34FC1856}" type="sibTrans" cxnId="{307B62B5-86D6-4689-8737-8A761EA2212A}">
      <dgm:prSet/>
      <dgm:spPr/>
      <dgm:t>
        <a:bodyPr/>
        <a:lstStyle/>
        <a:p>
          <a:endParaRPr lang="en-US"/>
        </a:p>
      </dgm:t>
    </dgm:pt>
    <dgm:pt modelId="{E6F15888-ACB9-49C8-B15F-4A1437CA5011}">
      <dgm:prSet phldrT="[Text]" custT="1"/>
      <dgm:spPr/>
      <dgm:t>
        <a:bodyPr/>
        <a:lstStyle/>
        <a:p>
          <a:r>
            <a:rPr lang="en-US" sz="1200" dirty="0" smtClean="0"/>
            <a:t>2 Environments</a:t>
          </a:r>
          <a:endParaRPr lang="en-US" sz="1200" dirty="0"/>
        </a:p>
      </dgm:t>
    </dgm:pt>
    <dgm:pt modelId="{8CF2E9B7-3F51-4EB9-85BD-A45635C75933}" type="parTrans" cxnId="{89663776-604B-4A1A-9768-37427886377E}">
      <dgm:prSet/>
      <dgm:spPr/>
      <dgm:t>
        <a:bodyPr/>
        <a:lstStyle/>
        <a:p>
          <a:endParaRPr lang="en-US"/>
        </a:p>
      </dgm:t>
    </dgm:pt>
    <dgm:pt modelId="{16C80608-306F-4003-B53E-16936B551528}" type="sibTrans" cxnId="{89663776-604B-4A1A-9768-37427886377E}">
      <dgm:prSet/>
      <dgm:spPr/>
      <dgm:t>
        <a:bodyPr/>
        <a:lstStyle/>
        <a:p>
          <a:endParaRPr lang="en-US"/>
        </a:p>
      </dgm:t>
    </dgm:pt>
    <dgm:pt modelId="{11BB075A-A9D3-4783-8D34-2F287CFA93BE}">
      <dgm:prSet phldrT="[Text]" custT="1"/>
      <dgm:spPr/>
      <dgm:t>
        <a:bodyPr/>
        <a:lstStyle/>
        <a:p>
          <a:r>
            <a:rPr lang="en-US" sz="1200" dirty="0" smtClean="0"/>
            <a:t>2 Standards </a:t>
          </a:r>
          <a:endParaRPr lang="en-US" sz="1200" dirty="0"/>
        </a:p>
      </dgm:t>
    </dgm:pt>
    <dgm:pt modelId="{FAE64677-29C9-4CB4-BD06-68AC2D105916}" type="parTrans" cxnId="{3790628A-CAF9-480F-AB93-C0C2A9394260}">
      <dgm:prSet/>
      <dgm:spPr/>
      <dgm:t>
        <a:bodyPr/>
        <a:lstStyle/>
        <a:p>
          <a:endParaRPr lang="en-US"/>
        </a:p>
      </dgm:t>
    </dgm:pt>
    <dgm:pt modelId="{6E21993D-AE0A-474B-9808-8A1B38EB1F48}" type="sibTrans" cxnId="{3790628A-CAF9-480F-AB93-C0C2A9394260}">
      <dgm:prSet/>
      <dgm:spPr/>
      <dgm:t>
        <a:bodyPr/>
        <a:lstStyle/>
        <a:p>
          <a:endParaRPr lang="en-US"/>
        </a:p>
      </dgm:t>
    </dgm:pt>
    <dgm:pt modelId="{D3A2946D-A3FD-4EF6-9F07-95BCA995FB96}">
      <dgm:prSet phldrT="[Text]" custT="1"/>
      <dgm:spPr/>
      <dgm:t>
        <a:bodyPr/>
        <a:lstStyle/>
        <a:p>
          <a:r>
            <a:rPr lang="en-US" sz="1200" dirty="0" smtClean="0"/>
            <a:t>100 Trading Partners</a:t>
          </a:r>
          <a:endParaRPr lang="en-US" sz="1200" dirty="0"/>
        </a:p>
      </dgm:t>
    </dgm:pt>
    <dgm:pt modelId="{99FA255B-A4C4-47FE-B987-F94C89C0EF84}" type="parTrans" cxnId="{CBD32675-119E-4AA9-BD3F-D7B41E4C5159}">
      <dgm:prSet/>
      <dgm:spPr/>
      <dgm:t>
        <a:bodyPr/>
        <a:lstStyle/>
        <a:p>
          <a:endParaRPr lang="en-US"/>
        </a:p>
      </dgm:t>
    </dgm:pt>
    <dgm:pt modelId="{893F0FE9-572A-4369-B37B-52C5A7E35D4A}" type="sibTrans" cxnId="{CBD32675-119E-4AA9-BD3F-D7B41E4C5159}">
      <dgm:prSet/>
      <dgm:spPr/>
      <dgm:t>
        <a:bodyPr/>
        <a:lstStyle/>
        <a:p>
          <a:endParaRPr lang="en-US"/>
        </a:p>
      </dgm:t>
    </dgm:pt>
    <dgm:pt modelId="{A5EC5DB1-15C5-4ABB-9912-0DA979DAC3DB}">
      <dgm:prSet phldrT="[Text]" custT="1"/>
      <dgm:spPr/>
      <dgm:t>
        <a:bodyPr/>
        <a:lstStyle/>
        <a:p>
          <a:endParaRPr lang="en-US" sz="1200" dirty="0"/>
        </a:p>
      </dgm:t>
    </dgm:pt>
    <dgm:pt modelId="{A0A09B05-E6A6-475C-9D84-E8F23CBC9ABD}" type="parTrans" cxnId="{16943434-8944-44DE-A854-ADD059FACD79}">
      <dgm:prSet/>
      <dgm:spPr/>
      <dgm:t>
        <a:bodyPr/>
        <a:lstStyle/>
        <a:p>
          <a:endParaRPr lang="en-US"/>
        </a:p>
      </dgm:t>
    </dgm:pt>
    <dgm:pt modelId="{424805E8-D2AF-44AA-B7DA-7AFA8215F4D8}" type="sibTrans" cxnId="{16943434-8944-44DE-A854-ADD059FACD79}">
      <dgm:prSet/>
      <dgm:spPr/>
      <dgm:t>
        <a:bodyPr/>
        <a:lstStyle/>
        <a:p>
          <a:endParaRPr lang="en-US"/>
        </a:p>
      </dgm:t>
    </dgm:pt>
    <dgm:pt modelId="{182CDC02-A1D6-4B1F-9C35-54CCC5736C5D}">
      <dgm:prSet phldrT="[Text]" custT="1"/>
      <dgm:spPr/>
      <dgm:t>
        <a:bodyPr/>
        <a:lstStyle/>
        <a:p>
          <a:r>
            <a:rPr lang="en-US" sz="1200" dirty="0" smtClean="0"/>
            <a:t>10 Users</a:t>
          </a:r>
          <a:endParaRPr lang="en-US" sz="1200" dirty="0"/>
        </a:p>
      </dgm:t>
    </dgm:pt>
    <dgm:pt modelId="{7C33BD18-03BF-4AC1-B316-FDAE6658FA6E}" type="parTrans" cxnId="{03E12133-CDA6-4A9D-BE4C-952EB5E5F808}">
      <dgm:prSet/>
      <dgm:spPr/>
      <dgm:t>
        <a:bodyPr/>
        <a:lstStyle/>
        <a:p>
          <a:endParaRPr lang="en-US"/>
        </a:p>
      </dgm:t>
    </dgm:pt>
    <dgm:pt modelId="{B2C709BA-9BC2-411F-93F5-6D7E43AEB954}" type="sibTrans" cxnId="{03E12133-CDA6-4A9D-BE4C-952EB5E5F808}">
      <dgm:prSet/>
      <dgm:spPr/>
      <dgm:t>
        <a:bodyPr/>
        <a:lstStyle/>
        <a:p>
          <a:endParaRPr lang="en-US"/>
        </a:p>
      </dgm:t>
    </dgm:pt>
    <dgm:pt modelId="{1D7C73A2-47C1-4737-BD75-89733A1FC499}">
      <dgm:prSet phldrT="[Text]" custT="1"/>
      <dgm:spPr/>
      <dgm:t>
        <a:bodyPr/>
        <a:lstStyle/>
        <a:p>
          <a:r>
            <a:rPr lang="en-US" sz="1200" dirty="0" smtClean="0"/>
            <a:t>Limited to:</a:t>
          </a:r>
          <a:endParaRPr lang="en-US" sz="1200" dirty="0"/>
        </a:p>
      </dgm:t>
    </dgm:pt>
    <dgm:pt modelId="{307ECA7E-62C3-4C8C-A9BE-24C583624581}" type="parTrans" cxnId="{4F4457F7-F7A8-4D63-8EBC-5D26C67939D4}">
      <dgm:prSet/>
      <dgm:spPr/>
      <dgm:t>
        <a:bodyPr/>
        <a:lstStyle/>
        <a:p>
          <a:endParaRPr lang="en-US"/>
        </a:p>
      </dgm:t>
    </dgm:pt>
    <dgm:pt modelId="{AC0C0324-8E52-4FA1-84E3-572E2EF992F3}" type="sibTrans" cxnId="{4F4457F7-F7A8-4D63-8EBC-5D26C67939D4}">
      <dgm:prSet/>
      <dgm:spPr/>
      <dgm:t>
        <a:bodyPr/>
        <a:lstStyle/>
        <a:p>
          <a:endParaRPr lang="en-US"/>
        </a:p>
      </dgm:t>
    </dgm:pt>
    <dgm:pt modelId="{A4353CC3-309E-4DF9-9161-1F4A8D86965D}">
      <dgm:prSet phldrT="[Text]" custT="1"/>
      <dgm:spPr/>
      <dgm:t>
        <a:bodyPr/>
        <a:lstStyle/>
        <a:p>
          <a:r>
            <a:rPr lang="en-US" sz="1200" dirty="0" smtClean="0"/>
            <a:t>3 Environments</a:t>
          </a:r>
          <a:endParaRPr lang="en-US" sz="1200" dirty="0"/>
        </a:p>
      </dgm:t>
    </dgm:pt>
    <dgm:pt modelId="{FFF860D3-8200-4A22-A63E-FCC95C0D01EC}" type="parTrans" cxnId="{EBEDDBB1-06C8-4887-AB1C-5789DD191673}">
      <dgm:prSet/>
      <dgm:spPr/>
      <dgm:t>
        <a:bodyPr/>
        <a:lstStyle/>
        <a:p>
          <a:endParaRPr lang="en-US"/>
        </a:p>
      </dgm:t>
    </dgm:pt>
    <dgm:pt modelId="{7EEE4499-823E-460C-B50F-100498EB29A9}" type="sibTrans" cxnId="{EBEDDBB1-06C8-4887-AB1C-5789DD191673}">
      <dgm:prSet/>
      <dgm:spPr/>
      <dgm:t>
        <a:bodyPr/>
        <a:lstStyle/>
        <a:p>
          <a:endParaRPr lang="en-US"/>
        </a:p>
      </dgm:t>
    </dgm:pt>
    <dgm:pt modelId="{58B30D1A-6321-4AA2-8696-D11D4D67DADD}">
      <dgm:prSet phldrT="[Text]" custT="1"/>
      <dgm:spPr/>
      <dgm:t>
        <a:bodyPr/>
        <a:lstStyle/>
        <a:p>
          <a:r>
            <a:rPr lang="en-US" sz="1200" dirty="0" smtClean="0"/>
            <a:t>5 Standards</a:t>
          </a:r>
          <a:endParaRPr lang="en-US" sz="1200" dirty="0"/>
        </a:p>
      </dgm:t>
    </dgm:pt>
    <dgm:pt modelId="{40DD2A4F-E8B3-4508-9F0A-D106F412874A}" type="parTrans" cxnId="{3D37F9CA-C9D8-42B1-9987-79D5BB7376FB}">
      <dgm:prSet/>
      <dgm:spPr/>
      <dgm:t>
        <a:bodyPr/>
        <a:lstStyle/>
        <a:p>
          <a:endParaRPr lang="en-US"/>
        </a:p>
      </dgm:t>
    </dgm:pt>
    <dgm:pt modelId="{E65A45E1-8C62-4BED-BC7C-0E3C4CA1CB56}" type="sibTrans" cxnId="{3D37F9CA-C9D8-42B1-9987-79D5BB7376FB}">
      <dgm:prSet/>
      <dgm:spPr/>
      <dgm:t>
        <a:bodyPr/>
        <a:lstStyle/>
        <a:p>
          <a:endParaRPr lang="en-US"/>
        </a:p>
      </dgm:t>
    </dgm:pt>
    <dgm:pt modelId="{E610F88B-D8B9-46B4-A299-05D8C719D454}">
      <dgm:prSet phldrT="[Text]" custT="1"/>
      <dgm:spPr/>
      <dgm:t>
        <a:bodyPr/>
        <a:lstStyle/>
        <a:p>
          <a:r>
            <a:rPr lang="en-US" sz="1200" dirty="0" smtClean="0"/>
            <a:t>500 Trading Partners</a:t>
          </a:r>
          <a:endParaRPr lang="en-US" sz="1200" dirty="0"/>
        </a:p>
      </dgm:t>
    </dgm:pt>
    <dgm:pt modelId="{AF7DF3E3-36DF-485E-A6A4-0192CD392451}" type="parTrans" cxnId="{671BF538-67B5-4A73-AD44-6F9C1FC97A1F}">
      <dgm:prSet/>
      <dgm:spPr/>
      <dgm:t>
        <a:bodyPr/>
        <a:lstStyle/>
        <a:p>
          <a:endParaRPr lang="en-US"/>
        </a:p>
      </dgm:t>
    </dgm:pt>
    <dgm:pt modelId="{2A3FD183-C779-4591-96CC-FB833A0A7CDC}" type="sibTrans" cxnId="{671BF538-67B5-4A73-AD44-6F9C1FC97A1F}">
      <dgm:prSet/>
      <dgm:spPr/>
      <dgm:t>
        <a:bodyPr/>
        <a:lstStyle/>
        <a:p>
          <a:endParaRPr lang="en-US"/>
        </a:p>
      </dgm:t>
    </dgm:pt>
    <dgm:pt modelId="{D2F82107-3BDC-4345-B323-9587DD47E897}">
      <dgm:prSet phldrT="[Text]" custT="1"/>
      <dgm:spPr/>
      <dgm:t>
        <a:bodyPr/>
        <a:lstStyle/>
        <a:p>
          <a:r>
            <a:rPr lang="en-US" sz="1200" dirty="0" smtClean="0"/>
            <a:t>Limited to:</a:t>
          </a:r>
          <a:endParaRPr lang="en-US" sz="1200" dirty="0"/>
        </a:p>
      </dgm:t>
    </dgm:pt>
    <dgm:pt modelId="{24778745-53B6-461D-B5D3-A4FAC1BDC140}" type="parTrans" cxnId="{3695AD7B-1F44-409B-A6C4-03D3EC063242}">
      <dgm:prSet/>
      <dgm:spPr/>
      <dgm:t>
        <a:bodyPr/>
        <a:lstStyle/>
        <a:p>
          <a:endParaRPr lang="en-US"/>
        </a:p>
      </dgm:t>
    </dgm:pt>
    <dgm:pt modelId="{38C38F95-E0FD-40CF-8DFC-6EF4BFE8F63B}" type="sibTrans" cxnId="{3695AD7B-1F44-409B-A6C4-03D3EC063242}">
      <dgm:prSet/>
      <dgm:spPr/>
      <dgm:t>
        <a:bodyPr/>
        <a:lstStyle/>
        <a:p>
          <a:endParaRPr lang="en-US"/>
        </a:p>
      </dgm:t>
    </dgm:pt>
    <dgm:pt modelId="{96B252D9-B92F-4896-A1CC-270560A226F6}">
      <dgm:prSet phldrT="[Text]" custT="1"/>
      <dgm:spPr/>
      <dgm:t>
        <a:bodyPr/>
        <a:lstStyle/>
        <a:p>
          <a:r>
            <a:rPr lang="en-US" sz="1200" dirty="0" smtClean="0"/>
            <a:t>4 Environments</a:t>
          </a:r>
          <a:endParaRPr lang="en-US" sz="1200" dirty="0"/>
        </a:p>
      </dgm:t>
    </dgm:pt>
    <dgm:pt modelId="{513C8367-72BD-4324-98E3-F58162494A65}" type="parTrans" cxnId="{E383EBAA-325F-4C28-98C0-C49EEC687805}">
      <dgm:prSet/>
      <dgm:spPr/>
      <dgm:t>
        <a:bodyPr/>
        <a:lstStyle/>
        <a:p>
          <a:endParaRPr lang="en-US"/>
        </a:p>
      </dgm:t>
    </dgm:pt>
    <dgm:pt modelId="{B11141A6-800F-463E-AC40-5E0CC555D3CA}" type="sibTrans" cxnId="{E383EBAA-325F-4C28-98C0-C49EEC687805}">
      <dgm:prSet/>
      <dgm:spPr/>
      <dgm:t>
        <a:bodyPr/>
        <a:lstStyle/>
        <a:p>
          <a:endParaRPr lang="en-US"/>
        </a:p>
      </dgm:t>
    </dgm:pt>
    <dgm:pt modelId="{4F806CE5-B4EF-4A5E-97F6-759587D5DF60}">
      <dgm:prSet phldrT="[Text]" custT="1"/>
      <dgm:spPr/>
      <dgm:t>
        <a:bodyPr/>
        <a:lstStyle/>
        <a:p>
          <a:r>
            <a:rPr lang="en-US" sz="1200" dirty="0" smtClean="0"/>
            <a:t>Unlimited: Standards</a:t>
          </a:r>
          <a:endParaRPr lang="en-US" sz="1200" dirty="0"/>
        </a:p>
      </dgm:t>
    </dgm:pt>
    <dgm:pt modelId="{323AE5FF-C934-4850-8AC7-8EF3D0927E88}" type="parTrans" cxnId="{8193ABC5-F825-4629-88F6-7CF6882E4161}">
      <dgm:prSet/>
      <dgm:spPr/>
      <dgm:t>
        <a:bodyPr/>
        <a:lstStyle/>
        <a:p>
          <a:endParaRPr lang="en-US"/>
        </a:p>
      </dgm:t>
    </dgm:pt>
    <dgm:pt modelId="{DB813978-4538-4A67-98DA-A43CE0691C66}" type="sibTrans" cxnId="{8193ABC5-F825-4629-88F6-7CF6882E4161}">
      <dgm:prSet/>
      <dgm:spPr/>
      <dgm:t>
        <a:bodyPr/>
        <a:lstStyle/>
        <a:p>
          <a:endParaRPr lang="en-US"/>
        </a:p>
      </dgm:t>
    </dgm:pt>
    <dgm:pt modelId="{3EA409B5-7463-45E0-8194-40F473F013B3}">
      <dgm:prSet phldrT="[Text]" custT="1"/>
      <dgm:spPr/>
      <dgm:t>
        <a:bodyPr/>
        <a:lstStyle/>
        <a:p>
          <a:endParaRPr lang="en-US" sz="1200" dirty="0"/>
        </a:p>
      </dgm:t>
    </dgm:pt>
    <dgm:pt modelId="{44ABBC1F-BC4C-471F-A069-07CBB22F5F9C}" type="parTrans" cxnId="{7DF15A07-2B31-435C-ACD7-565E8C976B61}">
      <dgm:prSet/>
      <dgm:spPr/>
      <dgm:t>
        <a:bodyPr/>
        <a:lstStyle/>
        <a:p>
          <a:endParaRPr lang="en-US"/>
        </a:p>
      </dgm:t>
    </dgm:pt>
    <dgm:pt modelId="{1A1FC3EC-E9B4-4E2F-BC0D-BBE773E30545}" type="sibTrans" cxnId="{7DF15A07-2B31-435C-ACD7-565E8C976B61}">
      <dgm:prSet/>
      <dgm:spPr/>
      <dgm:t>
        <a:bodyPr/>
        <a:lstStyle/>
        <a:p>
          <a:endParaRPr lang="en-US"/>
        </a:p>
      </dgm:t>
    </dgm:pt>
    <dgm:pt modelId="{9959B7AC-7541-4B6E-A20B-34DD81E00521}">
      <dgm:prSet phldrT="[Text]" custT="1"/>
      <dgm:spPr/>
      <dgm:t>
        <a:bodyPr/>
        <a:lstStyle/>
        <a:p>
          <a:r>
            <a:rPr lang="en-US" sz="1200" dirty="0" smtClean="0"/>
            <a:t>Trading Partners</a:t>
          </a:r>
          <a:endParaRPr lang="en-US" sz="1200" dirty="0"/>
        </a:p>
      </dgm:t>
    </dgm:pt>
    <dgm:pt modelId="{657BB6B4-C67C-4D17-9F47-48B58297E0AF}" type="parTrans" cxnId="{37A9F418-751F-4EEC-B4A4-48EC2AD26E04}">
      <dgm:prSet/>
      <dgm:spPr/>
      <dgm:t>
        <a:bodyPr/>
        <a:lstStyle/>
        <a:p>
          <a:endParaRPr lang="en-US"/>
        </a:p>
      </dgm:t>
    </dgm:pt>
    <dgm:pt modelId="{208D4D16-C867-48BC-AAD8-8222A1A338DC}" type="sibTrans" cxnId="{37A9F418-751F-4EEC-B4A4-48EC2AD26E04}">
      <dgm:prSet/>
      <dgm:spPr/>
      <dgm:t>
        <a:bodyPr/>
        <a:lstStyle/>
        <a:p>
          <a:endParaRPr lang="en-US"/>
        </a:p>
      </dgm:t>
    </dgm:pt>
    <dgm:pt modelId="{0F010CE4-FC16-4454-87BD-B7CAB782856F}">
      <dgm:prSet phldrT="[Text]" custT="1"/>
      <dgm:spPr/>
      <dgm:t>
        <a:bodyPr/>
        <a:lstStyle/>
        <a:p>
          <a:r>
            <a:rPr lang="en-US" sz="1200" dirty="0" smtClean="0"/>
            <a:t>Users</a:t>
          </a:r>
          <a:endParaRPr lang="en-US" sz="1200" dirty="0"/>
        </a:p>
      </dgm:t>
    </dgm:pt>
    <dgm:pt modelId="{5C4C7E1A-942C-4724-B954-8F22C40C87BA}" type="parTrans" cxnId="{A1619B7C-CC1E-4958-9658-D4BE6B6D7AF4}">
      <dgm:prSet/>
      <dgm:spPr/>
      <dgm:t>
        <a:bodyPr/>
        <a:lstStyle/>
        <a:p>
          <a:endParaRPr lang="en-US"/>
        </a:p>
      </dgm:t>
    </dgm:pt>
    <dgm:pt modelId="{A3493AE6-0F54-4F99-AA4D-CB0AC9598138}" type="sibTrans" cxnId="{A1619B7C-CC1E-4958-9658-D4BE6B6D7AF4}">
      <dgm:prSet/>
      <dgm:spPr/>
      <dgm:t>
        <a:bodyPr/>
        <a:lstStyle/>
        <a:p>
          <a:endParaRPr lang="en-US"/>
        </a:p>
      </dgm:t>
    </dgm:pt>
    <dgm:pt modelId="{C0594964-415F-436E-A06D-78E3CED3647E}">
      <dgm:prSet phldrT="[Text]" custT="1"/>
      <dgm:spPr/>
      <dgm:t>
        <a:bodyPr/>
        <a:lstStyle/>
        <a:p>
          <a:r>
            <a:rPr lang="en-US" sz="1200" dirty="0" smtClean="0"/>
            <a:t>Unlimited:</a:t>
          </a:r>
          <a:endParaRPr lang="en-US" sz="1200" dirty="0"/>
        </a:p>
      </dgm:t>
    </dgm:pt>
    <dgm:pt modelId="{2E77A785-FE0F-430B-AB24-64C5D799C639}" type="parTrans" cxnId="{39689305-067F-496D-96A5-8E8910602D01}">
      <dgm:prSet/>
      <dgm:spPr/>
      <dgm:t>
        <a:bodyPr/>
        <a:lstStyle/>
        <a:p>
          <a:endParaRPr lang="en-US"/>
        </a:p>
      </dgm:t>
    </dgm:pt>
    <dgm:pt modelId="{B6DA129D-5B8E-48E6-BC51-051037618340}" type="sibTrans" cxnId="{39689305-067F-496D-96A5-8E8910602D01}">
      <dgm:prSet/>
      <dgm:spPr/>
      <dgm:t>
        <a:bodyPr/>
        <a:lstStyle/>
        <a:p>
          <a:endParaRPr lang="en-US"/>
        </a:p>
      </dgm:t>
    </dgm:pt>
    <dgm:pt modelId="{04D17D76-066E-4105-9FBE-6F30D55C23D3}">
      <dgm:prSet phldrT="[Text]" custT="1"/>
      <dgm:spPr/>
      <dgm:t>
        <a:bodyPr/>
        <a:lstStyle/>
        <a:p>
          <a:r>
            <a:rPr lang="en-US" sz="1200" dirty="0" smtClean="0"/>
            <a:t>Users</a:t>
          </a:r>
          <a:endParaRPr lang="en-US" sz="1200" dirty="0"/>
        </a:p>
      </dgm:t>
    </dgm:pt>
    <dgm:pt modelId="{3C6CBFBE-7D29-4499-B05F-C3ABDC5CD188}" type="parTrans" cxnId="{66C7D994-3A23-486D-90A5-3E7DA43DA223}">
      <dgm:prSet/>
      <dgm:spPr/>
      <dgm:t>
        <a:bodyPr/>
        <a:lstStyle/>
        <a:p>
          <a:endParaRPr lang="en-US"/>
        </a:p>
      </dgm:t>
    </dgm:pt>
    <dgm:pt modelId="{B0215E66-3189-4748-9847-F595225AC979}" type="sibTrans" cxnId="{66C7D994-3A23-486D-90A5-3E7DA43DA223}">
      <dgm:prSet/>
      <dgm:spPr/>
      <dgm:t>
        <a:bodyPr/>
        <a:lstStyle/>
        <a:p>
          <a:endParaRPr lang="en-US"/>
        </a:p>
      </dgm:t>
    </dgm:pt>
    <dgm:pt modelId="{2EF9AD85-D188-4EE6-B4F0-02404677078E}">
      <dgm:prSet phldrT="[Text]" custT="1"/>
      <dgm:spPr/>
      <dgm:t>
        <a:bodyPr/>
        <a:lstStyle/>
        <a:p>
          <a:r>
            <a:rPr lang="en-US" sz="1200" dirty="0" smtClean="0"/>
            <a:t>One time Costs:</a:t>
          </a:r>
          <a:endParaRPr lang="en-US" sz="1200" dirty="0"/>
        </a:p>
      </dgm:t>
    </dgm:pt>
    <dgm:pt modelId="{2A490BA5-324A-4921-B1AB-16F781000878}" type="parTrans" cxnId="{E04E1604-05B0-4100-89AF-A106F0855D5B}">
      <dgm:prSet/>
      <dgm:spPr/>
      <dgm:t>
        <a:bodyPr/>
        <a:lstStyle/>
        <a:p>
          <a:endParaRPr lang="en-US"/>
        </a:p>
      </dgm:t>
    </dgm:pt>
    <dgm:pt modelId="{AEB21C5A-50AD-4AC7-A4AA-E40326AF5F40}" type="sibTrans" cxnId="{E04E1604-05B0-4100-89AF-A106F0855D5B}">
      <dgm:prSet/>
      <dgm:spPr/>
      <dgm:t>
        <a:bodyPr/>
        <a:lstStyle/>
        <a:p>
          <a:endParaRPr lang="en-US"/>
        </a:p>
      </dgm:t>
    </dgm:pt>
    <dgm:pt modelId="{16F9FB5D-0391-4312-B9E4-1C87AA1D9DF5}">
      <dgm:prSet phldrT="[Text]" custT="1"/>
      <dgm:spPr/>
      <dgm:t>
        <a:bodyPr/>
        <a:lstStyle/>
        <a:p>
          <a:r>
            <a:rPr lang="en-US" sz="1200" dirty="0" smtClean="0"/>
            <a:t>Standards version Example: X12 V4010</a:t>
          </a:r>
          <a:endParaRPr lang="en-US" sz="1200" dirty="0"/>
        </a:p>
      </dgm:t>
    </dgm:pt>
    <dgm:pt modelId="{B546CC68-8A84-477A-B77D-6A119208C1AE}" type="parTrans" cxnId="{E9811321-0D48-4038-A4E5-714BCA078B50}">
      <dgm:prSet/>
      <dgm:spPr/>
      <dgm:t>
        <a:bodyPr/>
        <a:lstStyle/>
        <a:p>
          <a:endParaRPr lang="en-US"/>
        </a:p>
      </dgm:t>
    </dgm:pt>
    <dgm:pt modelId="{0D203E5A-AB45-47E9-BA1D-67FFF9A77187}" type="sibTrans" cxnId="{E9811321-0D48-4038-A4E5-714BCA078B50}">
      <dgm:prSet/>
      <dgm:spPr/>
      <dgm:t>
        <a:bodyPr/>
        <a:lstStyle/>
        <a:p>
          <a:endParaRPr lang="en-US"/>
        </a:p>
      </dgm:t>
    </dgm:pt>
    <dgm:pt modelId="{B08B6082-FAAA-432C-8A17-BC9A24E95B5F}">
      <dgm:prSet phldrT="[Text]" custT="1"/>
      <dgm:spPr/>
      <dgm:t>
        <a:bodyPr/>
        <a:lstStyle/>
        <a:p>
          <a:r>
            <a:rPr lang="en-US" sz="1200" dirty="0" smtClean="0"/>
            <a:t>Additional Monthly Costs:</a:t>
          </a:r>
          <a:endParaRPr lang="en-US" sz="1200" dirty="0"/>
        </a:p>
      </dgm:t>
    </dgm:pt>
    <dgm:pt modelId="{3DE39B6C-3051-4130-8180-5657118CED4E}" type="parTrans" cxnId="{9201870A-A04E-4B43-9FDB-5F991B991EDC}">
      <dgm:prSet/>
      <dgm:spPr/>
      <dgm:t>
        <a:bodyPr/>
        <a:lstStyle/>
        <a:p>
          <a:endParaRPr lang="en-US"/>
        </a:p>
      </dgm:t>
    </dgm:pt>
    <dgm:pt modelId="{804E9218-1383-4B44-9351-0312E341ECB3}" type="sibTrans" cxnId="{9201870A-A04E-4B43-9FDB-5F991B991EDC}">
      <dgm:prSet/>
      <dgm:spPr/>
      <dgm:t>
        <a:bodyPr/>
        <a:lstStyle/>
        <a:p>
          <a:endParaRPr lang="en-US"/>
        </a:p>
      </dgm:t>
    </dgm:pt>
    <dgm:pt modelId="{03B68C49-0F61-4977-8977-CEE4B41D956C}">
      <dgm:prSet phldrT="[Text]" custT="1"/>
      <dgm:spPr/>
      <dgm:t>
        <a:bodyPr/>
        <a:lstStyle/>
        <a:p>
          <a:r>
            <a:rPr lang="en-US" sz="1200" dirty="0" smtClean="0"/>
            <a:t>Additional Monthly Costs:</a:t>
          </a:r>
          <a:endParaRPr lang="en-US" sz="1200" dirty="0"/>
        </a:p>
      </dgm:t>
    </dgm:pt>
    <dgm:pt modelId="{601E7699-5122-4C27-B3F9-C4438F346035}" type="parTrans" cxnId="{F8761849-1647-4AAD-88EB-41803748FF34}">
      <dgm:prSet/>
      <dgm:spPr/>
      <dgm:t>
        <a:bodyPr/>
        <a:lstStyle/>
        <a:p>
          <a:endParaRPr lang="en-US"/>
        </a:p>
      </dgm:t>
    </dgm:pt>
    <dgm:pt modelId="{590BE3DA-D120-46A7-862E-4E21D7A18147}" type="sibTrans" cxnId="{F8761849-1647-4AAD-88EB-41803748FF34}">
      <dgm:prSet/>
      <dgm:spPr/>
      <dgm:t>
        <a:bodyPr/>
        <a:lstStyle/>
        <a:p>
          <a:endParaRPr lang="en-US"/>
        </a:p>
      </dgm:t>
    </dgm:pt>
    <dgm:pt modelId="{7F91F1AA-A793-4293-9BF2-3F1B7FF6E71F}">
      <dgm:prSet phldrT="[Text]" custT="1"/>
      <dgm:spPr/>
      <dgm:t>
        <a:bodyPr/>
        <a:lstStyle/>
        <a:p>
          <a:r>
            <a:rPr lang="en-US" sz="1200" dirty="0" smtClean="0"/>
            <a:t>Additional Monthly Costs:</a:t>
          </a:r>
          <a:endParaRPr lang="en-US" sz="1200" dirty="0"/>
        </a:p>
      </dgm:t>
    </dgm:pt>
    <dgm:pt modelId="{BEF8FB72-8D81-4455-B669-2618586A7B89}" type="parTrans" cxnId="{C761021D-B868-45AF-BBE5-B4E03874559F}">
      <dgm:prSet/>
      <dgm:spPr/>
      <dgm:t>
        <a:bodyPr/>
        <a:lstStyle/>
        <a:p>
          <a:endParaRPr lang="en-US"/>
        </a:p>
      </dgm:t>
    </dgm:pt>
    <dgm:pt modelId="{F3F94637-039F-4C77-93B6-B7E227FEA454}" type="sibTrans" cxnId="{C761021D-B868-45AF-BBE5-B4E03874559F}">
      <dgm:prSet/>
      <dgm:spPr/>
      <dgm:t>
        <a:bodyPr/>
        <a:lstStyle/>
        <a:p>
          <a:endParaRPr lang="en-US"/>
        </a:p>
      </dgm:t>
    </dgm:pt>
    <dgm:pt modelId="{F6AE9F87-02C9-4DB2-B291-4C7E39DA3C37}">
      <dgm:prSet phldrT="[Text]" custT="1"/>
      <dgm:spPr/>
      <dgm:t>
        <a:bodyPr/>
        <a:lstStyle/>
        <a:p>
          <a:r>
            <a:rPr lang="en-US" sz="1200" dirty="0" smtClean="0">
              <a:solidFill>
                <a:srgbClr val="FF0000"/>
              </a:solidFill>
            </a:rPr>
            <a:t>100,000</a:t>
          </a:r>
          <a:r>
            <a:rPr lang="en-US" sz="1200" dirty="0" smtClean="0"/>
            <a:t> Transactions</a:t>
          </a:r>
          <a:endParaRPr lang="en-US" sz="1200" dirty="0"/>
        </a:p>
      </dgm:t>
    </dgm:pt>
    <dgm:pt modelId="{757CF8FA-8AD9-422D-A88F-E0A6845B922F}" type="parTrans" cxnId="{01E09106-52E9-4435-A575-F12EBEE730EA}">
      <dgm:prSet/>
      <dgm:spPr/>
      <dgm:t>
        <a:bodyPr/>
        <a:lstStyle/>
        <a:p>
          <a:endParaRPr lang="en-US"/>
        </a:p>
      </dgm:t>
    </dgm:pt>
    <dgm:pt modelId="{5A306737-E201-4D7D-87E7-3EAC92AE82CB}" type="sibTrans" cxnId="{01E09106-52E9-4435-A575-F12EBEE730EA}">
      <dgm:prSet/>
      <dgm:spPr/>
      <dgm:t>
        <a:bodyPr/>
        <a:lstStyle/>
        <a:p>
          <a:endParaRPr lang="en-US"/>
        </a:p>
      </dgm:t>
    </dgm:pt>
    <dgm:pt modelId="{5B8568F2-DE5D-485E-A1AE-23EAD9BA5F08}">
      <dgm:prSet phldrT="[Text]" custT="1"/>
      <dgm:spPr/>
      <dgm:t>
        <a:bodyPr/>
        <a:lstStyle/>
        <a:p>
          <a:r>
            <a:rPr lang="en-US" sz="1200" dirty="0" smtClean="0">
              <a:solidFill>
                <a:srgbClr val="FF0000"/>
              </a:solidFill>
            </a:rPr>
            <a:t>500,000</a:t>
          </a:r>
          <a:r>
            <a:rPr lang="en-US" sz="1200" dirty="0" smtClean="0"/>
            <a:t> Transactions</a:t>
          </a:r>
          <a:endParaRPr lang="en-US" sz="1200" dirty="0"/>
        </a:p>
      </dgm:t>
    </dgm:pt>
    <dgm:pt modelId="{71CA6661-B32D-4058-854D-691CC8755B02}" type="parTrans" cxnId="{7AFB35ED-763D-44B6-A89D-7A0C58CFB01E}">
      <dgm:prSet/>
      <dgm:spPr/>
      <dgm:t>
        <a:bodyPr/>
        <a:lstStyle/>
        <a:p>
          <a:endParaRPr lang="en-US"/>
        </a:p>
      </dgm:t>
    </dgm:pt>
    <dgm:pt modelId="{40EC1ABB-77DB-4F0E-9D09-664A60C9D6AD}" type="sibTrans" cxnId="{7AFB35ED-763D-44B6-A89D-7A0C58CFB01E}">
      <dgm:prSet/>
      <dgm:spPr/>
      <dgm:t>
        <a:bodyPr/>
        <a:lstStyle/>
        <a:p>
          <a:endParaRPr lang="en-US"/>
        </a:p>
      </dgm:t>
    </dgm:pt>
    <dgm:pt modelId="{9EFA06E9-44FC-4FCF-AB93-D134E2C6C54A}">
      <dgm:prSet phldrT="[Text]" custT="1"/>
      <dgm:spPr/>
      <dgm:t>
        <a:bodyPr/>
        <a:lstStyle/>
        <a:p>
          <a:r>
            <a:rPr lang="en-US" sz="1200" dirty="0" smtClean="0">
              <a:solidFill>
                <a:srgbClr val="FF0000"/>
              </a:solidFill>
            </a:rPr>
            <a:t>1,000,000</a:t>
          </a:r>
          <a:r>
            <a:rPr lang="en-US" sz="1200" dirty="0" smtClean="0"/>
            <a:t> Transactions</a:t>
          </a:r>
          <a:endParaRPr lang="en-US" sz="1200" dirty="0"/>
        </a:p>
      </dgm:t>
    </dgm:pt>
    <dgm:pt modelId="{41132F4F-DDD2-4643-8BF7-6F44EF741389}" type="parTrans" cxnId="{2DC2A6DC-9B2B-4570-8462-47BE6597DA7E}">
      <dgm:prSet/>
      <dgm:spPr/>
      <dgm:t>
        <a:bodyPr/>
        <a:lstStyle/>
        <a:p>
          <a:endParaRPr lang="en-US"/>
        </a:p>
      </dgm:t>
    </dgm:pt>
    <dgm:pt modelId="{4FFD82B4-1A4B-4A73-88EB-23F03779E51C}" type="sibTrans" cxnId="{2DC2A6DC-9B2B-4570-8462-47BE6597DA7E}">
      <dgm:prSet/>
      <dgm:spPr/>
      <dgm:t>
        <a:bodyPr/>
        <a:lstStyle/>
        <a:p>
          <a:endParaRPr lang="en-US"/>
        </a:p>
      </dgm:t>
    </dgm:pt>
    <dgm:pt modelId="{B8E2562E-2472-4962-8E62-866540029B75}">
      <dgm:prSet phldrT="[Text]" custT="1"/>
      <dgm:spPr/>
      <dgm:t>
        <a:bodyPr/>
        <a:lstStyle/>
        <a:p>
          <a:endParaRPr lang="en-US" sz="1200" dirty="0"/>
        </a:p>
      </dgm:t>
    </dgm:pt>
    <dgm:pt modelId="{771A431B-A937-40B5-9302-8378E5D5F47F}" type="parTrans" cxnId="{A2587D94-7DE5-4E5E-B518-ADBD72119712}">
      <dgm:prSet/>
      <dgm:spPr/>
      <dgm:t>
        <a:bodyPr/>
        <a:lstStyle/>
        <a:p>
          <a:endParaRPr lang="en-IN"/>
        </a:p>
      </dgm:t>
    </dgm:pt>
    <dgm:pt modelId="{A3FA4DA6-2441-46F7-A159-E7C92A398292}" type="sibTrans" cxnId="{A2587D94-7DE5-4E5E-B518-ADBD72119712}">
      <dgm:prSet/>
      <dgm:spPr/>
      <dgm:t>
        <a:bodyPr/>
        <a:lstStyle/>
        <a:p>
          <a:endParaRPr lang="en-IN"/>
        </a:p>
      </dgm:t>
    </dgm:pt>
    <dgm:pt modelId="{C55B1AA2-FF9C-4696-8580-2358A1E66DDD}" type="pres">
      <dgm:prSet presAssocID="{F3771FDA-CE8C-4290-9EBD-CCA81F5136D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0F0163-433E-4B7E-80C7-D9540E064E33}" type="pres">
      <dgm:prSet presAssocID="{03B1855A-64B9-4B15-94C3-579D864A7E34}" presName="composite" presStyleCnt="0"/>
      <dgm:spPr/>
    </dgm:pt>
    <dgm:pt modelId="{2D4A8809-2B2F-420F-B70F-B4522EF47633}" type="pres">
      <dgm:prSet presAssocID="{03B1855A-64B9-4B15-94C3-579D864A7E3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0B67E7-7132-4877-8797-F6E52EDE0E35}" type="pres">
      <dgm:prSet presAssocID="{03B1855A-64B9-4B15-94C3-579D864A7E34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D45C8D-4FE8-4BB6-8AC1-A8149D87A60C}" type="pres">
      <dgm:prSet presAssocID="{8EAD9A2F-17FF-4B45-964C-4CCE4E7312FD}" presName="space" presStyleCnt="0"/>
      <dgm:spPr/>
    </dgm:pt>
    <dgm:pt modelId="{FED46558-B13A-4EF8-94F2-022014074E2A}" type="pres">
      <dgm:prSet presAssocID="{E28DE014-D718-4331-AF57-AA0E787B3C68}" presName="composite" presStyleCnt="0"/>
      <dgm:spPr/>
    </dgm:pt>
    <dgm:pt modelId="{4F199F53-22ED-44D1-BD04-F47342FA0D39}" type="pres">
      <dgm:prSet presAssocID="{E28DE014-D718-4331-AF57-AA0E787B3C6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1C2AB-75F3-407C-BEE8-E7610E3AB9DB}" type="pres">
      <dgm:prSet presAssocID="{E28DE014-D718-4331-AF57-AA0E787B3C68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5671C7-458E-4769-BFA3-1A8ED1A93575}" type="pres">
      <dgm:prSet presAssocID="{F8664A56-1511-4C04-B0C3-E3E24BEFF400}" presName="space" presStyleCnt="0"/>
      <dgm:spPr/>
    </dgm:pt>
    <dgm:pt modelId="{2AFA9B61-5958-4BA5-AE2C-00CA9DB81E50}" type="pres">
      <dgm:prSet presAssocID="{3B4109C0-9AED-4761-AC38-44C36C2B8124}" presName="composite" presStyleCnt="0"/>
      <dgm:spPr/>
    </dgm:pt>
    <dgm:pt modelId="{E25CF558-3ABF-4B54-8103-0D152B118F16}" type="pres">
      <dgm:prSet presAssocID="{3B4109C0-9AED-4761-AC38-44C36C2B812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8DBA64-BF6D-4819-BA7A-91927A259796}" type="pres">
      <dgm:prSet presAssocID="{3B4109C0-9AED-4761-AC38-44C36C2B812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AD28AE-5D98-4386-8008-3F0EEC8498C1}" type="presOf" srcId="{03B68C49-0F61-4977-8977-CEE4B41D956C}" destId="{3A8DBA64-BF6D-4819-BA7A-91927A259796}" srcOrd="0" destOrd="7" presId="urn:microsoft.com/office/officeart/2005/8/layout/hList1"/>
    <dgm:cxn modelId="{C761021D-B868-45AF-BBE5-B4E03874559F}" srcId="{03B1855A-64B9-4B15-94C3-579D864A7E34}" destId="{7F91F1AA-A793-4293-9BF2-3F1B7FF6E71F}" srcOrd="3" destOrd="0" parTransId="{BEF8FB72-8D81-4455-B669-2618586A7B89}" sibTransId="{F3F94637-039F-4C77-93B6-B7E227FEA454}"/>
    <dgm:cxn modelId="{5FA89D16-CD6B-4D3B-ABDC-44048BE554FD}" type="presOf" srcId="{F6AE9F87-02C9-4DB2-B291-4C7E39DA3C37}" destId="{F50B67E7-7132-4877-8797-F6E52EDE0E35}" srcOrd="0" destOrd="1" presId="urn:microsoft.com/office/officeart/2005/8/layout/hList1"/>
    <dgm:cxn modelId="{03E12133-CDA6-4A9D-BE4C-952EB5E5F808}" srcId="{070C3BD4-14AA-449A-A8F3-C3E492AC52A7}" destId="{182CDC02-A1D6-4B1F-9C35-54CCC5736C5D}" srcOrd="2" destOrd="0" parTransId="{7C33BD18-03BF-4AC1-B316-FDAE6658FA6E}" sibTransId="{B2C709BA-9BC2-411F-93F5-6D7E43AEB954}"/>
    <dgm:cxn modelId="{CBD32675-119E-4AA9-BD3F-D7B41E4C5159}" srcId="{070C3BD4-14AA-449A-A8F3-C3E492AC52A7}" destId="{D3A2946D-A3FD-4EF6-9F07-95BCA995FB96}" srcOrd="4" destOrd="0" parTransId="{99FA255B-A4C4-47FE-B987-F94C89C0EF84}" sibTransId="{893F0FE9-572A-4369-B37B-52C5A7E35D4A}"/>
    <dgm:cxn modelId="{69FBB5A4-DEA8-4AD2-BA72-7B50F426160A}" srcId="{B08B6082-FAAA-432C-8A17-BC9A24E95B5F}" destId="{FF78D729-D55D-40BE-88B8-56A61F48B275}" srcOrd="0" destOrd="0" parTransId="{C0A10745-B5AF-4E1A-B5B8-7DDC80187E2C}" sibTransId="{86716557-F17F-4FDC-AFFF-454A7A95EC99}"/>
    <dgm:cxn modelId="{A8F147FA-348D-4694-99C0-E790DC4D8929}" type="presOf" srcId="{A4353CC3-309E-4DF9-9161-1F4A8D86965D}" destId="{2E91C2AB-75F3-407C-BEE8-E7610E3AB9DB}" srcOrd="0" destOrd="2" presId="urn:microsoft.com/office/officeart/2005/8/layout/hList1"/>
    <dgm:cxn modelId="{48C87C59-A7C6-4E6A-A9EE-DE18119F2FAC}" srcId="{7F91F1AA-A793-4293-9BF2-3F1B7FF6E71F}" destId="{82E629F0-C41F-4156-9EF9-7279BAAB48E9}" srcOrd="0" destOrd="0" parTransId="{669DCBE6-9533-4458-9116-37FDED6F7887}" sibTransId="{D8FAA7BD-1158-4FAF-8227-703296C52E28}"/>
    <dgm:cxn modelId="{3D37F9CA-C9D8-42B1-9987-79D5BB7376FB}" srcId="{1D7C73A2-47C1-4737-BD75-89733A1FC499}" destId="{58B30D1A-6321-4AA2-8696-D11D4D67DADD}" srcOrd="2" destOrd="0" parTransId="{40DD2A4F-E8B3-4508-9F0A-D106F412874A}" sibTransId="{E65A45E1-8C62-4BED-BC7C-0E3C4CA1CB56}"/>
    <dgm:cxn modelId="{AEFB5918-11C7-491B-943C-C6B5420B619D}" type="presOf" srcId="{5B8568F2-DE5D-485E-A1AE-23EAD9BA5F08}" destId="{2E91C2AB-75F3-407C-BEE8-E7610E3AB9DB}" srcOrd="0" destOrd="1" presId="urn:microsoft.com/office/officeart/2005/8/layout/hList1"/>
    <dgm:cxn modelId="{ABFF241B-D239-4C61-B42F-380E151BD566}" type="presOf" srcId="{9959B7AC-7541-4B6E-A20B-34DD81E00521}" destId="{3A8DBA64-BF6D-4819-BA7A-91927A259796}" srcOrd="0" destOrd="4" presId="urn:microsoft.com/office/officeart/2005/8/layout/hList1"/>
    <dgm:cxn modelId="{E383EBAA-325F-4C28-98C0-C49EEC687805}" srcId="{D2F82107-3BDC-4345-B323-9587DD47E897}" destId="{96B252D9-B92F-4896-A1CC-270560A226F6}" srcOrd="1" destOrd="0" parTransId="{513C8367-72BD-4324-98E3-F58162494A65}" sibTransId="{B11141A6-800F-463E-AC40-5E0CC555D3CA}"/>
    <dgm:cxn modelId="{CC6DB4D7-68EE-45A5-A6EE-EBF12BD5546A}" type="presOf" srcId="{96B252D9-B92F-4896-A1CC-270560A226F6}" destId="{3A8DBA64-BF6D-4819-BA7A-91927A259796}" srcOrd="0" destOrd="2" presId="urn:microsoft.com/office/officeart/2005/8/layout/hList1"/>
    <dgm:cxn modelId="{671BF538-67B5-4A73-AD44-6F9C1FC97A1F}" srcId="{1D7C73A2-47C1-4737-BD75-89733A1FC499}" destId="{E610F88B-D8B9-46B4-A299-05D8C719D454}" srcOrd="3" destOrd="0" parTransId="{AF7DF3E3-36DF-485E-A6A4-0192CD392451}" sibTransId="{2A3FD183-C779-4591-96CC-FB833A0A7CDC}"/>
    <dgm:cxn modelId="{184446AE-5D65-4383-A3CA-D6B51D811C4E}" type="presOf" srcId="{E28DE014-D718-4331-AF57-AA0E787B3C68}" destId="{4F199F53-22ED-44D1-BD04-F47342FA0D39}" srcOrd="0" destOrd="0" presId="urn:microsoft.com/office/officeart/2005/8/layout/hList1"/>
    <dgm:cxn modelId="{E04E1604-05B0-4100-89AF-A106F0855D5B}" srcId="{03B1855A-64B9-4B15-94C3-579D864A7E34}" destId="{2EF9AD85-D188-4EE6-B4F0-02404677078E}" srcOrd="1" destOrd="0" parTransId="{2A490BA5-324A-4921-B1AB-16F781000878}" sibTransId="{AEB21C5A-50AD-4AC7-A4AA-E40326AF5F40}"/>
    <dgm:cxn modelId="{5694FFF0-9C8A-47F9-ADB1-7BA984B60DF7}" srcId="{E28DE014-D718-4331-AF57-AA0E787B3C68}" destId="{D167D5E2-C118-450C-AB6B-E82D62A7A949}" srcOrd="2" destOrd="0" parTransId="{FB5CA4A1-8CEE-4281-84B5-DBBB361947C1}" sibTransId="{BBA81DAA-1C1C-480C-AE19-6E951AF43333}"/>
    <dgm:cxn modelId="{291A574A-A72E-4B61-9B6F-CE0C6D0920FE}" type="presOf" srcId="{0F010CE4-FC16-4454-87BD-B7CAB782856F}" destId="{3A8DBA64-BF6D-4819-BA7A-91927A259796}" srcOrd="0" destOrd="5" presId="urn:microsoft.com/office/officeart/2005/8/layout/hList1"/>
    <dgm:cxn modelId="{307B62B5-86D6-4689-8737-8A761EA2212A}" srcId="{03B1855A-64B9-4B15-94C3-579D864A7E34}" destId="{070C3BD4-14AA-449A-A8F3-C3E492AC52A7}" srcOrd="0" destOrd="0" parTransId="{5B87260D-06C2-4CE9-815E-AC30668FDAEB}" sibTransId="{54D7DAB9-FF48-4D73-96C7-C44B34FC1856}"/>
    <dgm:cxn modelId="{42AE9735-1F30-4E69-92CC-8EF0A3FAF461}" type="presOf" srcId="{F3771FDA-CE8C-4290-9EBD-CCA81F5136D8}" destId="{C55B1AA2-FF9C-4696-8580-2358A1E66DDD}" srcOrd="0" destOrd="0" presId="urn:microsoft.com/office/officeart/2005/8/layout/hList1"/>
    <dgm:cxn modelId="{E9811321-0D48-4038-A4E5-714BCA078B50}" srcId="{2EF9AD85-D188-4EE6-B4F0-02404677078E}" destId="{16F9FB5D-0391-4312-B9E4-1C87AA1D9DF5}" srcOrd="0" destOrd="0" parTransId="{B546CC68-8A84-477A-B77D-6A119208C1AE}" sibTransId="{0D203E5A-AB45-47E9-BA1D-67FFF9A77187}"/>
    <dgm:cxn modelId="{A2587D94-7DE5-4E5E-B518-ADBD72119712}" srcId="{03B1855A-64B9-4B15-94C3-579D864A7E34}" destId="{B8E2562E-2472-4962-8E62-866540029B75}" srcOrd="2" destOrd="0" parTransId="{771A431B-A937-40B5-9302-8378E5D5F47F}" sibTransId="{A3FA4DA6-2441-46F7-A159-E7C92A398292}"/>
    <dgm:cxn modelId="{2DC2A6DC-9B2B-4570-8462-47BE6597DA7E}" srcId="{D2F82107-3BDC-4345-B323-9587DD47E897}" destId="{9EFA06E9-44FC-4FCF-AB93-D134E2C6C54A}" srcOrd="0" destOrd="0" parTransId="{41132F4F-DDD2-4643-8BF7-6F44EF741389}" sibTransId="{4FFD82B4-1A4B-4A73-88EB-23F03779E51C}"/>
    <dgm:cxn modelId="{BFD69D7F-7753-4621-8462-39D3087DFBAC}" type="presOf" srcId="{3B4109C0-9AED-4761-AC38-44C36C2B8124}" destId="{E25CF558-3ABF-4B54-8103-0D152B118F16}" srcOrd="0" destOrd="0" presId="urn:microsoft.com/office/officeart/2005/8/layout/hList1"/>
    <dgm:cxn modelId="{3695AD7B-1F44-409B-A6C4-03D3EC063242}" srcId="{3B4109C0-9AED-4761-AC38-44C36C2B8124}" destId="{D2F82107-3BDC-4345-B323-9587DD47E897}" srcOrd="0" destOrd="0" parTransId="{24778745-53B6-461D-B5D3-A4FAC1BDC140}" sibTransId="{38C38F95-E0FD-40CF-8DFC-6EF4BFE8F63B}"/>
    <dgm:cxn modelId="{3CDCE907-8EB3-454B-BF15-736A2BABF596}" type="presOf" srcId="{58B30D1A-6321-4AA2-8696-D11D4D67DADD}" destId="{2E91C2AB-75F3-407C-BEE8-E7610E3AB9DB}" srcOrd="0" destOrd="3" presId="urn:microsoft.com/office/officeart/2005/8/layout/hList1"/>
    <dgm:cxn modelId="{7097CEE6-09F7-4C56-8C09-BF2BD3A44E08}" type="presOf" srcId="{71D759FF-05F6-491B-AD4B-92A56E5AF771}" destId="{3A8DBA64-BF6D-4819-BA7A-91927A259796}" srcOrd="0" destOrd="8" presId="urn:microsoft.com/office/officeart/2005/8/layout/hList1"/>
    <dgm:cxn modelId="{094FE573-5AA4-4190-8E77-20BA51322A91}" srcId="{F3771FDA-CE8C-4290-9EBD-CCA81F5136D8}" destId="{3B4109C0-9AED-4761-AC38-44C36C2B8124}" srcOrd="2" destOrd="0" parTransId="{FF4915B5-85C4-4591-93F2-F98B8409AE43}" sibTransId="{CD842C0B-266C-415E-A51E-20A774158C47}"/>
    <dgm:cxn modelId="{F8761849-1647-4AAD-88EB-41803748FF34}" srcId="{3B4109C0-9AED-4761-AC38-44C36C2B8124}" destId="{03B68C49-0F61-4977-8977-CEE4B41D956C}" srcOrd="3" destOrd="0" parTransId="{601E7699-5122-4C27-B3F9-C4438F346035}" sibTransId="{590BE3DA-D120-46A7-862E-4E21D7A18147}"/>
    <dgm:cxn modelId="{E2F94F96-E2EE-479D-BF14-B20AF659E17A}" type="presOf" srcId="{7F91F1AA-A793-4293-9BF2-3F1B7FF6E71F}" destId="{F50B67E7-7132-4877-8797-F6E52EDE0E35}" srcOrd="0" destOrd="10" presId="urn:microsoft.com/office/officeart/2005/8/layout/hList1"/>
    <dgm:cxn modelId="{89663776-604B-4A1A-9768-37427886377E}" srcId="{070C3BD4-14AA-449A-A8F3-C3E492AC52A7}" destId="{E6F15888-ACB9-49C8-B15F-4A1437CA5011}" srcOrd="1" destOrd="0" parTransId="{8CF2E9B7-3F51-4EB9-85BD-A45635C75933}" sibTransId="{16C80608-306F-4003-B53E-16936B551528}"/>
    <dgm:cxn modelId="{66C7D994-3A23-486D-90A5-3E7DA43DA223}" srcId="{C0594964-415F-436E-A06D-78E3CED3647E}" destId="{04D17D76-066E-4105-9FBE-6F30D55C23D3}" srcOrd="0" destOrd="0" parTransId="{3C6CBFBE-7D29-4499-B05F-C3ABDC5CD188}" sibTransId="{B0215E66-3189-4748-9847-F595225AC979}"/>
    <dgm:cxn modelId="{01E09106-52E9-4435-A575-F12EBEE730EA}" srcId="{070C3BD4-14AA-449A-A8F3-C3E492AC52A7}" destId="{F6AE9F87-02C9-4DB2-B291-4C7E39DA3C37}" srcOrd="0" destOrd="0" parTransId="{757CF8FA-8AD9-422D-A88F-E0A6845B922F}" sibTransId="{5A306737-E201-4D7D-87E7-3EAC92AE82CB}"/>
    <dgm:cxn modelId="{294A7469-6E08-4E1B-A677-863B96304022}" type="presOf" srcId="{A5EC5DB1-15C5-4ABB-9912-0DA979DAC3DB}" destId="{F50B67E7-7132-4877-8797-F6E52EDE0E35}" srcOrd="0" destOrd="6" presId="urn:microsoft.com/office/officeart/2005/8/layout/hList1"/>
    <dgm:cxn modelId="{45257823-E608-486F-B6DD-8B140B6F3B2B}" srcId="{03B68C49-0F61-4977-8977-CEE4B41D956C}" destId="{71D759FF-05F6-491B-AD4B-92A56E5AF771}" srcOrd="0" destOrd="0" parTransId="{8955CEDD-6A63-44DE-BE1B-44B981E3D235}" sibTransId="{C8C9F745-2860-4E27-A195-3DE8CECB05E7}"/>
    <dgm:cxn modelId="{51C00C89-CCC0-4EA0-BD8A-35B01726423F}" type="presOf" srcId="{11BB075A-A9D3-4783-8D34-2F287CFA93BE}" destId="{F50B67E7-7132-4877-8797-F6E52EDE0E35}" srcOrd="0" destOrd="4" presId="urn:microsoft.com/office/officeart/2005/8/layout/hList1"/>
    <dgm:cxn modelId="{B3521107-0759-43FE-A874-88D7BBB539DF}" type="presOf" srcId="{070C3BD4-14AA-449A-A8F3-C3E492AC52A7}" destId="{F50B67E7-7132-4877-8797-F6E52EDE0E35}" srcOrd="0" destOrd="0" presId="urn:microsoft.com/office/officeart/2005/8/layout/hList1"/>
    <dgm:cxn modelId="{A377B9CA-2291-48FE-BC9C-852D0BB4B213}" srcId="{F3771FDA-CE8C-4290-9EBD-CCA81F5136D8}" destId="{03B1855A-64B9-4B15-94C3-579D864A7E34}" srcOrd="0" destOrd="0" parTransId="{83449F50-2FE1-4D2D-AB2F-E074AF21596A}" sibTransId="{8EAD9A2F-17FF-4B45-964C-4CCE4E7312FD}"/>
    <dgm:cxn modelId="{37A9F418-751F-4EEC-B4A4-48EC2AD26E04}" srcId="{3B4109C0-9AED-4761-AC38-44C36C2B8124}" destId="{9959B7AC-7541-4B6E-A20B-34DD81E00521}" srcOrd="1" destOrd="0" parTransId="{657BB6B4-C67C-4D17-9F47-48B58297E0AF}" sibTransId="{208D4D16-C867-48BC-AAD8-8222A1A338DC}"/>
    <dgm:cxn modelId="{CA631EBF-D4F8-4D4D-BB42-78B84524F491}" type="presOf" srcId="{D167D5E2-C118-450C-AB6B-E82D62A7A949}" destId="{2E91C2AB-75F3-407C-BEE8-E7610E3AB9DB}" srcOrd="0" destOrd="7" presId="urn:microsoft.com/office/officeart/2005/8/layout/hList1"/>
    <dgm:cxn modelId="{933F2FA9-AF9C-4504-B86C-2E6E2EAB215B}" type="presOf" srcId="{1D7C73A2-47C1-4737-BD75-89733A1FC499}" destId="{2E91C2AB-75F3-407C-BEE8-E7610E3AB9DB}" srcOrd="0" destOrd="0" presId="urn:microsoft.com/office/officeart/2005/8/layout/hList1"/>
    <dgm:cxn modelId="{2A21C977-152E-4CBA-A1A6-E1031A72029B}" type="presOf" srcId="{4F806CE5-B4EF-4A5E-97F6-759587D5DF60}" destId="{3A8DBA64-BF6D-4819-BA7A-91927A259796}" srcOrd="0" destOrd="3" presId="urn:microsoft.com/office/officeart/2005/8/layout/hList1"/>
    <dgm:cxn modelId="{43DB8D0E-628C-4C13-B3BB-1C05CDA26038}" srcId="{F3771FDA-CE8C-4290-9EBD-CCA81F5136D8}" destId="{E28DE014-D718-4331-AF57-AA0E787B3C68}" srcOrd="1" destOrd="0" parTransId="{D2F3E768-1DBF-4E3B-9070-9B901A5241B5}" sibTransId="{F8664A56-1511-4C04-B0C3-E3E24BEFF400}"/>
    <dgm:cxn modelId="{16943434-8944-44DE-A854-ADD059FACD79}" srcId="{070C3BD4-14AA-449A-A8F3-C3E492AC52A7}" destId="{A5EC5DB1-15C5-4ABB-9912-0DA979DAC3DB}" srcOrd="5" destOrd="0" parTransId="{A0A09B05-E6A6-475C-9D84-E8F23CBC9ABD}" sibTransId="{424805E8-D2AF-44AA-B7DA-7AFA8215F4D8}"/>
    <dgm:cxn modelId="{49EE6FF4-7BCA-41BC-BF3F-711939BC49FB}" type="presOf" srcId="{B8E2562E-2472-4962-8E62-866540029B75}" destId="{F50B67E7-7132-4877-8797-F6E52EDE0E35}" srcOrd="0" destOrd="9" presId="urn:microsoft.com/office/officeart/2005/8/layout/hList1"/>
    <dgm:cxn modelId="{7DF15A07-2B31-435C-ACD7-565E8C976B61}" srcId="{3B4109C0-9AED-4761-AC38-44C36C2B8124}" destId="{3EA409B5-7463-45E0-8194-40F473F013B3}" srcOrd="2" destOrd="0" parTransId="{44ABBC1F-BC4C-471F-A069-07CBB22F5F9C}" sibTransId="{1A1FC3EC-E9B4-4E2F-BC0D-BBE773E30545}"/>
    <dgm:cxn modelId="{7AFB35ED-763D-44B6-A89D-7A0C58CFB01E}" srcId="{1D7C73A2-47C1-4737-BD75-89733A1FC499}" destId="{5B8568F2-DE5D-485E-A1AE-23EAD9BA5F08}" srcOrd="0" destOrd="0" parTransId="{71CA6661-B32D-4058-854D-691CC8755B02}" sibTransId="{40EC1ABB-77DB-4F0E-9D09-664A60C9D6AD}"/>
    <dgm:cxn modelId="{4B875EF9-8311-4D1B-9EC8-BFFE230F3A8A}" type="presOf" srcId="{16F9FB5D-0391-4312-B9E4-1C87AA1D9DF5}" destId="{F50B67E7-7132-4877-8797-F6E52EDE0E35}" srcOrd="0" destOrd="8" presId="urn:microsoft.com/office/officeart/2005/8/layout/hList1"/>
    <dgm:cxn modelId="{3790628A-CAF9-480F-AB93-C0C2A9394260}" srcId="{070C3BD4-14AA-449A-A8F3-C3E492AC52A7}" destId="{11BB075A-A9D3-4783-8D34-2F287CFA93BE}" srcOrd="3" destOrd="0" parTransId="{FAE64677-29C9-4CB4-BD06-68AC2D105916}" sibTransId="{6E21993D-AE0A-474B-9808-8A1B38EB1F48}"/>
    <dgm:cxn modelId="{EBEDDBB1-06C8-4887-AB1C-5789DD191673}" srcId="{1D7C73A2-47C1-4737-BD75-89733A1FC499}" destId="{A4353CC3-309E-4DF9-9161-1F4A8D86965D}" srcOrd="1" destOrd="0" parTransId="{FFF860D3-8200-4A22-A63E-FCC95C0D01EC}" sibTransId="{7EEE4499-823E-460C-B50F-100498EB29A9}"/>
    <dgm:cxn modelId="{720B41DE-3BCB-418E-B08E-FD5CFE8FD407}" type="presOf" srcId="{2EF9AD85-D188-4EE6-B4F0-02404677078E}" destId="{F50B67E7-7132-4877-8797-F6E52EDE0E35}" srcOrd="0" destOrd="7" presId="urn:microsoft.com/office/officeart/2005/8/layout/hList1"/>
    <dgm:cxn modelId="{AE53BCB5-6BC0-4F71-ACF4-AA3C51A46500}" type="presOf" srcId="{D3A2946D-A3FD-4EF6-9F07-95BCA995FB96}" destId="{F50B67E7-7132-4877-8797-F6E52EDE0E35}" srcOrd="0" destOrd="5" presId="urn:microsoft.com/office/officeart/2005/8/layout/hList1"/>
    <dgm:cxn modelId="{4B3638A9-FE48-4696-B4F1-76D11FBB7BDA}" type="presOf" srcId="{182CDC02-A1D6-4B1F-9C35-54CCC5736C5D}" destId="{F50B67E7-7132-4877-8797-F6E52EDE0E35}" srcOrd="0" destOrd="3" presId="urn:microsoft.com/office/officeart/2005/8/layout/hList1"/>
    <dgm:cxn modelId="{96AD397B-CDB7-4081-8D02-D6685576CF2A}" type="presOf" srcId="{C0594964-415F-436E-A06D-78E3CED3647E}" destId="{2E91C2AB-75F3-407C-BEE8-E7610E3AB9DB}" srcOrd="0" destOrd="5" presId="urn:microsoft.com/office/officeart/2005/8/layout/hList1"/>
    <dgm:cxn modelId="{7021806D-AE02-4A06-BB57-020745C5BA26}" type="presOf" srcId="{D2F82107-3BDC-4345-B323-9587DD47E897}" destId="{3A8DBA64-BF6D-4819-BA7A-91927A259796}" srcOrd="0" destOrd="0" presId="urn:microsoft.com/office/officeart/2005/8/layout/hList1"/>
    <dgm:cxn modelId="{86BE535E-CABE-48C7-9CF7-B8801F3ADEE8}" type="presOf" srcId="{FF78D729-D55D-40BE-88B8-56A61F48B275}" destId="{2E91C2AB-75F3-407C-BEE8-E7610E3AB9DB}" srcOrd="0" destOrd="9" presId="urn:microsoft.com/office/officeart/2005/8/layout/hList1"/>
    <dgm:cxn modelId="{A1619B7C-CC1E-4958-9658-D4BE6B6D7AF4}" srcId="{9959B7AC-7541-4B6E-A20B-34DD81E00521}" destId="{0F010CE4-FC16-4454-87BD-B7CAB782856F}" srcOrd="0" destOrd="0" parTransId="{5C4C7E1A-942C-4724-B954-8F22C40C87BA}" sibTransId="{A3493AE6-0F54-4F99-AA4D-CB0AC9598138}"/>
    <dgm:cxn modelId="{5955245B-064A-4072-9084-3767554B931D}" type="presOf" srcId="{B08B6082-FAAA-432C-8A17-BC9A24E95B5F}" destId="{2E91C2AB-75F3-407C-BEE8-E7610E3AB9DB}" srcOrd="0" destOrd="8" presId="urn:microsoft.com/office/officeart/2005/8/layout/hList1"/>
    <dgm:cxn modelId="{9201870A-A04E-4B43-9FDB-5F991B991EDC}" srcId="{E28DE014-D718-4331-AF57-AA0E787B3C68}" destId="{B08B6082-FAAA-432C-8A17-BC9A24E95B5F}" srcOrd="3" destOrd="0" parTransId="{3DE39B6C-3051-4130-8180-5657118CED4E}" sibTransId="{804E9218-1383-4B44-9351-0312E341ECB3}"/>
    <dgm:cxn modelId="{763301C0-04E9-454A-B26A-B9E49B02367F}" type="presOf" srcId="{82E629F0-C41F-4156-9EF9-7279BAAB48E9}" destId="{F50B67E7-7132-4877-8797-F6E52EDE0E35}" srcOrd="0" destOrd="11" presId="urn:microsoft.com/office/officeart/2005/8/layout/hList1"/>
    <dgm:cxn modelId="{39689305-067F-496D-96A5-8E8910602D01}" srcId="{E28DE014-D718-4331-AF57-AA0E787B3C68}" destId="{C0594964-415F-436E-A06D-78E3CED3647E}" srcOrd="1" destOrd="0" parTransId="{2E77A785-FE0F-430B-AB24-64C5D799C639}" sibTransId="{B6DA129D-5B8E-48E6-BC51-051037618340}"/>
    <dgm:cxn modelId="{2D7155EB-C8F9-4DB0-B3AD-757D83F9EF9E}" type="presOf" srcId="{E610F88B-D8B9-46B4-A299-05D8C719D454}" destId="{2E91C2AB-75F3-407C-BEE8-E7610E3AB9DB}" srcOrd="0" destOrd="4" presId="urn:microsoft.com/office/officeart/2005/8/layout/hList1"/>
    <dgm:cxn modelId="{8959FA0F-EE33-4F50-A4FB-C944FBFC585E}" type="presOf" srcId="{9EFA06E9-44FC-4FCF-AB93-D134E2C6C54A}" destId="{3A8DBA64-BF6D-4819-BA7A-91927A259796}" srcOrd="0" destOrd="1" presId="urn:microsoft.com/office/officeart/2005/8/layout/hList1"/>
    <dgm:cxn modelId="{B7553AD0-89F9-4367-84C6-46438DAC2652}" type="presOf" srcId="{04D17D76-066E-4105-9FBE-6F30D55C23D3}" destId="{2E91C2AB-75F3-407C-BEE8-E7610E3AB9DB}" srcOrd="0" destOrd="6" presId="urn:microsoft.com/office/officeart/2005/8/layout/hList1"/>
    <dgm:cxn modelId="{F91A0A42-4D31-4861-A5F3-E054BB0984FA}" type="presOf" srcId="{3EA409B5-7463-45E0-8194-40F473F013B3}" destId="{3A8DBA64-BF6D-4819-BA7A-91927A259796}" srcOrd="0" destOrd="6" presId="urn:microsoft.com/office/officeart/2005/8/layout/hList1"/>
    <dgm:cxn modelId="{B4148300-9341-4C80-AEDD-C9CB463AE10A}" type="presOf" srcId="{03B1855A-64B9-4B15-94C3-579D864A7E34}" destId="{2D4A8809-2B2F-420F-B70F-B4522EF47633}" srcOrd="0" destOrd="0" presId="urn:microsoft.com/office/officeart/2005/8/layout/hList1"/>
    <dgm:cxn modelId="{D6FCE442-5406-4713-9AAC-C897DBEC2CC4}" type="presOf" srcId="{E6F15888-ACB9-49C8-B15F-4A1437CA5011}" destId="{F50B67E7-7132-4877-8797-F6E52EDE0E35}" srcOrd="0" destOrd="2" presId="urn:microsoft.com/office/officeart/2005/8/layout/hList1"/>
    <dgm:cxn modelId="{8193ABC5-F825-4629-88F6-7CF6882E4161}" srcId="{D2F82107-3BDC-4345-B323-9587DD47E897}" destId="{4F806CE5-B4EF-4A5E-97F6-759587D5DF60}" srcOrd="2" destOrd="0" parTransId="{323AE5FF-C934-4850-8AC7-8EF3D0927E88}" sibTransId="{DB813978-4538-4A67-98DA-A43CE0691C66}"/>
    <dgm:cxn modelId="{4F4457F7-F7A8-4D63-8EBC-5D26C67939D4}" srcId="{E28DE014-D718-4331-AF57-AA0E787B3C68}" destId="{1D7C73A2-47C1-4737-BD75-89733A1FC499}" srcOrd="0" destOrd="0" parTransId="{307ECA7E-62C3-4C8C-A9BE-24C583624581}" sibTransId="{AC0C0324-8E52-4FA1-84E3-572E2EF992F3}"/>
    <dgm:cxn modelId="{00F3F4D4-E76E-4D7A-BF43-F22E3A732068}" type="presParOf" srcId="{C55B1AA2-FF9C-4696-8580-2358A1E66DDD}" destId="{100F0163-433E-4B7E-80C7-D9540E064E33}" srcOrd="0" destOrd="0" presId="urn:microsoft.com/office/officeart/2005/8/layout/hList1"/>
    <dgm:cxn modelId="{D93D8633-DDE7-4D25-822B-2B0F71075FBA}" type="presParOf" srcId="{100F0163-433E-4B7E-80C7-D9540E064E33}" destId="{2D4A8809-2B2F-420F-B70F-B4522EF47633}" srcOrd="0" destOrd="0" presId="urn:microsoft.com/office/officeart/2005/8/layout/hList1"/>
    <dgm:cxn modelId="{39B00C4A-081B-4D1D-976B-FCD42154A2A9}" type="presParOf" srcId="{100F0163-433E-4B7E-80C7-D9540E064E33}" destId="{F50B67E7-7132-4877-8797-F6E52EDE0E35}" srcOrd="1" destOrd="0" presId="urn:microsoft.com/office/officeart/2005/8/layout/hList1"/>
    <dgm:cxn modelId="{E2A7A8F7-47A8-4376-A1D7-23A0F83FD2FF}" type="presParOf" srcId="{C55B1AA2-FF9C-4696-8580-2358A1E66DDD}" destId="{D9D45C8D-4FE8-4BB6-8AC1-A8149D87A60C}" srcOrd="1" destOrd="0" presId="urn:microsoft.com/office/officeart/2005/8/layout/hList1"/>
    <dgm:cxn modelId="{7D600B0D-D949-4AD3-B154-FE57FFAF1335}" type="presParOf" srcId="{C55B1AA2-FF9C-4696-8580-2358A1E66DDD}" destId="{FED46558-B13A-4EF8-94F2-022014074E2A}" srcOrd="2" destOrd="0" presId="urn:microsoft.com/office/officeart/2005/8/layout/hList1"/>
    <dgm:cxn modelId="{AFBF0648-6987-4A77-94E7-D3F33C01072A}" type="presParOf" srcId="{FED46558-B13A-4EF8-94F2-022014074E2A}" destId="{4F199F53-22ED-44D1-BD04-F47342FA0D39}" srcOrd="0" destOrd="0" presId="urn:microsoft.com/office/officeart/2005/8/layout/hList1"/>
    <dgm:cxn modelId="{6B02A1D2-15C7-49A9-90D4-BD0D529CE902}" type="presParOf" srcId="{FED46558-B13A-4EF8-94F2-022014074E2A}" destId="{2E91C2AB-75F3-407C-BEE8-E7610E3AB9DB}" srcOrd="1" destOrd="0" presId="urn:microsoft.com/office/officeart/2005/8/layout/hList1"/>
    <dgm:cxn modelId="{FA73021E-2986-4BC1-ACDF-28AF24C6CEAD}" type="presParOf" srcId="{C55B1AA2-FF9C-4696-8580-2358A1E66DDD}" destId="{AE5671C7-458E-4769-BFA3-1A8ED1A93575}" srcOrd="3" destOrd="0" presId="urn:microsoft.com/office/officeart/2005/8/layout/hList1"/>
    <dgm:cxn modelId="{2E68A5AA-B099-40EC-AC91-4477593E9370}" type="presParOf" srcId="{C55B1AA2-FF9C-4696-8580-2358A1E66DDD}" destId="{2AFA9B61-5958-4BA5-AE2C-00CA9DB81E50}" srcOrd="4" destOrd="0" presId="urn:microsoft.com/office/officeart/2005/8/layout/hList1"/>
    <dgm:cxn modelId="{A55AC91F-7738-4D09-824D-C7D2DA8ECE79}" type="presParOf" srcId="{2AFA9B61-5958-4BA5-AE2C-00CA9DB81E50}" destId="{E25CF558-3ABF-4B54-8103-0D152B118F16}" srcOrd="0" destOrd="0" presId="urn:microsoft.com/office/officeart/2005/8/layout/hList1"/>
    <dgm:cxn modelId="{3D63FABF-ECCA-4957-B1A5-2F2D431367E8}" type="presParOf" srcId="{2AFA9B61-5958-4BA5-AE2C-00CA9DB81E50}" destId="{3A8DBA64-BF6D-4819-BA7A-91927A25979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4A8809-2B2F-420F-B70F-B4522EF47633}">
      <dsp:nvSpPr>
        <dsp:cNvPr id="0" name=""/>
        <dsp:cNvSpPr/>
      </dsp:nvSpPr>
      <dsp:spPr>
        <a:xfrm>
          <a:off x="2665" y="2473"/>
          <a:ext cx="2598787" cy="1039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Basic Edition</a:t>
          </a:r>
        </a:p>
      </dsp:txBody>
      <dsp:txXfrm>
        <a:off x="2665" y="2473"/>
        <a:ext cx="2598787" cy="1039515"/>
      </dsp:txXfrm>
    </dsp:sp>
    <dsp:sp modelId="{F50B67E7-7132-4877-8797-F6E52EDE0E35}">
      <dsp:nvSpPr>
        <dsp:cNvPr id="0" name=""/>
        <dsp:cNvSpPr/>
      </dsp:nvSpPr>
      <dsp:spPr>
        <a:xfrm>
          <a:off x="2665" y="1041989"/>
          <a:ext cx="2598787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Limited to: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FF0000"/>
              </a:solidFill>
            </a:rPr>
            <a:t>100,000</a:t>
          </a:r>
          <a:r>
            <a:rPr lang="en-US" sz="1200" kern="1200" dirty="0" smtClean="0"/>
            <a:t> Transactions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 Environments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10 Users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 Standards 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100 Trading Partners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One time Costs: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Standards version Example: X12 V4010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Additional Monthly Costs: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Cost per 1 GB stored</a:t>
          </a:r>
          <a:endParaRPr lang="en-US" sz="1200" kern="1200" dirty="0"/>
        </a:p>
      </dsp:txBody>
      <dsp:txXfrm>
        <a:off x="2665" y="1041989"/>
        <a:ext cx="2598787" cy="2854800"/>
      </dsp:txXfrm>
    </dsp:sp>
    <dsp:sp modelId="{4F199F53-22ED-44D1-BD04-F47342FA0D39}">
      <dsp:nvSpPr>
        <dsp:cNvPr id="0" name=""/>
        <dsp:cNvSpPr/>
      </dsp:nvSpPr>
      <dsp:spPr>
        <a:xfrm>
          <a:off x="2965283" y="2473"/>
          <a:ext cx="2598787" cy="1039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Advanced Edition</a:t>
          </a:r>
        </a:p>
      </dsp:txBody>
      <dsp:txXfrm>
        <a:off x="2965283" y="2473"/>
        <a:ext cx="2598787" cy="1039515"/>
      </dsp:txXfrm>
    </dsp:sp>
    <dsp:sp modelId="{2E91C2AB-75F3-407C-BEE8-E7610E3AB9DB}">
      <dsp:nvSpPr>
        <dsp:cNvPr id="0" name=""/>
        <dsp:cNvSpPr/>
      </dsp:nvSpPr>
      <dsp:spPr>
        <a:xfrm>
          <a:off x="2965283" y="1041989"/>
          <a:ext cx="2598787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Limited to: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FF0000"/>
              </a:solidFill>
            </a:rPr>
            <a:t>500,000</a:t>
          </a:r>
          <a:r>
            <a:rPr lang="en-US" sz="1200" kern="1200" dirty="0" smtClean="0"/>
            <a:t> Transactions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3 Environments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5 Standards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500 Trading Partners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Unlimited: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Users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Additional Monthly Costs: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Cost per 1 GB stored</a:t>
          </a:r>
          <a:endParaRPr lang="en-US" sz="1200" kern="1200" dirty="0"/>
        </a:p>
      </dsp:txBody>
      <dsp:txXfrm>
        <a:off x="2965283" y="1041989"/>
        <a:ext cx="2598787" cy="2854800"/>
      </dsp:txXfrm>
    </dsp:sp>
    <dsp:sp modelId="{E25CF558-3ABF-4B54-8103-0D152B118F16}">
      <dsp:nvSpPr>
        <dsp:cNvPr id="0" name=""/>
        <dsp:cNvSpPr/>
      </dsp:nvSpPr>
      <dsp:spPr>
        <a:xfrm>
          <a:off x="5927901" y="2473"/>
          <a:ext cx="2598787" cy="1039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Enterprise Edition</a:t>
          </a:r>
        </a:p>
      </dsp:txBody>
      <dsp:txXfrm>
        <a:off x="5927901" y="2473"/>
        <a:ext cx="2598787" cy="1039515"/>
      </dsp:txXfrm>
    </dsp:sp>
    <dsp:sp modelId="{3A8DBA64-BF6D-4819-BA7A-91927A259796}">
      <dsp:nvSpPr>
        <dsp:cNvPr id="0" name=""/>
        <dsp:cNvSpPr/>
      </dsp:nvSpPr>
      <dsp:spPr>
        <a:xfrm>
          <a:off x="5927901" y="1041989"/>
          <a:ext cx="2598787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Limited to: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FF0000"/>
              </a:solidFill>
            </a:rPr>
            <a:t>1,000,000</a:t>
          </a:r>
          <a:r>
            <a:rPr lang="en-US" sz="1200" kern="1200" dirty="0" smtClean="0"/>
            <a:t> Transactions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4 Environments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Unlimited: Standards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Trading Partners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Users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Additional Monthly Costs: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Cost per 1 GB stored</a:t>
          </a:r>
          <a:endParaRPr lang="en-US" sz="1200" kern="1200" dirty="0"/>
        </a:p>
      </dsp:txBody>
      <dsp:txXfrm>
        <a:off x="5927901" y="1041989"/>
        <a:ext cx="2598787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764A8-B865-4D59-95A3-6EAA0893340B}" type="datetimeFigureOut">
              <a:rPr lang="de-DE" smtClean="0"/>
              <a:t>14.10.2019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AFA1A-4A70-4187-9F10-A5D38AC5D3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261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76F25-186E-49E3-91EA-3FB9D34A9F77}" type="datetimeFigureOut">
              <a:rPr lang="de-DE" smtClean="0"/>
              <a:t>14.10.2019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E8717-C7C3-44D8-90E9-AAA5AE1C5F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872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2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https://www.softwareag.cloud/site/product/webmethods-b2b.html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OLD B2B Cloud Link (up-to Aug’2019)</a:t>
            </a:r>
          </a:p>
          <a:p>
            <a:r>
              <a:rPr lang="en-US" dirty="0" smtClean="0"/>
              <a:t>1 - https://www.softwareag.com/corporate/products/cloud/default.html</a:t>
            </a:r>
          </a:p>
          <a:p>
            <a:r>
              <a:rPr lang="en-US" dirty="0" smtClean="0"/>
              <a:t>2 -</a:t>
            </a:r>
            <a:r>
              <a:rPr lang="en-US" baseline="0" dirty="0" smtClean="0"/>
              <a:t> </a:t>
            </a:r>
            <a:r>
              <a:rPr lang="en-US" dirty="0" smtClean="0"/>
              <a:t>https://www.webmethodscloud.com/b2b</a:t>
            </a:r>
          </a:p>
          <a:p>
            <a:r>
              <a:rPr lang="en-US" dirty="0" smtClean="0"/>
              <a:t>3 - https://www.softwareag.com/corporate/products/downloads/free_downloads/default</a:t>
            </a:r>
          </a:p>
          <a:p>
            <a:r>
              <a:rPr lang="en-US" dirty="0" smtClean="0"/>
              <a:t>4 - https://www.webmethodscloud.com/b2b/#/reg</a:t>
            </a:r>
          </a:p>
          <a:p>
            <a:endParaRPr lang="en-US" dirty="0" smtClean="0"/>
          </a:p>
          <a:p>
            <a:r>
              <a:rPr lang="en-US" dirty="0" smtClean="0"/>
              <a:t>https://&lt;tenant&gt;.webmethodscloud.com/b2b/#/welcome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960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969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594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Software AG Management Tenant,</a:t>
            </a:r>
            <a:r>
              <a:rPr lang="en-US" baseline="0" dirty="0" smtClean="0"/>
              <a:t> Tenant A, Tenant B, Shared, etc. are various namespaces with-in the Kubernetes Cluster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Tenant A</a:t>
            </a:r>
            <a:r>
              <a:rPr lang="en-US" baseline="0" dirty="0" smtClean="0"/>
              <a:t> and Tenant B are used to depict a sample tenant namespace components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With-in the namespaces, the runtimes are hosted as POD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Internal Kubernetes components, ingress settings, deployments etc. are not shown to avoid complexity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Some of the other low-level components (used by Integration Cloud like – UM, </a:t>
            </a:r>
            <a:r>
              <a:rPr lang="en-US" baseline="0" dirty="0" err="1" smtClean="0"/>
              <a:t>Memcache</a:t>
            </a:r>
            <a:r>
              <a:rPr lang="en-US" baseline="0" dirty="0" smtClean="0"/>
              <a:t>, Postfix mail server,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 are excluded from the above diagram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341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4664676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IN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11" name="Freeform 10"/>
          <p:cNvSpPr>
            <a:spLocks noEditPoints="1"/>
          </p:cNvSpPr>
          <p:nvPr userDrawn="1"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296637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 dirty="0" smtClean="0"/>
              <a:t>Presenter Name</a:t>
            </a:r>
          </a:p>
          <a:p>
            <a:pPr lvl="0"/>
            <a:r>
              <a:rPr lang="en-US" noProof="0" dirty="0" smtClean="0"/>
              <a:t>Presenter Title</a:t>
            </a:r>
          </a:p>
          <a:p>
            <a:pPr lvl="0"/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569326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en-US" noProof="0" dirty="0" smtClean="0"/>
              <a:t>SAMPLE HEADLINE</a:t>
            </a:r>
            <a:endParaRPr lang="en-US" noProof="0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999121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</a:t>
            </a:r>
            <a:br>
              <a:rPr lang="en-US" noProof="0" dirty="0" smtClean="0"/>
            </a:br>
            <a:r>
              <a:rPr lang="en-US" noProof="0" dirty="0" smtClean="0"/>
              <a:t>HEADLINE here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113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4664676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IN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70651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" y="0"/>
            <a:ext cx="9143086" cy="476885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IN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4036874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-1" y="0"/>
            <a:ext cx="5400675" cy="5143499"/>
          </a:xfrm>
          <a:prstGeom prst="rect">
            <a:avLst/>
          </a:prstGeom>
          <a:gradFill>
            <a:gsLst>
              <a:gs pos="6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IN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4693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Divi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488731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54000">
                <a:schemeClr val="bg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381" y="4770438"/>
            <a:ext cx="9144000" cy="3730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IN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noProof="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headline</a:t>
            </a:r>
            <a:endParaRPr lang="en-US" noProof="0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1258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Divid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488731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  <a:alpha val="72000"/>
                </a:schemeClr>
              </a:gs>
              <a:gs pos="42000">
                <a:schemeClr val="bg1">
                  <a:lumMod val="85000"/>
                  <a:alpha val="90000"/>
                </a:schemeClr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381" y="4770438"/>
            <a:ext cx="9144000" cy="3730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IN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noProof="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master headline</a:t>
            </a:r>
            <a:endParaRPr lang="en-US" noProof="0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003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Divide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9141619" cy="4732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6" name="Rectangle 5"/>
          <p:cNvSpPr/>
          <p:nvPr/>
        </p:nvSpPr>
        <p:spPr>
          <a:xfrm>
            <a:off x="-2381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IN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noProof="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 anchor="b"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master headline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6363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395289" y="1131888"/>
            <a:ext cx="8353424" cy="3492499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8303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060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575827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Title &amp; Backgrou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1619" cy="4732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169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11" name="Freeform 10"/>
          <p:cNvSpPr>
            <a:spLocks noEditPoints="1"/>
          </p:cNvSpPr>
          <p:nvPr userDrawn="1"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296637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 dirty="0" smtClean="0"/>
              <a:t>Presenter Name</a:t>
            </a:r>
          </a:p>
          <a:p>
            <a:pPr lvl="0"/>
            <a:r>
              <a:rPr lang="en-US" noProof="0" dirty="0" smtClean="0"/>
              <a:t>Presenter Title</a:t>
            </a:r>
          </a:p>
          <a:p>
            <a:pPr lvl="0"/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569326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en-US" noProof="0" dirty="0" smtClean="0"/>
              <a:t>SAMPLE HEADLINE</a:t>
            </a:r>
            <a:endParaRPr lang="en-US" noProof="0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999121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</a:t>
            </a:r>
            <a:br>
              <a:rPr lang="en-US" noProof="0" dirty="0" smtClean="0"/>
            </a:br>
            <a:r>
              <a:rPr lang="en-US" noProof="0" dirty="0" smtClean="0"/>
              <a:t>HEADLINE here</a:t>
            </a:r>
            <a:endParaRPr lang="en-US" noProof="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IN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859499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95288" y="1131888"/>
            <a:ext cx="4104713" cy="3492500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44001" y="1131888"/>
            <a:ext cx="4104713" cy="3492500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292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2 Content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95288" y="1433292"/>
            <a:ext cx="4104713" cy="3191096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1145292"/>
            <a:ext cx="4104712" cy="288000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 noProof="0" dirty="0" smtClean="0"/>
              <a:t>Headline</a:t>
            </a:r>
            <a:endParaRPr lang="en-US" noProof="0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644000" y="1145292"/>
            <a:ext cx="4104712" cy="288000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 noProof="0" dirty="0" smtClean="0"/>
              <a:t>Headline</a:t>
            </a:r>
            <a:endParaRPr lang="en-US" noProof="0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44001" y="1433292"/>
            <a:ext cx="4104713" cy="3191096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90329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 noEditPoints="1"/>
          </p:cNvSpPr>
          <p:nvPr/>
        </p:nvSpPr>
        <p:spPr bwMode="auto">
          <a:xfrm>
            <a:off x="2742612" y="2111045"/>
            <a:ext cx="3668704" cy="561211"/>
          </a:xfrm>
          <a:custGeom>
            <a:avLst/>
            <a:gdLst>
              <a:gd name="T0" fmla="*/ 564 w 634"/>
              <a:gd name="T1" fmla="*/ 91 h 97"/>
              <a:gd name="T2" fmla="*/ 561 w 634"/>
              <a:gd name="T3" fmla="*/ 82 h 97"/>
              <a:gd name="T4" fmla="*/ 535 w 634"/>
              <a:gd name="T5" fmla="*/ 83 h 97"/>
              <a:gd name="T6" fmla="*/ 567 w 634"/>
              <a:gd name="T7" fmla="*/ 66 h 97"/>
              <a:gd name="T8" fmla="*/ 460 w 634"/>
              <a:gd name="T9" fmla="*/ 54 h 97"/>
              <a:gd name="T10" fmla="*/ 410 w 634"/>
              <a:gd name="T11" fmla="*/ 42 h 97"/>
              <a:gd name="T12" fmla="*/ 413 w 634"/>
              <a:gd name="T13" fmla="*/ 52 h 97"/>
              <a:gd name="T14" fmla="*/ 442 w 634"/>
              <a:gd name="T15" fmla="*/ 56 h 97"/>
              <a:gd name="T16" fmla="*/ 433 w 634"/>
              <a:gd name="T17" fmla="*/ 97 h 97"/>
              <a:gd name="T18" fmla="*/ 110 w 634"/>
              <a:gd name="T19" fmla="*/ 73 h 97"/>
              <a:gd name="T20" fmla="*/ 95 w 634"/>
              <a:gd name="T21" fmla="*/ 82 h 97"/>
              <a:gd name="T22" fmla="*/ 92 w 634"/>
              <a:gd name="T23" fmla="*/ 91 h 97"/>
              <a:gd name="T24" fmla="*/ 137 w 634"/>
              <a:gd name="T25" fmla="*/ 78 h 97"/>
              <a:gd name="T26" fmla="*/ 119 w 634"/>
              <a:gd name="T27" fmla="*/ 48 h 97"/>
              <a:gd name="T28" fmla="*/ 135 w 634"/>
              <a:gd name="T29" fmla="*/ 42 h 97"/>
              <a:gd name="T30" fmla="*/ 92 w 634"/>
              <a:gd name="T31" fmla="*/ 55 h 97"/>
              <a:gd name="T32" fmla="*/ 23 w 634"/>
              <a:gd name="T33" fmla="*/ 40 h 97"/>
              <a:gd name="T34" fmla="*/ 37 w 634"/>
              <a:gd name="T35" fmla="*/ 0 h 97"/>
              <a:gd name="T36" fmla="*/ 442 w 634"/>
              <a:gd name="T37" fmla="*/ 84 h 97"/>
              <a:gd name="T38" fmla="*/ 442 w 634"/>
              <a:gd name="T39" fmla="*/ 68 h 97"/>
              <a:gd name="T40" fmla="*/ 531 w 634"/>
              <a:gd name="T41" fmla="*/ 55 h 97"/>
              <a:gd name="T42" fmla="*/ 549 w 634"/>
              <a:gd name="T43" fmla="*/ 63 h 97"/>
              <a:gd name="T44" fmla="*/ 363 w 634"/>
              <a:gd name="T45" fmla="*/ 84 h 97"/>
              <a:gd name="T46" fmla="*/ 344 w 634"/>
              <a:gd name="T47" fmla="*/ 39 h 97"/>
              <a:gd name="T48" fmla="*/ 328 w 634"/>
              <a:gd name="T49" fmla="*/ 39 h 97"/>
              <a:gd name="T50" fmla="*/ 279 w 634"/>
              <a:gd name="T51" fmla="*/ 18 h 97"/>
              <a:gd name="T52" fmla="*/ 262 w 634"/>
              <a:gd name="T53" fmla="*/ 38 h 97"/>
              <a:gd name="T54" fmla="*/ 243 w 634"/>
              <a:gd name="T55" fmla="*/ 26 h 97"/>
              <a:gd name="T56" fmla="*/ 252 w 634"/>
              <a:gd name="T57" fmla="*/ 25 h 97"/>
              <a:gd name="T58" fmla="*/ 237 w 634"/>
              <a:gd name="T59" fmla="*/ 13 h 97"/>
              <a:gd name="T60" fmla="*/ 208 w 634"/>
              <a:gd name="T61" fmla="*/ 39 h 97"/>
              <a:gd name="T62" fmla="*/ 218 w 634"/>
              <a:gd name="T63" fmla="*/ 94 h 97"/>
              <a:gd name="T64" fmla="*/ 236 w 634"/>
              <a:gd name="T65" fmla="*/ 51 h 97"/>
              <a:gd name="T66" fmla="*/ 296 w 634"/>
              <a:gd name="T67" fmla="*/ 94 h 97"/>
              <a:gd name="T68" fmla="*/ 295 w 634"/>
              <a:gd name="T69" fmla="*/ 82 h 97"/>
              <a:gd name="T70" fmla="*/ 281 w 634"/>
              <a:gd name="T71" fmla="*/ 77 h 97"/>
              <a:gd name="T72" fmla="*/ 319 w 634"/>
              <a:gd name="T73" fmla="*/ 95 h 97"/>
              <a:gd name="T74" fmla="*/ 398 w 634"/>
              <a:gd name="T75" fmla="*/ 80 h 97"/>
              <a:gd name="T76" fmla="*/ 379 w 634"/>
              <a:gd name="T77" fmla="*/ 39 h 97"/>
              <a:gd name="T78" fmla="*/ 505 w 634"/>
              <a:gd name="T79" fmla="*/ 37 h 97"/>
              <a:gd name="T80" fmla="*/ 474 w 634"/>
              <a:gd name="T81" fmla="*/ 94 h 97"/>
              <a:gd name="T82" fmla="*/ 493 w 634"/>
              <a:gd name="T83" fmla="*/ 51 h 97"/>
              <a:gd name="T84" fmla="*/ 174 w 634"/>
              <a:gd name="T85" fmla="*/ 97 h 97"/>
              <a:gd name="T86" fmla="*/ 165 w 634"/>
              <a:gd name="T87" fmla="*/ 67 h 97"/>
              <a:gd name="T88" fmla="*/ 165 w 634"/>
              <a:gd name="T89" fmla="*/ 67 h 97"/>
              <a:gd name="T90" fmla="*/ 592 w 634"/>
              <a:gd name="T91" fmla="*/ 52 h 97"/>
              <a:gd name="T92" fmla="*/ 626 w 634"/>
              <a:gd name="T93" fmla="*/ 59 h 97"/>
              <a:gd name="T94" fmla="*/ 633 w 634"/>
              <a:gd name="T95" fmla="*/ 43 h 97"/>
              <a:gd name="T96" fmla="*/ 634 w 634"/>
              <a:gd name="T97" fmla="*/ 40 h 97"/>
              <a:gd name="T98" fmla="*/ 625 w 634"/>
              <a:gd name="T99" fmla="*/ 63 h 97"/>
              <a:gd name="T100" fmla="*/ 634 w 634"/>
              <a:gd name="T101" fmla="*/ 49 h 97"/>
              <a:gd name="T102" fmla="*/ 624 w 634"/>
              <a:gd name="T103" fmla="*/ 52 h 97"/>
              <a:gd name="T104" fmla="*/ 591 w 634"/>
              <a:gd name="T105" fmla="*/ 38 h 97"/>
              <a:gd name="T106" fmla="*/ 583 w 634"/>
              <a:gd name="T107" fmla="*/ 63 h 97"/>
              <a:gd name="T108" fmla="*/ 600 w 634"/>
              <a:gd name="T109" fmla="*/ 55 h 97"/>
              <a:gd name="T110" fmla="*/ 608 w 634"/>
              <a:gd name="T111" fmla="*/ 62 h 97"/>
              <a:gd name="T112" fmla="*/ 39 w 634"/>
              <a:gd name="T113" fmla="*/ 38 h 97"/>
              <a:gd name="T114" fmla="*/ 12 w 634"/>
              <a:gd name="T115" fmla="*/ 96 h 97"/>
              <a:gd name="T116" fmla="*/ 39 w 634"/>
              <a:gd name="T117" fmla="*/ 3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34" h="97">
                <a:moveTo>
                  <a:pt x="511" y="67"/>
                </a:moveTo>
                <a:cubicBezTo>
                  <a:pt x="511" y="89"/>
                  <a:pt x="521" y="97"/>
                  <a:pt x="542" y="97"/>
                </a:cubicBezTo>
                <a:cubicBezTo>
                  <a:pt x="552" y="97"/>
                  <a:pt x="559" y="94"/>
                  <a:pt x="563" y="93"/>
                </a:cubicBezTo>
                <a:cubicBezTo>
                  <a:pt x="564" y="93"/>
                  <a:pt x="564" y="92"/>
                  <a:pt x="564" y="91"/>
                </a:cubicBezTo>
                <a:cubicBezTo>
                  <a:pt x="564" y="91"/>
                  <a:pt x="564" y="91"/>
                  <a:pt x="564" y="90"/>
                </a:cubicBezTo>
                <a:cubicBezTo>
                  <a:pt x="563" y="84"/>
                  <a:pt x="563" y="84"/>
                  <a:pt x="563" y="84"/>
                </a:cubicBezTo>
                <a:cubicBezTo>
                  <a:pt x="563" y="84"/>
                  <a:pt x="563" y="84"/>
                  <a:pt x="563" y="84"/>
                </a:cubicBezTo>
                <a:cubicBezTo>
                  <a:pt x="562" y="83"/>
                  <a:pt x="562" y="82"/>
                  <a:pt x="561" y="82"/>
                </a:cubicBezTo>
                <a:cubicBezTo>
                  <a:pt x="560" y="82"/>
                  <a:pt x="560" y="82"/>
                  <a:pt x="559" y="82"/>
                </a:cubicBezTo>
                <a:cubicBezTo>
                  <a:pt x="560" y="82"/>
                  <a:pt x="560" y="82"/>
                  <a:pt x="560" y="82"/>
                </a:cubicBezTo>
                <a:cubicBezTo>
                  <a:pt x="557" y="83"/>
                  <a:pt x="552" y="85"/>
                  <a:pt x="546" y="85"/>
                </a:cubicBezTo>
                <a:cubicBezTo>
                  <a:pt x="541" y="85"/>
                  <a:pt x="537" y="84"/>
                  <a:pt x="535" y="83"/>
                </a:cubicBezTo>
                <a:cubicBezTo>
                  <a:pt x="532" y="82"/>
                  <a:pt x="530" y="79"/>
                  <a:pt x="530" y="74"/>
                </a:cubicBezTo>
                <a:cubicBezTo>
                  <a:pt x="564" y="74"/>
                  <a:pt x="564" y="74"/>
                  <a:pt x="564" y="74"/>
                </a:cubicBezTo>
                <a:cubicBezTo>
                  <a:pt x="566" y="74"/>
                  <a:pt x="567" y="73"/>
                  <a:pt x="567" y="71"/>
                </a:cubicBezTo>
                <a:cubicBezTo>
                  <a:pt x="567" y="66"/>
                  <a:pt x="567" y="66"/>
                  <a:pt x="567" y="66"/>
                </a:cubicBezTo>
                <a:cubicBezTo>
                  <a:pt x="567" y="56"/>
                  <a:pt x="565" y="48"/>
                  <a:pt x="561" y="43"/>
                </a:cubicBezTo>
                <a:cubicBezTo>
                  <a:pt x="557" y="39"/>
                  <a:pt x="550" y="37"/>
                  <a:pt x="539" y="37"/>
                </a:cubicBezTo>
                <a:cubicBezTo>
                  <a:pt x="518" y="37"/>
                  <a:pt x="511" y="45"/>
                  <a:pt x="511" y="67"/>
                </a:cubicBezTo>
                <a:moveTo>
                  <a:pt x="460" y="54"/>
                </a:moveTo>
                <a:cubicBezTo>
                  <a:pt x="460" y="48"/>
                  <a:pt x="458" y="43"/>
                  <a:pt x="453" y="40"/>
                </a:cubicBezTo>
                <a:cubicBezTo>
                  <a:pt x="449" y="38"/>
                  <a:pt x="444" y="37"/>
                  <a:pt x="436" y="37"/>
                </a:cubicBezTo>
                <a:cubicBezTo>
                  <a:pt x="424" y="37"/>
                  <a:pt x="413" y="40"/>
                  <a:pt x="411" y="41"/>
                </a:cubicBezTo>
                <a:cubicBezTo>
                  <a:pt x="411" y="41"/>
                  <a:pt x="410" y="41"/>
                  <a:pt x="410" y="42"/>
                </a:cubicBezTo>
                <a:cubicBezTo>
                  <a:pt x="410" y="43"/>
                  <a:pt x="410" y="43"/>
                  <a:pt x="410" y="43"/>
                </a:cubicBezTo>
                <a:cubicBezTo>
                  <a:pt x="410" y="43"/>
                  <a:pt x="410" y="43"/>
                  <a:pt x="410" y="43"/>
                </a:cubicBezTo>
                <a:cubicBezTo>
                  <a:pt x="412" y="51"/>
                  <a:pt x="412" y="51"/>
                  <a:pt x="412" y="51"/>
                </a:cubicBezTo>
                <a:cubicBezTo>
                  <a:pt x="412" y="52"/>
                  <a:pt x="412" y="52"/>
                  <a:pt x="413" y="52"/>
                </a:cubicBezTo>
                <a:cubicBezTo>
                  <a:pt x="413" y="52"/>
                  <a:pt x="413" y="52"/>
                  <a:pt x="414" y="52"/>
                </a:cubicBezTo>
                <a:cubicBezTo>
                  <a:pt x="416" y="51"/>
                  <a:pt x="425" y="49"/>
                  <a:pt x="432" y="49"/>
                </a:cubicBezTo>
                <a:cubicBezTo>
                  <a:pt x="435" y="49"/>
                  <a:pt x="438" y="49"/>
                  <a:pt x="439" y="50"/>
                </a:cubicBezTo>
                <a:cubicBezTo>
                  <a:pt x="441" y="51"/>
                  <a:pt x="442" y="53"/>
                  <a:pt x="442" y="56"/>
                </a:cubicBezTo>
                <a:cubicBezTo>
                  <a:pt x="442" y="58"/>
                  <a:pt x="442" y="58"/>
                  <a:pt x="442" y="58"/>
                </a:cubicBezTo>
                <a:cubicBezTo>
                  <a:pt x="423" y="61"/>
                  <a:pt x="423" y="61"/>
                  <a:pt x="423" y="61"/>
                </a:cubicBezTo>
                <a:cubicBezTo>
                  <a:pt x="416" y="62"/>
                  <a:pt x="406" y="64"/>
                  <a:pt x="406" y="78"/>
                </a:cubicBezTo>
                <a:cubicBezTo>
                  <a:pt x="406" y="95"/>
                  <a:pt x="420" y="97"/>
                  <a:pt x="433" y="97"/>
                </a:cubicBezTo>
                <a:cubicBezTo>
                  <a:pt x="440" y="97"/>
                  <a:pt x="445" y="96"/>
                  <a:pt x="449" y="95"/>
                </a:cubicBezTo>
                <a:cubicBezTo>
                  <a:pt x="457" y="94"/>
                  <a:pt x="460" y="92"/>
                  <a:pt x="460" y="84"/>
                </a:cubicBezTo>
                <a:lnTo>
                  <a:pt x="460" y="54"/>
                </a:lnTo>
                <a:close/>
                <a:moveTo>
                  <a:pt x="110" y="73"/>
                </a:moveTo>
                <a:cubicBezTo>
                  <a:pt x="116" y="74"/>
                  <a:pt x="118" y="75"/>
                  <a:pt x="118" y="79"/>
                </a:cubicBezTo>
                <a:cubicBezTo>
                  <a:pt x="118" y="84"/>
                  <a:pt x="114" y="85"/>
                  <a:pt x="110" y="85"/>
                </a:cubicBezTo>
                <a:cubicBezTo>
                  <a:pt x="105" y="85"/>
                  <a:pt x="98" y="83"/>
                  <a:pt x="95" y="82"/>
                </a:cubicBezTo>
                <a:cubicBezTo>
                  <a:pt x="95" y="82"/>
                  <a:pt x="95" y="82"/>
                  <a:pt x="95" y="82"/>
                </a:cubicBezTo>
                <a:cubicBezTo>
                  <a:pt x="95" y="82"/>
                  <a:pt x="95" y="82"/>
                  <a:pt x="95" y="82"/>
                </a:cubicBezTo>
                <a:cubicBezTo>
                  <a:pt x="95" y="82"/>
                  <a:pt x="94" y="82"/>
                  <a:pt x="94" y="82"/>
                </a:cubicBezTo>
                <a:cubicBezTo>
                  <a:pt x="93" y="82"/>
                  <a:pt x="93" y="83"/>
                  <a:pt x="93" y="84"/>
                </a:cubicBezTo>
                <a:cubicBezTo>
                  <a:pt x="92" y="91"/>
                  <a:pt x="92" y="91"/>
                  <a:pt x="92" y="91"/>
                </a:cubicBezTo>
                <a:cubicBezTo>
                  <a:pt x="92" y="91"/>
                  <a:pt x="91" y="92"/>
                  <a:pt x="91" y="92"/>
                </a:cubicBezTo>
                <a:cubicBezTo>
                  <a:pt x="91" y="93"/>
                  <a:pt x="92" y="93"/>
                  <a:pt x="93" y="94"/>
                </a:cubicBezTo>
                <a:cubicBezTo>
                  <a:pt x="95" y="94"/>
                  <a:pt x="104" y="97"/>
                  <a:pt x="113" y="97"/>
                </a:cubicBezTo>
                <a:cubicBezTo>
                  <a:pt x="127" y="97"/>
                  <a:pt x="137" y="92"/>
                  <a:pt x="137" y="78"/>
                </a:cubicBezTo>
                <a:cubicBezTo>
                  <a:pt x="137" y="64"/>
                  <a:pt x="129" y="61"/>
                  <a:pt x="121" y="60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15" y="59"/>
                  <a:pt x="111" y="58"/>
                  <a:pt x="111" y="54"/>
                </a:cubicBezTo>
                <a:cubicBezTo>
                  <a:pt x="111" y="49"/>
                  <a:pt x="116" y="48"/>
                  <a:pt x="119" y="48"/>
                </a:cubicBezTo>
                <a:cubicBezTo>
                  <a:pt x="123" y="48"/>
                  <a:pt x="128" y="49"/>
                  <a:pt x="130" y="50"/>
                </a:cubicBezTo>
                <a:cubicBezTo>
                  <a:pt x="132" y="50"/>
                  <a:pt x="132" y="50"/>
                  <a:pt x="132" y="50"/>
                </a:cubicBezTo>
                <a:cubicBezTo>
                  <a:pt x="133" y="50"/>
                  <a:pt x="133" y="49"/>
                  <a:pt x="134" y="49"/>
                </a:cubicBezTo>
                <a:cubicBezTo>
                  <a:pt x="134" y="47"/>
                  <a:pt x="135" y="44"/>
                  <a:pt x="135" y="42"/>
                </a:cubicBezTo>
                <a:cubicBezTo>
                  <a:pt x="135" y="42"/>
                  <a:pt x="135" y="41"/>
                  <a:pt x="135" y="41"/>
                </a:cubicBezTo>
                <a:cubicBezTo>
                  <a:pt x="135" y="40"/>
                  <a:pt x="135" y="39"/>
                  <a:pt x="133" y="39"/>
                </a:cubicBezTo>
                <a:cubicBezTo>
                  <a:pt x="130" y="38"/>
                  <a:pt x="124" y="37"/>
                  <a:pt x="116" y="37"/>
                </a:cubicBezTo>
                <a:cubicBezTo>
                  <a:pt x="107" y="37"/>
                  <a:pt x="92" y="38"/>
                  <a:pt x="92" y="55"/>
                </a:cubicBezTo>
                <a:cubicBezTo>
                  <a:pt x="92" y="69"/>
                  <a:pt x="102" y="71"/>
                  <a:pt x="109" y="73"/>
                </a:cubicBezTo>
                <a:lnTo>
                  <a:pt x="110" y="73"/>
                </a:lnTo>
                <a:close/>
                <a:moveTo>
                  <a:pt x="23" y="59"/>
                </a:moveTo>
                <a:cubicBezTo>
                  <a:pt x="23" y="40"/>
                  <a:pt x="23" y="40"/>
                  <a:pt x="23" y="40"/>
                </a:cubicBezTo>
                <a:cubicBezTo>
                  <a:pt x="23" y="28"/>
                  <a:pt x="28" y="23"/>
                  <a:pt x="39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50" y="0"/>
                  <a:pt x="50" y="0"/>
                  <a:pt x="50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5" y="0"/>
                  <a:pt x="0" y="16"/>
                  <a:pt x="0" y="38"/>
                </a:cubicBezTo>
                <a:cubicBezTo>
                  <a:pt x="0" y="59"/>
                  <a:pt x="0" y="59"/>
                  <a:pt x="0" y="59"/>
                </a:cubicBezTo>
                <a:lnTo>
                  <a:pt x="23" y="59"/>
                </a:lnTo>
                <a:close/>
                <a:moveTo>
                  <a:pt x="442" y="84"/>
                </a:moveTo>
                <a:cubicBezTo>
                  <a:pt x="441" y="85"/>
                  <a:pt x="438" y="85"/>
                  <a:pt x="434" y="85"/>
                </a:cubicBezTo>
                <a:cubicBezTo>
                  <a:pt x="430" y="85"/>
                  <a:pt x="424" y="85"/>
                  <a:pt x="424" y="78"/>
                </a:cubicBezTo>
                <a:cubicBezTo>
                  <a:pt x="424" y="71"/>
                  <a:pt x="428" y="71"/>
                  <a:pt x="432" y="70"/>
                </a:cubicBezTo>
                <a:cubicBezTo>
                  <a:pt x="442" y="68"/>
                  <a:pt x="442" y="68"/>
                  <a:pt x="442" y="68"/>
                </a:cubicBezTo>
                <a:lnTo>
                  <a:pt x="442" y="84"/>
                </a:lnTo>
                <a:close/>
                <a:moveTo>
                  <a:pt x="530" y="63"/>
                </a:moveTo>
                <a:cubicBezTo>
                  <a:pt x="530" y="62"/>
                  <a:pt x="530" y="62"/>
                  <a:pt x="530" y="62"/>
                </a:cubicBezTo>
                <a:cubicBezTo>
                  <a:pt x="530" y="61"/>
                  <a:pt x="530" y="57"/>
                  <a:pt x="531" y="55"/>
                </a:cubicBezTo>
                <a:cubicBezTo>
                  <a:pt x="531" y="51"/>
                  <a:pt x="533" y="49"/>
                  <a:pt x="539" y="49"/>
                </a:cubicBezTo>
                <a:cubicBezTo>
                  <a:pt x="545" y="49"/>
                  <a:pt x="547" y="51"/>
                  <a:pt x="548" y="54"/>
                </a:cubicBezTo>
                <a:cubicBezTo>
                  <a:pt x="549" y="56"/>
                  <a:pt x="549" y="60"/>
                  <a:pt x="549" y="62"/>
                </a:cubicBezTo>
                <a:cubicBezTo>
                  <a:pt x="549" y="63"/>
                  <a:pt x="549" y="63"/>
                  <a:pt x="549" y="63"/>
                </a:cubicBezTo>
                <a:lnTo>
                  <a:pt x="530" y="63"/>
                </a:lnTo>
                <a:close/>
                <a:moveTo>
                  <a:pt x="379" y="78"/>
                </a:moveTo>
                <a:cubicBezTo>
                  <a:pt x="379" y="83"/>
                  <a:pt x="375" y="85"/>
                  <a:pt x="371" y="85"/>
                </a:cubicBezTo>
                <a:cubicBezTo>
                  <a:pt x="367" y="85"/>
                  <a:pt x="363" y="84"/>
                  <a:pt x="363" y="84"/>
                </a:cubicBezTo>
                <a:cubicBezTo>
                  <a:pt x="363" y="39"/>
                  <a:pt x="363" y="39"/>
                  <a:pt x="363" y="39"/>
                </a:cubicBezTo>
                <a:cubicBezTo>
                  <a:pt x="363" y="39"/>
                  <a:pt x="362" y="38"/>
                  <a:pt x="362" y="38"/>
                </a:cubicBezTo>
                <a:cubicBezTo>
                  <a:pt x="346" y="38"/>
                  <a:pt x="346" y="38"/>
                  <a:pt x="346" y="38"/>
                </a:cubicBezTo>
                <a:cubicBezTo>
                  <a:pt x="345" y="38"/>
                  <a:pt x="344" y="39"/>
                  <a:pt x="344" y="39"/>
                </a:cubicBezTo>
                <a:cubicBezTo>
                  <a:pt x="344" y="78"/>
                  <a:pt x="344" y="78"/>
                  <a:pt x="344" y="78"/>
                </a:cubicBezTo>
                <a:cubicBezTo>
                  <a:pt x="344" y="83"/>
                  <a:pt x="342" y="85"/>
                  <a:pt x="337" y="85"/>
                </a:cubicBezTo>
                <a:cubicBezTo>
                  <a:pt x="334" y="85"/>
                  <a:pt x="328" y="84"/>
                  <a:pt x="328" y="84"/>
                </a:cubicBezTo>
                <a:cubicBezTo>
                  <a:pt x="328" y="39"/>
                  <a:pt x="328" y="39"/>
                  <a:pt x="328" y="39"/>
                </a:cubicBezTo>
                <a:cubicBezTo>
                  <a:pt x="328" y="39"/>
                  <a:pt x="327" y="38"/>
                  <a:pt x="327" y="38"/>
                </a:cubicBezTo>
                <a:cubicBezTo>
                  <a:pt x="281" y="38"/>
                  <a:pt x="281" y="38"/>
                  <a:pt x="281" y="38"/>
                </a:cubicBezTo>
                <a:cubicBezTo>
                  <a:pt x="281" y="20"/>
                  <a:pt x="281" y="20"/>
                  <a:pt x="281" y="20"/>
                </a:cubicBezTo>
                <a:cubicBezTo>
                  <a:pt x="281" y="19"/>
                  <a:pt x="280" y="18"/>
                  <a:pt x="279" y="18"/>
                </a:cubicBezTo>
                <a:cubicBezTo>
                  <a:pt x="279" y="18"/>
                  <a:pt x="278" y="18"/>
                  <a:pt x="278" y="19"/>
                </a:cubicBezTo>
                <a:cubicBezTo>
                  <a:pt x="264" y="21"/>
                  <a:pt x="264" y="21"/>
                  <a:pt x="264" y="21"/>
                </a:cubicBezTo>
                <a:cubicBezTo>
                  <a:pt x="263" y="21"/>
                  <a:pt x="262" y="22"/>
                  <a:pt x="262" y="24"/>
                </a:cubicBezTo>
                <a:cubicBezTo>
                  <a:pt x="262" y="38"/>
                  <a:pt x="262" y="38"/>
                  <a:pt x="262" y="38"/>
                </a:cubicBezTo>
                <a:cubicBezTo>
                  <a:pt x="236" y="38"/>
                  <a:pt x="236" y="38"/>
                  <a:pt x="236" y="38"/>
                </a:cubicBezTo>
                <a:cubicBezTo>
                  <a:pt x="236" y="32"/>
                  <a:pt x="236" y="32"/>
                  <a:pt x="236" y="32"/>
                </a:cubicBezTo>
                <a:cubicBezTo>
                  <a:pt x="236" y="30"/>
                  <a:pt x="237" y="28"/>
                  <a:pt x="238" y="27"/>
                </a:cubicBezTo>
                <a:cubicBezTo>
                  <a:pt x="239" y="26"/>
                  <a:pt x="241" y="26"/>
                  <a:pt x="243" y="26"/>
                </a:cubicBezTo>
                <a:cubicBezTo>
                  <a:pt x="245" y="26"/>
                  <a:pt x="247" y="26"/>
                  <a:pt x="249" y="26"/>
                </a:cubicBezTo>
                <a:cubicBezTo>
                  <a:pt x="249" y="26"/>
                  <a:pt x="249" y="27"/>
                  <a:pt x="249" y="27"/>
                </a:cubicBezTo>
                <a:cubicBezTo>
                  <a:pt x="250" y="27"/>
                  <a:pt x="250" y="27"/>
                  <a:pt x="251" y="27"/>
                </a:cubicBezTo>
                <a:cubicBezTo>
                  <a:pt x="251" y="27"/>
                  <a:pt x="252" y="26"/>
                  <a:pt x="252" y="25"/>
                </a:cubicBezTo>
                <a:cubicBezTo>
                  <a:pt x="253" y="17"/>
                  <a:pt x="253" y="17"/>
                  <a:pt x="253" y="17"/>
                </a:cubicBezTo>
                <a:cubicBezTo>
                  <a:pt x="253" y="17"/>
                  <a:pt x="253" y="17"/>
                  <a:pt x="253" y="16"/>
                </a:cubicBezTo>
                <a:cubicBezTo>
                  <a:pt x="253" y="16"/>
                  <a:pt x="253" y="15"/>
                  <a:pt x="252" y="15"/>
                </a:cubicBezTo>
                <a:cubicBezTo>
                  <a:pt x="250" y="14"/>
                  <a:pt x="245" y="13"/>
                  <a:pt x="237" y="13"/>
                </a:cubicBezTo>
                <a:cubicBezTo>
                  <a:pt x="224" y="13"/>
                  <a:pt x="218" y="19"/>
                  <a:pt x="218" y="31"/>
                </a:cubicBezTo>
                <a:cubicBezTo>
                  <a:pt x="218" y="38"/>
                  <a:pt x="218" y="38"/>
                  <a:pt x="218" y="38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08" y="38"/>
                  <a:pt x="208" y="39"/>
                  <a:pt x="208" y="39"/>
                </a:cubicBezTo>
                <a:cubicBezTo>
                  <a:pt x="208" y="50"/>
                  <a:pt x="208" y="50"/>
                  <a:pt x="208" y="50"/>
                </a:cubicBezTo>
                <a:cubicBezTo>
                  <a:pt x="208" y="50"/>
                  <a:pt x="208" y="51"/>
                  <a:pt x="209" y="51"/>
                </a:cubicBezTo>
                <a:cubicBezTo>
                  <a:pt x="218" y="51"/>
                  <a:pt x="218" y="51"/>
                  <a:pt x="218" y="51"/>
                </a:cubicBezTo>
                <a:cubicBezTo>
                  <a:pt x="218" y="94"/>
                  <a:pt x="218" y="94"/>
                  <a:pt x="218" y="94"/>
                </a:cubicBezTo>
                <a:cubicBezTo>
                  <a:pt x="218" y="95"/>
                  <a:pt x="218" y="95"/>
                  <a:pt x="219" y="95"/>
                </a:cubicBezTo>
                <a:cubicBezTo>
                  <a:pt x="235" y="95"/>
                  <a:pt x="235" y="95"/>
                  <a:pt x="235" y="95"/>
                </a:cubicBezTo>
                <a:cubicBezTo>
                  <a:pt x="236" y="95"/>
                  <a:pt x="236" y="95"/>
                  <a:pt x="236" y="94"/>
                </a:cubicBezTo>
                <a:cubicBezTo>
                  <a:pt x="236" y="51"/>
                  <a:pt x="236" y="51"/>
                  <a:pt x="236" y="51"/>
                </a:cubicBezTo>
                <a:cubicBezTo>
                  <a:pt x="262" y="51"/>
                  <a:pt x="262" y="51"/>
                  <a:pt x="262" y="51"/>
                </a:cubicBezTo>
                <a:cubicBezTo>
                  <a:pt x="262" y="78"/>
                  <a:pt x="262" y="78"/>
                  <a:pt x="262" y="78"/>
                </a:cubicBezTo>
                <a:cubicBezTo>
                  <a:pt x="262" y="91"/>
                  <a:pt x="269" y="96"/>
                  <a:pt x="283" y="96"/>
                </a:cubicBezTo>
                <a:cubicBezTo>
                  <a:pt x="290" y="96"/>
                  <a:pt x="295" y="95"/>
                  <a:pt x="296" y="94"/>
                </a:cubicBezTo>
                <a:cubicBezTo>
                  <a:pt x="298" y="94"/>
                  <a:pt x="298" y="93"/>
                  <a:pt x="298" y="92"/>
                </a:cubicBezTo>
                <a:cubicBezTo>
                  <a:pt x="298" y="92"/>
                  <a:pt x="298" y="92"/>
                  <a:pt x="298" y="92"/>
                </a:cubicBezTo>
                <a:cubicBezTo>
                  <a:pt x="296" y="84"/>
                  <a:pt x="296" y="84"/>
                  <a:pt x="296" y="84"/>
                </a:cubicBezTo>
                <a:cubicBezTo>
                  <a:pt x="296" y="83"/>
                  <a:pt x="296" y="82"/>
                  <a:pt x="295" y="82"/>
                </a:cubicBezTo>
                <a:cubicBezTo>
                  <a:pt x="295" y="82"/>
                  <a:pt x="295" y="82"/>
                  <a:pt x="294" y="83"/>
                </a:cubicBezTo>
                <a:cubicBezTo>
                  <a:pt x="294" y="83"/>
                  <a:pt x="294" y="83"/>
                  <a:pt x="294" y="83"/>
                </a:cubicBezTo>
                <a:cubicBezTo>
                  <a:pt x="293" y="83"/>
                  <a:pt x="290" y="83"/>
                  <a:pt x="288" y="83"/>
                </a:cubicBezTo>
                <a:cubicBezTo>
                  <a:pt x="282" y="83"/>
                  <a:pt x="281" y="81"/>
                  <a:pt x="281" y="77"/>
                </a:cubicBezTo>
                <a:cubicBezTo>
                  <a:pt x="281" y="51"/>
                  <a:pt x="281" y="51"/>
                  <a:pt x="281" y="51"/>
                </a:cubicBezTo>
                <a:cubicBezTo>
                  <a:pt x="309" y="51"/>
                  <a:pt x="309" y="51"/>
                  <a:pt x="309" y="51"/>
                </a:cubicBezTo>
                <a:cubicBezTo>
                  <a:pt x="309" y="88"/>
                  <a:pt x="309" y="88"/>
                  <a:pt x="309" y="88"/>
                </a:cubicBezTo>
                <a:cubicBezTo>
                  <a:pt x="309" y="92"/>
                  <a:pt x="313" y="93"/>
                  <a:pt x="319" y="95"/>
                </a:cubicBezTo>
                <a:cubicBezTo>
                  <a:pt x="324" y="96"/>
                  <a:pt x="331" y="97"/>
                  <a:pt x="336" y="97"/>
                </a:cubicBezTo>
                <a:cubicBezTo>
                  <a:pt x="342" y="97"/>
                  <a:pt x="349" y="96"/>
                  <a:pt x="354" y="92"/>
                </a:cubicBezTo>
                <a:cubicBezTo>
                  <a:pt x="361" y="96"/>
                  <a:pt x="368" y="97"/>
                  <a:pt x="375" y="97"/>
                </a:cubicBezTo>
                <a:cubicBezTo>
                  <a:pt x="389" y="97"/>
                  <a:pt x="398" y="94"/>
                  <a:pt x="398" y="80"/>
                </a:cubicBezTo>
                <a:cubicBezTo>
                  <a:pt x="398" y="39"/>
                  <a:pt x="398" y="39"/>
                  <a:pt x="398" y="39"/>
                </a:cubicBezTo>
                <a:cubicBezTo>
                  <a:pt x="398" y="39"/>
                  <a:pt x="397" y="38"/>
                  <a:pt x="396" y="38"/>
                </a:cubicBezTo>
                <a:cubicBezTo>
                  <a:pt x="380" y="38"/>
                  <a:pt x="380" y="38"/>
                  <a:pt x="380" y="38"/>
                </a:cubicBezTo>
                <a:cubicBezTo>
                  <a:pt x="380" y="38"/>
                  <a:pt x="379" y="39"/>
                  <a:pt x="379" y="39"/>
                </a:cubicBezTo>
                <a:lnTo>
                  <a:pt x="379" y="78"/>
                </a:lnTo>
                <a:close/>
                <a:moveTo>
                  <a:pt x="507" y="48"/>
                </a:moveTo>
                <a:cubicBezTo>
                  <a:pt x="507" y="39"/>
                  <a:pt x="507" y="39"/>
                  <a:pt x="507" y="39"/>
                </a:cubicBezTo>
                <a:cubicBezTo>
                  <a:pt x="507" y="37"/>
                  <a:pt x="507" y="37"/>
                  <a:pt x="505" y="37"/>
                </a:cubicBezTo>
                <a:cubicBezTo>
                  <a:pt x="503" y="37"/>
                  <a:pt x="503" y="37"/>
                  <a:pt x="503" y="37"/>
                </a:cubicBezTo>
                <a:cubicBezTo>
                  <a:pt x="496" y="37"/>
                  <a:pt x="489" y="38"/>
                  <a:pt x="484" y="39"/>
                </a:cubicBezTo>
                <a:cubicBezTo>
                  <a:pt x="477" y="40"/>
                  <a:pt x="474" y="41"/>
                  <a:pt x="474" y="45"/>
                </a:cubicBezTo>
                <a:cubicBezTo>
                  <a:pt x="474" y="94"/>
                  <a:pt x="474" y="94"/>
                  <a:pt x="474" y="94"/>
                </a:cubicBezTo>
                <a:cubicBezTo>
                  <a:pt x="474" y="95"/>
                  <a:pt x="475" y="95"/>
                  <a:pt x="475" y="95"/>
                </a:cubicBezTo>
                <a:cubicBezTo>
                  <a:pt x="491" y="95"/>
                  <a:pt x="491" y="95"/>
                  <a:pt x="491" y="95"/>
                </a:cubicBezTo>
                <a:cubicBezTo>
                  <a:pt x="492" y="95"/>
                  <a:pt x="493" y="95"/>
                  <a:pt x="493" y="94"/>
                </a:cubicBezTo>
                <a:cubicBezTo>
                  <a:pt x="493" y="51"/>
                  <a:pt x="493" y="51"/>
                  <a:pt x="493" y="51"/>
                </a:cubicBezTo>
                <a:cubicBezTo>
                  <a:pt x="494" y="51"/>
                  <a:pt x="499" y="50"/>
                  <a:pt x="505" y="50"/>
                </a:cubicBezTo>
                <a:cubicBezTo>
                  <a:pt x="507" y="50"/>
                  <a:pt x="507" y="49"/>
                  <a:pt x="507" y="48"/>
                </a:cubicBezTo>
                <a:moveTo>
                  <a:pt x="146" y="67"/>
                </a:moveTo>
                <a:cubicBezTo>
                  <a:pt x="146" y="84"/>
                  <a:pt x="149" y="97"/>
                  <a:pt x="174" y="97"/>
                </a:cubicBezTo>
                <a:cubicBezTo>
                  <a:pt x="199" y="97"/>
                  <a:pt x="202" y="84"/>
                  <a:pt x="202" y="67"/>
                </a:cubicBezTo>
                <a:cubicBezTo>
                  <a:pt x="202" y="50"/>
                  <a:pt x="199" y="37"/>
                  <a:pt x="174" y="37"/>
                </a:cubicBezTo>
                <a:cubicBezTo>
                  <a:pt x="149" y="37"/>
                  <a:pt x="146" y="50"/>
                  <a:pt x="146" y="67"/>
                </a:cubicBezTo>
                <a:moveTo>
                  <a:pt x="165" y="67"/>
                </a:moveTo>
                <a:cubicBezTo>
                  <a:pt x="165" y="54"/>
                  <a:pt x="165" y="49"/>
                  <a:pt x="174" y="49"/>
                </a:cubicBezTo>
                <a:cubicBezTo>
                  <a:pt x="183" y="49"/>
                  <a:pt x="183" y="54"/>
                  <a:pt x="183" y="67"/>
                </a:cubicBezTo>
                <a:cubicBezTo>
                  <a:pt x="183" y="79"/>
                  <a:pt x="183" y="84"/>
                  <a:pt x="174" y="84"/>
                </a:cubicBezTo>
                <a:cubicBezTo>
                  <a:pt x="165" y="84"/>
                  <a:pt x="165" y="79"/>
                  <a:pt x="165" y="67"/>
                </a:cubicBezTo>
                <a:moveTo>
                  <a:pt x="594" y="42"/>
                </a:moveTo>
                <a:cubicBezTo>
                  <a:pt x="596" y="42"/>
                  <a:pt x="596" y="42"/>
                  <a:pt x="596" y="42"/>
                </a:cubicBezTo>
                <a:cubicBezTo>
                  <a:pt x="599" y="52"/>
                  <a:pt x="599" y="52"/>
                  <a:pt x="599" y="52"/>
                </a:cubicBezTo>
                <a:cubicBezTo>
                  <a:pt x="592" y="52"/>
                  <a:pt x="592" y="52"/>
                  <a:pt x="592" y="52"/>
                </a:cubicBezTo>
                <a:lnTo>
                  <a:pt x="594" y="42"/>
                </a:lnTo>
                <a:close/>
                <a:moveTo>
                  <a:pt x="629" y="53"/>
                </a:moveTo>
                <a:cubicBezTo>
                  <a:pt x="629" y="59"/>
                  <a:pt x="629" y="59"/>
                  <a:pt x="629" y="59"/>
                </a:cubicBezTo>
                <a:cubicBezTo>
                  <a:pt x="629" y="59"/>
                  <a:pt x="627" y="59"/>
                  <a:pt x="626" y="59"/>
                </a:cubicBezTo>
                <a:cubicBezTo>
                  <a:pt x="621" y="59"/>
                  <a:pt x="618" y="58"/>
                  <a:pt x="618" y="51"/>
                </a:cubicBezTo>
                <a:cubicBezTo>
                  <a:pt x="618" y="43"/>
                  <a:pt x="621" y="42"/>
                  <a:pt x="626" y="42"/>
                </a:cubicBezTo>
                <a:cubicBezTo>
                  <a:pt x="628" y="42"/>
                  <a:pt x="631" y="42"/>
                  <a:pt x="632" y="42"/>
                </a:cubicBezTo>
                <a:cubicBezTo>
                  <a:pt x="632" y="43"/>
                  <a:pt x="633" y="43"/>
                  <a:pt x="633" y="43"/>
                </a:cubicBezTo>
                <a:cubicBezTo>
                  <a:pt x="633" y="43"/>
                  <a:pt x="633" y="43"/>
                  <a:pt x="634" y="43"/>
                </a:cubicBezTo>
                <a:cubicBezTo>
                  <a:pt x="634" y="43"/>
                  <a:pt x="634" y="42"/>
                  <a:pt x="634" y="42"/>
                </a:cubicBezTo>
                <a:cubicBezTo>
                  <a:pt x="634" y="40"/>
                  <a:pt x="634" y="40"/>
                  <a:pt x="634" y="40"/>
                </a:cubicBezTo>
                <a:cubicBezTo>
                  <a:pt x="634" y="40"/>
                  <a:pt x="634" y="40"/>
                  <a:pt x="634" y="40"/>
                </a:cubicBezTo>
                <a:cubicBezTo>
                  <a:pt x="634" y="39"/>
                  <a:pt x="634" y="39"/>
                  <a:pt x="634" y="39"/>
                </a:cubicBezTo>
                <a:cubicBezTo>
                  <a:pt x="633" y="39"/>
                  <a:pt x="630" y="38"/>
                  <a:pt x="625" y="38"/>
                </a:cubicBezTo>
                <a:cubicBezTo>
                  <a:pt x="616" y="38"/>
                  <a:pt x="612" y="41"/>
                  <a:pt x="612" y="50"/>
                </a:cubicBezTo>
                <a:cubicBezTo>
                  <a:pt x="612" y="59"/>
                  <a:pt x="615" y="63"/>
                  <a:pt x="625" y="63"/>
                </a:cubicBezTo>
                <a:cubicBezTo>
                  <a:pt x="628" y="63"/>
                  <a:pt x="631" y="63"/>
                  <a:pt x="632" y="62"/>
                </a:cubicBezTo>
                <a:cubicBezTo>
                  <a:pt x="632" y="62"/>
                  <a:pt x="632" y="62"/>
                  <a:pt x="632" y="62"/>
                </a:cubicBezTo>
                <a:cubicBezTo>
                  <a:pt x="634" y="62"/>
                  <a:pt x="634" y="61"/>
                  <a:pt x="634" y="59"/>
                </a:cubicBezTo>
                <a:cubicBezTo>
                  <a:pt x="634" y="49"/>
                  <a:pt x="634" y="49"/>
                  <a:pt x="634" y="49"/>
                </a:cubicBezTo>
                <a:cubicBezTo>
                  <a:pt x="634" y="49"/>
                  <a:pt x="634" y="49"/>
                  <a:pt x="634" y="49"/>
                </a:cubicBezTo>
                <a:cubicBezTo>
                  <a:pt x="625" y="49"/>
                  <a:pt x="625" y="49"/>
                  <a:pt x="625" y="49"/>
                </a:cubicBezTo>
                <a:cubicBezTo>
                  <a:pt x="624" y="49"/>
                  <a:pt x="624" y="49"/>
                  <a:pt x="624" y="49"/>
                </a:cubicBezTo>
                <a:cubicBezTo>
                  <a:pt x="624" y="52"/>
                  <a:pt x="624" y="52"/>
                  <a:pt x="624" y="52"/>
                </a:cubicBezTo>
                <a:cubicBezTo>
                  <a:pt x="624" y="53"/>
                  <a:pt x="625" y="53"/>
                  <a:pt x="625" y="53"/>
                </a:cubicBezTo>
                <a:lnTo>
                  <a:pt x="629" y="53"/>
                </a:lnTo>
                <a:close/>
                <a:moveTo>
                  <a:pt x="600" y="38"/>
                </a:moveTo>
                <a:cubicBezTo>
                  <a:pt x="591" y="38"/>
                  <a:pt x="591" y="38"/>
                  <a:pt x="591" y="38"/>
                </a:cubicBezTo>
                <a:cubicBezTo>
                  <a:pt x="591" y="38"/>
                  <a:pt x="590" y="38"/>
                  <a:pt x="590" y="38"/>
                </a:cubicBezTo>
                <a:cubicBezTo>
                  <a:pt x="582" y="62"/>
                  <a:pt x="582" y="62"/>
                  <a:pt x="582" y="62"/>
                </a:cubicBezTo>
                <a:cubicBezTo>
                  <a:pt x="582" y="62"/>
                  <a:pt x="582" y="62"/>
                  <a:pt x="582" y="62"/>
                </a:cubicBezTo>
                <a:cubicBezTo>
                  <a:pt x="582" y="62"/>
                  <a:pt x="582" y="63"/>
                  <a:pt x="583" y="63"/>
                </a:cubicBezTo>
                <a:cubicBezTo>
                  <a:pt x="588" y="63"/>
                  <a:pt x="588" y="63"/>
                  <a:pt x="588" y="63"/>
                </a:cubicBezTo>
                <a:cubicBezTo>
                  <a:pt x="589" y="63"/>
                  <a:pt x="589" y="62"/>
                  <a:pt x="589" y="62"/>
                </a:cubicBezTo>
                <a:cubicBezTo>
                  <a:pt x="591" y="55"/>
                  <a:pt x="591" y="55"/>
                  <a:pt x="591" y="55"/>
                </a:cubicBezTo>
                <a:cubicBezTo>
                  <a:pt x="600" y="55"/>
                  <a:pt x="600" y="55"/>
                  <a:pt x="600" y="55"/>
                </a:cubicBezTo>
                <a:cubicBezTo>
                  <a:pt x="602" y="62"/>
                  <a:pt x="602" y="62"/>
                  <a:pt x="602" y="62"/>
                </a:cubicBezTo>
                <a:cubicBezTo>
                  <a:pt x="602" y="62"/>
                  <a:pt x="602" y="63"/>
                  <a:pt x="602" y="63"/>
                </a:cubicBezTo>
                <a:cubicBezTo>
                  <a:pt x="608" y="63"/>
                  <a:pt x="608" y="63"/>
                  <a:pt x="608" y="63"/>
                </a:cubicBezTo>
                <a:cubicBezTo>
                  <a:pt x="608" y="63"/>
                  <a:pt x="608" y="62"/>
                  <a:pt x="608" y="62"/>
                </a:cubicBezTo>
                <a:cubicBezTo>
                  <a:pt x="608" y="62"/>
                  <a:pt x="608" y="62"/>
                  <a:pt x="608" y="62"/>
                </a:cubicBezTo>
                <a:cubicBezTo>
                  <a:pt x="601" y="38"/>
                  <a:pt x="601" y="38"/>
                  <a:pt x="601" y="38"/>
                </a:cubicBezTo>
                <a:cubicBezTo>
                  <a:pt x="600" y="38"/>
                  <a:pt x="600" y="38"/>
                  <a:pt x="600" y="38"/>
                </a:cubicBezTo>
                <a:moveTo>
                  <a:pt x="39" y="38"/>
                </a:moveTo>
                <a:cubicBezTo>
                  <a:pt x="39" y="55"/>
                  <a:pt x="39" y="55"/>
                  <a:pt x="39" y="55"/>
                </a:cubicBezTo>
                <a:cubicBezTo>
                  <a:pt x="39" y="67"/>
                  <a:pt x="34" y="73"/>
                  <a:pt x="23" y="73"/>
                </a:cubicBezTo>
                <a:cubicBezTo>
                  <a:pt x="15" y="73"/>
                  <a:pt x="15" y="73"/>
                  <a:pt x="15" y="73"/>
                </a:cubicBezTo>
                <a:cubicBezTo>
                  <a:pt x="12" y="96"/>
                  <a:pt x="12" y="96"/>
                  <a:pt x="12" y="96"/>
                </a:cubicBezTo>
                <a:cubicBezTo>
                  <a:pt x="24" y="96"/>
                  <a:pt x="24" y="96"/>
                  <a:pt x="24" y="96"/>
                </a:cubicBezTo>
                <a:cubicBezTo>
                  <a:pt x="45" y="96"/>
                  <a:pt x="62" y="81"/>
                  <a:pt x="62" y="57"/>
                </a:cubicBezTo>
                <a:cubicBezTo>
                  <a:pt x="62" y="38"/>
                  <a:pt x="62" y="38"/>
                  <a:pt x="62" y="38"/>
                </a:cubicBezTo>
                <a:lnTo>
                  <a:pt x="39" y="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>
              <a:solidFill>
                <a:srgbClr val="23335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6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noProof="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2976817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AG - Divider Slide Colo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488731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54000">
                <a:schemeClr val="bg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381" y="4770438"/>
            <a:ext cx="9144000" cy="3730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IN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Click to edit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en-GB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28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7688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11" name="Freeform 10"/>
          <p:cNvSpPr>
            <a:spLocks noEditPoints="1"/>
          </p:cNvSpPr>
          <p:nvPr userDrawn="1"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296637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 dirty="0" smtClean="0"/>
              <a:t>Presenter Name</a:t>
            </a:r>
          </a:p>
          <a:p>
            <a:pPr lvl="0"/>
            <a:r>
              <a:rPr lang="en-US" noProof="0" dirty="0" smtClean="0"/>
              <a:t>Presenter Title</a:t>
            </a:r>
          </a:p>
          <a:p>
            <a:pPr lvl="0"/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569326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en-US" noProof="0" dirty="0" smtClean="0"/>
              <a:t>SAMPLE HEADLINE</a:t>
            </a:r>
            <a:endParaRPr lang="en-US" noProof="0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999121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</a:t>
            </a:r>
            <a:br>
              <a:rPr lang="en-US" noProof="0" dirty="0" smtClean="0"/>
            </a:br>
            <a:r>
              <a:rPr lang="en-US" noProof="0" dirty="0" smtClean="0"/>
              <a:t>HEADLINE here</a:t>
            </a:r>
            <a:endParaRPr lang="en-US" noProof="0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IN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04084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luj\Documents\EVENTS\CeBIT\CeBIT_2018\SAG_CeBIT_2018_PPT-Template\SAG_CeBIT_2018_PPT_BG.jp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476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10" name="Freeform 9"/>
          <p:cNvSpPr>
            <a:spLocks noEditPoints="1"/>
          </p:cNvSpPr>
          <p:nvPr userDrawn="1"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296637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 dirty="0" smtClean="0"/>
              <a:t>Presenter Name</a:t>
            </a:r>
          </a:p>
          <a:p>
            <a:pPr lvl="0"/>
            <a:r>
              <a:rPr lang="en-US" noProof="0" dirty="0" smtClean="0"/>
              <a:t>Presenter Title</a:t>
            </a:r>
          </a:p>
          <a:p>
            <a:pPr lvl="0"/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569326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en-US" noProof="0" dirty="0" smtClean="0"/>
              <a:t>SAMPLE HEADLINE</a:t>
            </a:r>
            <a:endParaRPr lang="en-US" noProof="0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999121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</a:t>
            </a:r>
            <a:br>
              <a:rPr lang="en-US" noProof="0" dirty="0" smtClean="0"/>
            </a:br>
            <a:r>
              <a:rPr lang="en-US" noProof="0" dirty="0" smtClean="0"/>
              <a:t>HEADLINE here</a:t>
            </a:r>
            <a:endParaRPr lang="en-US" noProof="0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IN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423569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768850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IN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422771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7688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IN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85358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IN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6992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541843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IN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30113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541843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IN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28340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corner2.jpg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14"/>
            <a:ext cx="9144000" cy="504890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75380" y="4960856"/>
            <a:ext cx="2268000" cy="923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IN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9" y="319488"/>
            <a:ext cx="835342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3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noProof="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15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5289" y="1131888"/>
            <a:ext cx="8353424" cy="3492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6461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34" r:id="rId2"/>
    <p:sldLayoutId id="2147483731" r:id="rId3"/>
    <p:sldLayoutId id="2147483777" r:id="rId4"/>
    <p:sldLayoutId id="2147483728" r:id="rId5"/>
    <p:sldLayoutId id="2147483721" r:id="rId6"/>
    <p:sldLayoutId id="2147483735" r:id="rId7"/>
    <p:sldLayoutId id="2147483738" r:id="rId8"/>
    <p:sldLayoutId id="2147483766" r:id="rId9"/>
    <p:sldLayoutId id="2147483775" r:id="rId10"/>
    <p:sldLayoutId id="2147483776" r:id="rId11"/>
    <p:sldLayoutId id="2147483725" r:id="rId12"/>
    <p:sldLayoutId id="2147483695" r:id="rId13"/>
    <p:sldLayoutId id="2147483694" r:id="rId14"/>
    <p:sldLayoutId id="2147483672" r:id="rId15"/>
    <p:sldLayoutId id="2147483650" r:id="rId16"/>
    <p:sldLayoutId id="2147483654" r:id="rId17"/>
    <p:sldLayoutId id="2147483682" r:id="rId18"/>
    <p:sldLayoutId id="2147483667" r:id="rId19"/>
    <p:sldLayoutId id="2147483666" r:id="rId20"/>
    <p:sldLayoutId id="2147483665" r:id="rId21"/>
    <p:sldLayoutId id="2147483655" r:id="rId22"/>
    <p:sldLayoutId id="2147483778" r:id="rId23"/>
  </p:sldLayoutIdLst>
  <p:hf sldNum="0" hdr="0" dt="0"/>
  <p:txStyles>
    <p:titleStyle>
      <a:lvl1pPr algn="l" defTabSz="685800" rtl="0" eaLnBrk="1" latinLnBrk="0" hangingPunct="1">
        <a:lnSpc>
          <a:spcPts val="2000"/>
        </a:lnSpc>
        <a:spcBef>
          <a:spcPct val="0"/>
        </a:spcBef>
        <a:buNone/>
        <a:defRPr sz="2200" b="1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69200" indent="-169200" algn="l" defTabSz="685800" rtl="0" eaLnBrk="1" latinLnBrk="0" hangingPunct="1">
        <a:lnSpc>
          <a:spcPct val="100000"/>
        </a:lnSpc>
        <a:spcBef>
          <a:spcPts val="432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0800" indent="-230400" algn="l" defTabSz="685800" rtl="0" eaLnBrk="1" latinLnBrk="0" hangingPunct="1">
        <a:lnSpc>
          <a:spcPct val="100000"/>
        </a:lnSpc>
        <a:spcBef>
          <a:spcPts val="384"/>
        </a:spcBef>
        <a:buClr>
          <a:schemeClr val="accent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7600" indent="-169200" algn="l" defTabSz="685800" rtl="0" eaLnBrk="1" latinLnBrk="0" hangingPunct="1">
        <a:lnSpc>
          <a:spcPct val="100000"/>
        </a:lnSpc>
        <a:spcBef>
          <a:spcPts val="336"/>
        </a:spcBef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72000" indent="-176400" algn="l" defTabSz="685800" rtl="0" eaLnBrk="1" latinLnBrk="0" hangingPunct="1">
        <a:lnSpc>
          <a:spcPct val="100000"/>
        </a:lnSpc>
        <a:spcBef>
          <a:spcPts val="288"/>
        </a:spcBef>
        <a:buClr>
          <a:schemeClr val="accent3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9200" indent="-230400" algn="l" defTabSz="685800" rtl="0" eaLnBrk="1" latinLnBrk="0" hangingPunct="1">
        <a:lnSpc>
          <a:spcPct val="100000"/>
        </a:lnSpc>
        <a:spcBef>
          <a:spcPts val="480"/>
        </a:spcBef>
        <a:buClr>
          <a:schemeClr val="bg1">
            <a:lumMod val="50000"/>
          </a:schemeClr>
        </a:buClr>
        <a:buFont typeface="Arial" panose="020B0604020202020204" pitchFamily="34" charset="0"/>
        <a:buChar char="»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a14="http://schemas.microsoft.com/office/drawing/2010/main" xmlns:p14="http://schemas.microsoft.com/office/powerpoint/2010/main" xmlns:p15="http://schemas.microsoft.com/office/powerpoint/2012/main">
        <p15:guide id="1" orient="horz" pos="2913" userDrawn="1">
          <p15:clr>
            <a:srgbClr val="F26B43"/>
          </p15:clr>
        </p15:guide>
        <p15:guide id="2" pos="249" userDrawn="1">
          <p15:clr>
            <a:srgbClr val="F26B43"/>
          </p15:clr>
        </p15:guide>
        <p15:guide id="3" pos="5511" userDrawn="1">
          <p15:clr>
            <a:srgbClr val="F26B43"/>
          </p15:clr>
        </p15:guide>
        <p15:guide id="4" orient="horz" pos="71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www.softwareag.cloud/site/product/webmethods-b2b.html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softwareag.com/corporate/products/cloud/default.html" TargetMode="External"/><Relationship Id="rId5" Type="http://schemas.openxmlformats.org/officeDocument/2006/relationships/hyperlink" Target="https://www.softwareag.cloud/" TargetMode="External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95288" y="3723774"/>
            <a:ext cx="2828925" cy="770790"/>
          </a:xfrm>
        </p:spPr>
        <p:txBody>
          <a:bodyPr/>
          <a:lstStyle/>
          <a:p>
            <a:r>
              <a:rPr lang="en-US" dirty="0" smtClean="0"/>
              <a:t>Version 1.6</a:t>
            </a:r>
          </a:p>
          <a:p>
            <a:r>
              <a:rPr lang="en-US" dirty="0" smtClean="0"/>
              <a:t>October, 2019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6861" y="1943855"/>
            <a:ext cx="5220000" cy="432000"/>
          </a:xfrm>
        </p:spPr>
        <p:txBody>
          <a:bodyPr/>
          <a:lstStyle/>
          <a:p>
            <a:r>
              <a:rPr lang="en-US" dirty="0" smtClean="0"/>
              <a:t>Webmethods.io B2B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95288" y="2373650"/>
            <a:ext cx="5310000" cy="414000"/>
          </a:xfrm>
        </p:spPr>
        <p:txBody>
          <a:bodyPr/>
          <a:lstStyle/>
          <a:p>
            <a:r>
              <a:rPr lang="en-US" dirty="0" smtClean="0"/>
              <a:t>Provisioning, Design Time &amp; Runtime Flows</a:t>
            </a:r>
            <a:endParaRPr lang="en-US" dirty="0"/>
          </a:p>
        </p:txBody>
      </p:sp>
      <p:sp>
        <p:nvSpPr>
          <p:cNvPr id="7" name="Freeform 12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086099" y="1022888"/>
            <a:ext cx="3904247" cy="377169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Kubernetes </a:t>
            </a:r>
            <a:r>
              <a:rPr lang="en-US" sz="1400" dirty="0" smtClean="0">
                <a:solidFill>
                  <a:schemeClr val="tx2"/>
                </a:solidFill>
              </a:rPr>
              <a:t>Cluster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Design-Time Call Flow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97197" y="2095499"/>
            <a:ext cx="1066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CTP</a:t>
            </a:r>
          </a:p>
          <a:p>
            <a:pPr algn="ctr"/>
            <a:r>
              <a:rPr lang="en-US" sz="1100" dirty="0" smtClean="0"/>
              <a:t>(B2B Application)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52773" y="3077716"/>
            <a:ext cx="1755648" cy="476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 NGINX</a:t>
            </a:r>
          </a:p>
          <a:p>
            <a:pPr algn="ctr"/>
            <a:r>
              <a:rPr lang="en-US" sz="1100" dirty="0" smtClean="0"/>
              <a:t>(b2b context)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2773" y="1295399"/>
            <a:ext cx="1752600" cy="448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NGINX</a:t>
            </a:r>
          </a:p>
          <a:p>
            <a:pPr algn="ctr"/>
            <a:r>
              <a:rPr lang="en-US" sz="1100" dirty="0" smtClean="0"/>
              <a:t>(*/b2b/*)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05666" y="1443624"/>
            <a:ext cx="1447800" cy="1519808"/>
          </a:xfrm>
          <a:prstGeom prst="roundRect">
            <a:avLst>
              <a:gd name="adj" fmla="val 703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K8S Cluster Administrator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05666" y="3259837"/>
            <a:ext cx="1447800" cy="1143000"/>
          </a:xfrm>
          <a:prstGeom prst="roundRect">
            <a:avLst>
              <a:gd name="adj" fmla="val 918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Ingress controller</a:t>
            </a:r>
          </a:p>
          <a:p>
            <a:pPr algn="ctr"/>
            <a:r>
              <a:rPr lang="en-US" sz="1050" dirty="0" smtClean="0"/>
              <a:t>(tenant instance resolution &amp; routing)</a:t>
            </a:r>
          </a:p>
          <a:p>
            <a:pPr algn="ctr"/>
            <a:r>
              <a:rPr lang="en-US" sz="1050" b="1" dirty="0" smtClean="0"/>
              <a:t>PORT :: 5555</a:t>
            </a:r>
            <a:endParaRPr lang="en-US" sz="1050" b="1" dirty="0"/>
          </a:p>
        </p:txBody>
      </p:sp>
      <p:cxnSp>
        <p:nvCxnSpPr>
          <p:cNvPr id="13" name="Straight Arrow Connector 12"/>
          <p:cNvCxnSpPr>
            <a:endCxn id="8" idx="0"/>
          </p:cNvCxnSpPr>
          <p:nvPr/>
        </p:nvCxnSpPr>
        <p:spPr>
          <a:xfrm flipH="1">
            <a:off x="1229073" y="945397"/>
            <a:ext cx="1524" cy="350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5" idx="0"/>
          </p:cNvCxnSpPr>
          <p:nvPr/>
        </p:nvCxnSpPr>
        <p:spPr>
          <a:xfrm>
            <a:off x="1229073" y="1743558"/>
            <a:ext cx="1524" cy="3519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>
          <a:xfrm>
            <a:off x="1230597" y="2781299"/>
            <a:ext cx="0" cy="296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7" idx="3"/>
            <a:endCxn id="10" idx="1"/>
          </p:cNvCxnSpPr>
          <p:nvPr/>
        </p:nvCxnSpPr>
        <p:spPr>
          <a:xfrm>
            <a:off x="2108421" y="3316191"/>
            <a:ext cx="1197245" cy="51514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500450" y="1395010"/>
            <a:ext cx="1328656" cy="1049035"/>
            <a:chOff x="6066133" y="1389364"/>
            <a:chExt cx="1328656" cy="1540144"/>
          </a:xfrm>
        </p:grpSpPr>
        <p:sp>
          <p:nvSpPr>
            <p:cNvPr id="11" name="Rectangle 10"/>
            <p:cNvSpPr/>
            <p:nvPr/>
          </p:nvSpPr>
          <p:spPr>
            <a:xfrm>
              <a:off x="6066133" y="1389364"/>
              <a:ext cx="1328656" cy="15401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Tenant A</a:t>
              </a:r>
            </a:p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180594" y="1998393"/>
              <a:ext cx="1099734" cy="6595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B2B Runtime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531711" y="1022888"/>
            <a:ext cx="1113766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400" dirty="0" smtClean="0">
                <a:solidFill>
                  <a:schemeClr val="bg2"/>
                </a:solidFill>
              </a:rPr>
              <a:t>Database Tier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424266" y="1389364"/>
            <a:ext cx="1328656" cy="30252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MySQL - RDS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546476" y="2042868"/>
            <a:ext cx="1099734" cy="6595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Tenant DB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538727" y="3747464"/>
            <a:ext cx="1099734" cy="31942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…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5500450" y="2596445"/>
            <a:ext cx="1328656" cy="1049035"/>
            <a:chOff x="6066133" y="1389364"/>
            <a:chExt cx="1328656" cy="1540144"/>
          </a:xfrm>
        </p:grpSpPr>
        <p:sp>
          <p:nvSpPr>
            <p:cNvPr id="70" name="Rectangle 69"/>
            <p:cNvSpPr/>
            <p:nvPr/>
          </p:nvSpPr>
          <p:spPr>
            <a:xfrm>
              <a:off x="6066133" y="1389364"/>
              <a:ext cx="1328656" cy="15401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Tenant B</a:t>
              </a:r>
            </a:p>
            <a:p>
              <a:pPr algn="ctr"/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80594" y="1998393"/>
              <a:ext cx="1099734" cy="6595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B2B Runtime</a:t>
              </a:r>
            </a:p>
          </p:txBody>
        </p:sp>
      </p:grpSp>
      <p:sp>
        <p:nvSpPr>
          <p:cNvPr id="73" name="Rectangle 72"/>
          <p:cNvSpPr/>
          <p:nvPr/>
        </p:nvSpPr>
        <p:spPr>
          <a:xfrm>
            <a:off x="5500450" y="3779167"/>
            <a:ext cx="1328656" cy="3886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7538727" y="2906124"/>
            <a:ext cx="1099734" cy="6595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Tenant DB</a:t>
            </a:r>
          </a:p>
        </p:txBody>
      </p:sp>
      <p:cxnSp>
        <p:nvCxnSpPr>
          <p:cNvPr id="97" name="Elbow Connector 96"/>
          <p:cNvCxnSpPr>
            <a:stCxn id="10" idx="3"/>
            <a:endCxn id="11" idx="1"/>
          </p:cNvCxnSpPr>
          <p:nvPr/>
        </p:nvCxnSpPr>
        <p:spPr>
          <a:xfrm flipV="1">
            <a:off x="4753466" y="1919528"/>
            <a:ext cx="746984" cy="1911809"/>
          </a:xfrm>
          <a:prstGeom prst="bentConnector3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10" idx="3"/>
            <a:endCxn id="70" idx="1"/>
          </p:cNvCxnSpPr>
          <p:nvPr/>
        </p:nvCxnSpPr>
        <p:spPr>
          <a:xfrm flipV="1">
            <a:off x="4753466" y="3120963"/>
            <a:ext cx="746984" cy="710374"/>
          </a:xfrm>
          <a:prstGeom prst="bentConnector3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0" idx="3"/>
            <a:endCxn id="73" idx="1"/>
          </p:cNvCxnSpPr>
          <p:nvPr/>
        </p:nvCxnSpPr>
        <p:spPr>
          <a:xfrm>
            <a:off x="4753466" y="3831337"/>
            <a:ext cx="746984" cy="142173"/>
          </a:xfrm>
          <a:prstGeom prst="bentConnector3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40" idx="3"/>
            <a:endCxn id="56" idx="1"/>
          </p:cNvCxnSpPr>
          <p:nvPr/>
        </p:nvCxnSpPr>
        <p:spPr>
          <a:xfrm>
            <a:off x="6714645" y="2034439"/>
            <a:ext cx="831831" cy="338179"/>
          </a:xfrm>
          <a:prstGeom prst="bentConnector3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71" idx="3"/>
            <a:endCxn id="78" idx="1"/>
          </p:cNvCxnSpPr>
          <p:nvPr/>
        </p:nvCxnSpPr>
        <p:spPr>
          <a:xfrm>
            <a:off x="6714645" y="3235874"/>
            <a:ext cx="824082" cy="12700"/>
          </a:xfrm>
          <a:prstGeom prst="bentConnector3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53535" y="3736684"/>
            <a:ext cx="1752600" cy="10471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WMIC Environment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88815" y="3848429"/>
            <a:ext cx="1066800" cy="451905"/>
          </a:xfrm>
          <a:prstGeom prst="roundRect">
            <a:avLst>
              <a:gd name="adj" fmla="val 122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747630" y="3910560"/>
            <a:ext cx="1066800" cy="451905"/>
          </a:xfrm>
          <a:prstGeom prst="roundRect">
            <a:avLst>
              <a:gd name="adj" fmla="val 122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803778" y="3962730"/>
            <a:ext cx="1066800" cy="451905"/>
          </a:xfrm>
          <a:prstGeom prst="roundRect">
            <a:avLst>
              <a:gd name="adj" fmla="val 122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7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IN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Flow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Exchanging documents with B2B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5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86099" y="1022888"/>
            <a:ext cx="3904247" cy="377169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Kubernetes </a:t>
            </a:r>
            <a:r>
              <a:rPr lang="en-US" sz="1400" dirty="0" smtClean="0">
                <a:solidFill>
                  <a:schemeClr val="tx2"/>
                </a:solidFill>
              </a:rPr>
              <a:t>Cluster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Run-Time Call Flow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97197" y="2023944"/>
            <a:ext cx="1066800" cy="685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CTP</a:t>
            </a:r>
          </a:p>
          <a:p>
            <a:pPr algn="ctr"/>
            <a:r>
              <a:rPr lang="en-US" sz="1100" dirty="0" smtClean="0"/>
              <a:t>(B2B Application)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52773" y="2990130"/>
            <a:ext cx="1755648" cy="47694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 NGINX</a:t>
            </a:r>
          </a:p>
          <a:p>
            <a:pPr algn="ctr"/>
            <a:r>
              <a:rPr lang="en-US" sz="1100" dirty="0" smtClean="0"/>
              <a:t>(b2b context)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2773" y="1295399"/>
            <a:ext cx="1752600" cy="448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NGINX</a:t>
            </a:r>
          </a:p>
          <a:p>
            <a:pPr algn="ctr"/>
            <a:r>
              <a:rPr lang="en-US" sz="1100" dirty="0" smtClean="0"/>
              <a:t>(*/b2b/channels/*)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05666" y="1443624"/>
            <a:ext cx="1447800" cy="1519808"/>
          </a:xfrm>
          <a:prstGeom prst="roundRect">
            <a:avLst>
              <a:gd name="adj" fmla="val 703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K8S Cluster Administrator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05666" y="3259837"/>
            <a:ext cx="1447800" cy="1143000"/>
          </a:xfrm>
          <a:prstGeom prst="roundRect">
            <a:avLst>
              <a:gd name="adj" fmla="val 918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Ingress controller</a:t>
            </a:r>
          </a:p>
          <a:p>
            <a:pPr algn="ctr"/>
            <a:r>
              <a:rPr lang="en-US" sz="1050" dirty="0" smtClean="0"/>
              <a:t>(tenant instance resolution &amp; routing)</a:t>
            </a:r>
          </a:p>
          <a:p>
            <a:pPr algn="ctr"/>
            <a:r>
              <a:rPr lang="en-US" sz="1050" b="1" dirty="0" smtClean="0"/>
              <a:t>PORT :: 5599</a:t>
            </a:r>
            <a:endParaRPr lang="en-US" sz="1050" b="1" dirty="0"/>
          </a:p>
        </p:txBody>
      </p:sp>
      <p:cxnSp>
        <p:nvCxnSpPr>
          <p:cNvPr id="13" name="Straight Arrow Connector 12"/>
          <p:cNvCxnSpPr>
            <a:endCxn id="8" idx="0"/>
          </p:cNvCxnSpPr>
          <p:nvPr/>
        </p:nvCxnSpPr>
        <p:spPr>
          <a:xfrm flipH="1">
            <a:off x="1229073" y="945397"/>
            <a:ext cx="1524" cy="350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3"/>
            <a:endCxn id="10" idx="1"/>
          </p:cNvCxnSpPr>
          <p:nvPr/>
        </p:nvCxnSpPr>
        <p:spPr>
          <a:xfrm>
            <a:off x="2105373" y="1519479"/>
            <a:ext cx="1200293" cy="231185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500450" y="1395010"/>
            <a:ext cx="1328656" cy="1049035"/>
            <a:chOff x="6066133" y="1389364"/>
            <a:chExt cx="1328656" cy="1540144"/>
          </a:xfrm>
        </p:grpSpPr>
        <p:sp>
          <p:nvSpPr>
            <p:cNvPr id="11" name="Rectangle 10"/>
            <p:cNvSpPr/>
            <p:nvPr/>
          </p:nvSpPr>
          <p:spPr>
            <a:xfrm>
              <a:off x="6066133" y="1389364"/>
              <a:ext cx="1328656" cy="15401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Tenant A </a:t>
              </a:r>
            </a:p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180594" y="1998393"/>
              <a:ext cx="1099734" cy="6595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B2B Runtime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531711" y="1022888"/>
            <a:ext cx="1113766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400" dirty="0" smtClean="0">
                <a:solidFill>
                  <a:schemeClr val="bg2"/>
                </a:solidFill>
              </a:rPr>
              <a:t>Database Tier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424266" y="1389364"/>
            <a:ext cx="1328656" cy="3036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MySQL - RDS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546476" y="2042868"/>
            <a:ext cx="1099734" cy="6595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Tenant DB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538727" y="3747464"/>
            <a:ext cx="1099734" cy="31942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…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5500450" y="2596445"/>
            <a:ext cx="1328656" cy="1049035"/>
            <a:chOff x="6066133" y="1389364"/>
            <a:chExt cx="1328656" cy="1540144"/>
          </a:xfrm>
        </p:grpSpPr>
        <p:sp>
          <p:nvSpPr>
            <p:cNvPr id="70" name="Rectangle 69"/>
            <p:cNvSpPr/>
            <p:nvPr/>
          </p:nvSpPr>
          <p:spPr>
            <a:xfrm>
              <a:off x="6066133" y="1389364"/>
              <a:ext cx="1328656" cy="15401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Tenant B</a:t>
              </a:r>
            </a:p>
            <a:p>
              <a:pPr algn="ctr"/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80594" y="1998393"/>
              <a:ext cx="1099734" cy="6595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B2B Runtime</a:t>
              </a:r>
            </a:p>
          </p:txBody>
        </p:sp>
      </p:grpSp>
      <p:sp>
        <p:nvSpPr>
          <p:cNvPr id="73" name="Rectangle 72"/>
          <p:cNvSpPr/>
          <p:nvPr/>
        </p:nvSpPr>
        <p:spPr>
          <a:xfrm>
            <a:off x="5500450" y="3779167"/>
            <a:ext cx="1328656" cy="3886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7538727" y="2906124"/>
            <a:ext cx="1099734" cy="6595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Tenant DB</a:t>
            </a:r>
          </a:p>
        </p:txBody>
      </p:sp>
      <p:cxnSp>
        <p:nvCxnSpPr>
          <p:cNvPr id="97" name="Elbow Connector 96"/>
          <p:cNvCxnSpPr>
            <a:stCxn id="10" idx="3"/>
            <a:endCxn id="11" idx="1"/>
          </p:cNvCxnSpPr>
          <p:nvPr/>
        </p:nvCxnSpPr>
        <p:spPr>
          <a:xfrm flipV="1">
            <a:off x="4753466" y="1919528"/>
            <a:ext cx="746984" cy="1911809"/>
          </a:xfrm>
          <a:prstGeom prst="bentConnector3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10" idx="3"/>
            <a:endCxn id="70" idx="1"/>
          </p:cNvCxnSpPr>
          <p:nvPr/>
        </p:nvCxnSpPr>
        <p:spPr>
          <a:xfrm flipV="1">
            <a:off x="4753466" y="3120963"/>
            <a:ext cx="746984" cy="710374"/>
          </a:xfrm>
          <a:prstGeom prst="bentConnector3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0" idx="3"/>
            <a:endCxn id="73" idx="1"/>
          </p:cNvCxnSpPr>
          <p:nvPr/>
        </p:nvCxnSpPr>
        <p:spPr>
          <a:xfrm>
            <a:off x="4753466" y="3831337"/>
            <a:ext cx="746984" cy="142173"/>
          </a:xfrm>
          <a:prstGeom prst="bentConnector3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40" idx="3"/>
            <a:endCxn id="56" idx="1"/>
          </p:cNvCxnSpPr>
          <p:nvPr/>
        </p:nvCxnSpPr>
        <p:spPr>
          <a:xfrm>
            <a:off x="6714645" y="2034439"/>
            <a:ext cx="831831" cy="338179"/>
          </a:xfrm>
          <a:prstGeom prst="bentConnector3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71" idx="3"/>
            <a:endCxn id="78" idx="1"/>
          </p:cNvCxnSpPr>
          <p:nvPr/>
        </p:nvCxnSpPr>
        <p:spPr>
          <a:xfrm>
            <a:off x="6714645" y="3235874"/>
            <a:ext cx="824082" cy="12700"/>
          </a:xfrm>
          <a:prstGeom prst="bentConnector3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52772" y="3747464"/>
            <a:ext cx="1729353" cy="1047120"/>
            <a:chOff x="352772" y="3747464"/>
            <a:chExt cx="1729353" cy="1047120"/>
          </a:xfrm>
        </p:grpSpPr>
        <p:sp>
          <p:nvSpPr>
            <p:cNvPr id="31" name="Rectangle 30"/>
            <p:cNvSpPr/>
            <p:nvPr/>
          </p:nvSpPr>
          <p:spPr>
            <a:xfrm>
              <a:off x="352772" y="3747464"/>
              <a:ext cx="1729353" cy="104712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WMIC Environment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64806" y="3859209"/>
              <a:ext cx="1066800" cy="451905"/>
            </a:xfrm>
            <a:prstGeom prst="roundRect">
              <a:avLst>
                <a:gd name="adj" fmla="val 1228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IS</a:t>
              </a:r>
              <a:endParaRPr lang="en-US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723621" y="3921340"/>
              <a:ext cx="1066800" cy="451905"/>
            </a:xfrm>
            <a:prstGeom prst="roundRect">
              <a:avLst>
                <a:gd name="adj" fmla="val 1228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IS</a:t>
              </a:r>
              <a:endParaRPr lang="en-US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79769" y="3973510"/>
              <a:ext cx="1066800" cy="451905"/>
            </a:xfrm>
            <a:prstGeom prst="roundRect">
              <a:avLst>
                <a:gd name="adj" fmla="val 1228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57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B2B Runtime Deployment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Blueprint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19820" y="1129039"/>
            <a:ext cx="4722520" cy="3504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 b="1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9949" y="2145798"/>
            <a:ext cx="697307" cy="1615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50" dirty="0" smtClean="0"/>
              <a:t>Listen / Poll</a:t>
            </a:r>
            <a:endParaRPr lang="en-IN" sz="1050" dirty="0" err="1" smtClean="0"/>
          </a:p>
        </p:txBody>
      </p:sp>
      <p:pic>
        <p:nvPicPr>
          <p:cNvPr id="7" name="Picture 8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401" y="1318163"/>
            <a:ext cx="475788" cy="63998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8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401" y="3833749"/>
            <a:ext cx="475788" cy="63998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32870" y="1076470"/>
            <a:ext cx="113685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40000"/>
              </a:spcBef>
              <a:buClr>
                <a:srgbClr val="F80046"/>
              </a:buClr>
              <a:defRPr/>
            </a:pPr>
            <a:r>
              <a:rPr lang="de-DE" sz="1000" b="1" dirty="0">
                <a:ln w="3175">
                  <a:noFill/>
                </a:ln>
                <a:solidFill>
                  <a:srgbClr val="000000"/>
                </a:solidFill>
                <a:cs typeface="Arial"/>
              </a:rPr>
              <a:t>Trading Partner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870" y="4478094"/>
            <a:ext cx="113685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40000"/>
              </a:spcBef>
              <a:buClr>
                <a:srgbClr val="F80046"/>
              </a:buClr>
              <a:defRPr/>
            </a:pPr>
            <a:r>
              <a:rPr lang="de-DE" sz="1000" b="1" dirty="0">
                <a:ln w="3175">
                  <a:noFill/>
                </a:ln>
                <a:solidFill>
                  <a:srgbClr val="000000"/>
                </a:solidFill>
                <a:cs typeface="Arial"/>
              </a:rPr>
              <a:t>Trading Partner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94811" y="3466450"/>
            <a:ext cx="315792" cy="1615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50" dirty="0" smtClean="0"/>
              <a:t>Send</a:t>
            </a:r>
            <a:endParaRPr lang="en-IN" sz="1050" dirty="0" err="1" smtClean="0"/>
          </a:p>
        </p:txBody>
      </p:sp>
      <p:sp>
        <p:nvSpPr>
          <p:cNvPr id="12" name="Rectangle 11"/>
          <p:cNvSpPr/>
          <p:nvPr/>
        </p:nvSpPr>
        <p:spPr>
          <a:xfrm>
            <a:off x="2044471" y="1406106"/>
            <a:ext cx="448573" cy="185467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External Load balancer</a:t>
            </a:r>
          </a:p>
        </p:txBody>
      </p:sp>
      <p:cxnSp>
        <p:nvCxnSpPr>
          <p:cNvPr id="14" name="Elbow Connector 13"/>
          <p:cNvCxnSpPr>
            <a:stCxn id="7" idx="2"/>
            <a:endCxn id="12" idx="1"/>
          </p:cNvCxnSpPr>
          <p:nvPr/>
        </p:nvCxnSpPr>
        <p:spPr>
          <a:xfrm rot="16200000" flipH="1">
            <a:off x="1385236" y="1674210"/>
            <a:ext cx="375295" cy="943176"/>
          </a:xfrm>
          <a:prstGeom prst="bentConnector2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660358" y="2150155"/>
            <a:ext cx="3240120" cy="232793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/>
              <a:t>Kubernetes Cluster</a:t>
            </a:r>
            <a:endParaRPr lang="en-US" sz="11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3580240" y="3444815"/>
            <a:ext cx="1400355" cy="654795"/>
            <a:chOff x="3795890" y="3444815"/>
            <a:chExt cx="1400355" cy="654795"/>
          </a:xfrm>
        </p:grpSpPr>
        <p:sp>
          <p:nvSpPr>
            <p:cNvPr id="17" name="Rectangle 16"/>
            <p:cNvSpPr/>
            <p:nvPr/>
          </p:nvSpPr>
          <p:spPr>
            <a:xfrm>
              <a:off x="3795890" y="3444815"/>
              <a:ext cx="1233578" cy="48312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79278" y="3508053"/>
              <a:ext cx="1233578" cy="48312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err="1" smtClean="0">
                  <a:solidFill>
                    <a:schemeClr val="bg1"/>
                  </a:solidFill>
                </a:rPr>
                <a:t>Ingess</a:t>
              </a:r>
              <a:r>
                <a:rPr lang="en-US" sz="1200" dirty="0" smtClean="0">
                  <a:solidFill>
                    <a:schemeClr val="bg1"/>
                  </a:solidFill>
                </a:rPr>
                <a:t> Controller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62667" y="3616486"/>
              <a:ext cx="1233578" cy="48312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B2B Pod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2786741" y="2347965"/>
            <a:ext cx="339039" cy="193231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External Ingress Controller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23548" y="2347964"/>
            <a:ext cx="339039" cy="193231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Internal Ingress Controller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63628" y="2333445"/>
            <a:ext cx="1233578" cy="6281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Cluster Administration Pod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52880" y="1902701"/>
            <a:ext cx="448573" cy="185467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Internal Ingress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Load balancer</a:t>
            </a:r>
          </a:p>
        </p:txBody>
      </p:sp>
      <p:cxnSp>
        <p:nvCxnSpPr>
          <p:cNvPr id="26" name="Elbow Connector 25"/>
          <p:cNvCxnSpPr>
            <a:endCxn id="8" idx="0"/>
          </p:cNvCxnSpPr>
          <p:nvPr/>
        </p:nvCxnSpPr>
        <p:spPr>
          <a:xfrm rot="10800000" flipV="1">
            <a:off x="1101295" y="3686377"/>
            <a:ext cx="1685446" cy="147372"/>
          </a:xfrm>
          <a:prstGeom prst="bentConnector2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24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IN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Cluster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Physical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7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508464" y="3794233"/>
            <a:ext cx="8095598" cy="465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accent2"/>
                </a:solidFill>
              </a:rPr>
              <a:t>ETCD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2379" y="3308129"/>
            <a:ext cx="8095598" cy="465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accent2"/>
                </a:solidFill>
              </a:rPr>
              <a:t>Master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2374" y="2829909"/>
            <a:ext cx="8095598" cy="4650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accent2"/>
                </a:solidFill>
              </a:rPr>
              <a:t>Fail-over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Infrastructure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Availability zones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2379" y="1865586"/>
            <a:ext cx="8095598" cy="4650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accent2"/>
                </a:solidFill>
              </a:rPr>
              <a:t>Route</a:t>
            </a:r>
          </a:p>
        </p:txBody>
      </p:sp>
      <p:sp>
        <p:nvSpPr>
          <p:cNvPr id="9" name="Rectangle 8"/>
          <p:cNvSpPr/>
          <p:nvPr/>
        </p:nvSpPr>
        <p:spPr>
          <a:xfrm>
            <a:off x="512379" y="2351689"/>
            <a:ext cx="8095598" cy="46508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accent2"/>
                </a:solidFill>
              </a:rPr>
              <a:t>Primary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65901" y="1965432"/>
            <a:ext cx="1087821" cy="31531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NGNIX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652320" y="1954925"/>
            <a:ext cx="1087821" cy="31531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NGNIX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915914" y="1954925"/>
            <a:ext cx="1087821" cy="31531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NGNIX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221233" y="2387161"/>
            <a:ext cx="1177157" cy="375744"/>
            <a:chOff x="1103586" y="2463354"/>
            <a:chExt cx="1177157" cy="428295"/>
          </a:xfrm>
        </p:grpSpPr>
        <p:sp>
          <p:nvSpPr>
            <p:cNvPr id="16" name="Rectangle 15"/>
            <p:cNvSpPr/>
            <p:nvPr/>
          </p:nvSpPr>
          <p:spPr>
            <a:xfrm>
              <a:off x="1103586" y="2463354"/>
              <a:ext cx="1087821" cy="33107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40371" y="2508022"/>
              <a:ext cx="1087821" cy="33107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92922" y="2560573"/>
              <a:ext cx="1087821" cy="33107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Node</a:t>
              </a:r>
              <a:endParaRPr lang="en-US" sz="14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221233" y="2865376"/>
            <a:ext cx="1177157" cy="371801"/>
            <a:chOff x="1103586" y="2463354"/>
            <a:chExt cx="1177157" cy="428295"/>
          </a:xfrm>
        </p:grpSpPr>
        <p:sp>
          <p:nvSpPr>
            <p:cNvPr id="23" name="Rectangle 22"/>
            <p:cNvSpPr/>
            <p:nvPr/>
          </p:nvSpPr>
          <p:spPr>
            <a:xfrm>
              <a:off x="1103586" y="2463354"/>
              <a:ext cx="1087821" cy="331076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40371" y="2508022"/>
              <a:ext cx="1087821" cy="331076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92922" y="2560573"/>
              <a:ext cx="1087821" cy="331076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Node</a:t>
              </a:r>
              <a:endParaRPr lang="en-US" sz="14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607652" y="2391104"/>
            <a:ext cx="1177157" cy="375744"/>
            <a:chOff x="1103586" y="2463354"/>
            <a:chExt cx="1177157" cy="428295"/>
          </a:xfrm>
        </p:grpSpPr>
        <p:sp>
          <p:nvSpPr>
            <p:cNvPr id="27" name="Rectangle 26"/>
            <p:cNvSpPr/>
            <p:nvPr/>
          </p:nvSpPr>
          <p:spPr>
            <a:xfrm>
              <a:off x="1103586" y="2463354"/>
              <a:ext cx="1087821" cy="33107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40371" y="2508022"/>
              <a:ext cx="1087821" cy="33107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92922" y="2560573"/>
              <a:ext cx="1087821" cy="33107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Node</a:t>
              </a:r>
              <a:endParaRPr lang="en-US" sz="14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607652" y="2869319"/>
            <a:ext cx="1177157" cy="371801"/>
            <a:chOff x="1103586" y="2463354"/>
            <a:chExt cx="1177157" cy="428295"/>
          </a:xfrm>
        </p:grpSpPr>
        <p:sp>
          <p:nvSpPr>
            <p:cNvPr id="31" name="Rectangle 30"/>
            <p:cNvSpPr/>
            <p:nvPr/>
          </p:nvSpPr>
          <p:spPr>
            <a:xfrm>
              <a:off x="1103586" y="2463354"/>
              <a:ext cx="1087821" cy="331076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40371" y="2508022"/>
              <a:ext cx="1087821" cy="331076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192922" y="2560573"/>
              <a:ext cx="1087821" cy="331076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Node</a:t>
              </a:r>
              <a:endParaRPr lang="en-US" sz="14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871246" y="2387162"/>
            <a:ext cx="1177157" cy="375744"/>
            <a:chOff x="1103586" y="2463354"/>
            <a:chExt cx="1177157" cy="428295"/>
          </a:xfrm>
        </p:grpSpPr>
        <p:sp>
          <p:nvSpPr>
            <p:cNvPr id="35" name="Rectangle 34"/>
            <p:cNvSpPr/>
            <p:nvPr/>
          </p:nvSpPr>
          <p:spPr>
            <a:xfrm>
              <a:off x="1103586" y="2463354"/>
              <a:ext cx="1087821" cy="33107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140371" y="2508022"/>
              <a:ext cx="1087821" cy="33107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192922" y="2560573"/>
              <a:ext cx="1087821" cy="33107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Node</a:t>
              </a:r>
              <a:endParaRPr lang="en-US" sz="14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871246" y="2865377"/>
            <a:ext cx="1177157" cy="371801"/>
            <a:chOff x="1103586" y="2463354"/>
            <a:chExt cx="1177157" cy="428295"/>
          </a:xfrm>
        </p:grpSpPr>
        <p:sp>
          <p:nvSpPr>
            <p:cNvPr id="39" name="Rectangle 38"/>
            <p:cNvSpPr/>
            <p:nvPr/>
          </p:nvSpPr>
          <p:spPr>
            <a:xfrm>
              <a:off x="1103586" y="2463354"/>
              <a:ext cx="1087821" cy="331076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40371" y="2508022"/>
              <a:ext cx="1087821" cy="331076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192922" y="2560573"/>
              <a:ext cx="1087821" cy="331076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Node</a:t>
              </a:r>
              <a:endParaRPr lang="en-US" sz="14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2265901" y="3363309"/>
            <a:ext cx="1087821" cy="33107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Master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652320" y="3352802"/>
            <a:ext cx="1087821" cy="33107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Master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915914" y="3352802"/>
            <a:ext cx="1087821" cy="33107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Master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191178" y="1035259"/>
            <a:ext cx="2010104" cy="394146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accent2"/>
                </a:solidFill>
              </a:rPr>
              <a:t>External Load Balancer</a:t>
            </a:r>
            <a:endParaRPr lang="en-US" sz="1400" dirty="0" smtClean="0">
              <a:solidFill>
                <a:schemeClr val="accent2"/>
              </a:solidFill>
            </a:endParaRPr>
          </a:p>
        </p:txBody>
      </p:sp>
      <p:cxnSp>
        <p:nvCxnSpPr>
          <p:cNvPr id="51" name="Straight Arrow Connector 50"/>
          <p:cNvCxnSpPr>
            <a:stCxn id="47" idx="2"/>
            <a:endCxn id="10" idx="0"/>
          </p:cNvCxnSpPr>
          <p:nvPr/>
        </p:nvCxnSpPr>
        <p:spPr>
          <a:xfrm flipH="1">
            <a:off x="2809812" y="1429405"/>
            <a:ext cx="2386418" cy="53602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2"/>
            <a:endCxn id="15" idx="0"/>
          </p:cNvCxnSpPr>
          <p:nvPr/>
        </p:nvCxnSpPr>
        <p:spPr>
          <a:xfrm>
            <a:off x="5196230" y="1429405"/>
            <a:ext cx="2263595" cy="52552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7" idx="2"/>
            <a:endCxn id="14" idx="0"/>
          </p:cNvCxnSpPr>
          <p:nvPr/>
        </p:nvCxnSpPr>
        <p:spPr>
          <a:xfrm>
            <a:off x="5196230" y="1429405"/>
            <a:ext cx="1" cy="52552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807060" y="1545514"/>
            <a:ext cx="2226220" cy="272415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accent2"/>
                </a:solidFill>
              </a:rPr>
              <a:t>AZ1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083120" y="1545514"/>
            <a:ext cx="2226220" cy="272415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accent2"/>
                </a:solidFill>
              </a:rPr>
              <a:t>AZ2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352391" y="1545514"/>
            <a:ext cx="2214866" cy="272415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0" b="1" dirty="0" smtClean="0">
                <a:solidFill>
                  <a:schemeClr val="accent2"/>
                </a:solidFill>
              </a:rPr>
              <a:t>AZ3</a:t>
            </a:r>
          </a:p>
        </p:txBody>
      </p:sp>
      <p:sp>
        <p:nvSpPr>
          <p:cNvPr id="60" name="Flowchart: Magnetic Disk 59"/>
          <p:cNvSpPr/>
          <p:nvPr/>
        </p:nvSpPr>
        <p:spPr>
          <a:xfrm>
            <a:off x="2487033" y="4374931"/>
            <a:ext cx="866274" cy="398625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ELK</a:t>
            </a:r>
          </a:p>
        </p:txBody>
      </p:sp>
      <p:sp>
        <p:nvSpPr>
          <p:cNvPr id="61" name="Flowchart: Magnetic Disk 60"/>
          <p:cNvSpPr/>
          <p:nvPr/>
        </p:nvSpPr>
        <p:spPr>
          <a:xfrm>
            <a:off x="4015411" y="4374931"/>
            <a:ext cx="866274" cy="398625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RDBMS</a:t>
            </a:r>
          </a:p>
        </p:txBody>
      </p:sp>
      <p:sp>
        <p:nvSpPr>
          <p:cNvPr id="62" name="Flowchart: Magnetic Disk 61"/>
          <p:cNvSpPr/>
          <p:nvPr/>
        </p:nvSpPr>
        <p:spPr>
          <a:xfrm>
            <a:off x="5543789" y="4374931"/>
            <a:ext cx="866274" cy="398625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err="1" smtClean="0">
                <a:solidFill>
                  <a:schemeClr val="bg1"/>
                </a:solidFill>
              </a:rPr>
              <a:t>Git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63" name="Flowchart: Magnetic Disk 62"/>
          <p:cNvSpPr/>
          <p:nvPr/>
        </p:nvSpPr>
        <p:spPr>
          <a:xfrm>
            <a:off x="7072168" y="4374931"/>
            <a:ext cx="866274" cy="398625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EBS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99090" y="4374931"/>
            <a:ext cx="1005083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400" b="1" dirty="0" smtClean="0">
                <a:solidFill>
                  <a:schemeClr val="accent2"/>
                </a:solidFill>
              </a:rPr>
              <a:t>Persistence</a:t>
            </a:r>
          </a:p>
        </p:txBody>
      </p:sp>
    </p:spTree>
    <p:extLst>
      <p:ext uri="{BB962C8B-B14F-4D97-AF65-F5344CB8AC3E}">
        <p14:creationId xmlns:p14="http://schemas.microsoft.com/office/powerpoint/2010/main" val="191506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359499" y="1292743"/>
            <a:ext cx="4200301" cy="3323707"/>
            <a:chOff x="4359499" y="1292743"/>
            <a:chExt cx="4200301" cy="3323707"/>
          </a:xfrm>
        </p:grpSpPr>
        <p:sp>
          <p:nvSpPr>
            <p:cNvPr id="30" name="Rectangle 29"/>
            <p:cNvSpPr/>
            <p:nvPr/>
          </p:nvSpPr>
          <p:spPr>
            <a:xfrm>
              <a:off x="4359499" y="1292743"/>
              <a:ext cx="4200301" cy="332370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 err="1" smtClean="0">
                  <a:solidFill>
                    <a:schemeClr val="accent2"/>
                  </a:solidFill>
                </a:rPr>
                <a:t>weMethods</a:t>
              </a:r>
              <a:r>
                <a:rPr lang="en-US" sz="1200" b="1" dirty="0" smtClean="0">
                  <a:solidFill>
                    <a:schemeClr val="accent2"/>
                  </a:solidFill>
                </a:rPr>
                <a:t> </a:t>
              </a:r>
              <a:r>
                <a:rPr lang="en-US" sz="1200" b="1" dirty="0">
                  <a:solidFill>
                    <a:schemeClr val="accent2"/>
                  </a:solidFill>
                </a:rPr>
                <a:t>Infrastructure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487862" y="1414027"/>
              <a:ext cx="950053" cy="403058"/>
            </a:xfrm>
            <a:prstGeom prst="roundRect">
              <a:avLst>
                <a:gd name="adj" fmla="val 0"/>
              </a:avLst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Flow Editor UI</a:t>
              </a:r>
            </a:p>
          </p:txBody>
        </p:sp>
        <p:sp>
          <p:nvSpPr>
            <p:cNvPr id="48" name="Flowchart: Magnetic Disk 47"/>
            <p:cNvSpPr/>
            <p:nvPr/>
          </p:nvSpPr>
          <p:spPr>
            <a:xfrm>
              <a:off x="4563795" y="3876390"/>
              <a:ext cx="700548" cy="454952"/>
            </a:xfrm>
            <a:prstGeom prst="flowChartMagneticDisk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MySQL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3" name="Flowchart: Magnetic Disk 52"/>
            <p:cNvSpPr/>
            <p:nvPr/>
          </p:nvSpPr>
          <p:spPr>
            <a:xfrm>
              <a:off x="5357312" y="3876390"/>
              <a:ext cx="708938" cy="454952"/>
            </a:xfrm>
            <a:prstGeom prst="flowChartMagneticDisk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err="1" smtClean="0">
                  <a:solidFill>
                    <a:schemeClr val="bg1"/>
                  </a:solidFill>
                </a:rPr>
                <a:t>Git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57" name="Round Diagonal Corner Rectangle 56"/>
            <p:cNvSpPr/>
            <p:nvPr/>
          </p:nvSpPr>
          <p:spPr>
            <a:xfrm>
              <a:off x="4487861" y="2117644"/>
              <a:ext cx="1146646" cy="1647905"/>
            </a:xfrm>
            <a:prstGeom prst="round2DiagRect">
              <a:avLst>
                <a:gd name="adj1" fmla="val 4548"/>
                <a:gd name="adj2" fmla="val 0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Instances</a:t>
              </a:r>
              <a:endParaRPr lang="en-IN" sz="1200" b="1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4563795" y="2301636"/>
              <a:ext cx="988185" cy="571110"/>
              <a:chOff x="5646063" y="3144048"/>
              <a:chExt cx="926879" cy="57111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5646063" y="3144048"/>
                <a:ext cx="834527" cy="481070"/>
              </a:xfrm>
              <a:prstGeom prst="roundRect">
                <a:avLst>
                  <a:gd name="adj" fmla="val 10929"/>
                </a:avLst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Integration </a:t>
                </a:r>
                <a:r>
                  <a:rPr lang="en-US" sz="1000" dirty="0" smtClean="0">
                    <a:solidFill>
                      <a:schemeClr val="bg1"/>
                    </a:solidFill>
                  </a:rPr>
                  <a:t>Server</a:t>
                </a:r>
              </a:p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</a:rPr>
                  <a:t>(LIVE)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5692239" y="3189068"/>
                <a:ext cx="834527" cy="481070"/>
              </a:xfrm>
              <a:prstGeom prst="roundRect">
                <a:avLst>
                  <a:gd name="adj" fmla="val 10929"/>
                </a:avLst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Integration </a:t>
                </a:r>
                <a:r>
                  <a:rPr lang="en-US" sz="1000" dirty="0" smtClean="0">
                    <a:solidFill>
                      <a:schemeClr val="bg1"/>
                    </a:solidFill>
                  </a:rPr>
                  <a:t>Server</a:t>
                </a:r>
              </a:p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</a:rPr>
                  <a:t>(LIVE)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5738415" y="3234088"/>
                <a:ext cx="834527" cy="481070"/>
              </a:xfrm>
              <a:prstGeom prst="roundRect">
                <a:avLst>
                  <a:gd name="adj" fmla="val 10929"/>
                </a:avLst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Integration </a:t>
                </a:r>
                <a:r>
                  <a:rPr lang="en-US" sz="1000" dirty="0" smtClean="0">
                    <a:solidFill>
                      <a:schemeClr val="bg1"/>
                    </a:solidFill>
                  </a:rPr>
                  <a:t>Server</a:t>
                </a:r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>
              <a:off x="4487861" y="1966463"/>
              <a:ext cx="3957839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© 2019 Software AG. All rights reserved. For internal use only and for Software AG Partners.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WEBMETHODS.IO - 2019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Logical View</a:t>
            </a:r>
            <a:endParaRPr lang="en-IN" dirty="0"/>
          </a:p>
        </p:txBody>
      </p:sp>
      <p:grpSp>
        <p:nvGrpSpPr>
          <p:cNvPr id="31" name="Group 30"/>
          <p:cNvGrpSpPr/>
          <p:nvPr/>
        </p:nvGrpSpPr>
        <p:grpSpPr>
          <a:xfrm>
            <a:off x="421484" y="1292743"/>
            <a:ext cx="3867182" cy="3323707"/>
            <a:chOff x="421484" y="1292743"/>
            <a:chExt cx="3867182" cy="3323707"/>
          </a:xfrm>
        </p:grpSpPr>
        <p:sp>
          <p:nvSpPr>
            <p:cNvPr id="42" name="Rectangle 41"/>
            <p:cNvSpPr/>
            <p:nvPr/>
          </p:nvSpPr>
          <p:spPr>
            <a:xfrm>
              <a:off x="421484" y="1292743"/>
              <a:ext cx="3867182" cy="332370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 smtClean="0">
                  <a:solidFill>
                    <a:schemeClr val="accent2"/>
                  </a:solidFill>
                </a:rPr>
                <a:t>Built.io Infrastructure</a:t>
              </a:r>
            </a:p>
          </p:txBody>
        </p:sp>
        <p:sp>
          <p:nvSpPr>
            <p:cNvPr id="3" name="Round Diagonal Corner Rectangle 2"/>
            <p:cNvSpPr/>
            <p:nvPr/>
          </p:nvSpPr>
          <p:spPr>
            <a:xfrm>
              <a:off x="522148" y="2117644"/>
              <a:ext cx="2713387" cy="1488332"/>
            </a:xfrm>
            <a:prstGeom prst="round2DiagRect">
              <a:avLst>
                <a:gd name="adj1" fmla="val 4506"/>
                <a:gd name="adj2" fmla="val 0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Services</a:t>
              </a:r>
              <a:endParaRPr lang="en-IN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1016044" y="3818430"/>
              <a:ext cx="685800" cy="419786"/>
            </a:xfrm>
            <a:prstGeom prst="flowChartMagneticDisk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Mongo</a:t>
              </a:r>
              <a:endParaRPr lang="en-IN" sz="1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1954339" y="3818430"/>
              <a:ext cx="685800" cy="419786"/>
            </a:xfrm>
            <a:prstGeom prst="flowChartMagneticDisk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S3</a:t>
              </a:r>
              <a:endParaRPr lang="en-IN" sz="1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2147" y="1414027"/>
              <a:ext cx="808499" cy="403058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UI / API</a:t>
              </a:r>
              <a:endParaRPr lang="en-IN" sz="1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8408" y="2193960"/>
              <a:ext cx="795506" cy="292769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Q Manager</a:t>
              </a:r>
              <a:endParaRPr lang="en-IN" sz="9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68308" y="1414027"/>
              <a:ext cx="808499" cy="403058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Run-flow</a:t>
              </a:r>
              <a:endParaRPr lang="en-IN" sz="1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14469" y="1414027"/>
              <a:ext cx="808499" cy="403058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Trigger</a:t>
              </a:r>
              <a:endParaRPr lang="en-IN" sz="1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471185" y="2193960"/>
              <a:ext cx="795506" cy="292769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err="1" smtClean="0">
                  <a:solidFill>
                    <a:schemeClr val="bg1"/>
                  </a:solidFill>
                </a:rPr>
                <a:t>Auth</a:t>
              </a:r>
              <a:endParaRPr lang="en-IN" sz="9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40489" y="2193960"/>
              <a:ext cx="795506" cy="292769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Lookup</a:t>
              </a:r>
              <a:endParaRPr lang="en-IN" sz="9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8408" y="2574423"/>
              <a:ext cx="795506" cy="292769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Listener</a:t>
              </a:r>
              <a:endParaRPr lang="en-IN" sz="9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471184" y="2574423"/>
              <a:ext cx="795506" cy="292769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err="1" smtClean="0">
                  <a:solidFill>
                    <a:schemeClr val="bg1"/>
                  </a:solidFill>
                </a:rPr>
                <a:t>Cron</a:t>
              </a:r>
              <a:endParaRPr lang="en-IN" sz="9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60630" y="1414027"/>
              <a:ext cx="808499" cy="403058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CLI Client</a:t>
              </a:r>
              <a:endParaRPr lang="en-IN" sz="1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40489" y="2574421"/>
              <a:ext cx="795506" cy="292769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CLI</a:t>
              </a:r>
              <a:endParaRPr lang="en-IN" sz="9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2892635" y="3818430"/>
              <a:ext cx="685800" cy="419786"/>
            </a:xfrm>
            <a:prstGeom prst="flowChartMagneticDisk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EFS</a:t>
              </a:r>
              <a:endParaRPr lang="en-IN" sz="1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" name="Round Diagonal Corner Rectangle 3"/>
            <p:cNvSpPr/>
            <p:nvPr/>
          </p:nvSpPr>
          <p:spPr>
            <a:xfrm>
              <a:off x="3319164" y="2111696"/>
              <a:ext cx="866492" cy="327440"/>
            </a:xfrm>
            <a:prstGeom prst="round2Diag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Queues</a:t>
              </a:r>
            </a:p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(SQS)</a:t>
              </a:r>
              <a:endParaRPr lang="en-IN" sz="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3" name="Round Diagonal Corner Rectangle 22"/>
            <p:cNvSpPr/>
            <p:nvPr/>
          </p:nvSpPr>
          <p:spPr>
            <a:xfrm>
              <a:off x="3319163" y="2498660"/>
              <a:ext cx="866492" cy="327440"/>
            </a:xfrm>
            <a:prstGeom prst="round2Diag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Messaging </a:t>
              </a:r>
              <a:r>
                <a:rPr lang="en-US" sz="800" dirty="0" smtClean="0">
                  <a:solidFill>
                    <a:schemeClr val="bg1"/>
                  </a:solidFill>
                </a:rPr>
                <a:t>(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PubSub</a:t>
              </a:r>
              <a:r>
                <a:rPr lang="en-US" sz="800" dirty="0" smtClean="0">
                  <a:solidFill>
                    <a:schemeClr val="bg1"/>
                  </a:solidFill>
                </a:rPr>
                <a:t>)</a:t>
              </a:r>
              <a:endParaRPr lang="en-IN" sz="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4" name="Round Diagonal Corner Rectangle 23"/>
            <p:cNvSpPr/>
            <p:nvPr/>
          </p:nvSpPr>
          <p:spPr>
            <a:xfrm>
              <a:off x="3319164" y="2885624"/>
              <a:ext cx="866492" cy="327440"/>
            </a:xfrm>
            <a:prstGeom prst="round2Diag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Compute</a:t>
              </a:r>
            </a:p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(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Lamda</a:t>
              </a:r>
              <a:r>
                <a:rPr lang="en-US" sz="800" dirty="0" smtClean="0">
                  <a:solidFill>
                    <a:schemeClr val="bg1"/>
                  </a:solidFill>
                </a:rPr>
                <a:t>)</a:t>
              </a:r>
              <a:endParaRPr lang="en-IN" sz="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5" name="Round Diagonal Corner Rectangle 24"/>
            <p:cNvSpPr/>
            <p:nvPr/>
          </p:nvSpPr>
          <p:spPr>
            <a:xfrm>
              <a:off x="3302637" y="3272588"/>
              <a:ext cx="866492" cy="327440"/>
            </a:xfrm>
            <a:prstGeom prst="round2Diag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Cache</a:t>
              </a:r>
            </a:p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(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Redis</a:t>
              </a:r>
              <a:r>
                <a:rPr lang="en-US" sz="800" dirty="0" smtClean="0">
                  <a:solidFill>
                    <a:schemeClr val="bg1"/>
                  </a:solidFill>
                </a:rPr>
                <a:t>)</a:t>
              </a:r>
              <a:endParaRPr lang="en-IN" sz="8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09447" y="1966463"/>
              <a:ext cx="3659682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608408" y="2962442"/>
              <a:ext cx="795506" cy="292769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Trigger</a:t>
              </a:r>
              <a:endParaRPr lang="en-IN" sz="9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76387" y="2968457"/>
              <a:ext cx="795506" cy="292769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err="1" smtClean="0">
                  <a:solidFill>
                    <a:schemeClr val="bg1"/>
                  </a:solidFill>
                </a:rPr>
                <a:t>Webhook</a:t>
              </a:r>
              <a:endParaRPr lang="en-IN" sz="9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6613934" y="1414027"/>
            <a:ext cx="929612" cy="403058"/>
          </a:xfrm>
          <a:prstGeom prst="roundRect">
            <a:avLst>
              <a:gd name="adj" fmla="val 0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Cloud Deployment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7599727" y="1414027"/>
            <a:ext cx="845973" cy="403058"/>
          </a:xfrm>
          <a:prstGeom prst="roundRect">
            <a:avLst>
              <a:gd name="adj" fmla="val 0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Unified Monitoring</a:t>
            </a:r>
          </a:p>
        </p:txBody>
      </p:sp>
      <p:sp>
        <p:nvSpPr>
          <p:cNvPr id="56" name="Flowchart: Magnetic Disk 55"/>
          <p:cNvSpPr/>
          <p:nvPr/>
        </p:nvSpPr>
        <p:spPr>
          <a:xfrm>
            <a:off x="7001987" y="3874067"/>
            <a:ext cx="708938" cy="454952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ELK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711781" y="1414027"/>
            <a:ext cx="845973" cy="403058"/>
          </a:xfrm>
          <a:prstGeom prst="roundRect">
            <a:avLst>
              <a:gd name="adj" fmla="val 0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B2B 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54" name="Flowchart: Magnetic Disk 53"/>
          <p:cNvSpPr/>
          <p:nvPr/>
        </p:nvSpPr>
        <p:spPr>
          <a:xfrm>
            <a:off x="6182172" y="3876390"/>
            <a:ext cx="708938" cy="454952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EBS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5" name="Round Diagonal Corner Rectangle 64"/>
          <p:cNvSpPr/>
          <p:nvPr/>
        </p:nvSpPr>
        <p:spPr>
          <a:xfrm>
            <a:off x="8057940" y="2111696"/>
            <a:ext cx="387759" cy="1647905"/>
          </a:xfrm>
          <a:prstGeom prst="round2DiagRect">
            <a:avLst>
              <a:gd name="adj1" fmla="val 4548"/>
              <a:gd name="adj2" fmla="val 0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Messaging 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Hybrid Integration</a:t>
            </a:r>
            <a:endParaRPr lang="en-IN" sz="900" dirty="0" smtClean="0">
              <a:solidFill>
                <a:schemeClr val="bg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5711781" y="2117644"/>
            <a:ext cx="2280520" cy="1647905"/>
            <a:chOff x="5711781" y="2117644"/>
            <a:chExt cx="2280520" cy="1647905"/>
          </a:xfrm>
        </p:grpSpPr>
        <p:sp>
          <p:nvSpPr>
            <p:cNvPr id="59" name="Round Diagonal Corner Rectangle 58"/>
            <p:cNvSpPr/>
            <p:nvPr/>
          </p:nvSpPr>
          <p:spPr>
            <a:xfrm>
              <a:off x="5711781" y="2117644"/>
              <a:ext cx="2280520" cy="1647905"/>
            </a:xfrm>
            <a:prstGeom prst="round2DiagRect">
              <a:avLst>
                <a:gd name="adj1" fmla="val 4548"/>
                <a:gd name="adj2" fmla="val 0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Kubernetes Infrastructure</a:t>
              </a:r>
              <a:endParaRPr lang="en-IN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821071" y="2220070"/>
              <a:ext cx="884405" cy="318598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Cluster Management</a:t>
              </a:r>
              <a:endParaRPr lang="en-IN" sz="9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821251" y="2607802"/>
              <a:ext cx="884226" cy="294361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Docker Registry</a:t>
              </a:r>
              <a:endParaRPr lang="en-IN" sz="9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55" name="Flowchart: Magnetic Disk 54"/>
            <p:cNvSpPr/>
            <p:nvPr/>
          </p:nvSpPr>
          <p:spPr>
            <a:xfrm>
              <a:off x="5908895" y="3005227"/>
              <a:ext cx="708938" cy="319675"/>
            </a:xfrm>
            <a:prstGeom prst="flowChartMagneticDisk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Doc Store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777913" y="2169524"/>
              <a:ext cx="1157087" cy="1288456"/>
              <a:chOff x="6777913" y="2169524"/>
              <a:chExt cx="1157087" cy="128845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6777913" y="2169524"/>
                <a:ext cx="1157087" cy="1288456"/>
                <a:chOff x="7366000" y="2259958"/>
                <a:chExt cx="991987" cy="1145691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7366000" y="2259958"/>
                  <a:ext cx="915106" cy="1058993"/>
                </a:xfrm>
                <a:prstGeom prst="rect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dirty="0" smtClean="0">
                      <a:solidFill>
                        <a:schemeClr val="bg1"/>
                      </a:solidFill>
                    </a:rPr>
                    <a:t>Namespaces</a:t>
                  </a:r>
                  <a:endParaRPr lang="en-IN" sz="10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7404440" y="2303307"/>
                  <a:ext cx="915106" cy="1058993"/>
                </a:xfrm>
                <a:prstGeom prst="rect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dirty="0" smtClean="0">
                      <a:solidFill>
                        <a:schemeClr val="bg1"/>
                      </a:solidFill>
                    </a:rPr>
                    <a:t>Namespaces</a:t>
                  </a:r>
                  <a:endParaRPr lang="en-IN" sz="10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7442881" y="2346656"/>
                  <a:ext cx="915106" cy="1058993"/>
                </a:xfrm>
                <a:prstGeom prst="rect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dirty="0" smtClean="0">
                      <a:solidFill>
                        <a:schemeClr val="bg1"/>
                      </a:solidFill>
                    </a:rPr>
                    <a:t>K8S Namespaces</a:t>
                  </a:r>
                  <a:endParaRPr lang="en-US" sz="800" dirty="0" smtClean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sz="800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IN" sz="1000" dirty="0" smtClean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9" name="Rectangle 48"/>
              <p:cNvSpPr/>
              <p:nvPr/>
            </p:nvSpPr>
            <p:spPr>
              <a:xfrm>
                <a:off x="6948152" y="3073345"/>
                <a:ext cx="897171" cy="327647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/>
                    </a:solidFill>
                  </a:rPr>
                  <a:t>B2B </a:t>
                </a:r>
              </a:p>
              <a:p>
                <a:pPr algn="ctr"/>
                <a:r>
                  <a:rPr lang="en-US" sz="900" dirty="0" smtClean="0">
                    <a:solidFill>
                      <a:schemeClr val="bg1"/>
                    </a:solidFill>
                  </a:rPr>
                  <a:t>Runtime</a:t>
                </a:r>
                <a:endParaRPr lang="en-IN" sz="900" dirty="0" smtClean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180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2" grpId="0" animBg="1"/>
      <p:bldP spid="56" grpId="0" animBg="1"/>
      <p:bldP spid="50" grpId="0" animBg="1"/>
      <p:bldP spid="54" grpId="0" animBg="1"/>
      <p:bldP spid="6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IN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Topics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07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B2B Landscape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Channels</a:t>
            </a:r>
          </a:p>
          <a:p>
            <a:pPr lvl="1"/>
            <a:r>
              <a:rPr lang="en-US" dirty="0" smtClean="0"/>
              <a:t>Provides connectivity to the partners for sending documents</a:t>
            </a:r>
          </a:p>
          <a:p>
            <a:r>
              <a:rPr lang="en-US" b="1" dirty="0" smtClean="0"/>
              <a:t>Partner Management</a:t>
            </a:r>
          </a:p>
          <a:p>
            <a:pPr lvl="1"/>
            <a:r>
              <a:rPr lang="en-US" dirty="0" smtClean="0"/>
              <a:t>Configure partner identity and define rules for processing documents</a:t>
            </a:r>
          </a:p>
          <a:p>
            <a:pPr lvl="1"/>
            <a:r>
              <a:rPr lang="en-US" dirty="0" smtClean="0"/>
              <a:t>Document persistence options</a:t>
            </a:r>
          </a:p>
          <a:p>
            <a:pPr lvl="2"/>
            <a:r>
              <a:rPr lang="en-US" dirty="0" err="1" smtClean="0"/>
              <a:t>Datastore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Transaction Monitoring</a:t>
            </a:r>
          </a:p>
          <a:p>
            <a:pPr lvl="1"/>
            <a:r>
              <a:rPr lang="en-US" dirty="0" smtClean="0"/>
              <a:t>Dashboards</a:t>
            </a:r>
          </a:p>
          <a:p>
            <a:pPr lvl="1"/>
            <a:r>
              <a:rPr lang="en-US" dirty="0" smtClean="0"/>
              <a:t>Search, Drill-down</a:t>
            </a:r>
          </a:p>
          <a:p>
            <a:pPr lvl="1"/>
            <a:r>
              <a:rPr lang="en-US" dirty="0" smtClean="0"/>
              <a:t>Activities/Tasks</a:t>
            </a:r>
          </a:p>
          <a:p>
            <a:pPr lvl="1"/>
            <a:r>
              <a:rPr lang="en-US" dirty="0" smtClean="0"/>
              <a:t>Resubmit/Reprocess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Connectivity, Configuration and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2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B2B Doc Store</a:t>
            </a:r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© 2019 Software AG. All rights reserved. For internal use only</a:t>
            </a:r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7121348" y="3545459"/>
            <a:ext cx="1324052" cy="1184755"/>
            <a:chOff x="6917906" y="782725"/>
            <a:chExt cx="1324052" cy="1184755"/>
          </a:xfrm>
        </p:grpSpPr>
        <p:sp>
          <p:nvSpPr>
            <p:cNvPr id="24" name="Rectangle 23"/>
            <p:cNvSpPr/>
            <p:nvPr/>
          </p:nvSpPr>
          <p:spPr>
            <a:xfrm>
              <a:off x="6917906" y="782725"/>
              <a:ext cx="1324052" cy="118475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Shared</a:t>
              </a:r>
            </a:p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Doc Store</a:t>
              </a:r>
              <a:endParaRPr lang="en-IN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7097128" y="1287475"/>
              <a:ext cx="987552" cy="556256"/>
            </a:xfrm>
            <a:prstGeom prst="flowChartMagneticDisk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/>
                  </a:solidFill>
                </a:rPr>
                <a:t>Mongo DB</a:t>
              </a:r>
            </a:p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(Clustered)</a:t>
              </a:r>
              <a:endParaRPr lang="en-IN" sz="9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Straight Arrow Connector 19"/>
          <p:cNvCxnSpPr>
            <a:stCxn id="16" idx="2"/>
          </p:cNvCxnSpPr>
          <p:nvPr/>
        </p:nvCxnSpPr>
        <p:spPr>
          <a:xfrm>
            <a:off x="4822095" y="1712058"/>
            <a:ext cx="0" cy="510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Flowchart: Magnetic Disk 24"/>
          <p:cNvSpPr/>
          <p:nvPr/>
        </p:nvSpPr>
        <p:spPr>
          <a:xfrm>
            <a:off x="4478288" y="3932379"/>
            <a:ext cx="1645919" cy="724200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MySQL - RDS</a:t>
            </a:r>
          </a:p>
          <a:p>
            <a:pPr algn="ctr"/>
            <a:r>
              <a:rPr lang="en-US" sz="700" dirty="0" smtClean="0">
                <a:solidFill>
                  <a:schemeClr val="bg1"/>
                </a:solidFill>
              </a:rPr>
              <a:t>(database per tenant)</a:t>
            </a:r>
            <a:endParaRPr lang="en-IN" sz="700" dirty="0" smtClean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262489" y="2222902"/>
            <a:ext cx="2077516" cy="1565458"/>
            <a:chOff x="4328326" y="2222902"/>
            <a:chExt cx="2077516" cy="1565458"/>
          </a:xfrm>
        </p:grpSpPr>
        <p:sp>
          <p:nvSpPr>
            <p:cNvPr id="10" name="Rectangle 9"/>
            <p:cNvSpPr/>
            <p:nvPr/>
          </p:nvSpPr>
          <p:spPr>
            <a:xfrm>
              <a:off x="4328326" y="2222902"/>
              <a:ext cx="2077516" cy="1565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K8S Cluster</a:t>
              </a:r>
              <a:endParaRPr lang="en-IN" sz="11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55122" y="2307025"/>
              <a:ext cx="1855621" cy="358445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Ingress Controller</a:t>
              </a:r>
              <a:endParaRPr lang="en-IN" sz="105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63657" y="2778862"/>
              <a:ext cx="566928" cy="775412"/>
            </a:xfrm>
            <a:prstGeom prst="rect">
              <a:avLst/>
            </a:prstGeom>
            <a:noFill/>
            <a:ln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Tenant A</a:t>
              </a:r>
              <a:endParaRPr lang="en-IN" sz="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13490" y="2778862"/>
              <a:ext cx="566928" cy="775412"/>
            </a:xfrm>
            <a:prstGeom prst="rect">
              <a:avLst/>
            </a:prstGeom>
            <a:noFill/>
            <a:ln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Tenant B</a:t>
              </a:r>
              <a:endParaRPr lang="en-IN" sz="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743815" y="2770328"/>
              <a:ext cx="566928" cy="775412"/>
            </a:xfrm>
            <a:prstGeom prst="rect">
              <a:avLst/>
            </a:prstGeom>
            <a:noFill/>
            <a:ln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Tenant n</a:t>
              </a:r>
              <a:endParaRPr lang="en-IN" sz="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477675" y="3194001"/>
              <a:ext cx="552910" cy="358445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 smtClean="0">
                  <a:solidFill>
                    <a:schemeClr val="bg1"/>
                  </a:solidFill>
                </a:rPr>
                <a:t>B2B </a:t>
              </a:r>
            </a:p>
            <a:p>
              <a:pPr algn="ctr"/>
              <a:r>
                <a:rPr lang="en-US" sz="700" dirty="0" smtClean="0">
                  <a:solidFill>
                    <a:schemeClr val="bg1"/>
                  </a:solidFill>
                </a:rPr>
                <a:t>Runtime</a:t>
              </a:r>
              <a:endParaRPr lang="en-IN" sz="7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113490" y="3194001"/>
              <a:ext cx="552910" cy="358445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 smtClean="0">
                  <a:solidFill>
                    <a:schemeClr val="bg1"/>
                  </a:solidFill>
                </a:rPr>
                <a:t>B2B </a:t>
              </a:r>
            </a:p>
            <a:p>
              <a:pPr algn="ctr"/>
              <a:r>
                <a:rPr lang="en-US" sz="700" dirty="0" smtClean="0">
                  <a:solidFill>
                    <a:schemeClr val="bg1"/>
                  </a:solidFill>
                </a:rPr>
                <a:t>Runtime</a:t>
              </a:r>
              <a:endParaRPr lang="en-IN" sz="7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43815" y="3194001"/>
              <a:ext cx="552910" cy="358445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 smtClean="0">
                  <a:solidFill>
                    <a:schemeClr val="bg1"/>
                  </a:solidFill>
                </a:rPr>
                <a:t>B2B </a:t>
              </a:r>
            </a:p>
            <a:p>
              <a:pPr algn="ctr"/>
              <a:r>
                <a:rPr lang="en-US" sz="700" dirty="0" smtClean="0">
                  <a:solidFill>
                    <a:schemeClr val="bg1"/>
                  </a:solidFill>
                </a:rPr>
                <a:t>Runtime</a:t>
              </a:r>
              <a:endParaRPr lang="en-IN" sz="7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96652" y="680314"/>
            <a:ext cx="2209190" cy="1287167"/>
            <a:chOff x="4196652" y="680314"/>
            <a:chExt cx="2209190" cy="1287167"/>
          </a:xfrm>
        </p:grpSpPr>
        <p:sp>
          <p:nvSpPr>
            <p:cNvPr id="3" name="Rectangle 2"/>
            <p:cNvSpPr/>
            <p:nvPr/>
          </p:nvSpPr>
          <p:spPr>
            <a:xfrm>
              <a:off x="4328326" y="1002182"/>
              <a:ext cx="1931212" cy="8122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B2B Application</a:t>
              </a:r>
              <a:endParaRPr lang="en-IN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345137" y="1353613"/>
              <a:ext cx="797357" cy="358445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 err="1" smtClean="0">
                  <a:solidFill>
                    <a:schemeClr val="bg1"/>
                  </a:solidFill>
                </a:rPr>
                <a:t>DocStore</a:t>
              </a:r>
              <a:r>
                <a:rPr lang="en-US" sz="1050" dirty="0" smtClean="0">
                  <a:solidFill>
                    <a:schemeClr val="bg1"/>
                  </a:solidFill>
                </a:rPr>
                <a:t> Client API</a:t>
              </a:r>
              <a:endParaRPr lang="en-IN" sz="105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23416" y="1353613"/>
              <a:ext cx="797357" cy="358445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B2B </a:t>
              </a:r>
            </a:p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API</a:t>
              </a:r>
              <a:endParaRPr lang="en-IN" sz="105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196652" y="680314"/>
              <a:ext cx="2209190" cy="1287167"/>
            </a:xfrm>
            <a:prstGeom prst="rect">
              <a:avLst/>
            </a:prstGeom>
            <a:noFill/>
            <a:ln>
              <a:solidFill>
                <a:srgbClr val="7F7F7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CTP</a:t>
              </a:r>
              <a:endParaRPr lang="en-IN" sz="1400" b="1" dirty="0" smtClean="0">
                <a:solidFill>
                  <a:schemeClr val="tx2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31592" y="1002182"/>
            <a:ext cx="3357682" cy="42832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400" b="1" dirty="0" smtClean="0">
                <a:solidFill>
                  <a:schemeClr val="tx2"/>
                </a:solidFill>
              </a:rPr>
              <a:t>Presentation Layer</a:t>
            </a:r>
          </a:p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50" dirty="0" smtClean="0"/>
              <a:t>Design-time interactions</a:t>
            </a:r>
            <a:endParaRPr lang="en-IN" sz="1400" dirty="0" err="1" smtClean="0"/>
          </a:p>
        </p:txBody>
      </p:sp>
      <p:sp>
        <p:nvSpPr>
          <p:cNvPr id="23" name="TextBox 22"/>
          <p:cNvSpPr txBox="1"/>
          <p:nvPr/>
        </p:nvSpPr>
        <p:spPr>
          <a:xfrm>
            <a:off x="431592" y="2496480"/>
            <a:ext cx="3357682" cy="42832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400" b="1" dirty="0" smtClean="0">
                <a:solidFill>
                  <a:schemeClr val="tx2"/>
                </a:solidFill>
              </a:rPr>
              <a:t>Runtime Layer</a:t>
            </a:r>
          </a:p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50" dirty="0" smtClean="0"/>
              <a:t>Tenant specific B2B runtime, serving the requests</a:t>
            </a:r>
            <a:endParaRPr lang="en-IN" sz="1050" dirty="0" err="1" smtClean="0"/>
          </a:p>
        </p:txBody>
      </p:sp>
      <p:cxnSp>
        <p:nvCxnSpPr>
          <p:cNvPr id="12" name="Elbow Connector 11"/>
          <p:cNvCxnSpPr/>
          <p:nvPr/>
        </p:nvCxnSpPr>
        <p:spPr>
          <a:xfrm rot="16200000" flipH="1">
            <a:off x="5956481" y="1718847"/>
            <a:ext cx="2012905" cy="1640879"/>
          </a:xfrm>
          <a:prstGeom prst="bentConnector3">
            <a:avLst>
              <a:gd name="adj1" fmla="val -51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1591" y="4030395"/>
            <a:ext cx="3357683" cy="7514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400" b="1" dirty="0" smtClean="0">
                <a:solidFill>
                  <a:schemeClr val="tx2"/>
                </a:solidFill>
              </a:rPr>
              <a:t>Persistence Layer</a:t>
            </a:r>
          </a:p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50" dirty="0" smtClean="0"/>
              <a:t>Master Document Definition are stored in Doc store, while the user customization are store in the tenant’s storage</a:t>
            </a:r>
            <a:endParaRPr lang="en-IN" sz="1200" dirty="0" err="1" smtClean="0"/>
          </a:p>
        </p:txBody>
      </p:sp>
    </p:spTree>
    <p:extLst>
      <p:ext uri="{BB962C8B-B14F-4D97-AF65-F5344CB8AC3E}">
        <p14:creationId xmlns:p14="http://schemas.microsoft.com/office/powerpoint/2010/main" val="259051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B2B Cloud Registration Process</a:t>
            </a:r>
          </a:p>
          <a:p>
            <a:r>
              <a:rPr lang="en-US" dirty="0" smtClean="0"/>
              <a:t>Tenant Provisioning</a:t>
            </a:r>
          </a:p>
          <a:p>
            <a:r>
              <a:rPr lang="en-US" dirty="0" smtClean="0"/>
              <a:t>Design-time flow</a:t>
            </a:r>
          </a:p>
          <a:p>
            <a:r>
              <a:rPr lang="en-US" dirty="0" smtClean="0"/>
              <a:t>Runtime flow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4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5159645" y="1295770"/>
            <a:ext cx="2473055" cy="349320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4949" y="2874931"/>
            <a:ext cx="3556861" cy="19140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B2B Container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Images &amp; Containers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04814" y="4068301"/>
            <a:ext cx="2177511" cy="55352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wM</a:t>
            </a:r>
            <a:r>
              <a:rPr lang="en-US" sz="1400" b="1" dirty="0" smtClean="0">
                <a:solidFill>
                  <a:schemeClr val="bg1"/>
                </a:solidFill>
              </a:rPr>
              <a:t> Integration Server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(Lean base image)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3834" y="3200396"/>
            <a:ext cx="2998491" cy="61551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wM</a:t>
            </a:r>
            <a:r>
              <a:rPr lang="en-US" sz="1400" b="1" dirty="0" smtClean="0">
                <a:solidFill>
                  <a:schemeClr val="bg1"/>
                </a:solidFill>
              </a:rPr>
              <a:t> B2B Core Module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98423" y="2743194"/>
            <a:ext cx="1449092" cy="325465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Images</a:t>
            </a:r>
          </a:p>
        </p:txBody>
      </p:sp>
      <p:cxnSp>
        <p:nvCxnSpPr>
          <p:cNvPr id="12" name="Elbow Connector 11"/>
          <p:cNvCxnSpPr>
            <a:endCxn id="7" idx="1"/>
          </p:cNvCxnSpPr>
          <p:nvPr/>
        </p:nvCxnSpPr>
        <p:spPr>
          <a:xfrm rot="16200000" flipH="1">
            <a:off x="1258133" y="3898383"/>
            <a:ext cx="529150" cy="364212"/>
          </a:xfrm>
          <a:prstGeom prst="bentConnector2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6908" y="3948189"/>
            <a:ext cx="492122" cy="222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100" dirty="0" smtClean="0"/>
              <a:t> FROM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26762" y="3508155"/>
            <a:ext cx="991891" cy="220849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WmTN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131663" y="3508155"/>
            <a:ext cx="991891" cy="220849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</a:rPr>
              <a:t>WmTNExt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236563" y="3508154"/>
            <a:ext cx="560522" cy="220849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56043" y="1776325"/>
            <a:ext cx="1082404" cy="32692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EDI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264473" y="1157956"/>
            <a:ext cx="2073974" cy="325465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Doc Store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949" y="1295771"/>
            <a:ext cx="3556861" cy="112970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98423" y="1164034"/>
            <a:ext cx="1449092" cy="325465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Containers</a:t>
            </a:r>
          </a:p>
        </p:txBody>
      </p:sp>
      <p:cxnSp>
        <p:nvCxnSpPr>
          <p:cNvPr id="5" name="Curved Connector 4"/>
          <p:cNvCxnSpPr>
            <a:stCxn id="8" idx="0"/>
          </p:cNvCxnSpPr>
          <p:nvPr/>
        </p:nvCxnSpPr>
        <p:spPr>
          <a:xfrm rot="5400000" flipH="1" flipV="1">
            <a:off x="2482587" y="2150331"/>
            <a:ext cx="950558" cy="1149573"/>
          </a:xfrm>
          <a:prstGeom prst="curvedConnector3">
            <a:avLst>
              <a:gd name="adj1" fmla="val 5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fik 10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488" y="1629741"/>
            <a:ext cx="620097" cy="620097"/>
          </a:xfrm>
          <a:prstGeom prst="rect">
            <a:avLst/>
          </a:prstGeom>
        </p:spPr>
      </p:pic>
      <p:pic>
        <p:nvPicPr>
          <p:cNvPr id="36" name="Grafik 10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666" y="1637412"/>
            <a:ext cx="620097" cy="620097"/>
          </a:xfrm>
          <a:prstGeom prst="rect">
            <a:avLst/>
          </a:prstGeom>
        </p:spPr>
      </p:pic>
      <p:pic>
        <p:nvPicPr>
          <p:cNvPr id="37" name="Grafik 10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843" y="1639917"/>
            <a:ext cx="620097" cy="620097"/>
          </a:xfrm>
          <a:prstGeom prst="rect">
            <a:avLst/>
          </a:prstGeom>
        </p:spPr>
      </p:pic>
      <p:pic>
        <p:nvPicPr>
          <p:cNvPr id="38" name="Grafik 10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20" y="1637411"/>
            <a:ext cx="620097" cy="620097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6256043" y="2245366"/>
            <a:ext cx="1082404" cy="32692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HL7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256043" y="2714407"/>
            <a:ext cx="1082404" cy="32692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HIPPA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256043" y="3183448"/>
            <a:ext cx="1082404" cy="32692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FIX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256043" y="3652489"/>
            <a:ext cx="1082404" cy="32692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56043" y="4121531"/>
            <a:ext cx="1082404" cy="32692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9" name="Rectangle 28"/>
          <p:cNvSpPr/>
          <p:nvPr/>
        </p:nvSpPr>
        <p:spPr>
          <a:xfrm rot="16200000">
            <a:off x="4148593" y="2955566"/>
            <a:ext cx="2685410" cy="326928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Access Layer - API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7893050" y="2806379"/>
            <a:ext cx="800100" cy="471981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Mongo</a:t>
            </a:r>
            <a:endParaRPr lang="en-IN" sz="1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5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B2B - Ci/CD 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© 2019 Software AG. All rights reserved. For internal use only</a:t>
            </a:r>
            <a:endParaRPr lang="en-US" dirty="0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409651" y="819311"/>
            <a:ext cx="1141172" cy="809548"/>
            <a:chOff x="409651" y="819311"/>
            <a:chExt cx="1141172" cy="809548"/>
          </a:xfrm>
        </p:grpSpPr>
        <p:sp>
          <p:nvSpPr>
            <p:cNvPr id="5" name="Rectangle 4"/>
            <p:cNvSpPr/>
            <p:nvPr/>
          </p:nvSpPr>
          <p:spPr>
            <a:xfrm>
              <a:off x="409651" y="819311"/>
              <a:ext cx="1141172" cy="80954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75487" y="885755"/>
              <a:ext cx="958293" cy="179222"/>
            </a:xfrm>
            <a:prstGeom prst="roundRect">
              <a:avLst/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WmTN</a:t>
              </a:r>
              <a:endParaRPr lang="en-IN" sz="900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75485" y="1109174"/>
              <a:ext cx="958293" cy="179222"/>
            </a:xfrm>
            <a:prstGeom prst="roundRect">
              <a:avLst/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WmB2B</a:t>
              </a:r>
              <a:endParaRPr lang="en-IN" sz="900" dirty="0">
                <a:solidFill>
                  <a:schemeClr val="bg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75487" y="1332593"/>
              <a:ext cx="958292" cy="179222"/>
            </a:xfrm>
            <a:prstGeom prst="roundRect">
              <a:avLst/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WmChannels</a:t>
              </a:r>
              <a:endParaRPr lang="en-IN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09644" y="1570339"/>
            <a:ext cx="1141177" cy="268226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w</a:t>
            </a:r>
            <a:r>
              <a:rPr lang="en-US" sz="1100" dirty="0" err="1" smtClean="0">
                <a:solidFill>
                  <a:schemeClr val="bg1"/>
                </a:solidFill>
              </a:rPr>
              <a:t>m</a:t>
            </a:r>
            <a:r>
              <a:rPr lang="en-US" sz="1100" dirty="0" smtClean="0">
                <a:solidFill>
                  <a:schemeClr val="bg1"/>
                </a:solidFill>
              </a:rPr>
              <a:t>-</a:t>
            </a:r>
            <a:r>
              <a:rPr lang="en-US" sz="1100" dirty="0" err="1" smtClean="0">
                <a:solidFill>
                  <a:schemeClr val="bg1"/>
                </a:solidFill>
              </a:rPr>
              <a:t>tn</a:t>
            </a:r>
            <a:r>
              <a:rPr lang="en-US" sz="1100" dirty="0" smtClean="0">
                <a:solidFill>
                  <a:schemeClr val="bg1"/>
                </a:solidFill>
              </a:rPr>
              <a:t>-core</a:t>
            </a:r>
            <a:endParaRPr lang="en-IN" sz="1200" dirty="0" smtClean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09649" y="1973900"/>
            <a:ext cx="1141173" cy="1515449"/>
            <a:chOff x="409649" y="1973900"/>
            <a:chExt cx="1141173" cy="1515449"/>
          </a:xfrm>
        </p:grpSpPr>
        <p:sp>
          <p:nvSpPr>
            <p:cNvPr id="14" name="Rectangle 13"/>
            <p:cNvSpPr/>
            <p:nvPr/>
          </p:nvSpPr>
          <p:spPr>
            <a:xfrm>
              <a:off x="409649" y="1973900"/>
              <a:ext cx="1141173" cy="151544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75490" y="2048880"/>
              <a:ext cx="958293" cy="179222"/>
            </a:xfrm>
            <a:prstGeom prst="roundRect">
              <a:avLst/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WmEDI</a:t>
              </a:r>
              <a:endParaRPr lang="en-IN" sz="9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75487" y="2268459"/>
              <a:ext cx="958293" cy="179222"/>
            </a:xfrm>
            <a:prstGeom prst="roundRect">
              <a:avLst/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WmEDIINT</a:t>
              </a:r>
              <a:endParaRPr lang="en-IN" sz="9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75490" y="2488038"/>
              <a:ext cx="958292" cy="179222"/>
            </a:xfrm>
            <a:prstGeom prst="roundRect">
              <a:avLst/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WmEDIforTN</a:t>
              </a:r>
              <a:endParaRPr lang="en-IN" sz="9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75488" y="2707617"/>
              <a:ext cx="958293" cy="179222"/>
            </a:xfrm>
            <a:prstGeom prst="roundRect">
              <a:avLst/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WmEDIExt</a:t>
              </a:r>
              <a:endParaRPr lang="en-IN" sz="9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75490" y="2927196"/>
              <a:ext cx="958293" cy="179222"/>
            </a:xfrm>
            <a:prstGeom prst="roundRect">
              <a:avLst/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WmEDIINTExt</a:t>
              </a:r>
              <a:endParaRPr lang="en-IN" sz="9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75484" y="3146775"/>
              <a:ext cx="958293" cy="179222"/>
            </a:xfrm>
            <a:prstGeom prst="roundRect">
              <a:avLst/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WmFlatFile</a:t>
              </a:r>
              <a:endParaRPr lang="en-IN" sz="9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409644" y="3394279"/>
            <a:ext cx="1141178" cy="268226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err="1" smtClean="0">
                <a:solidFill>
                  <a:schemeClr val="bg1"/>
                </a:solidFill>
              </a:rPr>
              <a:t>wm-tn-edi</a:t>
            </a:r>
            <a:endParaRPr lang="en-IN" sz="1100" dirty="0" smtClean="0">
              <a:solidFill>
                <a:schemeClr val="bg1"/>
              </a:solidFill>
            </a:endParaRPr>
          </a:p>
        </p:txBody>
      </p:sp>
      <p:cxnSp>
        <p:nvCxnSpPr>
          <p:cNvPr id="39" name="Elbow Connector 38"/>
          <p:cNvCxnSpPr>
            <a:stCxn id="10" idx="3"/>
            <a:endCxn id="36" idx="1"/>
          </p:cNvCxnSpPr>
          <p:nvPr/>
        </p:nvCxnSpPr>
        <p:spPr>
          <a:xfrm flipV="1">
            <a:off x="1550821" y="827380"/>
            <a:ext cx="1937231" cy="877072"/>
          </a:xfrm>
          <a:prstGeom prst="bentConnector3">
            <a:avLst>
              <a:gd name="adj1" fmla="val 4358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8" idx="3"/>
            <a:endCxn id="37" idx="1"/>
          </p:cNvCxnSpPr>
          <p:nvPr/>
        </p:nvCxnSpPr>
        <p:spPr>
          <a:xfrm flipV="1">
            <a:off x="1550822" y="1096517"/>
            <a:ext cx="1937232" cy="2431875"/>
          </a:xfrm>
          <a:prstGeom prst="bentConnector3">
            <a:avLst>
              <a:gd name="adj1" fmla="val 5604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4" name="Grafik 7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67" y="1538648"/>
            <a:ext cx="282553" cy="282553"/>
          </a:xfrm>
          <a:prstGeom prst="rect">
            <a:avLst/>
          </a:prstGeom>
        </p:spPr>
      </p:pic>
      <p:pic>
        <p:nvPicPr>
          <p:cNvPr id="45" name="Grafik 7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66" y="3394279"/>
            <a:ext cx="282553" cy="282553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2852926" y="637639"/>
            <a:ext cx="2062886" cy="1219265"/>
            <a:chOff x="2852927" y="1867585"/>
            <a:chExt cx="2062886" cy="1219265"/>
          </a:xfrm>
        </p:grpSpPr>
        <p:grpSp>
          <p:nvGrpSpPr>
            <p:cNvPr id="42" name="Group 41"/>
            <p:cNvGrpSpPr/>
            <p:nvPr/>
          </p:nvGrpSpPr>
          <p:grpSpPr>
            <a:xfrm>
              <a:off x="3379019" y="1867585"/>
              <a:ext cx="1536793" cy="1019254"/>
              <a:chOff x="3379020" y="1867585"/>
              <a:chExt cx="1288694" cy="101925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3379020" y="1867585"/>
                <a:ext cx="1288694" cy="1019254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sz="14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3470453" y="2483891"/>
                <a:ext cx="1138739" cy="223419"/>
              </a:xfrm>
              <a:prstGeom prst="roundRect">
                <a:avLst/>
              </a:prstGeom>
              <a:ln w="952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dirty="0" smtClean="0">
                    <a:solidFill>
                      <a:schemeClr val="bg1"/>
                    </a:solidFill>
                  </a:rPr>
                  <a:t>is-base-image</a:t>
                </a:r>
                <a:endParaRPr lang="en-IN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3470452" y="1945616"/>
                <a:ext cx="1138740" cy="223419"/>
              </a:xfrm>
              <a:prstGeom prst="roundRect">
                <a:avLst/>
              </a:prstGeom>
              <a:ln w="952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dirty="0" err="1">
                    <a:solidFill>
                      <a:schemeClr val="bg1"/>
                    </a:solidFill>
                  </a:rPr>
                  <a:t>w</a:t>
                </a:r>
                <a:r>
                  <a:rPr lang="en-US" sz="9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900" dirty="0" smtClean="0">
                    <a:solidFill>
                      <a:schemeClr val="bg1"/>
                    </a:solidFill>
                  </a:rPr>
                  <a:t>-</a:t>
                </a:r>
                <a:r>
                  <a:rPr lang="en-US" sz="900" dirty="0" err="1" smtClean="0">
                    <a:solidFill>
                      <a:schemeClr val="bg1"/>
                    </a:solidFill>
                  </a:rPr>
                  <a:t>tn</a:t>
                </a:r>
                <a:r>
                  <a:rPr lang="en-US" sz="900" dirty="0" smtClean="0">
                    <a:solidFill>
                      <a:schemeClr val="bg1"/>
                    </a:solidFill>
                  </a:rPr>
                  <a:t>-core</a:t>
                </a:r>
                <a:endParaRPr lang="en-IN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470453" y="2214753"/>
                <a:ext cx="1138739" cy="223419"/>
              </a:xfrm>
              <a:prstGeom prst="roundRect">
                <a:avLst/>
              </a:prstGeom>
              <a:ln w="952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dirty="0" err="1" smtClean="0">
                    <a:solidFill>
                      <a:schemeClr val="bg1"/>
                    </a:solidFill>
                  </a:rPr>
                  <a:t>wm-tn-edi</a:t>
                </a:r>
                <a:endParaRPr lang="en-IN" sz="9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3379013" y="2799666"/>
              <a:ext cx="1536800" cy="268226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w</a:t>
              </a:r>
              <a:r>
                <a:rPr lang="en-US" sz="1100" dirty="0" smtClean="0">
                  <a:solidFill>
                    <a:schemeClr val="bg1"/>
                  </a:solidFill>
                </a:rPr>
                <a:t>ebmethods-b2b</a:t>
              </a:r>
              <a:endParaRPr lang="en-IN" sz="11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027" name="Picture 3" descr="C:\Users\inkde\Downloads\PinClipart.com_january-2017-clip-art_38835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2927" y="2602895"/>
              <a:ext cx="756967" cy="483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Rectangle 51"/>
          <p:cNvSpPr/>
          <p:nvPr/>
        </p:nvSpPr>
        <p:spPr>
          <a:xfrm>
            <a:off x="3379013" y="2203747"/>
            <a:ext cx="1536800" cy="268226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b</a:t>
            </a:r>
            <a:r>
              <a:rPr lang="en-US" sz="1100" dirty="0" smtClean="0">
                <a:solidFill>
                  <a:schemeClr val="bg1"/>
                </a:solidFill>
              </a:rPr>
              <a:t>2b-ui</a:t>
            </a:r>
            <a:endParaRPr lang="en-IN" sz="1100" dirty="0" smtClean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618074" y="603114"/>
            <a:ext cx="1463040" cy="123938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2"/>
                </a:solidFill>
              </a:rPr>
              <a:t>B2B </a:t>
            </a:r>
          </a:p>
          <a:p>
            <a:pPr algn="ctr"/>
            <a:r>
              <a:rPr lang="en-US" sz="1200" b="1" dirty="0" smtClean="0">
                <a:solidFill>
                  <a:schemeClr val="bg2"/>
                </a:solidFill>
              </a:rPr>
              <a:t>Runtime</a:t>
            </a:r>
            <a:endParaRPr lang="en-IN" sz="1200" b="1" dirty="0" smtClean="0">
              <a:solidFill>
                <a:schemeClr val="bg2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618074" y="1951026"/>
            <a:ext cx="1463040" cy="7736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2"/>
                </a:solidFill>
              </a:rPr>
              <a:t>B2B </a:t>
            </a:r>
          </a:p>
          <a:p>
            <a:pPr algn="ctr"/>
            <a:r>
              <a:rPr lang="en-US" sz="1200" b="1" dirty="0" smtClean="0">
                <a:solidFill>
                  <a:schemeClr val="bg2"/>
                </a:solidFill>
              </a:rPr>
              <a:t>Application</a:t>
            </a:r>
            <a:endParaRPr lang="en-IN" sz="1200" b="1" dirty="0" smtClean="0">
              <a:solidFill>
                <a:schemeClr val="bg2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18074" y="2833220"/>
            <a:ext cx="1463040" cy="7736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2"/>
                </a:solidFill>
              </a:rPr>
              <a:t>B2B </a:t>
            </a:r>
          </a:p>
          <a:p>
            <a:pPr algn="ctr"/>
            <a:r>
              <a:rPr lang="en-US" sz="1200" b="1" dirty="0" smtClean="0">
                <a:solidFill>
                  <a:schemeClr val="bg2"/>
                </a:solidFill>
              </a:rPr>
              <a:t>Database</a:t>
            </a:r>
            <a:endParaRPr lang="en-IN" sz="1200" b="1" dirty="0" smtClean="0">
              <a:solidFill>
                <a:schemeClr val="bg2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618074" y="3715413"/>
            <a:ext cx="1463040" cy="7736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2"/>
                </a:solidFill>
              </a:rPr>
              <a:t>B2B </a:t>
            </a:r>
          </a:p>
          <a:p>
            <a:pPr algn="ctr"/>
            <a:r>
              <a:rPr lang="en-US" sz="1200" b="1" dirty="0" smtClean="0">
                <a:solidFill>
                  <a:schemeClr val="bg2"/>
                </a:solidFill>
              </a:rPr>
              <a:t>Doc store</a:t>
            </a:r>
            <a:endParaRPr lang="en-IN" sz="1200" b="1" dirty="0" smtClean="0">
              <a:solidFill>
                <a:schemeClr val="bg2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379012" y="3085941"/>
            <a:ext cx="1536801" cy="268226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b2b-db</a:t>
            </a:r>
            <a:endParaRPr lang="en-IN" sz="1100" dirty="0" smtClean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79010" y="3968134"/>
            <a:ext cx="1536801" cy="268226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100" dirty="0"/>
              <a:t>wmb2b-store-client</a:t>
            </a:r>
            <a:endParaRPr lang="en-IN" sz="1100" dirty="0" smtClean="0">
              <a:solidFill>
                <a:schemeClr val="bg1"/>
              </a:solidFill>
            </a:endParaRPr>
          </a:p>
        </p:txBody>
      </p:sp>
      <p:cxnSp>
        <p:nvCxnSpPr>
          <p:cNvPr id="9" name="Elbow Connector 8"/>
          <p:cNvCxnSpPr>
            <a:stCxn id="38" idx="3"/>
            <a:endCxn id="57" idx="1"/>
          </p:cNvCxnSpPr>
          <p:nvPr/>
        </p:nvCxnSpPr>
        <p:spPr>
          <a:xfrm>
            <a:off x="4915811" y="4102247"/>
            <a:ext cx="702263" cy="1"/>
          </a:xfrm>
          <a:prstGeom prst="bentConnector3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8" idx="3"/>
            <a:endCxn id="56" idx="1"/>
          </p:cNvCxnSpPr>
          <p:nvPr/>
        </p:nvCxnSpPr>
        <p:spPr>
          <a:xfrm>
            <a:off x="4915813" y="3220054"/>
            <a:ext cx="702261" cy="1"/>
          </a:xfrm>
          <a:prstGeom prst="bentConnector3">
            <a:avLst>
              <a:gd name="adj1" fmla="val 50000"/>
            </a:avLst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2" idx="3"/>
            <a:endCxn id="55" idx="1"/>
          </p:cNvCxnSpPr>
          <p:nvPr/>
        </p:nvCxnSpPr>
        <p:spPr>
          <a:xfrm>
            <a:off x="4915813" y="2337860"/>
            <a:ext cx="702261" cy="1"/>
          </a:xfrm>
          <a:prstGeom prst="bentConnector3">
            <a:avLst>
              <a:gd name="adj1" fmla="val 50000"/>
            </a:avLst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Magnetic Disk 46"/>
          <p:cNvSpPr/>
          <p:nvPr/>
        </p:nvSpPr>
        <p:spPr>
          <a:xfrm>
            <a:off x="2936667" y="3166719"/>
            <a:ext cx="635128" cy="359705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&lt;/&gt;</a:t>
            </a:r>
            <a:endParaRPr lang="en-IN" sz="105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8" name="Picture 3" descr="C:\Users\inkde\Downloads\5847ea22cef1014c0b5e483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408" y="2089483"/>
            <a:ext cx="467647" cy="49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inkde\Pictures\icons\MongoDB_Logo_FullColorBlack_RGB-4td3yuxzj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962" y="4203336"/>
            <a:ext cx="1039825" cy="28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inkde\Pictures\icons\my-sql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962" y="2994262"/>
            <a:ext cx="816836" cy="61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68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B2B Related Applications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On WEBMETHODS.io INTEGRATION</a:t>
            </a:r>
            <a:endParaRPr lang="en-IN" dirty="0"/>
          </a:p>
        </p:txBody>
      </p:sp>
      <p:grpSp>
        <p:nvGrpSpPr>
          <p:cNvPr id="18" name="Group 17"/>
          <p:cNvGrpSpPr/>
          <p:nvPr/>
        </p:nvGrpSpPr>
        <p:grpSpPr>
          <a:xfrm>
            <a:off x="334196" y="1277403"/>
            <a:ext cx="1626271" cy="688258"/>
            <a:chOff x="334196" y="1277403"/>
            <a:chExt cx="1626271" cy="688258"/>
          </a:xfrm>
        </p:grpSpPr>
        <p:sp>
          <p:nvSpPr>
            <p:cNvPr id="6" name="Rectangle 5"/>
            <p:cNvSpPr/>
            <p:nvPr/>
          </p:nvSpPr>
          <p:spPr>
            <a:xfrm>
              <a:off x="475479" y="1277403"/>
              <a:ext cx="1484987" cy="47855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41315" y="1422502"/>
              <a:ext cx="1272847" cy="179222"/>
            </a:xfrm>
            <a:prstGeom prst="roundRect">
              <a:avLst/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WmB2BProvider</a:t>
              </a:r>
              <a:endParaRPr lang="en-IN" sz="900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5473" y="1697435"/>
              <a:ext cx="1484994" cy="268226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webMethods.io B2B</a:t>
              </a:r>
              <a:endParaRPr lang="en-IN" sz="12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1" name="Grafik 7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196" y="1665744"/>
              <a:ext cx="282553" cy="282553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334189" y="2192580"/>
            <a:ext cx="1626271" cy="852532"/>
            <a:chOff x="334189" y="2192580"/>
            <a:chExt cx="1626271" cy="852532"/>
          </a:xfrm>
        </p:grpSpPr>
        <p:sp>
          <p:nvSpPr>
            <p:cNvPr id="12" name="Rectangle 11"/>
            <p:cNvSpPr/>
            <p:nvPr/>
          </p:nvSpPr>
          <p:spPr>
            <a:xfrm>
              <a:off x="475472" y="2192580"/>
              <a:ext cx="1484987" cy="642825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41307" y="2285698"/>
              <a:ext cx="1272847" cy="179222"/>
            </a:xfrm>
            <a:prstGeom prst="roundRect">
              <a:avLst/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WmEDI</a:t>
              </a:r>
              <a:endParaRPr lang="en-IN" sz="90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5466" y="2776886"/>
              <a:ext cx="1484994" cy="268226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EDI</a:t>
              </a:r>
              <a:endParaRPr lang="en-IN" sz="12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5" name="Grafik 7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189" y="2745195"/>
              <a:ext cx="282553" cy="282553"/>
            </a:xfrm>
            <a:prstGeom prst="rect">
              <a:avLst/>
            </a:prstGeom>
          </p:spPr>
        </p:pic>
        <p:sp>
          <p:nvSpPr>
            <p:cNvPr id="16" name="Rounded Rectangle 15"/>
            <p:cNvSpPr/>
            <p:nvPr/>
          </p:nvSpPr>
          <p:spPr>
            <a:xfrm>
              <a:off x="541315" y="2513992"/>
              <a:ext cx="1272847" cy="179222"/>
            </a:xfrm>
            <a:prstGeom prst="roundRect">
              <a:avLst/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900" dirty="0" err="1" smtClean="0">
                  <a:solidFill>
                    <a:schemeClr val="bg1"/>
                  </a:solidFill>
                </a:rPr>
                <a:t>WmEDIProvider</a:t>
              </a:r>
              <a:endParaRPr lang="en-IN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3277210" y="1104595"/>
            <a:ext cx="0" cy="342351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07050" y="1104595"/>
            <a:ext cx="0" cy="342351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79622" y="1113916"/>
            <a:ext cx="1072409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400" b="1" dirty="0" smtClean="0"/>
              <a:t>Applications</a:t>
            </a:r>
            <a:endParaRPr lang="en-IN" sz="1400" b="1" dirty="0" err="1" smtClean="0"/>
          </a:p>
        </p:txBody>
      </p:sp>
      <p:sp>
        <p:nvSpPr>
          <p:cNvPr id="20" name="Rectangle 19"/>
          <p:cNvSpPr/>
          <p:nvPr/>
        </p:nvSpPr>
        <p:spPr>
          <a:xfrm>
            <a:off x="3379622" y="1516678"/>
            <a:ext cx="2333549" cy="31487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webMethods.io B2B</a:t>
            </a:r>
            <a:endParaRPr lang="en-IN" sz="1200" dirty="0" smtClean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79622" y="1973276"/>
            <a:ext cx="2333549" cy="31487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Electronic Data Interchange</a:t>
            </a:r>
            <a:endParaRPr lang="en-IN" sz="1200" dirty="0" smtClean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79622" y="2429874"/>
            <a:ext cx="2333549" cy="31487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AS2</a:t>
            </a:r>
            <a:endParaRPr lang="en-IN" sz="1200" dirty="0" smtClean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79622" y="2886471"/>
            <a:ext cx="2333549" cy="31487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…</a:t>
            </a:r>
            <a:endParaRPr lang="en-IN" sz="1200" dirty="0" smtClean="0">
              <a:solidFill>
                <a:schemeClr val="bg1"/>
              </a:solidFill>
            </a:endParaRPr>
          </a:p>
        </p:txBody>
      </p:sp>
      <p:cxnSp>
        <p:nvCxnSpPr>
          <p:cNvPr id="25" name="Elbow Connector 24"/>
          <p:cNvCxnSpPr>
            <a:stCxn id="10" idx="3"/>
            <a:endCxn id="20" idx="1"/>
          </p:cNvCxnSpPr>
          <p:nvPr/>
        </p:nvCxnSpPr>
        <p:spPr>
          <a:xfrm flipV="1">
            <a:off x="1960467" y="1674113"/>
            <a:ext cx="1419155" cy="15743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4" idx="3"/>
            <a:endCxn id="21" idx="1"/>
          </p:cNvCxnSpPr>
          <p:nvPr/>
        </p:nvCxnSpPr>
        <p:spPr>
          <a:xfrm flipV="1">
            <a:off x="1960460" y="2130711"/>
            <a:ext cx="1419162" cy="78028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ular Callout 27"/>
          <p:cNvSpPr/>
          <p:nvPr/>
        </p:nvSpPr>
        <p:spPr>
          <a:xfrm>
            <a:off x="6217920" y="1196563"/>
            <a:ext cx="2618842" cy="554145"/>
          </a:xfrm>
          <a:prstGeom prst="wedgeRectCallout">
            <a:avLst>
              <a:gd name="adj1" fmla="val -67481"/>
              <a:gd name="adj2" fmla="val 41379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Parse, interact and build integration using B2B</a:t>
            </a:r>
            <a:endParaRPr lang="en-IN" sz="1200" dirty="0" smtClean="0">
              <a:solidFill>
                <a:schemeClr val="tx1"/>
              </a:solidFill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6217920" y="2008625"/>
            <a:ext cx="2618842" cy="594978"/>
          </a:xfrm>
          <a:prstGeom prst="wedgeRectCallout">
            <a:avLst>
              <a:gd name="adj1" fmla="val -66923"/>
              <a:gd name="adj2" fmla="val -27266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Parse</a:t>
            </a:r>
            <a:r>
              <a:rPr lang="en-IN" sz="1200" dirty="0">
                <a:solidFill>
                  <a:schemeClr val="tx1"/>
                </a:solidFill>
              </a:rPr>
              <a:t>, validate, and transform EDI messages received from the webMethods.io B2B</a:t>
            </a:r>
            <a:endParaRPr lang="en-IN" sz="1200" dirty="0" smtClean="0">
              <a:solidFill>
                <a:schemeClr val="tx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34188" y="3368331"/>
            <a:ext cx="1626271" cy="688258"/>
            <a:chOff x="334196" y="1277403"/>
            <a:chExt cx="1626271" cy="688258"/>
          </a:xfrm>
        </p:grpSpPr>
        <p:sp>
          <p:nvSpPr>
            <p:cNvPr id="37" name="Rectangle 36"/>
            <p:cNvSpPr/>
            <p:nvPr/>
          </p:nvSpPr>
          <p:spPr>
            <a:xfrm>
              <a:off x="475479" y="1277403"/>
              <a:ext cx="1484987" cy="47855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41315" y="1422502"/>
              <a:ext cx="1272847" cy="179222"/>
            </a:xfrm>
            <a:prstGeom prst="roundRect">
              <a:avLst/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900" dirty="0" err="1" smtClean="0">
                  <a:solidFill>
                    <a:schemeClr val="bg1"/>
                  </a:solidFill>
                </a:rPr>
                <a:t>WmFlatFile</a:t>
              </a:r>
              <a:endParaRPr lang="en-IN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5473" y="1697435"/>
              <a:ext cx="1484994" cy="268226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Flat File Application</a:t>
              </a:r>
              <a:endParaRPr lang="en-IN" sz="12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40" name="Grafik 7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196" y="1665744"/>
              <a:ext cx="282553" cy="282553"/>
            </a:xfrm>
            <a:prstGeom prst="rect">
              <a:avLst/>
            </a:prstGeom>
          </p:spPr>
        </p:pic>
      </p:grpSp>
      <p:sp>
        <p:nvSpPr>
          <p:cNvPr id="41" name="Rectangular Callout 40"/>
          <p:cNvSpPr/>
          <p:nvPr/>
        </p:nvSpPr>
        <p:spPr>
          <a:xfrm>
            <a:off x="6217920" y="3368331"/>
            <a:ext cx="2618842" cy="554145"/>
          </a:xfrm>
          <a:prstGeom prst="wedgeRectCallout">
            <a:avLst>
              <a:gd name="adj1" fmla="val -67481"/>
              <a:gd name="adj2" fmla="val 41379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Module to handle the Flat File Application handling. Partially managed by B2B team.</a:t>
            </a:r>
            <a:endParaRPr lang="en-IN" sz="1200" dirty="0" smtClean="0">
              <a:solidFill>
                <a:schemeClr val="tx1"/>
              </a:solidFill>
            </a:endParaRPr>
          </a:p>
        </p:txBody>
      </p:sp>
      <p:cxnSp>
        <p:nvCxnSpPr>
          <p:cNvPr id="43" name="Elbow Connector 42"/>
          <p:cNvCxnSpPr>
            <a:stCxn id="39" idx="3"/>
            <a:endCxn id="42" idx="1"/>
          </p:cNvCxnSpPr>
          <p:nvPr/>
        </p:nvCxnSpPr>
        <p:spPr>
          <a:xfrm flipV="1">
            <a:off x="1960459" y="3810462"/>
            <a:ext cx="1419162" cy="1120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422296" y="3709034"/>
            <a:ext cx="2333549" cy="31487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Flat File Applications</a:t>
            </a:r>
            <a:endParaRPr lang="en-IN" sz="1200" dirty="0" smtClean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379621" y="3653027"/>
            <a:ext cx="2333549" cy="31487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Flat File Applications</a:t>
            </a:r>
            <a:endParaRPr lang="en-IN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73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4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© 2019 Software AG. All rights reserved. For internal use only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858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Tenant Registration Process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For Trial Accounts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42337" y="1218084"/>
            <a:ext cx="1124952" cy="12682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webMethods.io B2B Marketing Landing Page</a:t>
            </a:r>
          </a:p>
          <a:p>
            <a:pPr algn="ctr"/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Try for free</a:t>
            </a: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3368838" y="1218084"/>
            <a:ext cx="1124952" cy="12682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Software AG Cloud</a:t>
            </a:r>
          </a:p>
          <a:p>
            <a:pPr algn="ctr"/>
            <a:endParaRPr lang="en-US" sz="12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Click on </a:t>
            </a:r>
            <a:r>
              <a:rPr lang="en-US" sz="1000" b="1" dirty="0" smtClean="0">
                <a:solidFill>
                  <a:schemeClr val="bg1"/>
                </a:solidFill>
              </a:rPr>
              <a:t>webMethods.io B2B</a:t>
            </a:r>
            <a:r>
              <a:rPr lang="en-US" sz="1000" dirty="0" smtClean="0">
                <a:solidFill>
                  <a:schemeClr val="bg1"/>
                </a:solidFill>
              </a:rPr>
              <a:t>, under </a:t>
            </a:r>
            <a:r>
              <a:rPr lang="en-US" sz="1000" b="1" dirty="0" smtClean="0">
                <a:solidFill>
                  <a:schemeClr val="bg1"/>
                </a:solidFill>
              </a:rPr>
              <a:t>Products</a:t>
            </a:r>
            <a:endParaRPr lang="en-US" sz="1050" b="1" dirty="0" smtClean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8" idx="3"/>
            <a:endCxn id="5" idx="1"/>
          </p:cNvCxnSpPr>
          <p:nvPr/>
        </p:nvCxnSpPr>
        <p:spPr>
          <a:xfrm>
            <a:off x="4493790" y="1852196"/>
            <a:ext cx="648547" cy="0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320863" y="1448630"/>
            <a:ext cx="775853" cy="861207"/>
            <a:chOff x="320863" y="1515029"/>
            <a:chExt cx="775853" cy="861207"/>
          </a:xfrm>
        </p:grpSpPr>
        <p:pic>
          <p:nvPicPr>
            <p:cNvPr id="6" name="Grafik 15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098" y="1515029"/>
              <a:ext cx="567383" cy="567383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320863" y="2160792"/>
              <a:ext cx="775853" cy="215444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400" dirty="0" smtClean="0">
                  <a:solidFill>
                    <a:schemeClr val="bg2"/>
                  </a:solidFill>
                </a:rPr>
                <a:t>Customer</a:t>
              </a:r>
            </a:p>
          </p:txBody>
        </p:sp>
      </p:grpSp>
      <p:sp>
        <p:nvSpPr>
          <p:cNvPr id="7" name="Oval 6"/>
          <p:cNvSpPr/>
          <p:nvPr/>
        </p:nvSpPr>
        <p:spPr>
          <a:xfrm>
            <a:off x="3178208" y="2270863"/>
            <a:ext cx="354724" cy="35830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4956951" y="2270863"/>
            <a:ext cx="354724" cy="35830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" name="Rectangle 30">
            <a:hlinkClick r:id="rId5"/>
          </p:cNvPr>
          <p:cNvSpPr/>
          <p:nvPr/>
        </p:nvSpPr>
        <p:spPr>
          <a:xfrm>
            <a:off x="1595339" y="1215565"/>
            <a:ext cx="1124952" cy="12682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Software AG Cloud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(Start Here)</a:t>
            </a:r>
            <a:endParaRPr lang="en-US" sz="1050" dirty="0" smtClean="0">
              <a:solidFill>
                <a:schemeClr val="bg1"/>
              </a:solidFill>
            </a:endParaRPr>
          </a:p>
          <a:p>
            <a:pPr algn="ctr"/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 smtClean="0">
                <a:solidFill>
                  <a:schemeClr val="bg1"/>
                </a:solidFill>
                <a:hlinkClick r:id="rId6"/>
              </a:rPr>
              <a:t>[Link]</a:t>
            </a:r>
            <a:endParaRPr lang="en-US" sz="1050" dirty="0" smtClean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31" idx="3"/>
            <a:endCxn id="8" idx="1"/>
          </p:cNvCxnSpPr>
          <p:nvPr/>
        </p:nvCxnSpPr>
        <p:spPr>
          <a:xfrm>
            <a:off x="2720291" y="1849677"/>
            <a:ext cx="648547" cy="2519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662" y="1362023"/>
            <a:ext cx="2227938" cy="3281271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Oval 23"/>
          <p:cNvSpPr/>
          <p:nvPr/>
        </p:nvSpPr>
        <p:spPr>
          <a:xfrm>
            <a:off x="6523518" y="4364264"/>
            <a:ext cx="354724" cy="35830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041" name="Straight Arrow Connector 1040"/>
          <p:cNvCxnSpPr>
            <a:stCxn id="5" idx="3"/>
          </p:cNvCxnSpPr>
          <p:nvPr/>
        </p:nvCxnSpPr>
        <p:spPr>
          <a:xfrm flipV="1">
            <a:off x="6267289" y="1849676"/>
            <a:ext cx="369373" cy="2520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142337" y="3209232"/>
            <a:ext cx="1124952" cy="1155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[ Auto Provisioning ]</a:t>
            </a:r>
          </a:p>
        </p:txBody>
      </p:sp>
      <p:cxnSp>
        <p:nvCxnSpPr>
          <p:cNvPr id="1043" name="Straight Arrow Connector 1042"/>
          <p:cNvCxnSpPr>
            <a:endCxn id="50" idx="3"/>
          </p:cNvCxnSpPr>
          <p:nvPr/>
        </p:nvCxnSpPr>
        <p:spPr>
          <a:xfrm flipH="1">
            <a:off x="6267289" y="3786748"/>
            <a:ext cx="369373" cy="0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4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592" y="2971897"/>
            <a:ext cx="1594908" cy="1623535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46" name="Straight Arrow Connector 1045"/>
          <p:cNvCxnSpPr>
            <a:stCxn id="50" idx="1"/>
            <a:endCxn id="1044" idx="3"/>
          </p:cNvCxnSpPr>
          <p:nvPr/>
        </p:nvCxnSpPr>
        <p:spPr>
          <a:xfrm flipH="1" flipV="1">
            <a:off x="4715500" y="3783665"/>
            <a:ext cx="426837" cy="3083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7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28" y="3313583"/>
            <a:ext cx="1877016" cy="94632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50" name="Straight Arrow Connector 1049"/>
          <p:cNvCxnSpPr>
            <a:stCxn id="1044" idx="1"/>
            <a:endCxn id="1047" idx="3"/>
          </p:cNvCxnSpPr>
          <p:nvPr/>
        </p:nvCxnSpPr>
        <p:spPr>
          <a:xfrm flipH="1">
            <a:off x="2624144" y="3783665"/>
            <a:ext cx="496448" cy="3083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2943230" y="4376281"/>
            <a:ext cx="354724" cy="35830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69766" y="4089043"/>
            <a:ext cx="354724" cy="35830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7107164" y="1100667"/>
            <a:ext cx="1286934" cy="26135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Registration</a:t>
            </a:r>
            <a:endParaRPr lang="en-IN" sz="1200" dirty="0" smtClean="0">
              <a:solidFill>
                <a:schemeClr val="bg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3274579" y="2761006"/>
            <a:ext cx="1286934" cy="26135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Login</a:t>
            </a:r>
            <a:endParaRPr lang="en-IN" sz="1200" dirty="0" smtClean="0">
              <a:solidFill>
                <a:schemeClr val="bg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042169" y="3094562"/>
            <a:ext cx="1286934" cy="26135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B2B</a:t>
            </a:r>
            <a:endParaRPr lang="en-IN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6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IN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Tenant Provisioning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8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Tenant Provisioning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Integration Platform Tenant Infrastructure</a:t>
            </a:r>
          </a:p>
          <a:p>
            <a:pPr lvl="1"/>
            <a:r>
              <a:rPr lang="en-US" dirty="0" smtClean="0"/>
              <a:t>B2B added as a capability to Tenant, similar to Cloud Deployment capability</a:t>
            </a:r>
          </a:p>
          <a:p>
            <a:r>
              <a:rPr lang="en-US" dirty="0" smtClean="0"/>
              <a:t>Leverages the Kubernetes Cluster for B2B runtime</a:t>
            </a:r>
          </a:p>
          <a:p>
            <a:r>
              <a:rPr lang="en-US" dirty="0" smtClean="0"/>
              <a:t>Every provisioning includes</a:t>
            </a:r>
          </a:p>
          <a:p>
            <a:pPr lvl="1"/>
            <a:r>
              <a:rPr lang="en-US" dirty="0" smtClean="0"/>
              <a:t>Integration Cloud provisioning</a:t>
            </a:r>
          </a:p>
          <a:p>
            <a:pPr lvl="1"/>
            <a:r>
              <a:rPr lang="en-US" dirty="0" smtClean="0"/>
              <a:t>B2B Cloud instance </a:t>
            </a:r>
            <a:r>
              <a:rPr lang="en-US" sz="1200" dirty="0" smtClean="0"/>
              <a:t>(one instance per tenant)</a:t>
            </a:r>
            <a:endParaRPr lang="en-US" dirty="0" smtClean="0"/>
          </a:p>
          <a:p>
            <a:r>
              <a:rPr lang="en-US" dirty="0" smtClean="0"/>
              <a:t>Only trial accounts supported, for Oct-2018</a:t>
            </a:r>
          </a:p>
          <a:p>
            <a:endParaRPr lang="en-US" dirty="0"/>
          </a:p>
          <a:p>
            <a:r>
              <a:rPr lang="en-US" dirty="0" smtClean="0"/>
              <a:t>B2B database uses an independent store, different from the other products in webMethods.io Platform</a:t>
            </a:r>
          </a:p>
          <a:p>
            <a:pPr lvl="1"/>
            <a:r>
              <a:rPr lang="en-US" dirty="0" smtClean="0"/>
              <a:t>Provisioned based on Tenant type (trial, basic, advanced or enterprise)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Key highlights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8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13972731"/>
              </p:ext>
            </p:extLst>
          </p:nvPr>
        </p:nvGraphicFramePr>
        <p:xfrm>
          <a:off x="177039" y="809301"/>
          <a:ext cx="8529355" cy="3899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webMethods.io B2B – Editions (Oct’2019)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© 2019 Software AG. All rights reserved.</a:t>
            </a:r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678322" y="358633"/>
            <a:ext cx="49694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400" b="1" dirty="0" smtClean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300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Characteristics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Multi-zone availability</a:t>
            </a:r>
          </a:p>
          <a:p>
            <a:r>
              <a:rPr lang="en-IN" dirty="0"/>
              <a:t>Encryption enabled</a:t>
            </a:r>
          </a:p>
          <a:p>
            <a:r>
              <a:rPr lang="en-IN" dirty="0"/>
              <a:t>Daily Backup</a:t>
            </a:r>
          </a:p>
          <a:p>
            <a:r>
              <a:rPr lang="en-IN" dirty="0"/>
              <a:t>Backup retention period 30 days</a:t>
            </a:r>
          </a:p>
          <a:p>
            <a:r>
              <a:rPr lang="en-IN" dirty="0"/>
              <a:t>Enhanced monitoring and Performance Insights </a:t>
            </a:r>
            <a:r>
              <a:rPr lang="en-IN" dirty="0" smtClean="0"/>
              <a:t>enabled</a:t>
            </a:r>
          </a:p>
          <a:p>
            <a:r>
              <a:rPr lang="de-DE" dirty="0" smtClean="0"/>
              <a:t>PIOPS</a:t>
            </a:r>
            <a:r>
              <a:rPr lang="de-DE" b="1" dirty="0" smtClean="0"/>
              <a:t> </a:t>
            </a:r>
            <a:r>
              <a:rPr lang="de-DE" sz="1600" dirty="0" smtClean="0"/>
              <a:t>(for Advanced Subscription)</a:t>
            </a:r>
            <a:endParaRPr lang="en-IN" dirty="0"/>
          </a:p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Across all editions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19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3086099" y="1022888"/>
            <a:ext cx="3904247" cy="377169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Kubernetes </a:t>
            </a:r>
            <a:r>
              <a:rPr lang="en-US" sz="1400" dirty="0" smtClean="0">
                <a:solidFill>
                  <a:schemeClr val="tx2"/>
                </a:solidFill>
              </a:rPr>
              <a:t>Cluster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9526" y="3747464"/>
            <a:ext cx="1752600" cy="10471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WMIC Environment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Tenant Provisioning Flow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73950" y="2095499"/>
            <a:ext cx="1066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CTP</a:t>
            </a:r>
          </a:p>
          <a:p>
            <a:pPr algn="ctr"/>
            <a:r>
              <a:rPr lang="en-US" sz="1100" dirty="0" smtClean="0"/>
              <a:t>(B2B provisioning)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64806" y="3859209"/>
            <a:ext cx="1066800" cy="451905"/>
          </a:xfrm>
          <a:prstGeom prst="roundRect">
            <a:avLst>
              <a:gd name="adj" fmla="val 122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29526" y="3077716"/>
            <a:ext cx="1755648" cy="476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 NGINX</a:t>
            </a:r>
          </a:p>
          <a:p>
            <a:pPr algn="ctr"/>
            <a:r>
              <a:rPr lang="en-US" sz="1100" dirty="0" smtClean="0"/>
              <a:t>(b2b context)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9526" y="1295399"/>
            <a:ext cx="1752600" cy="448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NGINX</a:t>
            </a:r>
          </a:p>
          <a:p>
            <a:pPr algn="ctr"/>
            <a:r>
              <a:rPr lang="en-US" sz="1100" dirty="0" smtClean="0"/>
              <a:t>(*/b2b/*)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282419" y="1443624"/>
            <a:ext cx="1447800" cy="1519808"/>
          </a:xfrm>
          <a:prstGeom prst="roundRect">
            <a:avLst>
              <a:gd name="adj" fmla="val 703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K8S Cluster Administrator</a:t>
            </a:r>
          </a:p>
          <a:p>
            <a:pPr algn="ctr"/>
            <a:r>
              <a:rPr lang="en-US" sz="1100" dirty="0" smtClean="0"/>
              <a:t>(b2b-provision)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282419" y="3259837"/>
            <a:ext cx="1447800" cy="1143000"/>
          </a:xfrm>
          <a:prstGeom prst="roundRect">
            <a:avLst>
              <a:gd name="adj" fmla="val 918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Ingress controller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8" idx="0"/>
          </p:cNvCxnSpPr>
          <p:nvPr/>
        </p:nvCxnSpPr>
        <p:spPr>
          <a:xfrm flipH="1">
            <a:off x="1205826" y="945397"/>
            <a:ext cx="1524" cy="350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5" idx="0"/>
          </p:cNvCxnSpPr>
          <p:nvPr/>
        </p:nvCxnSpPr>
        <p:spPr>
          <a:xfrm>
            <a:off x="1205826" y="1743558"/>
            <a:ext cx="1524" cy="3519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>
          <a:xfrm>
            <a:off x="1207350" y="2781299"/>
            <a:ext cx="0" cy="296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7" idx="3"/>
            <a:endCxn id="9" idx="1"/>
          </p:cNvCxnSpPr>
          <p:nvPr/>
        </p:nvCxnSpPr>
        <p:spPr>
          <a:xfrm flipV="1">
            <a:off x="2085174" y="2203528"/>
            <a:ext cx="1197245" cy="111266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477203" y="1395010"/>
            <a:ext cx="1328656" cy="1049035"/>
            <a:chOff x="6066133" y="1389364"/>
            <a:chExt cx="1328656" cy="1540144"/>
          </a:xfrm>
        </p:grpSpPr>
        <p:sp>
          <p:nvSpPr>
            <p:cNvPr id="11" name="Rectangle 10"/>
            <p:cNvSpPr/>
            <p:nvPr/>
          </p:nvSpPr>
          <p:spPr>
            <a:xfrm>
              <a:off x="6066133" y="1389364"/>
              <a:ext cx="1328656" cy="15401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Tenant A</a:t>
              </a:r>
            </a:p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180594" y="1998393"/>
              <a:ext cx="1099734" cy="6595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B2B Runtime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508464" y="1022888"/>
            <a:ext cx="1113766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400" dirty="0" smtClean="0">
                <a:solidFill>
                  <a:schemeClr val="bg2"/>
                </a:solidFill>
              </a:rPr>
              <a:t>Database Tier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401019" y="1389364"/>
            <a:ext cx="1328656" cy="32156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MySQL - RDS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523229" y="2042868"/>
            <a:ext cx="1099734" cy="6595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Tenant DB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515480" y="3747464"/>
            <a:ext cx="1099734" cy="31942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…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5477203" y="2596445"/>
            <a:ext cx="1328656" cy="1049035"/>
            <a:chOff x="6066133" y="1389364"/>
            <a:chExt cx="1328656" cy="1540144"/>
          </a:xfrm>
        </p:grpSpPr>
        <p:sp>
          <p:nvSpPr>
            <p:cNvPr id="70" name="Rectangle 69"/>
            <p:cNvSpPr/>
            <p:nvPr/>
          </p:nvSpPr>
          <p:spPr>
            <a:xfrm>
              <a:off x="6066133" y="1389364"/>
              <a:ext cx="1328656" cy="15401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Tenant B</a:t>
              </a:r>
            </a:p>
            <a:p>
              <a:pPr algn="ctr"/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80594" y="1998393"/>
              <a:ext cx="1099734" cy="6595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B2B Runtime</a:t>
              </a:r>
            </a:p>
          </p:txBody>
        </p:sp>
      </p:grpSp>
      <p:sp>
        <p:nvSpPr>
          <p:cNvPr id="73" name="Rectangle 72"/>
          <p:cNvSpPr/>
          <p:nvPr/>
        </p:nvSpPr>
        <p:spPr>
          <a:xfrm>
            <a:off x="5477203" y="3779167"/>
            <a:ext cx="1328656" cy="3886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7523229" y="2814742"/>
            <a:ext cx="1099734" cy="6595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Tenant DB</a:t>
            </a:r>
          </a:p>
        </p:txBody>
      </p:sp>
      <p:cxnSp>
        <p:nvCxnSpPr>
          <p:cNvPr id="97" name="Elbow Connector 96"/>
          <p:cNvCxnSpPr>
            <a:stCxn id="9" idx="3"/>
            <a:endCxn id="11" idx="1"/>
          </p:cNvCxnSpPr>
          <p:nvPr/>
        </p:nvCxnSpPr>
        <p:spPr>
          <a:xfrm flipV="1">
            <a:off x="4730219" y="1919528"/>
            <a:ext cx="746984" cy="284000"/>
          </a:xfrm>
          <a:prstGeom prst="bentConnector3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9" idx="3"/>
            <a:endCxn id="70" idx="1"/>
          </p:cNvCxnSpPr>
          <p:nvPr/>
        </p:nvCxnSpPr>
        <p:spPr>
          <a:xfrm>
            <a:off x="4730219" y="2203528"/>
            <a:ext cx="746984" cy="917435"/>
          </a:xfrm>
          <a:prstGeom prst="bentConnector3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9" idx="3"/>
            <a:endCxn id="73" idx="1"/>
          </p:cNvCxnSpPr>
          <p:nvPr/>
        </p:nvCxnSpPr>
        <p:spPr>
          <a:xfrm>
            <a:off x="4730219" y="2203528"/>
            <a:ext cx="746984" cy="1769982"/>
          </a:xfrm>
          <a:prstGeom prst="bentConnector3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40" idx="3"/>
            <a:endCxn id="56" idx="1"/>
          </p:cNvCxnSpPr>
          <p:nvPr/>
        </p:nvCxnSpPr>
        <p:spPr>
          <a:xfrm>
            <a:off x="6691398" y="2034439"/>
            <a:ext cx="831831" cy="338179"/>
          </a:xfrm>
          <a:prstGeom prst="bentConnector3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71" idx="3"/>
            <a:endCxn id="78" idx="1"/>
          </p:cNvCxnSpPr>
          <p:nvPr/>
        </p:nvCxnSpPr>
        <p:spPr>
          <a:xfrm flipV="1">
            <a:off x="6691398" y="3144492"/>
            <a:ext cx="831831" cy="91382"/>
          </a:xfrm>
          <a:prstGeom prst="bentConnector3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23621" y="3921340"/>
            <a:ext cx="1066800" cy="451905"/>
          </a:xfrm>
          <a:prstGeom prst="roundRect">
            <a:avLst>
              <a:gd name="adj" fmla="val 122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79769" y="3973510"/>
            <a:ext cx="1066800" cy="451905"/>
          </a:xfrm>
          <a:prstGeom prst="roundRect">
            <a:avLst>
              <a:gd name="adj" fmla="val 122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74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IN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Design-Time Flow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Manage and Configure B2B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9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heme/theme1.xml><?xml version="1.0" encoding="utf-8"?>
<a:theme xmlns:a="http://schemas.openxmlformats.org/drawingml/2006/main" name="Software AG">
  <a:themeElements>
    <a:clrScheme name="Software AG">
      <a:dk1>
        <a:srgbClr val="333333"/>
      </a:dk1>
      <a:lt1>
        <a:sysClr val="window" lastClr="FFFFFF"/>
      </a:lt1>
      <a:dk2>
        <a:srgbClr val="006F97"/>
      </a:dk2>
      <a:lt2>
        <a:srgbClr val="0899CC"/>
      </a:lt2>
      <a:accent1>
        <a:srgbClr val="0899CC"/>
      </a:accent1>
      <a:accent2>
        <a:srgbClr val="006F97"/>
      </a:accent2>
      <a:accent3>
        <a:srgbClr val="989898"/>
      </a:accent3>
      <a:accent4>
        <a:srgbClr val="0C3B60"/>
      </a:accent4>
      <a:accent5>
        <a:srgbClr val="BAD80A"/>
      </a:accent5>
      <a:accent6>
        <a:srgbClr val="FF4200"/>
      </a:accent6>
      <a:hlink>
        <a:srgbClr val="0899CC"/>
      </a:hlink>
      <a:folHlink>
        <a:srgbClr val="9898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b="1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 marL="169200" indent="-169200">
          <a:spcBef>
            <a:spcPts val="432"/>
          </a:spcBef>
          <a:buClr>
            <a:schemeClr val="bg1">
              <a:lumMod val="50000"/>
            </a:schemeClr>
          </a:buClr>
          <a:buFont typeface="Arial" panose="020B0604020202020204" pitchFamily="34" charset="0"/>
          <a:buChar char="•"/>
          <a:defRPr sz="1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ware AG.potx" id="{A164CF00-4ACA-4357-8B2E-91D2B45CA024}" vid="{22D2C9AD-158F-4696-A020-4834932E76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qs:slideUpdateInfos xmlns:qs="urn:sag:quickSlide:basic:slides">
  <qs:slideGuid>87bb3728-78d5-4329-8aa2-dadae81c6040</qs:slideGuid>
  <qs:slideTitle>(kein Titel)</qs:slideTitle>
  <qs:presentationName>SAG Slides\SAG\87bb3728-78d5-4329-8aa2-dadae81c6040.pptx</qs:presentationName>
  <qs:subCategory>b705cd95-7a4f-41aa-9985-0635ca09cd60</qs:subCategory>
  <qs:thumbNail>SAG Slides\SAG\87bb3728-78d5-4329-8aa2-dadae81c6040\Folie1.png</qs:thumbNail>
  <qs:author>Wallrodt, Claas</qs:author>
  <qs:publishingDate>12.03.2018 13:48:16</qs:publishingDate>
  <qs:isUpdatable>1</qs:isUpdatable>
  <qs:keywords1/>
</qs:slideUpdateInfos>
</file>

<file path=customXml/item2.xml><?xml version="1.0" encoding="utf-8"?>
<qs:slideUpdateInfos xmlns:qs="urn:sag:quickSlide:basic:slides">
  <qs:slideGuid>9338d771-811a-4c19-8e7b-8c56f106c892</qs:slideGuid>
  <qs:slideTitle>(kein Titel)</qs:slideTitle>
  <qs:presentationName>SAG Slides\SAG\9338d771-811a-4c19-8e7b-8c56f106c892.pptx</qs:presentationName>
  <qs:subCategory>b705cd95-7a4f-41aa-9985-0635ca09cd60</qs:subCategory>
  <qs:thumbNail>SAG Slides\SAG\9338d771-811a-4c19-8e7b-8c56f106c892\Folie1.png</qs:thumbNail>
  <qs:author>Wallrodt, Claas</qs:author>
  <qs:publishingDate>12.03.2018 13:47:17</qs:publishingDate>
  <qs:isUpdatable>1</qs:isUpdatable>
  <qs:keywords1/>
</qs:slideUpdateInfo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9513D3A72C154B8D104E416E54CE0E" ma:contentTypeVersion="0" ma:contentTypeDescription="Create a new document." ma:contentTypeScope="" ma:versionID="6ccdd1bdccaebe3156cf25bdd37b6c0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qs:slideUpdateInfos xmlns:qs="urn:sag:quickSlide:basic:slides">
  <qs:slideGuid>d06b0697-35fe-45ac-9389-16327a9ebad6</qs:slideGuid>
  <qs:slideTitle>(kein Titel)</qs:slideTitle>
  <qs:presentationName>SAG Slides\SAG\d06b0697-35fe-45ac-9389-16327a9ebad6.pptx</qs:presentationName>
  <qs:subCategory>b705cd95-7a4f-41aa-9985-0635ca09cd60</qs:subCategory>
  <qs:thumbNail>SAG Slides\SAG\d06b0697-35fe-45ac-9389-16327a9ebad6\Folie1.png</qs:thumbNail>
  <qs:author>Wallrodt, Claas</qs:author>
  <qs:publishingDate>12.03.2018 13:47:08</qs:publishingDate>
  <qs:isUpdatable>1</qs:isUpdatable>
  <qs:keywords1/>
</qs:slideUpdateInfo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qs:slideUpdateInfos xmlns:qs="urn:sag:quickSlide:basic:slides">
  <qs:slideGuid>229619db-00ff-4ec2-bb99-b7c227bd01fb</qs:slideGuid>
  <qs:slideTitle>(kein Titel)</qs:slideTitle>
  <qs:presentationName>SAG Slides\SAG\229619db-00ff-4ec2-bb99-b7c227bd01fb.pptx</qs:presentationName>
  <qs:subCategory>b705cd95-7a4f-41aa-9985-0635ca09cd60</qs:subCategory>
  <qs:thumbNail>SAG Slides\SAG\229619db-00ff-4ec2-bb99-b7c227bd01fb\Folie1.png</qs:thumbNail>
  <qs:author>Wallrodt, Claas</qs:author>
  <qs:publishingDate>12.03.2018 13:44:22</qs:publishingDate>
  <qs:isUpdatable>1</qs:isUpdatable>
  <qs:keywords1/>
</qs:slideUpdateInfos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8.xml><?xml version="1.0" encoding="utf-8"?>
<qs:slideUpdateInfos xmlns:qs="urn:sag:quickSlide:basic:slides">
  <qs:slideGuid>aa08a9bd-319f-411a-9b40-d90155bc364b</qs:slideGuid>
  <qs:slideTitle>(kein Titel)</qs:slideTitle>
  <qs:presentationName>SAG Slides\SAG\aa08a9bd-319f-411a-9b40-d90155bc364b.pptx</qs:presentationName>
  <qs:subCategory>b705cd95-7a4f-41aa-9985-0635ca09cd60</qs:subCategory>
  <qs:thumbNail>SAG Slides\SAG\aa08a9bd-319f-411a-9b40-d90155bc364b\Folie1.png</qs:thumbNail>
  <qs:author>Wallrodt, Claas</qs:author>
  <qs:publishingDate>12.03.2018 13:51:05</qs:publishingDate>
  <qs:isUpdatable>1</qs:isUpdatable>
  <qs:keywords1/>
</qs:slideUpdateInfos>
</file>

<file path=customXml/itemProps1.xml><?xml version="1.0" encoding="utf-8"?>
<ds:datastoreItem xmlns:ds="http://schemas.openxmlformats.org/officeDocument/2006/customXml" ds:itemID="{C4FB9AF4-3429-4306-A9A8-49D7244665CC}">
  <ds:schemaRefs>
    <ds:schemaRef ds:uri="urn:sag:quickSlide:basic:slides"/>
  </ds:schemaRefs>
</ds:datastoreItem>
</file>

<file path=customXml/itemProps2.xml><?xml version="1.0" encoding="utf-8"?>
<ds:datastoreItem xmlns:ds="http://schemas.openxmlformats.org/officeDocument/2006/customXml" ds:itemID="{B0BAE3D4-6486-4AA9-B859-4C3F16774C30}">
  <ds:schemaRefs>
    <ds:schemaRef ds:uri="urn:sag:quickSlide:basic:slides"/>
  </ds:schemaRefs>
</ds:datastoreItem>
</file>

<file path=customXml/itemProps3.xml><?xml version="1.0" encoding="utf-8"?>
<ds:datastoreItem xmlns:ds="http://schemas.openxmlformats.org/officeDocument/2006/customXml" ds:itemID="{B1587DF3-0254-448A-86DA-F7C7288B1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F3CF3098-E514-492C-804F-46DACA2D482B}">
  <ds:schemaRefs>
    <ds:schemaRef ds:uri="urn:sag:quickSlide:basic:slides"/>
  </ds:schemaRefs>
</ds:datastoreItem>
</file>

<file path=customXml/itemProps5.xml><?xml version="1.0" encoding="utf-8"?>
<ds:datastoreItem xmlns:ds="http://schemas.openxmlformats.org/officeDocument/2006/customXml" ds:itemID="{9FD850FC-C893-49E7-8AF9-E5D8BAAC83BD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A9891259-0348-43AA-AA10-62ED9EA00A8D}">
  <ds:schemaRefs>
    <ds:schemaRef ds:uri="urn:sag:quickSlide:basic:slides"/>
  </ds:schemaRefs>
</ds:datastoreItem>
</file>

<file path=customXml/itemProps7.xml><?xml version="1.0" encoding="utf-8"?>
<ds:datastoreItem xmlns:ds="http://schemas.openxmlformats.org/officeDocument/2006/customXml" ds:itemID="{545D029B-074D-42E4-8836-B016E6596DFF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8.xml><?xml version="1.0" encoding="utf-8"?>
<ds:datastoreItem xmlns:ds="http://schemas.openxmlformats.org/officeDocument/2006/customXml" ds:itemID="{4C19243D-5DC2-4B24-8C6F-5F437B175E34}">
  <ds:schemaRefs>
    <ds:schemaRef ds:uri="urn:sag:quickSlide:basic:slid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1351</TotalTime>
  <Words>1311</Words>
  <Application>Microsoft Office PowerPoint</Application>
  <PresentationFormat>On-screen Show (16:9)</PresentationFormat>
  <Paragraphs>417</Paragraphs>
  <Slides>23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Software AG</vt:lpstr>
      <vt:lpstr>Webmethods.io B2B</vt:lpstr>
      <vt:lpstr>Contents</vt:lpstr>
      <vt:lpstr>Tenant Registration Process</vt:lpstr>
      <vt:lpstr>Tenant Provisioning</vt:lpstr>
      <vt:lpstr>Tenant Provisioning</vt:lpstr>
      <vt:lpstr>webMethods.io B2B – Editions (Oct’2019)</vt:lpstr>
      <vt:lpstr>Common Characteristics</vt:lpstr>
      <vt:lpstr>Tenant Provisioning Flow</vt:lpstr>
      <vt:lpstr>Design-Time Flow</vt:lpstr>
      <vt:lpstr>Design-Time Call Flow</vt:lpstr>
      <vt:lpstr>Runtime Flow</vt:lpstr>
      <vt:lpstr>Run-Time Call Flow</vt:lpstr>
      <vt:lpstr>B2B Runtime Deployment</vt:lpstr>
      <vt:lpstr>Kubernetes Cluster</vt:lpstr>
      <vt:lpstr>Kubernetes Infrastructure</vt:lpstr>
      <vt:lpstr>WEBMETHODS.IO - 2019</vt:lpstr>
      <vt:lpstr>Internal Topics</vt:lpstr>
      <vt:lpstr>B2B Landscape</vt:lpstr>
      <vt:lpstr>B2B Doc Store</vt:lpstr>
      <vt:lpstr>B2B Container</vt:lpstr>
      <vt:lpstr>B2B - Ci/CD </vt:lpstr>
      <vt:lpstr>B2B Related Applications</vt:lpstr>
      <vt:lpstr>PowerPoint Presentation</vt:lpstr>
    </vt:vector>
  </TitlesOfParts>
  <Company>Software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webMethods.io B2B - Internals</dc:title>
  <dc:creator>Devashish.Karecha@softwareag.com</dc:creator>
  <cp:keywords>Installation, B2B Internals, Kubernetes</cp:keywords>
  <cp:lastModifiedBy>Karecha, Devashish</cp:lastModifiedBy>
  <cp:revision>98</cp:revision>
  <dcterms:created xsi:type="dcterms:W3CDTF">2018-08-13T12:03:59Z</dcterms:created>
  <dcterms:modified xsi:type="dcterms:W3CDTF">2019-10-14T09:28:17Z</dcterms:modified>
  <cp:category>B2B Cloud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0x010100D79513D3A72C154B8D104E416E54CE0E</vt:lpwstr>
  </property>
</Properties>
</file>