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516306" r:id="rId5"/>
  </p:sldMasterIdLst>
  <p:notesMasterIdLst>
    <p:notesMasterId r:id="rId42"/>
  </p:notesMasterIdLst>
  <p:handoutMasterIdLst>
    <p:handoutMasterId r:id="rId43"/>
  </p:handoutMasterIdLst>
  <p:sldIdLst>
    <p:sldId id="1930" r:id="rId6"/>
    <p:sldId id="2035" r:id="rId7"/>
    <p:sldId id="1981" r:id="rId8"/>
    <p:sldId id="1993" r:id="rId9"/>
    <p:sldId id="1995" r:id="rId10"/>
    <p:sldId id="1997" r:id="rId11"/>
    <p:sldId id="2014" r:id="rId12"/>
    <p:sldId id="1998" r:id="rId13"/>
    <p:sldId id="1977" r:id="rId14"/>
    <p:sldId id="1980" r:id="rId15"/>
    <p:sldId id="2020" r:id="rId16"/>
    <p:sldId id="2003" r:id="rId17"/>
    <p:sldId id="2006" r:id="rId18"/>
    <p:sldId id="2050" r:id="rId19"/>
    <p:sldId id="2051" r:id="rId20"/>
    <p:sldId id="2005" r:id="rId21"/>
    <p:sldId id="2004" r:id="rId22"/>
    <p:sldId id="2009" r:id="rId23"/>
    <p:sldId id="2022" r:id="rId24"/>
    <p:sldId id="2044" r:id="rId25"/>
    <p:sldId id="2048" r:id="rId26"/>
    <p:sldId id="2045" r:id="rId27"/>
    <p:sldId id="2049" r:id="rId28"/>
    <p:sldId id="2010" r:id="rId29"/>
    <p:sldId id="2023" r:id="rId30"/>
    <p:sldId id="2012" r:id="rId31"/>
    <p:sldId id="2013" r:id="rId32"/>
    <p:sldId id="2002" r:id="rId33"/>
    <p:sldId id="1999" r:id="rId34"/>
    <p:sldId id="2000" r:id="rId35"/>
    <p:sldId id="2034" r:id="rId36"/>
    <p:sldId id="2030" r:id="rId37"/>
    <p:sldId id="2046" r:id="rId38"/>
    <p:sldId id="2047" r:id="rId39"/>
    <p:sldId id="2027" r:id="rId40"/>
    <p:sldId id="2021" r:id="rId41"/>
  </p:sldIdLst>
  <p:sldSz cx="9144000" cy="5143500" type="screen16x9"/>
  <p:notesSz cx="6858000" cy="9144000"/>
  <p:custDataLst>
    <p:tags r:id="rId44"/>
  </p:custDataLst>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DE3B"/>
    <a:srgbClr val="B48900"/>
    <a:srgbClr val="DA1F00"/>
    <a:srgbClr val="FF9900"/>
    <a:srgbClr val="CCFF33"/>
    <a:srgbClr val="FFFF00"/>
    <a:srgbClr val="22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86943" autoAdjust="0"/>
  </p:normalViewPr>
  <p:slideViewPr>
    <p:cSldViewPr>
      <p:cViewPr>
        <p:scale>
          <a:sx n="100" d="100"/>
          <a:sy n="100" d="100"/>
        </p:scale>
        <p:origin x="-1090" y="-394"/>
      </p:cViewPr>
      <p:guideLst>
        <p:guide orient="horz" pos="1620"/>
        <p:guide pos="2880"/>
      </p:guideLst>
    </p:cSldViewPr>
  </p:slideViewPr>
  <p:outlineViewPr>
    <p:cViewPr>
      <p:scale>
        <a:sx n="33" d="100"/>
        <a:sy n="33" d="100"/>
      </p:scale>
      <p:origin x="0" y="36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39463-DF09-46D4-96DE-0B6F05833D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8BC87A8-DAA6-4A46-AC1A-C998808B4F2A}">
      <dgm:prSet phldrT="[Text]" custT="1"/>
      <dgm:spPr/>
      <dgm:t>
        <a:bodyPr/>
        <a:lstStyle/>
        <a:p>
          <a:r>
            <a:rPr lang="en-US" sz="1600" dirty="0" err="1" smtClean="0"/>
            <a:t>webMethods</a:t>
          </a:r>
          <a:r>
            <a:rPr lang="en-US" sz="1600" dirty="0" smtClean="0"/>
            <a:t> Integration Server</a:t>
          </a:r>
          <a:endParaRPr lang="en-US" sz="1600" dirty="0"/>
        </a:p>
      </dgm:t>
    </dgm:pt>
    <dgm:pt modelId="{A8FC6A16-C0DB-4249-8065-2CE5CBCB951A}" type="parTrans" cxnId="{B9A523DE-2D0C-4A5F-AFA8-F36C512E3DD9}">
      <dgm:prSet/>
      <dgm:spPr/>
      <dgm:t>
        <a:bodyPr/>
        <a:lstStyle/>
        <a:p>
          <a:endParaRPr lang="en-US"/>
        </a:p>
      </dgm:t>
    </dgm:pt>
    <dgm:pt modelId="{A25FBA83-E0C4-4929-9337-0E7A09AC9BF0}" type="sibTrans" cxnId="{B9A523DE-2D0C-4A5F-AFA8-F36C512E3DD9}">
      <dgm:prSet/>
      <dgm:spPr/>
      <dgm:t>
        <a:bodyPr/>
        <a:lstStyle/>
        <a:p>
          <a:endParaRPr lang="en-US"/>
        </a:p>
      </dgm:t>
    </dgm:pt>
    <dgm:pt modelId="{BD0ADB0D-A3BF-46DB-ACEE-C5DE8F1C1E94}">
      <dgm:prSet phldrT="[Text]"/>
      <dgm:spPr/>
      <dgm:t>
        <a:bodyPr/>
        <a:lstStyle/>
        <a:p>
          <a:r>
            <a:rPr lang="en-US" dirty="0" smtClean="0"/>
            <a:t>It is a Java-based, multiplatform enterprise </a:t>
          </a:r>
          <a:r>
            <a:rPr lang="en-US" b="1" dirty="0" smtClean="0"/>
            <a:t>integration server</a:t>
          </a:r>
          <a:r>
            <a:rPr lang="en-US" dirty="0" smtClean="0"/>
            <a:t>. It supports the </a:t>
          </a:r>
          <a:r>
            <a:rPr lang="en-US" b="1" dirty="0" smtClean="0"/>
            <a:t>integration</a:t>
          </a:r>
          <a:r>
            <a:rPr lang="en-US" dirty="0" smtClean="0"/>
            <a:t> of diverse services, enables mapping data between formats and communication between systems</a:t>
          </a:r>
          <a:endParaRPr lang="en-US" dirty="0"/>
        </a:p>
      </dgm:t>
    </dgm:pt>
    <dgm:pt modelId="{1CF084C5-7B71-45D4-AA71-05438D77F304}" type="parTrans" cxnId="{731931BA-B647-4911-B277-6260DDBD6A98}">
      <dgm:prSet/>
      <dgm:spPr/>
      <dgm:t>
        <a:bodyPr/>
        <a:lstStyle/>
        <a:p>
          <a:endParaRPr lang="en-US"/>
        </a:p>
      </dgm:t>
    </dgm:pt>
    <dgm:pt modelId="{6A004BA2-2094-41C5-BAE2-7B77C237474E}" type="sibTrans" cxnId="{731931BA-B647-4911-B277-6260DDBD6A98}">
      <dgm:prSet/>
      <dgm:spPr/>
      <dgm:t>
        <a:bodyPr/>
        <a:lstStyle/>
        <a:p>
          <a:endParaRPr lang="en-US"/>
        </a:p>
      </dgm:t>
    </dgm:pt>
    <dgm:pt modelId="{B17F5A6F-7707-42D3-B940-E642B76E909A}" type="pres">
      <dgm:prSet presAssocID="{21D39463-DF09-46D4-96DE-0B6F05833D44}" presName="Name0" presStyleCnt="0">
        <dgm:presLayoutVars>
          <dgm:dir/>
          <dgm:animLvl val="lvl"/>
          <dgm:resizeHandles val="exact"/>
        </dgm:presLayoutVars>
      </dgm:prSet>
      <dgm:spPr/>
      <dgm:t>
        <a:bodyPr/>
        <a:lstStyle/>
        <a:p>
          <a:endParaRPr lang="en-US"/>
        </a:p>
      </dgm:t>
    </dgm:pt>
    <dgm:pt modelId="{225C9BCD-CBBD-447E-B518-04384428EB8A}" type="pres">
      <dgm:prSet presAssocID="{08BC87A8-DAA6-4A46-AC1A-C998808B4F2A}" presName="linNode" presStyleCnt="0"/>
      <dgm:spPr/>
    </dgm:pt>
    <dgm:pt modelId="{0F2D0141-8F77-4DEB-9379-E3B00F1D64E4}" type="pres">
      <dgm:prSet presAssocID="{08BC87A8-DAA6-4A46-AC1A-C998808B4F2A}" presName="parentText" presStyleLbl="node1" presStyleIdx="0" presStyleCnt="1" custScaleX="60056">
        <dgm:presLayoutVars>
          <dgm:chMax val="1"/>
          <dgm:bulletEnabled val="1"/>
        </dgm:presLayoutVars>
      </dgm:prSet>
      <dgm:spPr/>
      <dgm:t>
        <a:bodyPr/>
        <a:lstStyle/>
        <a:p>
          <a:endParaRPr lang="en-US"/>
        </a:p>
      </dgm:t>
    </dgm:pt>
    <dgm:pt modelId="{2CCFAB0B-C69F-44F6-AFBC-789D68411574}" type="pres">
      <dgm:prSet presAssocID="{08BC87A8-DAA6-4A46-AC1A-C998808B4F2A}" presName="descendantText" presStyleLbl="alignAccFollowNode1" presStyleIdx="0" presStyleCnt="1">
        <dgm:presLayoutVars>
          <dgm:bulletEnabled val="1"/>
        </dgm:presLayoutVars>
      </dgm:prSet>
      <dgm:spPr/>
      <dgm:t>
        <a:bodyPr/>
        <a:lstStyle/>
        <a:p>
          <a:endParaRPr lang="en-US"/>
        </a:p>
      </dgm:t>
    </dgm:pt>
  </dgm:ptLst>
  <dgm:cxnLst>
    <dgm:cxn modelId="{7F46EE22-E347-483B-84F5-CB243A95CC96}" type="presOf" srcId="{21D39463-DF09-46D4-96DE-0B6F05833D44}" destId="{B17F5A6F-7707-42D3-B940-E642B76E909A}" srcOrd="0" destOrd="0" presId="urn:microsoft.com/office/officeart/2005/8/layout/vList5"/>
    <dgm:cxn modelId="{731931BA-B647-4911-B277-6260DDBD6A98}" srcId="{08BC87A8-DAA6-4A46-AC1A-C998808B4F2A}" destId="{BD0ADB0D-A3BF-46DB-ACEE-C5DE8F1C1E94}" srcOrd="0" destOrd="0" parTransId="{1CF084C5-7B71-45D4-AA71-05438D77F304}" sibTransId="{6A004BA2-2094-41C5-BAE2-7B77C237474E}"/>
    <dgm:cxn modelId="{B9A523DE-2D0C-4A5F-AFA8-F36C512E3DD9}" srcId="{21D39463-DF09-46D4-96DE-0B6F05833D44}" destId="{08BC87A8-DAA6-4A46-AC1A-C998808B4F2A}" srcOrd="0" destOrd="0" parTransId="{A8FC6A16-C0DB-4249-8065-2CE5CBCB951A}" sibTransId="{A25FBA83-E0C4-4929-9337-0E7A09AC9BF0}"/>
    <dgm:cxn modelId="{5AE2F673-4E97-4101-B38B-B8535E3DDC21}" type="presOf" srcId="{BD0ADB0D-A3BF-46DB-ACEE-C5DE8F1C1E94}" destId="{2CCFAB0B-C69F-44F6-AFBC-789D68411574}" srcOrd="0" destOrd="0" presId="urn:microsoft.com/office/officeart/2005/8/layout/vList5"/>
    <dgm:cxn modelId="{730F357B-22B5-4165-85ED-6034BBCF28E1}" type="presOf" srcId="{08BC87A8-DAA6-4A46-AC1A-C998808B4F2A}" destId="{0F2D0141-8F77-4DEB-9379-E3B00F1D64E4}" srcOrd="0" destOrd="0" presId="urn:microsoft.com/office/officeart/2005/8/layout/vList5"/>
    <dgm:cxn modelId="{30C055CE-2657-45CB-B29E-08D6474BE407}" type="presParOf" srcId="{B17F5A6F-7707-42D3-B940-E642B76E909A}" destId="{225C9BCD-CBBD-447E-B518-04384428EB8A}" srcOrd="0" destOrd="0" presId="urn:microsoft.com/office/officeart/2005/8/layout/vList5"/>
    <dgm:cxn modelId="{4B129ECA-447C-485E-8E91-95BEB7889797}" type="presParOf" srcId="{225C9BCD-CBBD-447E-B518-04384428EB8A}" destId="{0F2D0141-8F77-4DEB-9379-E3B00F1D64E4}" srcOrd="0" destOrd="0" presId="urn:microsoft.com/office/officeart/2005/8/layout/vList5"/>
    <dgm:cxn modelId="{AE9B1E33-D980-48FD-BBA3-4D711670B112}" type="presParOf" srcId="{225C9BCD-CBBD-447E-B518-04384428EB8A}" destId="{2CCFAB0B-C69F-44F6-AFBC-789D68411574}"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2FC969-4E98-453F-8307-D5C8961A65C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027302C-43E6-4099-92FF-DC4C9B82EAB1}">
      <dgm:prSet phldrT="[Text]" custT="1"/>
      <dgm:spPr>
        <a:noFill/>
        <a:ln>
          <a:solidFill>
            <a:schemeClr val="accent1"/>
          </a:solidFill>
        </a:ln>
      </dgm:spPr>
      <dgm:t>
        <a:bodyPr/>
        <a:lstStyle/>
        <a:p>
          <a:r>
            <a:rPr lang="en-US" sz="500" dirty="0" err="1" smtClean="0">
              <a:solidFill>
                <a:schemeClr val="tx1"/>
              </a:solidFill>
            </a:rPr>
            <a:t>ACLManager</a:t>
          </a:r>
          <a:endParaRPr lang="en-US" sz="500" dirty="0">
            <a:solidFill>
              <a:schemeClr val="tx1"/>
            </a:solidFill>
          </a:endParaRPr>
        </a:p>
      </dgm:t>
    </dgm:pt>
    <dgm:pt modelId="{84EECFA4-37A7-4430-AD9E-C49FED1B4859}" type="parTrans" cxnId="{ACD92EBE-5C5E-4FAE-A534-2C66576F82ED}">
      <dgm:prSet/>
      <dgm:spPr/>
      <dgm:t>
        <a:bodyPr/>
        <a:lstStyle/>
        <a:p>
          <a:endParaRPr lang="en-US"/>
        </a:p>
      </dgm:t>
    </dgm:pt>
    <dgm:pt modelId="{E477034D-C7C0-4330-A137-0A5C3C771A56}" type="sibTrans" cxnId="{ACD92EBE-5C5E-4FAE-A534-2C66576F82ED}">
      <dgm:prSet/>
      <dgm:spPr/>
      <dgm:t>
        <a:bodyPr/>
        <a:lstStyle/>
        <a:p>
          <a:endParaRPr lang="en-US"/>
        </a:p>
      </dgm:t>
    </dgm:pt>
    <dgm:pt modelId="{8BE6C168-4B6A-4878-B7F2-8BFA8C8B179F}">
      <dgm:prSet phldrT="[Text]" custT="1"/>
      <dgm:spPr>
        <a:noFill/>
        <a:ln>
          <a:solidFill>
            <a:schemeClr val="accent1"/>
          </a:solidFill>
        </a:ln>
      </dgm:spPr>
      <dgm:t>
        <a:bodyPr/>
        <a:lstStyle/>
        <a:p>
          <a:r>
            <a:rPr lang="en-US" sz="500" dirty="0" err="1" smtClean="0">
              <a:solidFill>
                <a:schemeClr val="tx1"/>
              </a:solidFill>
            </a:rPr>
            <a:t>AuditLogManager</a:t>
          </a:r>
          <a:endParaRPr lang="en-US" sz="500" dirty="0">
            <a:solidFill>
              <a:schemeClr val="tx1"/>
            </a:solidFill>
          </a:endParaRPr>
        </a:p>
      </dgm:t>
    </dgm:pt>
    <dgm:pt modelId="{50D5311D-F5D4-4333-B0B8-BFEE5AA4EAF6}" type="parTrans" cxnId="{05D7A056-27F5-47D9-8869-EB00FBD30269}">
      <dgm:prSet/>
      <dgm:spPr/>
      <dgm:t>
        <a:bodyPr/>
        <a:lstStyle/>
        <a:p>
          <a:endParaRPr lang="en-US"/>
        </a:p>
      </dgm:t>
    </dgm:pt>
    <dgm:pt modelId="{64D036CC-7424-4800-8489-B46ECDE1C1D7}" type="sibTrans" cxnId="{05D7A056-27F5-47D9-8869-EB00FBD30269}">
      <dgm:prSet/>
      <dgm:spPr/>
      <dgm:t>
        <a:bodyPr/>
        <a:lstStyle/>
        <a:p>
          <a:endParaRPr lang="en-US"/>
        </a:p>
      </dgm:t>
    </dgm:pt>
    <dgm:pt modelId="{73A7F908-9F09-4B6C-87AA-3ACF44D75F69}">
      <dgm:prSet phldrT="[Text]"/>
      <dgm:spPr>
        <a:noFill/>
        <a:ln>
          <a:solidFill>
            <a:schemeClr val="accent1"/>
          </a:solidFill>
        </a:ln>
      </dgm:spPr>
      <dgm:t>
        <a:bodyPr/>
        <a:lstStyle/>
        <a:p>
          <a:r>
            <a:rPr lang="en-US" dirty="0" err="1" smtClean="0">
              <a:solidFill>
                <a:schemeClr val="tx1"/>
              </a:solidFill>
            </a:rPr>
            <a:t>PipelineProcessor</a:t>
          </a:r>
          <a:endParaRPr lang="en-US" dirty="0">
            <a:solidFill>
              <a:schemeClr val="tx1"/>
            </a:solidFill>
          </a:endParaRPr>
        </a:p>
      </dgm:t>
    </dgm:pt>
    <dgm:pt modelId="{5ECA01FD-A8FB-4A29-BAEE-844150394483}" type="parTrans" cxnId="{65BF8C20-79A9-4443-94FA-ADBA0AF85BEE}">
      <dgm:prSet/>
      <dgm:spPr/>
      <dgm:t>
        <a:bodyPr/>
        <a:lstStyle/>
        <a:p>
          <a:endParaRPr lang="en-US"/>
        </a:p>
      </dgm:t>
    </dgm:pt>
    <dgm:pt modelId="{843DC160-9FA4-4C5B-984F-0B2CD8974626}" type="sibTrans" cxnId="{65BF8C20-79A9-4443-94FA-ADBA0AF85BEE}">
      <dgm:prSet/>
      <dgm:spPr/>
      <dgm:t>
        <a:bodyPr/>
        <a:lstStyle/>
        <a:p>
          <a:endParaRPr lang="en-US"/>
        </a:p>
      </dgm:t>
    </dgm:pt>
    <dgm:pt modelId="{001AE452-3590-48BC-90DC-6F0E37653512}" type="pres">
      <dgm:prSet presAssocID="{692FC969-4E98-453F-8307-D5C8961A65CD}" presName="outerComposite" presStyleCnt="0">
        <dgm:presLayoutVars>
          <dgm:chMax val="5"/>
          <dgm:dir/>
          <dgm:resizeHandles val="exact"/>
        </dgm:presLayoutVars>
      </dgm:prSet>
      <dgm:spPr/>
      <dgm:t>
        <a:bodyPr/>
        <a:lstStyle/>
        <a:p>
          <a:endParaRPr lang="en-US"/>
        </a:p>
      </dgm:t>
    </dgm:pt>
    <dgm:pt modelId="{B28B1AF9-E576-44E5-B471-846140DE62E7}" type="pres">
      <dgm:prSet presAssocID="{692FC969-4E98-453F-8307-D5C8961A65CD}" presName="dummyMaxCanvas" presStyleCnt="0">
        <dgm:presLayoutVars/>
      </dgm:prSet>
      <dgm:spPr/>
    </dgm:pt>
    <dgm:pt modelId="{CF054B8E-2EFE-4460-B085-E79EBCA36D6B}" type="pres">
      <dgm:prSet presAssocID="{692FC969-4E98-453F-8307-D5C8961A65CD}" presName="ThreeNodes_1" presStyleLbl="node1" presStyleIdx="0" presStyleCnt="3">
        <dgm:presLayoutVars>
          <dgm:bulletEnabled val="1"/>
        </dgm:presLayoutVars>
      </dgm:prSet>
      <dgm:spPr/>
      <dgm:t>
        <a:bodyPr/>
        <a:lstStyle/>
        <a:p>
          <a:endParaRPr lang="en-US"/>
        </a:p>
      </dgm:t>
    </dgm:pt>
    <dgm:pt modelId="{9E7B1BAF-04B5-4592-A90D-67486B113BFB}" type="pres">
      <dgm:prSet presAssocID="{692FC969-4E98-453F-8307-D5C8961A65CD}" presName="ThreeNodes_2" presStyleLbl="node1" presStyleIdx="1" presStyleCnt="3">
        <dgm:presLayoutVars>
          <dgm:bulletEnabled val="1"/>
        </dgm:presLayoutVars>
      </dgm:prSet>
      <dgm:spPr/>
      <dgm:t>
        <a:bodyPr/>
        <a:lstStyle/>
        <a:p>
          <a:endParaRPr lang="en-US"/>
        </a:p>
      </dgm:t>
    </dgm:pt>
    <dgm:pt modelId="{A060DB6D-3331-4780-9C2C-BE9C19AF5CD8}" type="pres">
      <dgm:prSet presAssocID="{692FC969-4E98-453F-8307-D5C8961A65CD}" presName="ThreeNodes_3" presStyleLbl="node1" presStyleIdx="2" presStyleCnt="3" custLinFactNeighborY="0">
        <dgm:presLayoutVars>
          <dgm:bulletEnabled val="1"/>
        </dgm:presLayoutVars>
      </dgm:prSet>
      <dgm:spPr/>
      <dgm:t>
        <a:bodyPr/>
        <a:lstStyle/>
        <a:p>
          <a:endParaRPr lang="en-US"/>
        </a:p>
      </dgm:t>
    </dgm:pt>
    <dgm:pt modelId="{8D8CEFD2-06B9-486E-963F-E69965019DFE}" type="pres">
      <dgm:prSet presAssocID="{692FC969-4E98-453F-8307-D5C8961A65CD}" presName="ThreeConn_1-2" presStyleLbl="fgAccFollowNode1" presStyleIdx="0" presStyleCnt="2">
        <dgm:presLayoutVars>
          <dgm:bulletEnabled val="1"/>
        </dgm:presLayoutVars>
      </dgm:prSet>
      <dgm:spPr/>
      <dgm:t>
        <a:bodyPr/>
        <a:lstStyle/>
        <a:p>
          <a:endParaRPr lang="en-US"/>
        </a:p>
      </dgm:t>
    </dgm:pt>
    <dgm:pt modelId="{FD6AABB0-6D64-49DD-B68A-8553DEF8F14B}" type="pres">
      <dgm:prSet presAssocID="{692FC969-4E98-453F-8307-D5C8961A65CD}" presName="ThreeConn_2-3" presStyleLbl="fgAccFollowNode1" presStyleIdx="1" presStyleCnt="2">
        <dgm:presLayoutVars>
          <dgm:bulletEnabled val="1"/>
        </dgm:presLayoutVars>
      </dgm:prSet>
      <dgm:spPr/>
      <dgm:t>
        <a:bodyPr/>
        <a:lstStyle/>
        <a:p>
          <a:endParaRPr lang="en-US"/>
        </a:p>
      </dgm:t>
    </dgm:pt>
    <dgm:pt modelId="{87BD10E6-3982-4149-AB28-7923ED611A6F}" type="pres">
      <dgm:prSet presAssocID="{692FC969-4E98-453F-8307-D5C8961A65CD}" presName="ThreeNodes_1_text" presStyleLbl="node1" presStyleIdx="2" presStyleCnt="3">
        <dgm:presLayoutVars>
          <dgm:bulletEnabled val="1"/>
        </dgm:presLayoutVars>
      </dgm:prSet>
      <dgm:spPr/>
      <dgm:t>
        <a:bodyPr/>
        <a:lstStyle/>
        <a:p>
          <a:endParaRPr lang="en-US"/>
        </a:p>
      </dgm:t>
    </dgm:pt>
    <dgm:pt modelId="{27E672AA-5F8C-48D0-9C6A-9CB8DBAA74A6}" type="pres">
      <dgm:prSet presAssocID="{692FC969-4E98-453F-8307-D5C8961A65CD}" presName="ThreeNodes_2_text" presStyleLbl="node1" presStyleIdx="2" presStyleCnt="3">
        <dgm:presLayoutVars>
          <dgm:bulletEnabled val="1"/>
        </dgm:presLayoutVars>
      </dgm:prSet>
      <dgm:spPr/>
      <dgm:t>
        <a:bodyPr/>
        <a:lstStyle/>
        <a:p>
          <a:endParaRPr lang="en-US"/>
        </a:p>
      </dgm:t>
    </dgm:pt>
    <dgm:pt modelId="{AAD28FBD-54FA-4021-A7AC-127DABD0807A}" type="pres">
      <dgm:prSet presAssocID="{692FC969-4E98-453F-8307-D5C8961A65CD}" presName="ThreeNodes_3_text" presStyleLbl="node1" presStyleIdx="2" presStyleCnt="3">
        <dgm:presLayoutVars>
          <dgm:bulletEnabled val="1"/>
        </dgm:presLayoutVars>
      </dgm:prSet>
      <dgm:spPr/>
      <dgm:t>
        <a:bodyPr/>
        <a:lstStyle/>
        <a:p>
          <a:endParaRPr lang="en-US"/>
        </a:p>
      </dgm:t>
    </dgm:pt>
  </dgm:ptLst>
  <dgm:cxnLst>
    <dgm:cxn modelId="{656340F3-8850-46A0-AA7D-F139E930DC0F}" type="presOf" srcId="{692FC969-4E98-453F-8307-D5C8961A65CD}" destId="{001AE452-3590-48BC-90DC-6F0E37653512}" srcOrd="0" destOrd="0" presId="urn:microsoft.com/office/officeart/2005/8/layout/vProcess5"/>
    <dgm:cxn modelId="{65BF8C20-79A9-4443-94FA-ADBA0AF85BEE}" srcId="{692FC969-4E98-453F-8307-D5C8961A65CD}" destId="{73A7F908-9F09-4B6C-87AA-3ACF44D75F69}" srcOrd="2" destOrd="0" parTransId="{5ECA01FD-A8FB-4A29-BAEE-844150394483}" sibTransId="{843DC160-9FA4-4C5B-984F-0B2CD8974626}"/>
    <dgm:cxn modelId="{3B628EF7-338E-4EB9-B1AC-4AE016316D29}" type="presOf" srcId="{73A7F908-9F09-4B6C-87AA-3ACF44D75F69}" destId="{AAD28FBD-54FA-4021-A7AC-127DABD0807A}" srcOrd="1" destOrd="0" presId="urn:microsoft.com/office/officeart/2005/8/layout/vProcess5"/>
    <dgm:cxn modelId="{B8EC903C-B8A8-46C7-A5CF-E786197E644E}" type="presOf" srcId="{73A7F908-9F09-4B6C-87AA-3ACF44D75F69}" destId="{A060DB6D-3331-4780-9C2C-BE9C19AF5CD8}" srcOrd="0" destOrd="0" presId="urn:microsoft.com/office/officeart/2005/8/layout/vProcess5"/>
    <dgm:cxn modelId="{ACD92EBE-5C5E-4FAE-A534-2C66576F82ED}" srcId="{692FC969-4E98-453F-8307-D5C8961A65CD}" destId="{3027302C-43E6-4099-92FF-DC4C9B82EAB1}" srcOrd="0" destOrd="0" parTransId="{84EECFA4-37A7-4430-AD9E-C49FED1B4859}" sibTransId="{E477034D-C7C0-4330-A137-0A5C3C771A56}"/>
    <dgm:cxn modelId="{17B1D207-0E2E-4259-A480-A2B8EE73ED81}" type="presOf" srcId="{3027302C-43E6-4099-92FF-DC4C9B82EAB1}" destId="{87BD10E6-3982-4149-AB28-7923ED611A6F}" srcOrd="1" destOrd="0" presId="urn:microsoft.com/office/officeart/2005/8/layout/vProcess5"/>
    <dgm:cxn modelId="{7F8BA24F-30D0-43AC-98A9-E2B4F29FFEF7}" type="presOf" srcId="{8BE6C168-4B6A-4878-B7F2-8BFA8C8B179F}" destId="{9E7B1BAF-04B5-4592-A90D-67486B113BFB}" srcOrd="0" destOrd="0" presId="urn:microsoft.com/office/officeart/2005/8/layout/vProcess5"/>
    <dgm:cxn modelId="{05D7A056-27F5-47D9-8869-EB00FBD30269}" srcId="{692FC969-4E98-453F-8307-D5C8961A65CD}" destId="{8BE6C168-4B6A-4878-B7F2-8BFA8C8B179F}" srcOrd="1" destOrd="0" parTransId="{50D5311D-F5D4-4333-B0B8-BFEE5AA4EAF6}" sibTransId="{64D036CC-7424-4800-8489-B46ECDE1C1D7}"/>
    <dgm:cxn modelId="{029E265D-97EB-4EE8-8FAA-F2C74077E2C1}" type="presOf" srcId="{3027302C-43E6-4099-92FF-DC4C9B82EAB1}" destId="{CF054B8E-2EFE-4460-B085-E79EBCA36D6B}" srcOrd="0" destOrd="0" presId="urn:microsoft.com/office/officeart/2005/8/layout/vProcess5"/>
    <dgm:cxn modelId="{D63EF814-1F48-40D4-8EA4-99B6A1EB5FD2}" type="presOf" srcId="{E477034D-C7C0-4330-A137-0A5C3C771A56}" destId="{8D8CEFD2-06B9-486E-963F-E69965019DFE}" srcOrd="0" destOrd="0" presId="urn:microsoft.com/office/officeart/2005/8/layout/vProcess5"/>
    <dgm:cxn modelId="{F0278E18-B8BA-48AB-84B6-886227B6129E}" type="presOf" srcId="{8BE6C168-4B6A-4878-B7F2-8BFA8C8B179F}" destId="{27E672AA-5F8C-48D0-9C6A-9CB8DBAA74A6}" srcOrd="1" destOrd="0" presId="urn:microsoft.com/office/officeart/2005/8/layout/vProcess5"/>
    <dgm:cxn modelId="{96D34BA1-D223-4B2F-BD47-5A30CA7AE945}" type="presOf" srcId="{64D036CC-7424-4800-8489-B46ECDE1C1D7}" destId="{FD6AABB0-6D64-49DD-B68A-8553DEF8F14B}" srcOrd="0" destOrd="0" presId="urn:microsoft.com/office/officeart/2005/8/layout/vProcess5"/>
    <dgm:cxn modelId="{1E740B3F-0E15-4349-B50F-D6C00E1F1B5B}" type="presParOf" srcId="{001AE452-3590-48BC-90DC-6F0E37653512}" destId="{B28B1AF9-E576-44E5-B471-846140DE62E7}" srcOrd="0" destOrd="0" presId="urn:microsoft.com/office/officeart/2005/8/layout/vProcess5"/>
    <dgm:cxn modelId="{8C9945C9-B31D-400A-A3CE-6A0A8F92402C}" type="presParOf" srcId="{001AE452-3590-48BC-90DC-6F0E37653512}" destId="{CF054B8E-2EFE-4460-B085-E79EBCA36D6B}" srcOrd="1" destOrd="0" presId="urn:microsoft.com/office/officeart/2005/8/layout/vProcess5"/>
    <dgm:cxn modelId="{3C10C45B-F2F4-4E26-BF58-24132F4E0D60}" type="presParOf" srcId="{001AE452-3590-48BC-90DC-6F0E37653512}" destId="{9E7B1BAF-04B5-4592-A90D-67486B113BFB}" srcOrd="2" destOrd="0" presId="urn:microsoft.com/office/officeart/2005/8/layout/vProcess5"/>
    <dgm:cxn modelId="{38516FEA-A9D0-4582-9099-B093704AC505}" type="presParOf" srcId="{001AE452-3590-48BC-90DC-6F0E37653512}" destId="{A060DB6D-3331-4780-9C2C-BE9C19AF5CD8}" srcOrd="3" destOrd="0" presId="urn:microsoft.com/office/officeart/2005/8/layout/vProcess5"/>
    <dgm:cxn modelId="{A63B4A60-0CD5-4341-B81C-94B83A71DAD8}" type="presParOf" srcId="{001AE452-3590-48BC-90DC-6F0E37653512}" destId="{8D8CEFD2-06B9-486E-963F-E69965019DFE}" srcOrd="4" destOrd="0" presId="urn:microsoft.com/office/officeart/2005/8/layout/vProcess5"/>
    <dgm:cxn modelId="{6F40F9FD-AAB4-4315-94C9-087F92A76073}" type="presParOf" srcId="{001AE452-3590-48BC-90DC-6F0E37653512}" destId="{FD6AABB0-6D64-49DD-B68A-8553DEF8F14B}" srcOrd="5" destOrd="0" presId="urn:microsoft.com/office/officeart/2005/8/layout/vProcess5"/>
    <dgm:cxn modelId="{65B7E668-FD5A-4350-A9A8-781C8CB0DA4F}" type="presParOf" srcId="{001AE452-3590-48BC-90DC-6F0E37653512}" destId="{87BD10E6-3982-4149-AB28-7923ED611A6F}" srcOrd="6" destOrd="0" presId="urn:microsoft.com/office/officeart/2005/8/layout/vProcess5"/>
    <dgm:cxn modelId="{99E52937-17B4-40D4-A4F4-1BBCE9E50713}" type="presParOf" srcId="{001AE452-3590-48BC-90DC-6F0E37653512}" destId="{27E672AA-5F8C-48D0-9C6A-9CB8DBAA74A6}" srcOrd="7" destOrd="0" presId="urn:microsoft.com/office/officeart/2005/8/layout/vProcess5"/>
    <dgm:cxn modelId="{A76CE20A-ACC0-4B0D-9B04-6EDFFD356D77}" type="presParOf" srcId="{001AE452-3590-48BC-90DC-6F0E37653512}" destId="{AAD28FBD-54FA-4021-A7AC-127DABD0807A}" srcOrd="8" destOrd="0" presId="urn:microsoft.com/office/officeart/2005/8/layout/vProcess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2FC969-4E98-453F-8307-D5C8961A65C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027302C-43E6-4099-92FF-DC4C9B82EAB1}">
      <dgm:prSet phldrT="[Text]" custT="1"/>
      <dgm:spPr>
        <a:noFill/>
        <a:ln>
          <a:solidFill>
            <a:schemeClr val="accent1"/>
          </a:solidFill>
        </a:ln>
      </dgm:spPr>
      <dgm:t>
        <a:bodyPr/>
        <a:lstStyle/>
        <a:p>
          <a:r>
            <a:rPr lang="en-US" sz="500" dirty="0" err="1" smtClean="0">
              <a:solidFill>
                <a:schemeClr val="tx1"/>
              </a:solidFill>
            </a:rPr>
            <a:t>ACLManager</a:t>
          </a:r>
          <a:endParaRPr lang="en-US" sz="500" dirty="0">
            <a:solidFill>
              <a:schemeClr val="tx1"/>
            </a:solidFill>
          </a:endParaRPr>
        </a:p>
      </dgm:t>
    </dgm:pt>
    <dgm:pt modelId="{84EECFA4-37A7-4430-AD9E-C49FED1B4859}" type="parTrans" cxnId="{ACD92EBE-5C5E-4FAE-A534-2C66576F82ED}">
      <dgm:prSet/>
      <dgm:spPr/>
      <dgm:t>
        <a:bodyPr/>
        <a:lstStyle/>
        <a:p>
          <a:endParaRPr lang="en-US"/>
        </a:p>
      </dgm:t>
    </dgm:pt>
    <dgm:pt modelId="{E477034D-C7C0-4330-A137-0A5C3C771A56}" type="sibTrans" cxnId="{ACD92EBE-5C5E-4FAE-A534-2C66576F82ED}">
      <dgm:prSet/>
      <dgm:spPr/>
      <dgm:t>
        <a:bodyPr/>
        <a:lstStyle/>
        <a:p>
          <a:endParaRPr lang="en-US"/>
        </a:p>
      </dgm:t>
    </dgm:pt>
    <dgm:pt modelId="{8BE6C168-4B6A-4878-B7F2-8BFA8C8B179F}">
      <dgm:prSet phldrT="[Text]" custT="1"/>
      <dgm:spPr>
        <a:noFill/>
        <a:ln>
          <a:solidFill>
            <a:schemeClr val="accent1"/>
          </a:solidFill>
        </a:ln>
      </dgm:spPr>
      <dgm:t>
        <a:bodyPr/>
        <a:lstStyle/>
        <a:p>
          <a:r>
            <a:rPr lang="en-US" sz="500" dirty="0" err="1" smtClean="0">
              <a:solidFill>
                <a:schemeClr val="tx1"/>
              </a:solidFill>
            </a:rPr>
            <a:t>AuditLogManager</a:t>
          </a:r>
          <a:endParaRPr lang="en-US" sz="500" dirty="0">
            <a:solidFill>
              <a:schemeClr val="tx1"/>
            </a:solidFill>
          </a:endParaRPr>
        </a:p>
      </dgm:t>
    </dgm:pt>
    <dgm:pt modelId="{50D5311D-F5D4-4333-B0B8-BFEE5AA4EAF6}" type="parTrans" cxnId="{05D7A056-27F5-47D9-8869-EB00FBD30269}">
      <dgm:prSet/>
      <dgm:spPr/>
      <dgm:t>
        <a:bodyPr/>
        <a:lstStyle/>
        <a:p>
          <a:endParaRPr lang="en-US"/>
        </a:p>
      </dgm:t>
    </dgm:pt>
    <dgm:pt modelId="{64D036CC-7424-4800-8489-B46ECDE1C1D7}" type="sibTrans" cxnId="{05D7A056-27F5-47D9-8869-EB00FBD30269}">
      <dgm:prSet/>
      <dgm:spPr/>
      <dgm:t>
        <a:bodyPr/>
        <a:lstStyle/>
        <a:p>
          <a:endParaRPr lang="en-US"/>
        </a:p>
      </dgm:t>
    </dgm:pt>
    <dgm:pt modelId="{73A7F908-9F09-4B6C-87AA-3ACF44D75F69}">
      <dgm:prSet phldrT="[Text]"/>
      <dgm:spPr>
        <a:noFill/>
        <a:ln>
          <a:solidFill>
            <a:schemeClr val="accent1"/>
          </a:solidFill>
        </a:ln>
      </dgm:spPr>
      <dgm:t>
        <a:bodyPr/>
        <a:lstStyle/>
        <a:p>
          <a:r>
            <a:rPr lang="en-US" dirty="0" err="1" smtClean="0">
              <a:solidFill>
                <a:schemeClr val="tx1"/>
              </a:solidFill>
            </a:rPr>
            <a:t>PipelineProcessor</a:t>
          </a:r>
          <a:endParaRPr lang="en-US" dirty="0">
            <a:solidFill>
              <a:schemeClr val="tx1"/>
            </a:solidFill>
          </a:endParaRPr>
        </a:p>
      </dgm:t>
    </dgm:pt>
    <dgm:pt modelId="{5ECA01FD-A8FB-4A29-BAEE-844150394483}" type="parTrans" cxnId="{65BF8C20-79A9-4443-94FA-ADBA0AF85BEE}">
      <dgm:prSet/>
      <dgm:spPr/>
      <dgm:t>
        <a:bodyPr/>
        <a:lstStyle/>
        <a:p>
          <a:endParaRPr lang="en-US"/>
        </a:p>
      </dgm:t>
    </dgm:pt>
    <dgm:pt modelId="{843DC160-9FA4-4C5B-984F-0B2CD8974626}" type="sibTrans" cxnId="{65BF8C20-79A9-4443-94FA-ADBA0AF85BEE}">
      <dgm:prSet/>
      <dgm:spPr/>
      <dgm:t>
        <a:bodyPr/>
        <a:lstStyle/>
        <a:p>
          <a:endParaRPr lang="en-US"/>
        </a:p>
      </dgm:t>
    </dgm:pt>
    <dgm:pt modelId="{001AE452-3590-48BC-90DC-6F0E37653512}" type="pres">
      <dgm:prSet presAssocID="{692FC969-4E98-453F-8307-D5C8961A65CD}" presName="outerComposite" presStyleCnt="0">
        <dgm:presLayoutVars>
          <dgm:chMax val="5"/>
          <dgm:dir/>
          <dgm:resizeHandles val="exact"/>
        </dgm:presLayoutVars>
      </dgm:prSet>
      <dgm:spPr/>
      <dgm:t>
        <a:bodyPr/>
        <a:lstStyle/>
        <a:p>
          <a:endParaRPr lang="en-US"/>
        </a:p>
      </dgm:t>
    </dgm:pt>
    <dgm:pt modelId="{B28B1AF9-E576-44E5-B471-846140DE62E7}" type="pres">
      <dgm:prSet presAssocID="{692FC969-4E98-453F-8307-D5C8961A65CD}" presName="dummyMaxCanvas" presStyleCnt="0">
        <dgm:presLayoutVars/>
      </dgm:prSet>
      <dgm:spPr/>
    </dgm:pt>
    <dgm:pt modelId="{CF054B8E-2EFE-4460-B085-E79EBCA36D6B}" type="pres">
      <dgm:prSet presAssocID="{692FC969-4E98-453F-8307-D5C8961A65CD}" presName="ThreeNodes_1" presStyleLbl="node1" presStyleIdx="0" presStyleCnt="3">
        <dgm:presLayoutVars>
          <dgm:bulletEnabled val="1"/>
        </dgm:presLayoutVars>
      </dgm:prSet>
      <dgm:spPr/>
      <dgm:t>
        <a:bodyPr/>
        <a:lstStyle/>
        <a:p>
          <a:endParaRPr lang="en-US"/>
        </a:p>
      </dgm:t>
    </dgm:pt>
    <dgm:pt modelId="{9E7B1BAF-04B5-4592-A90D-67486B113BFB}" type="pres">
      <dgm:prSet presAssocID="{692FC969-4E98-453F-8307-D5C8961A65CD}" presName="ThreeNodes_2" presStyleLbl="node1" presStyleIdx="1" presStyleCnt="3">
        <dgm:presLayoutVars>
          <dgm:bulletEnabled val="1"/>
        </dgm:presLayoutVars>
      </dgm:prSet>
      <dgm:spPr/>
      <dgm:t>
        <a:bodyPr/>
        <a:lstStyle/>
        <a:p>
          <a:endParaRPr lang="en-US"/>
        </a:p>
      </dgm:t>
    </dgm:pt>
    <dgm:pt modelId="{A060DB6D-3331-4780-9C2C-BE9C19AF5CD8}" type="pres">
      <dgm:prSet presAssocID="{692FC969-4E98-453F-8307-D5C8961A65CD}" presName="ThreeNodes_3" presStyleLbl="node1" presStyleIdx="2" presStyleCnt="3" custLinFactNeighborY="0">
        <dgm:presLayoutVars>
          <dgm:bulletEnabled val="1"/>
        </dgm:presLayoutVars>
      </dgm:prSet>
      <dgm:spPr/>
      <dgm:t>
        <a:bodyPr/>
        <a:lstStyle/>
        <a:p>
          <a:endParaRPr lang="en-US"/>
        </a:p>
      </dgm:t>
    </dgm:pt>
    <dgm:pt modelId="{8D8CEFD2-06B9-486E-963F-E69965019DFE}" type="pres">
      <dgm:prSet presAssocID="{692FC969-4E98-453F-8307-D5C8961A65CD}" presName="ThreeConn_1-2" presStyleLbl="fgAccFollowNode1" presStyleIdx="0" presStyleCnt="2">
        <dgm:presLayoutVars>
          <dgm:bulletEnabled val="1"/>
        </dgm:presLayoutVars>
      </dgm:prSet>
      <dgm:spPr/>
      <dgm:t>
        <a:bodyPr/>
        <a:lstStyle/>
        <a:p>
          <a:endParaRPr lang="en-US"/>
        </a:p>
      </dgm:t>
    </dgm:pt>
    <dgm:pt modelId="{FD6AABB0-6D64-49DD-B68A-8553DEF8F14B}" type="pres">
      <dgm:prSet presAssocID="{692FC969-4E98-453F-8307-D5C8961A65CD}" presName="ThreeConn_2-3" presStyleLbl="fgAccFollowNode1" presStyleIdx="1" presStyleCnt="2">
        <dgm:presLayoutVars>
          <dgm:bulletEnabled val="1"/>
        </dgm:presLayoutVars>
      </dgm:prSet>
      <dgm:spPr/>
      <dgm:t>
        <a:bodyPr/>
        <a:lstStyle/>
        <a:p>
          <a:endParaRPr lang="en-US"/>
        </a:p>
      </dgm:t>
    </dgm:pt>
    <dgm:pt modelId="{87BD10E6-3982-4149-AB28-7923ED611A6F}" type="pres">
      <dgm:prSet presAssocID="{692FC969-4E98-453F-8307-D5C8961A65CD}" presName="ThreeNodes_1_text" presStyleLbl="node1" presStyleIdx="2" presStyleCnt="3">
        <dgm:presLayoutVars>
          <dgm:bulletEnabled val="1"/>
        </dgm:presLayoutVars>
      </dgm:prSet>
      <dgm:spPr/>
      <dgm:t>
        <a:bodyPr/>
        <a:lstStyle/>
        <a:p>
          <a:endParaRPr lang="en-US"/>
        </a:p>
      </dgm:t>
    </dgm:pt>
    <dgm:pt modelId="{27E672AA-5F8C-48D0-9C6A-9CB8DBAA74A6}" type="pres">
      <dgm:prSet presAssocID="{692FC969-4E98-453F-8307-D5C8961A65CD}" presName="ThreeNodes_2_text" presStyleLbl="node1" presStyleIdx="2" presStyleCnt="3">
        <dgm:presLayoutVars>
          <dgm:bulletEnabled val="1"/>
        </dgm:presLayoutVars>
      </dgm:prSet>
      <dgm:spPr/>
      <dgm:t>
        <a:bodyPr/>
        <a:lstStyle/>
        <a:p>
          <a:endParaRPr lang="en-US"/>
        </a:p>
      </dgm:t>
    </dgm:pt>
    <dgm:pt modelId="{AAD28FBD-54FA-4021-A7AC-127DABD0807A}" type="pres">
      <dgm:prSet presAssocID="{692FC969-4E98-453F-8307-D5C8961A65CD}" presName="ThreeNodes_3_text" presStyleLbl="node1" presStyleIdx="2" presStyleCnt="3">
        <dgm:presLayoutVars>
          <dgm:bulletEnabled val="1"/>
        </dgm:presLayoutVars>
      </dgm:prSet>
      <dgm:spPr/>
      <dgm:t>
        <a:bodyPr/>
        <a:lstStyle/>
        <a:p>
          <a:endParaRPr lang="en-US"/>
        </a:p>
      </dgm:t>
    </dgm:pt>
  </dgm:ptLst>
  <dgm:cxnLst>
    <dgm:cxn modelId="{FA5C3F2D-5567-49EF-9D70-B23861146FBC}" type="presOf" srcId="{3027302C-43E6-4099-92FF-DC4C9B82EAB1}" destId="{87BD10E6-3982-4149-AB28-7923ED611A6F}" srcOrd="1" destOrd="0" presId="urn:microsoft.com/office/officeart/2005/8/layout/vProcess5"/>
    <dgm:cxn modelId="{65BF8C20-79A9-4443-94FA-ADBA0AF85BEE}" srcId="{692FC969-4E98-453F-8307-D5C8961A65CD}" destId="{73A7F908-9F09-4B6C-87AA-3ACF44D75F69}" srcOrd="2" destOrd="0" parTransId="{5ECA01FD-A8FB-4A29-BAEE-844150394483}" sibTransId="{843DC160-9FA4-4C5B-984F-0B2CD8974626}"/>
    <dgm:cxn modelId="{7283D430-B9E7-4749-B22A-F8D883AE72BF}" type="presOf" srcId="{73A7F908-9F09-4B6C-87AA-3ACF44D75F69}" destId="{A060DB6D-3331-4780-9C2C-BE9C19AF5CD8}" srcOrd="0" destOrd="0" presId="urn:microsoft.com/office/officeart/2005/8/layout/vProcess5"/>
    <dgm:cxn modelId="{91C52F8A-4157-455C-83BC-08060521138A}" type="presOf" srcId="{E477034D-C7C0-4330-A137-0A5C3C771A56}" destId="{8D8CEFD2-06B9-486E-963F-E69965019DFE}" srcOrd="0" destOrd="0" presId="urn:microsoft.com/office/officeart/2005/8/layout/vProcess5"/>
    <dgm:cxn modelId="{2AD55D74-BE37-4A14-97BC-E1041B815F8D}" type="presOf" srcId="{8BE6C168-4B6A-4878-B7F2-8BFA8C8B179F}" destId="{9E7B1BAF-04B5-4592-A90D-67486B113BFB}" srcOrd="0" destOrd="0" presId="urn:microsoft.com/office/officeart/2005/8/layout/vProcess5"/>
    <dgm:cxn modelId="{ACD92EBE-5C5E-4FAE-A534-2C66576F82ED}" srcId="{692FC969-4E98-453F-8307-D5C8961A65CD}" destId="{3027302C-43E6-4099-92FF-DC4C9B82EAB1}" srcOrd="0" destOrd="0" parTransId="{84EECFA4-37A7-4430-AD9E-C49FED1B4859}" sibTransId="{E477034D-C7C0-4330-A137-0A5C3C771A56}"/>
    <dgm:cxn modelId="{05D7A056-27F5-47D9-8869-EB00FBD30269}" srcId="{692FC969-4E98-453F-8307-D5C8961A65CD}" destId="{8BE6C168-4B6A-4878-B7F2-8BFA8C8B179F}" srcOrd="1" destOrd="0" parTransId="{50D5311D-F5D4-4333-B0B8-BFEE5AA4EAF6}" sibTransId="{64D036CC-7424-4800-8489-B46ECDE1C1D7}"/>
    <dgm:cxn modelId="{6D495282-DCD3-4AC6-BDFD-A81EE8166A37}" type="presOf" srcId="{8BE6C168-4B6A-4878-B7F2-8BFA8C8B179F}" destId="{27E672AA-5F8C-48D0-9C6A-9CB8DBAA74A6}" srcOrd="1" destOrd="0" presId="urn:microsoft.com/office/officeart/2005/8/layout/vProcess5"/>
    <dgm:cxn modelId="{8E7A26C5-CA49-4CF7-861A-4AD9A5EF876A}" type="presOf" srcId="{692FC969-4E98-453F-8307-D5C8961A65CD}" destId="{001AE452-3590-48BC-90DC-6F0E37653512}" srcOrd="0" destOrd="0" presId="urn:microsoft.com/office/officeart/2005/8/layout/vProcess5"/>
    <dgm:cxn modelId="{A4273B3D-82D1-4475-A3BB-82CD0DF114E5}" type="presOf" srcId="{64D036CC-7424-4800-8489-B46ECDE1C1D7}" destId="{FD6AABB0-6D64-49DD-B68A-8553DEF8F14B}" srcOrd="0" destOrd="0" presId="urn:microsoft.com/office/officeart/2005/8/layout/vProcess5"/>
    <dgm:cxn modelId="{30981922-1577-42DE-9F0D-A30B5F87E919}" type="presOf" srcId="{3027302C-43E6-4099-92FF-DC4C9B82EAB1}" destId="{CF054B8E-2EFE-4460-B085-E79EBCA36D6B}" srcOrd="0" destOrd="0" presId="urn:microsoft.com/office/officeart/2005/8/layout/vProcess5"/>
    <dgm:cxn modelId="{7CE70BDA-20A2-4D27-B9AD-0B0F0FCC2911}" type="presOf" srcId="{73A7F908-9F09-4B6C-87AA-3ACF44D75F69}" destId="{AAD28FBD-54FA-4021-A7AC-127DABD0807A}" srcOrd="1" destOrd="0" presId="urn:microsoft.com/office/officeart/2005/8/layout/vProcess5"/>
    <dgm:cxn modelId="{25A6BD91-570C-4804-B07E-793DC786B9C6}" type="presParOf" srcId="{001AE452-3590-48BC-90DC-6F0E37653512}" destId="{B28B1AF9-E576-44E5-B471-846140DE62E7}" srcOrd="0" destOrd="0" presId="urn:microsoft.com/office/officeart/2005/8/layout/vProcess5"/>
    <dgm:cxn modelId="{00400DBB-A958-496F-B2BD-7F143D1B921D}" type="presParOf" srcId="{001AE452-3590-48BC-90DC-6F0E37653512}" destId="{CF054B8E-2EFE-4460-B085-E79EBCA36D6B}" srcOrd="1" destOrd="0" presId="urn:microsoft.com/office/officeart/2005/8/layout/vProcess5"/>
    <dgm:cxn modelId="{681BA7A8-B1EA-4BA4-9A4D-949B8FAFFE8F}" type="presParOf" srcId="{001AE452-3590-48BC-90DC-6F0E37653512}" destId="{9E7B1BAF-04B5-4592-A90D-67486B113BFB}" srcOrd="2" destOrd="0" presId="urn:microsoft.com/office/officeart/2005/8/layout/vProcess5"/>
    <dgm:cxn modelId="{90309040-B529-400F-9048-66970231F50A}" type="presParOf" srcId="{001AE452-3590-48BC-90DC-6F0E37653512}" destId="{A060DB6D-3331-4780-9C2C-BE9C19AF5CD8}" srcOrd="3" destOrd="0" presId="urn:microsoft.com/office/officeart/2005/8/layout/vProcess5"/>
    <dgm:cxn modelId="{1FD70837-1783-4E12-BC6E-7E8358FE4051}" type="presParOf" srcId="{001AE452-3590-48BC-90DC-6F0E37653512}" destId="{8D8CEFD2-06B9-486E-963F-E69965019DFE}" srcOrd="4" destOrd="0" presId="urn:microsoft.com/office/officeart/2005/8/layout/vProcess5"/>
    <dgm:cxn modelId="{CCAAA368-956D-468F-83E2-D6B9DF1F165D}" type="presParOf" srcId="{001AE452-3590-48BC-90DC-6F0E37653512}" destId="{FD6AABB0-6D64-49DD-B68A-8553DEF8F14B}" srcOrd="5" destOrd="0" presId="urn:microsoft.com/office/officeart/2005/8/layout/vProcess5"/>
    <dgm:cxn modelId="{40D64A64-4940-4991-9187-161D43440878}" type="presParOf" srcId="{001AE452-3590-48BC-90DC-6F0E37653512}" destId="{87BD10E6-3982-4149-AB28-7923ED611A6F}" srcOrd="6" destOrd="0" presId="urn:microsoft.com/office/officeart/2005/8/layout/vProcess5"/>
    <dgm:cxn modelId="{826CFCD1-8A85-45F1-BDE8-6FDA85117D1B}" type="presParOf" srcId="{001AE452-3590-48BC-90DC-6F0E37653512}" destId="{27E672AA-5F8C-48D0-9C6A-9CB8DBAA74A6}" srcOrd="7" destOrd="0" presId="urn:microsoft.com/office/officeart/2005/8/layout/vProcess5"/>
    <dgm:cxn modelId="{37FEE252-A9C1-433F-83B2-3AB0CBEA2762}" type="presParOf" srcId="{001AE452-3590-48BC-90DC-6F0E37653512}" destId="{AAD28FBD-54FA-4021-A7AC-127DABD0807A}" srcOrd="8" destOrd="0" presId="urn:microsoft.com/office/officeart/2005/8/layout/vProcess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FAB0B-C69F-44F6-AFBC-789D68411574}">
      <dsp:nvSpPr>
        <dsp:cNvPr id="0" name=""/>
        <dsp:cNvSpPr/>
      </dsp:nvSpPr>
      <dsp:spPr>
        <a:xfrm rot="5400000">
          <a:off x="4849653" y="-2251516"/>
          <a:ext cx="830399" cy="554103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It is a Java-based, multiplatform enterprise </a:t>
          </a:r>
          <a:r>
            <a:rPr lang="en-US" sz="1400" b="1" kern="1200" dirty="0" smtClean="0"/>
            <a:t>integration server</a:t>
          </a:r>
          <a:r>
            <a:rPr lang="en-US" sz="1400" kern="1200" dirty="0" smtClean="0"/>
            <a:t>. It supports the </a:t>
          </a:r>
          <a:r>
            <a:rPr lang="en-US" sz="1400" b="1" kern="1200" dirty="0" smtClean="0"/>
            <a:t>integration</a:t>
          </a:r>
          <a:r>
            <a:rPr lang="en-US" sz="1400" kern="1200" dirty="0" smtClean="0"/>
            <a:t> of diverse services, enables mapping data between formats and communication between systems</a:t>
          </a:r>
          <a:endParaRPr lang="en-US" sz="1400" kern="1200" dirty="0"/>
        </a:p>
      </dsp:txBody>
      <dsp:txXfrm rot="-5400000">
        <a:off x="2494337" y="144337"/>
        <a:ext cx="5500495" cy="749325"/>
      </dsp:txXfrm>
    </dsp:sp>
    <dsp:sp modelId="{0F2D0141-8F77-4DEB-9379-E3B00F1D64E4}">
      <dsp:nvSpPr>
        <dsp:cNvPr id="0" name=""/>
        <dsp:cNvSpPr/>
      </dsp:nvSpPr>
      <dsp:spPr>
        <a:xfrm>
          <a:off x="622493" y="0"/>
          <a:ext cx="1871843" cy="10379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err="1" smtClean="0"/>
            <a:t>webMethods</a:t>
          </a:r>
          <a:r>
            <a:rPr lang="en-US" sz="1600" kern="1200" dirty="0" smtClean="0"/>
            <a:t> Integration Server</a:t>
          </a:r>
          <a:endParaRPr lang="en-US" sz="1600" kern="1200" dirty="0"/>
        </a:p>
      </dsp:txBody>
      <dsp:txXfrm>
        <a:off x="673164" y="50671"/>
        <a:ext cx="1770501" cy="936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54B8E-2EFE-4460-B085-E79EBCA36D6B}">
      <dsp:nvSpPr>
        <dsp:cNvPr id="0" name=""/>
        <dsp:cNvSpPr/>
      </dsp:nvSpPr>
      <dsp:spPr>
        <a:xfrm>
          <a:off x="0" y="0"/>
          <a:ext cx="781043" cy="157122"/>
        </a:xfrm>
        <a:prstGeom prst="roundRect">
          <a:avLst>
            <a:gd name="adj" fmla="val 10000"/>
          </a:avLst>
        </a:prstGeom>
        <a:no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l" defTabSz="222250">
            <a:lnSpc>
              <a:spcPct val="90000"/>
            </a:lnSpc>
            <a:spcBef>
              <a:spcPct val="0"/>
            </a:spcBef>
            <a:spcAft>
              <a:spcPct val="35000"/>
            </a:spcAft>
          </a:pPr>
          <a:r>
            <a:rPr lang="en-US" sz="500" kern="1200" dirty="0" err="1" smtClean="0">
              <a:solidFill>
                <a:schemeClr val="tx1"/>
              </a:solidFill>
            </a:rPr>
            <a:t>ACLManager</a:t>
          </a:r>
          <a:endParaRPr lang="en-US" sz="500" kern="1200" dirty="0">
            <a:solidFill>
              <a:schemeClr val="tx1"/>
            </a:solidFill>
          </a:endParaRPr>
        </a:p>
      </dsp:txBody>
      <dsp:txXfrm>
        <a:off x="4602" y="4602"/>
        <a:ext cx="611496" cy="147918"/>
      </dsp:txXfrm>
    </dsp:sp>
    <dsp:sp modelId="{9E7B1BAF-04B5-4592-A90D-67486B113BFB}">
      <dsp:nvSpPr>
        <dsp:cNvPr id="0" name=""/>
        <dsp:cNvSpPr/>
      </dsp:nvSpPr>
      <dsp:spPr>
        <a:xfrm>
          <a:off x="68915" y="183309"/>
          <a:ext cx="781043" cy="157122"/>
        </a:xfrm>
        <a:prstGeom prst="roundRect">
          <a:avLst>
            <a:gd name="adj" fmla="val 10000"/>
          </a:avLst>
        </a:prstGeom>
        <a:no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l" defTabSz="222250">
            <a:lnSpc>
              <a:spcPct val="90000"/>
            </a:lnSpc>
            <a:spcBef>
              <a:spcPct val="0"/>
            </a:spcBef>
            <a:spcAft>
              <a:spcPct val="35000"/>
            </a:spcAft>
          </a:pPr>
          <a:r>
            <a:rPr lang="en-US" sz="500" kern="1200" dirty="0" err="1" smtClean="0">
              <a:solidFill>
                <a:schemeClr val="tx1"/>
              </a:solidFill>
            </a:rPr>
            <a:t>AuditLogManager</a:t>
          </a:r>
          <a:endParaRPr lang="en-US" sz="500" kern="1200" dirty="0">
            <a:solidFill>
              <a:schemeClr val="tx1"/>
            </a:solidFill>
          </a:endParaRPr>
        </a:p>
      </dsp:txBody>
      <dsp:txXfrm>
        <a:off x="73517" y="187911"/>
        <a:ext cx="600794" cy="147918"/>
      </dsp:txXfrm>
    </dsp:sp>
    <dsp:sp modelId="{A060DB6D-3331-4780-9C2C-BE9C19AF5CD8}">
      <dsp:nvSpPr>
        <dsp:cNvPr id="0" name=""/>
        <dsp:cNvSpPr/>
      </dsp:nvSpPr>
      <dsp:spPr>
        <a:xfrm>
          <a:off x="137831" y="366618"/>
          <a:ext cx="781043" cy="157122"/>
        </a:xfrm>
        <a:prstGeom prst="roundRect">
          <a:avLst>
            <a:gd name="adj" fmla="val 10000"/>
          </a:avLst>
        </a:prstGeom>
        <a:no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l" defTabSz="222250">
            <a:lnSpc>
              <a:spcPct val="90000"/>
            </a:lnSpc>
            <a:spcBef>
              <a:spcPct val="0"/>
            </a:spcBef>
            <a:spcAft>
              <a:spcPct val="35000"/>
            </a:spcAft>
          </a:pPr>
          <a:r>
            <a:rPr lang="en-US" sz="500" kern="1200" dirty="0" err="1" smtClean="0">
              <a:solidFill>
                <a:schemeClr val="tx1"/>
              </a:solidFill>
            </a:rPr>
            <a:t>PipelineProcessor</a:t>
          </a:r>
          <a:endParaRPr lang="en-US" sz="500" kern="1200" dirty="0">
            <a:solidFill>
              <a:schemeClr val="tx1"/>
            </a:solidFill>
          </a:endParaRPr>
        </a:p>
      </dsp:txBody>
      <dsp:txXfrm>
        <a:off x="142433" y="371220"/>
        <a:ext cx="600794" cy="147918"/>
      </dsp:txXfrm>
    </dsp:sp>
    <dsp:sp modelId="{8D8CEFD2-06B9-486E-963F-E69965019DFE}">
      <dsp:nvSpPr>
        <dsp:cNvPr id="0" name=""/>
        <dsp:cNvSpPr/>
      </dsp:nvSpPr>
      <dsp:spPr>
        <a:xfrm>
          <a:off x="678914" y="119151"/>
          <a:ext cx="102129" cy="10212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a:p>
      </dsp:txBody>
      <dsp:txXfrm>
        <a:off x="701893" y="119151"/>
        <a:ext cx="56171" cy="76852"/>
      </dsp:txXfrm>
    </dsp:sp>
    <dsp:sp modelId="{FD6AABB0-6D64-49DD-B68A-8553DEF8F14B}">
      <dsp:nvSpPr>
        <dsp:cNvPr id="0" name=""/>
        <dsp:cNvSpPr/>
      </dsp:nvSpPr>
      <dsp:spPr>
        <a:xfrm>
          <a:off x="747829" y="301412"/>
          <a:ext cx="102129" cy="10212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a:p>
      </dsp:txBody>
      <dsp:txXfrm>
        <a:off x="770808" y="301412"/>
        <a:ext cx="56171" cy="76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54B8E-2EFE-4460-B085-E79EBCA36D6B}">
      <dsp:nvSpPr>
        <dsp:cNvPr id="0" name=""/>
        <dsp:cNvSpPr/>
      </dsp:nvSpPr>
      <dsp:spPr>
        <a:xfrm>
          <a:off x="0" y="0"/>
          <a:ext cx="781043" cy="157122"/>
        </a:xfrm>
        <a:prstGeom prst="roundRect">
          <a:avLst>
            <a:gd name="adj" fmla="val 10000"/>
          </a:avLst>
        </a:prstGeom>
        <a:no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l" defTabSz="222250">
            <a:lnSpc>
              <a:spcPct val="90000"/>
            </a:lnSpc>
            <a:spcBef>
              <a:spcPct val="0"/>
            </a:spcBef>
            <a:spcAft>
              <a:spcPct val="35000"/>
            </a:spcAft>
          </a:pPr>
          <a:r>
            <a:rPr lang="en-US" sz="500" kern="1200" dirty="0" err="1" smtClean="0">
              <a:solidFill>
                <a:schemeClr val="tx1"/>
              </a:solidFill>
            </a:rPr>
            <a:t>ACLManager</a:t>
          </a:r>
          <a:endParaRPr lang="en-US" sz="500" kern="1200" dirty="0">
            <a:solidFill>
              <a:schemeClr val="tx1"/>
            </a:solidFill>
          </a:endParaRPr>
        </a:p>
      </dsp:txBody>
      <dsp:txXfrm>
        <a:off x="4602" y="4602"/>
        <a:ext cx="611496" cy="147918"/>
      </dsp:txXfrm>
    </dsp:sp>
    <dsp:sp modelId="{9E7B1BAF-04B5-4592-A90D-67486B113BFB}">
      <dsp:nvSpPr>
        <dsp:cNvPr id="0" name=""/>
        <dsp:cNvSpPr/>
      </dsp:nvSpPr>
      <dsp:spPr>
        <a:xfrm>
          <a:off x="68915" y="183309"/>
          <a:ext cx="781043" cy="157122"/>
        </a:xfrm>
        <a:prstGeom prst="roundRect">
          <a:avLst>
            <a:gd name="adj" fmla="val 10000"/>
          </a:avLst>
        </a:prstGeom>
        <a:no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l" defTabSz="222250">
            <a:lnSpc>
              <a:spcPct val="90000"/>
            </a:lnSpc>
            <a:spcBef>
              <a:spcPct val="0"/>
            </a:spcBef>
            <a:spcAft>
              <a:spcPct val="35000"/>
            </a:spcAft>
          </a:pPr>
          <a:r>
            <a:rPr lang="en-US" sz="500" kern="1200" dirty="0" err="1" smtClean="0">
              <a:solidFill>
                <a:schemeClr val="tx1"/>
              </a:solidFill>
            </a:rPr>
            <a:t>AuditLogManager</a:t>
          </a:r>
          <a:endParaRPr lang="en-US" sz="500" kern="1200" dirty="0">
            <a:solidFill>
              <a:schemeClr val="tx1"/>
            </a:solidFill>
          </a:endParaRPr>
        </a:p>
      </dsp:txBody>
      <dsp:txXfrm>
        <a:off x="73517" y="187911"/>
        <a:ext cx="600794" cy="147918"/>
      </dsp:txXfrm>
    </dsp:sp>
    <dsp:sp modelId="{A060DB6D-3331-4780-9C2C-BE9C19AF5CD8}">
      <dsp:nvSpPr>
        <dsp:cNvPr id="0" name=""/>
        <dsp:cNvSpPr/>
      </dsp:nvSpPr>
      <dsp:spPr>
        <a:xfrm>
          <a:off x="137831" y="366618"/>
          <a:ext cx="781043" cy="157122"/>
        </a:xfrm>
        <a:prstGeom prst="roundRect">
          <a:avLst>
            <a:gd name="adj" fmla="val 10000"/>
          </a:avLst>
        </a:prstGeom>
        <a:no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l" defTabSz="222250">
            <a:lnSpc>
              <a:spcPct val="90000"/>
            </a:lnSpc>
            <a:spcBef>
              <a:spcPct val="0"/>
            </a:spcBef>
            <a:spcAft>
              <a:spcPct val="35000"/>
            </a:spcAft>
          </a:pPr>
          <a:r>
            <a:rPr lang="en-US" sz="500" kern="1200" dirty="0" err="1" smtClean="0">
              <a:solidFill>
                <a:schemeClr val="tx1"/>
              </a:solidFill>
            </a:rPr>
            <a:t>PipelineProcessor</a:t>
          </a:r>
          <a:endParaRPr lang="en-US" sz="500" kern="1200" dirty="0">
            <a:solidFill>
              <a:schemeClr val="tx1"/>
            </a:solidFill>
          </a:endParaRPr>
        </a:p>
      </dsp:txBody>
      <dsp:txXfrm>
        <a:off x="142433" y="371220"/>
        <a:ext cx="600794" cy="147918"/>
      </dsp:txXfrm>
    </dsp:sp>
    <dsp:sp modelId="{8D8CEFD2-06B9-486E-963F-E69965019DFE}">
      <dsp:nvSpPr>
        <dsp:cNvPr id="0" name=""/>
        <dsp:cNvSpPr/>
      </dsp:nvSpPr>
      <dsp:spPr>
        <a:xfrm>
          <a:off x="678914" y="119151"/>
          <a:ext cx="102129" cy="10212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a:p>
      </dsp:txBody>
      <dsp:txXfrm>
        <a:off x="701893" y="119151"/>
        <a:ext cx="56171" cy="76852"/>
      </dsp:txXfrm>
    </dsp:sp>
    <dsp:sp modelId="{FD6AABB0-6D64-49DD-B68A-8553DEF8F14B}">
      <dsp:nvSpPr>
        <dsp:cNvPr id="0" name=""/>
        <dsp:cNvSpPr/>
      </dsp:nvSpPr>
      <dsp:spPr>
        <a:xfrm>
          <a:off x="747829" y="301412"/>
          <a:ext cx="102129" cy="10212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a:p>
      </dsp:txBody>
      <dsp:txXfrm>
        <a:off x="770808" y="301412"/>
        <a:ext cx="56171" cy="768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a:latin typeface="Trebuchet MS" pitchFamily="34" charset="0"/>
              </a:defRPr>
            </a:lvl1pPr>
          </a:lstStyle>
          <a:p>
            <a:pPr>
              <a:defRPr/>
            </a:pPr>
            <a:r>
              <a:rPr lang="en-US" altLang="en-US"/>
              <a:t>Internal Start-up</a:t>
            </a: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Trebuchet MS" pitchFamily="34" charset="0"/>
              </a:defRPr>
            </a:lvl1pPr>
          </a:lstStyle>
          <a:p>
            <a:pPr>
              <a:defRPr/>
            </a:pPr>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a:latin typeface="Trebuchet MS" pitchFamily="34"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Trebuchet MS" pitchFamily="34" charset="0"/>
              </a:defRPr>
            </a:lvl1pPr>
          </a:lstStyle>
          <a:p>
            <a:pPr>
              <a:defRPr/>
            </a:pPr>
            <a:fld id="{7E3084E5-D932-432A-BA03-58C5A644E965}" type="slidenum">
              <a:rPr lang="en-US" altLang="en-US"/>
              <a:pPr>
                <a:defRPr/>
              </a:pPr>
              <a:t>‹#›</a:t>
            </a:fld>
            <a:endParaRPr lang="en-US" altLang="en-US"/>
          </a:p>
        </p:txBody>
      </p:sp>
    </p:spTree>
    <p:extLst>
      <p:ext uri="{BB962C8B-B14F-4D97-AF65-F5344CB8AC3E}">
        <p14:creationId xmlns:p14="http://schemas.microsoft.com/office/powerpoint/2010/main" val="2161691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a:latin typeface="Trebuchet MS" pitchFamily="34" charset="0"/>
              </a:defRPr>
            </a:lvl1pPr>
          </a:lstStyle>
          <a:p>
            <a:pPr>
              <a:defRPr/>
            </a:pPr>
            <a:r>
              <a:rPr lang="en-US" altLang="en-US"/>
              <a:t>Internal Start-up</a:t>
            </a: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Trebuchet MS" pitchFamily="34" charset="0"/>
              </a:defRPr>
            </a:lvl1pPr>
          </a:lstStyle>
          <a:p>
            <a:pPr>
              <a:defRPr/>
            </a:pPr>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a:latin typeface="Trebuchet MS" pitchFamily="34"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Trebuchet MS" pitchFamily="34" charset="0"/>
              </a:defRPr>
            </a:lvl1pPr>
          </a:lstStyle>
          <a:p>
            <a:pPr>
              <a:defRPr/>
            </a:pPr>
            <a:fld id="{95DA5382-1BD2-4CF9-BA94-5B3A6BB0BE6F}" type="slidenum">
              <a:rPr lang="en-US" altLang="en-US"/>
              <a:pPr>
                <a:defRPr/>
              </a:pPr>
              <a:t>‹#›</a:t>
            </a:fld>
            <a:endParaRPr lang="en-US" altLang="en-US"/>
          </a:p>
        </p:txBody>
      </p:sp>
    </p:spTree>
    <p:extLst>
      <p:ext uri="{BB962C8B-B14F-4D97-AF65-F5344CB8AC3E}">
        <p14:creationId xmlns:p14="http://schemas.microsoft.com/office/powerpoint/2010/main" val="354239811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ltLang="en-US" smtClean="0"/>
              <a:t>Internal Start-up</a:t>
            </a:r>
            <a:endParaRPr lang="en-US" altLang="en-US"/>
          </a:p>
        </p:txBody>
      </p:sp>
      <p:sp>
        <p:nvSpPr>
          <p:cNvPr id="5" name="Slide Number Placeholder 4"/>
          <p:cNvSpPr>
            <a:spLocks noGrp="1"/>
          </p:cNvSpPr>
          <p:nvPr>
            <p:ph type="sldNum" sz="quarter" idx="11"/>
          </p:nvPr>
        </p:nvSpPr>
        <p:spPr/>
        <p:txBody>
          <a:bodyPr/>
          <a:lstStyle/>
          <a:p>
            <a:pPr>
              <a:defRPr/>
            </a:pPr>
            <a:fld id="{95DA5382-1BD2-4CF9-BA94-5B3A6BB0BE6F}" type="slidenum">
              <a:rPr lang="en-US" altLang="en-US" smtClean="0"/>
              <a:pPr>
                <a:defRPr/>
              </a:pPr>
              <a:t>1</a:t>
            </a:fld>
            <a:endParaRPr lang="en-US" altLang="en-US"/>
          </a:p>
        </p:txBody>
      </p:sp>
    </p:spTree>
    <p:extLst>
      <p:ext uri="{BB962C8B-B14F-4D97-AF65-F5344CB8AC3E}">
        <p14:creationId xmlns:p14="http://schemas.microsoft.com/office/powerpoint/2010/main" val="4072368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baseline="0" dirty="0" smtClean="0">
                <a:solidFill>
                  <a:schemeClr val="tx1"/>
                </a:solidFill>
                <a:effectLst/>
                <a:latin typeface="+mn-lt"/>
                <a:ea typeface="+mn-ea"/>
                <a:cs typeface="+mn-cs"/>
              </a:rPr>
              <a:t>Create, Build, Test, Debug and Publish</a:t>
            </a:r>
          </a:p>
          <a:p>
            <a:endParaRPr lang="en-US" sz="1100" kern="1200" baseline="0" dirty="0" smtClean="0">
              <a:solidFill>
                <a:schemeClr val="tx1"/>
              </a:solidFill>
              <a:effectLst/>
              <a:latin typeface="+mn-lt"/>
              <a:ea typeface="+mn-ea"/>
              <a:cs typeface="+mn-cs"/>
            </a:endParaRPr>
          </a:p>
          <a:p>
            <a:r>
              <a:rPr lang="en-US" sz="1100" kern="1200" baseline="0" dirty="0" smtClean="0">
                <a:solidFill>
                  <a:schemeClr val="tx1"/>
                </a:solidFill>
                <a:effectLst/>
                <a:latin typeface="+mn-lt"/>
                <a:ea typeface="+mn-ea"/>
                <a:cs typeface="+mn-cs"/>
              </a:rPr>
              <a:t>Services – Flow, Java, Web Services, REST, .NET</a:t>
            </a:r>
          </a:p>
          <a:p>
            <a:r>
              <a:rPr lang="en-US" sz="1100" kern="1200" baseline="0" dirty="0" smtClean="0">
                <a:solidFill>
                  <a:schemeClr val="tx1"/>
                </a:solidFill>
                <a:effectLst/>
                <a:latin typeface="+mn-lt"/>
                <a:ea typeface="+mn-ea"/>
                <a:cs typeface="+mn-cs"/>
              </a:rPr>
              <a:t>Document – </a:t>
            </a:r>
            <a:r>
              <a:rPr lang="en-US" sz="1100" kern="1200" baseline="0" dirty="0" err="1" smtClean="0">
                <a:solidFill>
                  <a:schemeClr val="tx1"/>
                </a:solidFill>
                <a:effectLst/>
                <a:latin typeface="+mn-lt"/>
                <a:ea typeface="+mn-ea"/>
                <a:cs typeface="+mn-cs"/>
              </a:rPr>
              <a:t>Doctypes</a:t>
            </a:r>
            <a:endParaRPr lang="en-US" sz="1100" kern="1200" baseline="0" dirty="0" smtClean="0">
              <a:solidFill>
                <a:schemeClr val="tx1"/>
              </a:solidFill>
              <a:effectLst/>
              <a:latin typeface="+mn-lt"/>
              <a:ea typeface="+mn-ea"/>
              <a:cs typeface="+mn-cs"/>
            </a:endParaRPr>
          </a:p>
          <a:p>
            <a:endParaRPr lang="en-US" sz="11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4486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44865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672CED-7C88-4947-8C0A-D8747DC7A013}" type="slidenum">
              <a:rPr lang="de-DE" smtClean="0">
                <a:solidFill>
                  <a:prstClr val="black"/>
                </a:solidFill>
              </a:rPr>
              <a:pPr/>
              <a:t>24</a:t>
            </a:fld>
            <a:endParaRPr lang="de-DE" smtClean="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0ED307-7202-466D-A545-1C40BE1C5533}" type="slidenum">
              <a:rPr lang="de-DE" smtClean="0">
                <a:solidFill>
                  <a:prstClr val="black"/>
                </a:solidFill>
              </a:rPr>
              <a:pPr/>
              <a:t>28</a:t>
            </a:fld>
            <a:endParaRPr lang="de-DE" smtClean="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Foliennummernplatzhalter 3"/>
          <p:cNvSpPr>
            <a:spLocks noGrp="1"/>
          </p:cNvSpPr>
          <p:nvPr>
            <p:ph type="sldNum" sz="quarter" idx="10"/>
          </p:nvPr>
        </p:nvSpPr>
        <p:spPr/>
        <p:txBody>
          <a:bodyPr/>
          <a:lstStyle/>
          <a:p>
            <a:pPr>
              <a:defRPr/>
            </a:pPr>
            <a:fld id="{FE8EE2EF-5294-4038-A99C-4B6B1439FB45}" type="slidenum">
              <a:rPr lang="en-US" smtClean="0">
                <a:solidFill>
                  <a:prstClr val="black"/>
                </a:solidFill>
              </a:rPr>
              <a:pPr>
                <a:defRPr/>
              </a:pPr>
              <a:t>31</a:t>
            </a:fld>
            <a:endParaRPr lang="en-US">
              <a:solidFill>
                <a:prstClr val="black"/>
              </a:solidFill>
            </a:endParaRPr>
          </a:p>
        </p:txBody>
      </p:sp>
    </p:spTree>
    <p:extLst>
      <p:ext uri="{BB962C8B-B14F-4D97-AF65-F5344CB8AC3E}">
        <p14:creationId xmlns:p14="http://schemas.microsoft.com/office/powerpoint/2010/main" val="804123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0ED307-7202-466D-A545-1C40BE1C5533}" type="slidenum">
              <a:rPr lang="de-DE" smtClean="0">
                <a:solidFill>
                  <a:prstClr val="black"/>
                </a:solidFill>
              </a:rPr>
              <a:pPr/>
              <a:t>35</a:t>
            </a:fld>
            <a:endParaRPr lang="de-DE" smtClean="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BE8717-C7C3-44D8-90E9-AAA5AE1C5FAA}" type="slidenum">
              <a:rPr lang="en-US" smtClean="0"/>
              <a:t>3</a:t>
            </a:fld>
            <a:endParaRPr lang="en-US" dirty="0"/>
          </a:p>
        </p:txBody>
      </p:sp>
    </p:spTree>
    <p:extLst>
      <p:ext uri="{BB962C8B-B14F-4D97-AF65-F5344CB8AC3E}">
        <p14:creationId xmlns:p14="http://schemas.microsoft.com/office/powerpoint/2010/main" val="323483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rPr>
              <a:t>Here is the current state of the IT architecture within a large organization.</a:t>
            </a:r>
          </a:p>
          <a:p>
            <a:r>
              <a:rPr lang="en-US" sz="1200" kern="1200" dirty="0" smtClean="0">
                <a:solidFill>
                  <a:schemeClr val="tx1"/>
                </a:solidFill>
                <a:effectLst/>
              </a:rPr>
              <a:t> </a:t>
            </a:r>
          </a:p>
          <a:p>
            <a:r>
              <a:rPr lang="en-US" sz="1200" kern="1200" dirty="0" smtClean="0">
                <a:solidFill>
                  <a:schemeClr val="tx1"/>
                </a:solidFill>
                <a:effectLst/>
              </a:rPr>
              <a:t>Customers have invested in large ERP and CRM applications like SAP to run their business.  These packaged applications offer standardized processes and dominate the IT landscape of these customers.  A lot of data flows in and out of these applications and this data needs to be synchronized and shared with other applications.  The quickest way to share data has been to integrate directly between the two applications but over time these one-off integrations have created point to point spaghettis.  Adding to this IT landscape are more applications that organizations have inherited via M&amp;A activities but these also have to be integrated which makes the point to point mess even worse. Externally customers communicate with B2B partners via gateways and exchange data that needs to find their way to the internal applications as well.  Some customers have tactically addressed the point to point integration issue by adding DSBs (department service bus) and investing in MDM (master data management) for single view initiatives but this only added to the complexity of the landscape.  Customers have also built employee and customer portals to expose data externally but this adds more integration points with internal applications to get access to this data.  </a:t>
            </a:r>
          </a:p>
          <a:p>
            <a:r>
              <a:rPr lang="en-US" sz="1200" kern="1200" dirty="0" smtClean="0">
                <a:solidFill>
                  <a:schemeClr val="tx1"/>
                </a:solidFill>
                <a:effectLst/>
              </a:rPr>
              <a:t> </a:t>
            </a:r>
          </a:p>
          <a:p>
            <a:r>
              <a:rPr lang="en-US" sz="1200" kern="1200" dirty="0" smtClean="0">
                <a:solidFill>
                  <a:schemeClr val="tx1"/>
                </a:solidFill>
                <a:effectLst/>
              </a:rPr>
              <a:t>So what is a CIO to do – she not only has to deal with the cost associated with this complexity but is under pressure from the business who wants IT to provide a competitive edge.  With the emergence of the cloud, an easy answer was to start moving </a:t>
            </a:r>
            <a:r>
              <a:rPr lang="en-US" sz="1200" kern="1200" dirty="0" err="1" smtClean="0">
                <a:solidFill>
                  <a:schemeClr val="tx1"/>
                </a:solidFill>
                <a:effectLst/>
              </a:rPr>
              <a:t>on-premise</a:t>
            </a:r>
            <a:r>
              <a:rPr lang="en-US" sz="1200" kern="1200" dirty="0" smtClean="0">
                <a:solidFill>
                  <a:schemeClr val="tx1"/>
                </a:solidFill>
                <a:effectLst/>
              </a:rPr>
              <a:t> applications to the cloud and save costs.  Giant ERPs like SAP got carved out and modules like CRM and HR moved to the cloud to benefit from this new model.  However, doing so made the integration mess even worse since integrations now spanned outside the organizational boundaries out to the public cloud.  Meanwhile, emerging mobility and BYOD initiatives required that employees, customers and partners now have access to data from their mobile devices but this required making this access available from the internal applications where this data resides, which added to the proliferation of data.  Another area for cost reduction was migrating data warehouses and BI applications for understanding buyer behavior to Hadoop but analytics continues to be reactive (using data at rest) rather than real-time at the right time (using data in motion), not to mention more data siloes to now manage.  Finally, IoT data from sensors and devices have added new interaction patterns but also created an explosion of data – this is Big Data but how do you tie this all in to make the right decisions and get the desired outcome?</a:t>
            </a:r>
          </a:p>
          <a:p>
            <a:r>
              <a:rPr lang="en-US" sz="1200" kern="1200" dirty="0" smtClean="0">
                <a:solidFill>
                  <a:schemeClr val="tx1"/>
                </a:solidFill>
                <a:effectLst/>
              </a:rPr>
              <a:t> </a:t>
            </a:r>
          </a:p>
          <a:p>
            <a:r>
              <a:rPr lang="en-US" sz="1200" kern="1200" dirty="0" smtClean="0">
                <a:solidFill>
                  <a:schemeClr val="tx1"/>
                </a:solidFill>
                <a:effectLst/>
              </a:rPr>
              <a:t>We know that ERP applications are standardized and harmonized and are great for running a business but its just table stakes - offers no differentiation.  Custom applications is what allows an organization with its unique business logic to differentiate and compete in the marketplace and in today’s customer centric world you need mobile apps to better engage with your customers.  Now, lets take a look at what’s in an application – you have presentation logic that is exposed to the end user, business logic that is the heart of the application and an underlying database to store the data.  Where is this data coming from, you guessed it – from the internal applications.  Now, IT departments have been building custom apps for a long time but traditionally it has required a lot of coding and IT departments have had to address topics like security, authentication, authorization, performance and scalability over and over again leading to application siloes.  Another challenge has been the continued evolution of standards – first there was SOAP which was deemed to heavy, then REST which was more mobile and API friendly and now the buzz is all about </a:t>
            </a:r>
            <a:r>
              <a:rPr lang="en-US" sz="1200" kern="1200" dirty="0" err="1" smtClean="0">
                <a:solidFill>
                  <a:schemeClr val="tx1"/>
                </a:solidFill>
                <a:effectLst/>
              </a:rPr>
              <a:t>microservices</a:t>
            </a:r>
            <a:r>
              <a:rPr lang="en-US" sz="1200" kern="1200" dirty="0" smtClean="0">
                <a:solidFill>
                  <a:schemeClr val="tx1"/>
                </a:solidFill>
                <a:effectLst/>
              </a:rPr>
              <a:t>.  This has led to new versions of apps being built just to support new standards and invocation styles without any reuse. Over time, they create parallel sets of applications and in many cases build the same things over and over again as there is no easy way to reuse the business logic that was built before.  So what exactly is in this business logic - there is integration logic, data logic, decision logic and task/process logic, these are the building blocks for constructing reusable applications.</a:t>
            </a:r>
          </a:p>
          <a:p>
            <a:r>
              <a:rPr lang="en-US" sz="1200" kern="1200" dirty="0" smtClean="0">
                <a:solidFill>
                  <a:schemeClr val="tx1"/>
                </a:solidFill>
                <a:effectLst/>
              </a:rPr>
              <a:t> </a:t>
            </a:r>
          </a:p>
          <a:p>
            <a:r>
              <a:rPr lang="en-US" sz="1200" kern="1200" dirty="0" smtClean="0">
                <a:solidFill>
                  <a:schemeClr val="tx1"/>
                </a:solidFill>
                <a:effectLst/>
              </a:rPr>
              <a:t>Now back to our CIO, in addition to the business pressures facing them they are also being challenged to reduce costs, reduce complexity but increase the pace of innovation since that is key for the business.  According to a 2015 Gartner study CIOs spend 79% of their money just trying to keep the lights on which leaves just 21% of the budget to innovate.  In fact, every time the CIO adds another component to her already complicated architecture it puts additional pressure on the 21%.  While we have talked a lot about how IT architectures have become a bit of a mess, we are not trying to point fingers at anyone.  We have seen this in virtually every large company we have visited – it is the natural evolution of architecture that needs to be updated in order to meet changing business needs.  However, CIOs need to find a better way to innovate on top of what they have already invested to increase innovation while helping to simplify the complicated architectures they have.</a:t>
            </a:r>
          </a:p>
          <a:p>
            <a:r>
              <a:rPr lang="en-US" sz="1200" kern="1200" dirty="0" smtClean="0">
                <a:solidFill>
                  <a:schemeClr val="tx1"/>
                </a:solidFill>
                <a:effectLst/>
              </a:rPr>
              <a:t> </a:t>
            </a:r>
          </a:p>
          <a:p>
            <a:r>
              <a:rPr lang="en-US" sz="1200" b="1" kern="1200" dirty="0" smtClean="0">
                <a:solidFill>
                  <a:schemeClr val="tx1"/>
                </a:solidFill>
                <a:effectLst/>
              </a:rPr>
              <a:t>Let’s talk about Software AG’s 21</a:t>
            </a:r>
            <a:r>
              <a:rPr lang="en-US" sz="1200" b="1" kern="1200" baseline="30000" dirty="0" smtClean="0">
                <a:solidFill>
                  <a:schemeClr val="tx1"/>
                </a:solidFill>
                <a:effectLst/>
              </a:rPr>
              <a:t>st</a:t>
            </a:r>
            <a:r>
              <a:rPr lang="en-US" sz="1200" b="1" kern="1200" dirty="0" smtClean="0">
                <a:solidFill>
                  <a:schemeClr val="tx1"/>
                </a:solidFill>
                <a:effectLst/>
              </a:rPr>
              <a:t> Century application architecture – the Digital Business Platform.</a:t>
            </a:r>
            <a:endParaRPr lang="en-US" sz="1200" kern="1200" dirty="0" smtClean="0">
              <a:solidFill>
                <a:schemeClr val="tx1"/>
              </a:solidFill>
              <a:effectLst/>
            </a:endParaRPr>
          </a:p>
          <a:p>
            <a:r>
              <a:rPr lang="en-US" sz="1200" kern="1200" dirty="0" smtClean="0">
                <a:solidFill>
                  <a:schemeClr val="tx1"/>
                </a:solidFill>
                <a:effectLst/>
              </a:rPr>
              <a:t>We have an ‘enterprise’ ESB which was initially used to solve the point to point integration problem by using pub/sub and allowing integrations to be one to many.  However, the ESB has also evolved from its original purpose to synchronize data by service enabling the back end applications.  These services have now allowed the bus to gain access to the data within these applications and discover interesting insights that we call events.  These events are not always data that needs to be integrated but can be used to gain insights that can allow the business to make real-time decisions.  These services and events are all in-memory within the Digital Business Platform architecture allowing instant access to the data by any consumer.  This in-memory ESB architecture which was the first of its kind in the industry evolves the use of in-memory as the underpinning for the entire platform.  The in-memory events can then be co-related to identify business moments that organizations can leverage to engage customers by creating customized offers or identify problems before they happen within their supply chain.  These co-related events then allow for business to make decisions that can kick off a series of actions including a list of tasks or a dynamic case or an orchestrated process.</a:t>
            </a:r>
          </a:p>
          <a:p>
            <a:r>
              <a:rPr lang="en-US" sz="1200" kern="1200" dirty="0" smtClean="0">
                <a:solidFill>
                  <a:schemeClr val="tx1"/>
                </a:solidFill>
                <a:effectLst/>
              </a:rPr>
              <a:t> </a:t>
            </a:r>
          </a:p>
          <a:p>
            <a:r>
              <a:rPr lang="en-US" sz="1200" kern="1200" dirty="0" smtClean="0">
                <a:solidFill>
                  <a:schemeClr val="tx1"/>
                </a:solidFill>
                <a:effectLst/>
              </a:rPr>
              <a:t>So, what can you do with this platform?  </a:t>
            </a:r>
            <a:r>
              <a:rPr lang="en-US" sz="1200" b="1" kern="1200" dirty="0" smtClean="0">
                <a:solidFill>
                  <a:schemeClr val="tx1"/>
                </a:solidFill>
                <a:effectLst/>
              </a:rPr>
              <a:t>You can start building apps.</a:t>
            </a:r>
            <a:r>
              <a:rPr lang="en-US" sz="1200" kern="1200" dirty="0" smtClean="0">
                <a:solidFill>
                  <a:schemeClr val="tx1"/>
                </a:solidFill>
                <a:effectLst/>
              </a:rPr>
              <a:t> </a:t>
            </a:r>
          </a:p>
          <a:p>
            <a:pPr lvl="0"/>
            <a:r>
              <a:rPr lang="en-US" sz="1200" kern="1200" dirty="0" smtClean="0">
                <a:solidFill>
                  <a:schemeClr val="tx1"/>
                </a:solidFill>
                <a:effectLst/>
              </a:rPr>
              <a:t>A sporting goods retailer is better engaging with their customers via a mobile app that exposes up to date store inventory so that they can quickly search the closest store location for the item they are looking for and compare prices as well.  </a:t>
            </a:r>
          </a:p>
          <a:p>
            <a:pPr lvl="0"/>
            <a:r>
              <a:rPr lang="en-US" sz="1200" kern="1200" dirty="0" smtClean="0">
                <a:solidFill>
                  <a:schemeClr val="tx1"/>
                </a:solidFill>
                <a:effectLst/>
              </a:rPr>
              <a:t>A cable company suffering from poor customer satisfaction and increased competition from streaming providers has built a more intuitive customer entertainment application to improve the customer experience when interacting with their set top boxes.</a:t>
            </a:r>
          </a:p>
          <a:p>
            <a:pPr lvl="0"/>
            <a:r>
              <a:rPr lang="en-US" sz="1200" kern="1200" dirty="0" smtClean="0">
                <a:solidFill>
                  <a:schemeClr val="tx1"/>
                </a:solidFill>
                <a:effectLst/>
              </a:rPr>
              <a:t>A printer manufacturer looking to grow revenues in their managed services area is linking IoT events from sensors located within the printers to co-relate the information to detect when the device needs preventive maintenance and then kicking off a work order for a technician to get the problem resolved proactively and avoid costly repairs.  </a:t>
            </a:r>
          </a:p>
          <a:p>
            <a:pPr lvl="0"/>
            <a:r>
              <a:rPr lang="en-US" sz="1200" kern="1200" dirty="0" smtClean="0">
                <a:solidFill>
                  <a:schemeClr val="tx1"/>
                </a:solidFill>
                <a:effectLst/>
              </a:rPr>
              <a:t>A bottler and distributer managing vending machines has exposed REST APIs to receive telemetric data related to location, temperature and inventory to understand usage and to monitor the health of the vending machines </a:t>
            </a:r>
          </a:p>
          <a:p>
            <a:pPr lvl="0"/>
            <a:r>
              <a:rPr lang="en-US" sz="1200" kern="1200" dirty="0" smtClean="0">
                <a:solidFill>
                  <a:schemeClr val="tx1"/>
                </a:solidFill>
                <a:effectLst/>
              </a:rPr>
              <a:t>A retailer with automated rental kiosks is exposing and securely managing a set of APIs that show kiosk locations while driving partner applications for the offers that can be put in front of customers using the single view of domains managed by our platform</a:t>
            </a:r>
          </a:p>
          <a:p>
            <a:pPr lvl="0"/>
            <a:r>
              <a:rPr lang="en-US" sz="1200" kern="1200" dirty="0" smtClean="0">
                <a:solidFill>
                  <a:schemeClr val="tx1"/>
                </a:solidFill>
                <a:effectLst/>
              </a:rPr>
              <a:t>Another retailer is harvesting events from online shopping carts to appeal to the customer with customized discounted offers for the items they are currently interested in using our capability to co-relate events and drive process actions.</a:t>
            </a:r>
          </a:p>
          <a:p>
            <a:pPr lvl="0"/>
            <a:r>
              <a:rPr lang="en-US" sz="1200" kern="1200" dirty="0" smtClean="0">
                <a:solidFill>
                  <a:schemeClr val="tx1"/>
                </a:solidFill>
                <a:effectLst/>
              </a:rPr>
              <a:t>Finally a pharmaceutical company is using the full breadth of the capabilities within the DBP and have build applications to manage the new product launch process for all their new healthcare products while meeting stringent regulatory mandates. These applications leverage integration info from underlying packaged applications, co-relate and discern event info and kick off workflow tasks for human interaction all within the context of a business process that manages the full lifecycle of creating a new product.  </a:t>
            </a:r>
          </a:p>
          <a:p>
            <a:pPr lvl="0"/>
            <a:r>
              <a:rPr lang="en-US" sz="1200" kern="1200" dirty="0" smtClean="0">
                <a:solidFill>
                  <a:schemeClr val="tx1"/>
                </a:solidFill>
                <a:effectLst/>
              </a:rPr>
              <a:t> </a:t>
            </a:r>
          </a:p>
          <a:p>
            <a:r>
              <a:rPr lang="en-US" sz="1200" kern="1200" dirty="0" smtClean="0">
                <a:solidFill>
                  <a:schemeClr val="tx1"/>
                </a:solidFill>
                <a:effectLst/>
              </a:rPr>
              <a:t>Applications built on top of the Digital Business Platform leverage a commonly defined set of capabilities around security, integration, performance and scale and can quickly support the latest standards that are implemented in the underlying ESB platform.  These applications can be implemented as </a:t>
            </a:r>
            <a:r>
              <a:rPr lang="en-US" sz="1200" kern="1200" dirty="0" err="1" smtClean="0">
                <a:solidFill>
                  <a:schemeClr val="tx1"/>
                </a:solidFill>
                <a:effectLst/>
              </a:rPr>
              <a:t>Microservices</a:t>
            </a:r>
            <a:r>
              <a:rPr lang="en-US" sz="1200" kern="1200" dirty="0" smtClean="0">
                <a:solidFill>
                  <a:schemeClr val="tx1"/>
                </a:solidFill>
                <a:effectLst/>
              </a:rPr>
              <a:t>, deployed in virtual containers and scaled across multiple instances providing infinite scale.  End users via mobile devices and web browsers can access the capabilities in these applications via an API layer that provides the security and access control to only allow the right consumers and providing them access to the right information.  These apps built for change can be quickly assembled from reusable components and support millions of potential end users interacting with them.  As requirements change, you can throw away an app and build a new one rapidly to address new requirements while leveraging the underlying reusable business logic hosted by the platform.  What makes this even more flexible for CIOs is that this platform is suitable for deployment on both </a:t>
            </a:r>
            <a:r>
              <a:rPr lang="en-US" sz="1200" kern="1200" dirty="0" err="1" smtClean="0">
                <a:solidFill>
                  <a:schemeClr val="tx1"/>
                </a:solidFill>
                <a:effectLst/>
              </a:rPr>
              <a:t>on-premise</a:t>
            </a:r>
            <a:r>
              <a:rPr lang="en-US" sz="1200" kern="1200" dirty="0" smtClean="0">
                <a:solidFill>
                  <a:schemeClr val="tx1"/>
                </a:solidFill>
                <a:effectLst/>
              </a:rPr>
              <a:t> and in the Cloud.  We give you the option to deploy a hybrid cloud architecture so that CIOs can pick and choose the components they want to move to the Cloud.</a:t>
            </a:r>
          </a:p>
          <a:p>
            <a:r>
              <a:rPr lang="en-US" sz="1200" kern="1200" dirty="0" smtClean="0">
                <a:solidFill>
                  <a:schemeClr val="tx1"/>
                </a:solidFill>
                <a:effectLst/>
              </a:rPr>
              <a:t> </a:t>
            </a:r>
          </a:p>
          <a:p>
            <a:r>
              <a:rPr lang="en-US" sz="1200" b="1" kern="1200" dirty="0" smtClean="0">
                <a:solidFill>
                  <a:schemeClr val="tx1"/>
                </a:solidFill>
                <a:effectLst/>
              </a:rPr>
              <a:t>Finally, Software AG helps customers define the strategy for HOW to undertake this digital transformation by providing the capabilities for organizations to align this transformation with their business strategy, manage risk and compliance and find efficiencies within their application portfolio to drive cost savings.</a:t>
            </a:r>
            <a:endParaRPr lang="en-US" sz="1200" kern="1200" dirty="0" smtClean="0">
              <a:solidFill>
                <a:schemeClr val="tx1"/>
              </a:solidFill>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ABE8717-C7C3-44D8-90E9-AAA5AE1C5FAA}" type="slidenum">
              <a:rPr lang="en-US" smtClean="0"/>
              <a:t>4</a:t>
            </a:fld>
            <a:endParaRPr lang="en-US" dirty="0"/>
          </a:p>
        </p:txBody>
      </p:sp>
    </p:spTree>
    <p:extLst>
      <p:ext uri="{BB962C8B-B14F-4D97-AF65-F5344CB8AC3E}">
        <p14:creationId xmlns:p14="http://schemas.microsoft.com/office/powerpoint/2010/main" val="111681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rPr>
              <a:t>Here is the current state of the IT architecture within a large organization.</a:t>
            </a:r>
          </a:p>
          <a:p>
            <a:r>
              <a:rPr lang="en-US" sz="1200" kern="1200" dirty="0" smtClean="0">
                <a:solidFill>
                  <a:schemeClr val="tx1"/>
                </a:solidFill>
                <a:effectLst/>
              </a:rPr>
              <a:t> </a:t>
            </a:r>
          </a:p>
          <a:p>
            <a:r>
              <a:rPr lang="en-US" sz="1200" kern="1200" dirty="0" smtClean="0">
                <a:solidFill>
                  <a:schemeClr val="tx1"/>
                </a:solidFill>
                <a:effectLst/>
              </a:rPr>
              <a:t>Customers have invested in large ERP and CRM applications like SAP to run their business.  These packaged applications offer standardized processes and dominate the IT landscape of these customers.  A lot of data flows in and out of these applications and this data needs to be synchronized and shared with other applications.  The quickest way to share data has been to integrate directly between the two applications but over time these one-off integrations have created point to point spaghettis.  Adding to this IT landscape are more applications that organizations have inherited via M&amp;A activities but these also have to be integrated which makes the point to point mess even worse. Externally customers communicate with B2B partners via gateways and exchange data that needs to find their way to the internal applications as well.  Some customers have tactically addressed the point to point integration issue by adding DSBs (department service bus) and investing in MDM (master data management) for single view initiatives but this only added to the complexity of the landscape.  Customers have also built employee and customer portals to expose data externally but this adds more integration points with internal applications to get access to this data.  </a:t>
            </a:r>
          </a:p>
          <a:p>
            <a:r>
              <a:rPr lang="en-US" sz="1200" kern="1200" dirty="0" smtClean="0">
                <a:solidFill>
                  <a:schemeClr val="tx1"/>
                </a:solidFill>
                <a:effectLst/>
              </a:rPr>
              <a:t> </a:t>
            </a:r>
          </a:p>
          <a:p>
            <a:r>
              <a:rPr lang="en-US" sz="1200" kern="1200" dirty="0" smtClean="0">
                <a:solidFill>
                  <a:schemeClr val="tx1"/>
                </a:solidFill>
                <a:effectLst/>
              </a:rPr>
              <a:t>So what is a CIO to do – she not only has to deal with the cost associated with this complexity but is under pressure from the business who wants IT to provide a competitive edge.  With the emergence of the cloud, an easy answer was to start moving </a:t>
            </a:r>
            <a:r>
              <a:rPr lang="en-US" sz="1200" kern="1200" dirty="0" err="1" smtClean="0">
                <a:solidFill>
                  <a:schemeClr val="tx1"/>
                </a:solidFill>
                <a:effectLst/>
              </a:rPr>
              <a:t>on-premise</a:t>
            </a:r>
            <a:r>
              <a:rPr lang="en-US" sz="1200" kern="1200" dirty="0" smtClean="0">
                <a:solidFill>
                  <a:schemeClr val="tx1"/>
                </a:solidFill>
                <a:effectLst/>
              </a:rPr>
              <a:t> applications to the cloud and save costs.  Giant ERPs like SAP got carved out and modules like CRM and HR moved to the cloud to benefit from this new model.  However, doing so made the integration mess even worse since integrations now spanned outside the organizational boundaries out to the public cloud.  Meanwhile, emerging mobility and BYOD initiatives required that employees, customers and partners now have access to data from their mobile devices but this required making this access available from the internal applications where this data resides, which added to the proliferation of data.  Another area for cost reduction was migrating data warehouses and BI applications for understanding buyer behavior to Hadoop but analytics continues to be reactive (using data at rest) rather than real-time at the right time (using data in motion), not to mention more data siloes to now manage.  Finally, IoT data from sensors and devices have added new interaction patterns but also created an explosion of data – this is Big Data but how do you tie this all in to make the right decisions and get the desired outcome?</a:t>
            </a:r>
          </a:p>
          <a:p>
            <a:r>
              <a:rPr lang="en-US" sz="1200" kern="1200" dirty="0" smtClean="0">
                <a:solidFill>
                  <a:schemeClr val="tx1"/>
                </a:solidFill>
                <a:effectLst/>
              </a:rPr>
              <a:t> </a:t>
            </a:r>
          </a:p>
          <a:p>
            <a:r>
              <a:rPr lang="en-US" sz="1200" kern="1200" dirty="0" smtClean="0">
                <a:solidFill>
                  <a:schemeClr val="tx1"/>
                </a:solidFill>
                <a:effectLst/>
              </a:rPr>
              <a:t>We know that ERP applications are standardized and harmonized and are great for running a business but its just table stakes - offers no differentiation.  Custom applications is what allows an organization with its unique business logic to differentiate and compete in the marketplace and in today’s customer centric world you need mobile apps to better engage with your customers.  Now, lets take a look at what’s in an application – you have presentation logic that is exposed to the end user, business logic that is the heart of the application and an underlying database to store the data.  Where is this data coming from, you guessed it – from the internal applications.  Now, IT departments have been building custom apps for a long time but traditionally it has required a lot of coding and IT departments have had to address topics like security, authentication, authorization, performance and scalability over and over again leading to application siloes.  Another challenge has been the continued evolution of standards – first there was SOAP which was deemed to heavy, then REST which was more mobile and API friendly and now the buzz is all about </a:t>
            </a:r>
            <a:r>
              <a:rPr lang="en-US" sz="1200" kern="1200" dirty="0" err="1" smtClean="0">
                <a:solidFill>
                  <a:schemeClr val="tx1"/>
                </a:solidFill>
                <a:effectLst/>
              </a:rPr>
              <a:t>microservices</a:t>
            </a:r>
            <a:r>
              <a:rPr lang="en-US" sz="1200" kern="1200" dirty="0" smtClean="0">
                <a:solidFill>
                  <a:schemeClr val="tx1"/>
                </a:solidFill>
                <a:effectLst/>
              </a:rPr>
              <a:t>.  This has led to new versions of apps being built just to support new standards and invocation styles without any reuse. Over time, they create parallel sets of applications and in many cases build the same things over and over again as there is no easy way to reuse the business logic that was built before.  So what exactly is in this business logic - there is integration logic, data logic, decision logic and task/process logic, these are the building blocks for constructing reusable applications.</a:t>
            </a:r>
          </a:p>
          <a:p>
            <a:r>
              <a:rPr lang="en-US" sz="1200" kern="1200" dirty="0" smtClean="0">
                <a:solidFill>
                  <a:schemeClr val="tx1"/>
                </a:solidFill>
                <a:effectLst/>
              </a:rPr>
              <a:t> </a:t>
            </a:r>
          </a:p>
          <a:p>
            <a:r>
              <a:rPr lang="en-US" sz="1200" kern="1200" dirty="0" smtClean="0">
                <a:solidFill>
                  <a:schemeClr val="tx1"/>
                </a:solidFill>
                <a:effectLst/>
              </a:rPr>
              <a:t>Now back to our CIO, in addition to the business pressures facing them they are also being challenged to reduce costs, reduce complexity but increase the pace of innovation since that is key for the business.  According to a 2015 Gartner study CIOs spend 79% of their money just trying to keep the lights on which leaves just 21% of the budget to innovate.  In fact, every time the CIO adds another component to her already complicated architecture it puts additional pressure on the 21%.  While we have talked a lot about how IT architectures have become a bit of a mess, we are not trying to point fingers at anyone.  We have seen this in virtually every large company we have visited – it is the natural evolution of architecture that needs to be updated in order to meet changing business needs.  However, CIOs need to find a better way to innovate on top of what they have already invested to increase innovation while helping to simplify the complicated architectures they have.</a:t>
            </a:r>
          </a:p>
          <a:p>
            <a:r>
              <a:rPr lang="en-US" sz="1200" kern="1200" dirty="0" smtClean="0">
                <a:solidFill>
                  <a:schemeClr val="tx1"/>
                </a:solidFill>
                <a:effectLst/>
              </a:rPr>
              <a:t> </a:t>
            </a:r>
          </a:p>
          <a:p>
            <a:r>
              <a:rPr lang="en-US" sz="1200" b="1" kern="1200" dirty="0" smtClean="0">
                <a:solidFill>
                  <a:schemeClr val="tx1"/>
                </a:solidFill>
                <a:effectLst/>
              </a:rPr>
              <a:t>Let’s talk about Software AG’s 21</a:t>
            </a:r>
            <a:r>
              <a:rPr lang="en-US" sz="1200" b="1" kern="1200" baseline="30000" dirty="0" smtClean="0">
                <a:solidFill>
                  <a:schemeClr val="tx1"/>
                </a:solidFill>
                <a:effectLst/>
              </a:rPr>
              <a:t>st</a:t>
            </a:r>
            <a:r>
              <a:rPr lang="en-US" sz="1200" b="1" kern="1200" dirty="0" smtClean="0">
                <a:solidFill>
                  <a:schemeClr val="tx1"/>
                </a:solidFill>
                <a:effectLst/>
              </a:rPr>
              <a:t> Century application architecture – the Digital Business Platform.</a:t>
            </a:r>
            <a:endParaRPr lang="en-US" sz="1200" kern="1200" dirty="0" smtClean="0">
              <a:solidFill>
                <a:schemeClr val="tx1"/>
              </a:solidFill>
              <a:effectLst/>
            </a:endParaRPr>
          </a:p>
          <a:p>
            <a:r>
              <a:rPr lang="en-US" sz="1200" kern="1200" dirty="0" smtClean="0">
                <a:solidFill>
                  <a:schemeClr val="tx1"/>
                </a:solidFill>
                <a:effectLst/>
              </a:rPr>
              <a:t>We have an ‘enterprise’ ESB which was initially used to solve the point to point integration problem by using pub/sub and allowing integrations to be one to many.  However, the ESB has also evolved from its original purpose to synchronize data by service enabling the back end applications.  These services have now allowed the bus to gain access to the data within these applications and discover interesting insights that we call events.  These events are not always data that needs to be integrated but can be used to gain insights that can allow the business to make real-time decisions.  These services and events are all in-memory within the Digital Business Platform architecture allowing instant access to the data by any consumer.  This in-memory ESB architecture which was the first of its kind in the industry evolves the use of in-memory as the underpinning for the entire platform.  The in-memory events can then be co-related to identify business moments that organizations can leverage to engage customers by creating customized offers or identify problems before they happen within their supply chain.  These co-related events then allow for business to make decisions that can kick off a series of actions including a list of tasks or a dynamic case or an orchestrated process.</a:t>
            </a:r>
          </a:p>
          <a:p>
            <a:r>
              <a:rPr lang="en-US" sz="1200" kern="1200" dirty="0" smtClean="0">
                <a:solidFill>
                  <a:schemeClr val="tx1"/>
                </a:solidFill>
                <a:effectLst/>
              </a:rPr>
              <a:t> </a:t>
            </a:r>
          </a:p>
          <a:p>
            <a:r>
              <a:rPr lang="en-US" sz="1200" kern="1200" dirty="0" smtClean="0">
                <a:solidFill>
                  <a:schemeClr val="tx1"/>
                </a:solidFill>
                <a:effectLst/>
              </a:rPr>
              <a:t>So, what can you do with this platform?  </a:t>
            </a:r>
            <a:r>
              <a:rPr lang="en-US" sz="1200" b="1" kern="1200" dirty="0" smtClean="0">
                <a:solidFill>
                  <a:schemeClr val="tx1"/>
                </a:solidFill>
                <a:effectLst/>
              </a:rPr>
              <a:t>You can start building apps.</a:t>
            </a:r>
            <a:r>
              <a:rPr lang="en-US" sz="1200" kern="1200" dirty="0" smtClean="0">
                <a:solidFill>
                  <a:schemeClr val="tx1"/>
                </a:solidFill>
                <a:effectLst/>
              </a:rPr>
              <a:t> </a:t>
            </a:r>
          </a:p>
          <a:p>
            <a:pPr lvl="0"/>
            <a:r>
              <a:rPr lang="en-US" sz="1200" kern="1200" dirty="0" smtClean="0">
                <a:solidFill>
                  <a:schemeClr val="tx1"/>
                </a:solidFill>
                <a:effectLst/>
              </a:rPr>
              <a:t>A sporting goods retailer is better engaging with their customers via a mobile app that exposes up to date store inventory so that they can quickly search the closest store location for the item they are looking for and compare prices as well.  </a:t>
            </a:r>
          </a:p>
          <a:p>
            <a:pPr lvl="0"/>
            <a:r>
              <a:rPr lang="en-US" sz="1200" kern="1200" dirty="0" smtClean="0">
                <a:solidFill>
                  <a:schemeClr val="tx1"/>
                </a:solidFill>
                <a:effectLst/>
              </a:rPr>
              <a:t>A cable company suffering from poor customer satisfaction and increased competition from streaming providers has built a more intuitive customer entertainment application to improve the customer experience when interacting with their set top boxes.</a:t>
            </a:r>
          </a:p>
          <a:p>
            <a:pPr lvl="0"/>
            <a:r>
              <a:rPr lang="en-US" sz="1200" kern="1200" dirty="0" smtClean="0">
                <a:solidFill>
                  <a:schemeClr val="tx1"/>
                </a:solidFill>
                <a:effectLst/>
              </a:rPr>
              <a:t>A printer manufacturer looking to grow revenues in their managed services area is linking IoT events from sensors located within the printers to co-relate the information to detect when the device needs preventive maintenance and then kicking off a work order for a technician to get the problem resolved proactively and avoid costly repairs.  </a:t>
            </a:r>
          </a:p>
          <a:p>
            <a:pPr lvl="0"/>
            <a:r>
              <a:rPr lang="en-US" sz="1200" kern="1200" dirty="0" smtClean="0">
                <a:solidFill>
                  <a:schemeClr val="tx1"/>
                </a:solidFill>
                <a:effectLst/>
              </a:rPr>
              <a:t>A bottler and distributer managing vending machines has exposed REST APIs to receive telemetric data related to location, temperature and inventory to understand usage and to monitor the health of the vending machines </a:t>
            </a:r>
          </a:p>
          <a:p>
            <a:pPr lvl="0"/>
            <a:r>
              <a:rPr lang="en-US" sz="1200" kern="1200" dirty="0" smtClean="0">
                <a:solidFill>
                  <a:schemeClr val="tx1"/>
                </a:solidFill>
                <a:effectLst/>
              </a:rPr>
              <a:t>A retailer with automated rental kiosks is exposing and securely managing a set of APIs that show kiosk locations while driving partner applications for the offers that can be put in front of customers using the single view of domains managed by our platform</a:t>
            </a:r>
          </a:p>
          <a:p>
            <a:pPr lvl="0"/>
            <a:r>
              <a:rPr lang="en-US" sz="1200" kern="1200" dirty="0" smtClean="0">
                <a:solidFill>
                  <a:schemeClr val="tx1"/>
                </a:solidFill>
                <a:effectLst/>
              </a:rPr>
              <a:t>Another retailer is harvesting events from online shopping carts to appeal to the customer with customized discounted offers for the items they are currently interested in using our capability to co-relate events and drive process actions.</a:t>
            </a:r>
          </a:p>
          <a:p>
            <a:pPr lvl="0"/>
            <a:r>
              <a:rPr lang="en-US" sz="1200" kern="1200" dirty="0" smtClean="0">
                <a:solidFill>
                  <a:schemeClr val="tx1"/>
                </a:solidFill>
                <a:effectLst/>
              </a:rPr>
              <a:t>Finally a pharmaceutical company is using the full breadth of the capabilities within the DBP and have build applications to manage the new product launch process for all their new healthcare products while meeting stringent regulatory mandates. These applications leverage integration info from underlying packaged applications, co-relate and discern event info and kick off workflow tasks for human interaction all within the context of a business process that manages the full lifecycle of creating a new product.  </a:t>
            </a:r>
          </a:p>
          <a:p>
            <a:pPr lvl="0"/>
            <a:r>
              <a:rPr lang="en-US" sz="1200" kern="1200" dirty="0" smtClean="0">
                <a:solidFill>
                  <a:schemeClr val="tx1"/>
                </a:solidFill>
                <a:effectLst/>
              </a:rPr>
              <a:t> </a:t>
            </a:r>
          </a:p>
          <a:p>
            <a:r>
              <a:rPr lang="en-US" sz="1200" kern="1200" dirty="0" smtClean="0">
                <a:solidFill>
                  <a:schemeClr val="tx1"/>
                </a:solidFill>
                <a:effectLst/>
              </a:rPr>
              <a:t>Applications built on top of the Digital Business Platform leverage a commonly defined set of capabilities around security, integration, performance and scale and can quickly support the latest standards that are implemented in the underlying ESB platform.  These applications can be implemented as </a:t>
            </a:r>
            <a:r>
              <a:rPr lang="en-US" sz="1200" kern="1200" dirty="0" err="1" smtClean="0">
                <a:solidFill>
                  <a:schemeClr val="tx1"/>
                </a:solidFill>
                <a:effectLst/>
              </a:rPr>
              <a:t>Microservices</a:t>
            </a:r>
            <a:r>
              <a:rPr lang="en-US" sz="1200" kern="1200" dirty="0" smtClean="0">
                <a:solidFill>
                  <a:schemeClr val="tx1"/>
                </a:solidFill>
                <a:effectLst/>
              </a:rPr>
              <a:t>, deployed in virtual containers and scaled across multiple instances providing infinite scale.  End users via mobile devices and web browsers can access the capabilities in these applications via an API layer that provides the security and access control to only allow the right consumers and providing them access to the right information.  These apps built for change can be quickly assembled from reusable components and support millions of potential end users interacting with them.  As requirements change, you can throw away an app and build a new one rapidly to address new requirements while leveraging the underlying reusable business logic hosted by the platform.  What makes this even more flexible for CIOs is that this platform is suitable for deployment on both </a:t>
            </a:r>
            <a:r>
              <a:rPr lang="en-US" sz="1200" kern="1200" dirty="0" err="1" smtClean="0">
                <a:solidFill>
                  <a:schemeClr val="tx1"/>
                </a:solidFill>
                <a:effectLst/>
              </a:rPr>
              <a:t>on-premise</a:t>
            </a:r>
            <a:r>
              <a:rPr lang="en-US" sz="1200" kern="1200" dirty="0" smtClean="0">
                <a:solidFill>
                  <a:schemeClr val="tx1"/>
                </a:solidFill>
                <a:effectLst/>
              </a:rPr>
              <a:t> and in the Cloud.  We give you the option to deploy a hybrid cloud architecture so that CIOs can pick and choose the components they want to move to the Cloud.</a:t>
            </a:r>
          </a:p>
          <a:p>
            <a:r>
              <a:rPr lang="en-US" sz="1200" kern="1200" dirty="0" smtClean="0">
                <a:solidFill>
                  <a:schemeClr val="tx1"/>
                </a:solidFill>
                <a:effectLst/>
              </a:rPr>
              <a:t> </a:t>
            </a:r>
          </a:p>
          <a:p>
            <a:r>
              <a:rPr lang="en-US" sz="1200" b="1" kern="1200" dirty="0" smtClean="0">
                <a:solidFill>
                  <a:schemeClr val="tx1"/>
                </a:solidFill>
                <a:effectLst/>
              </a:rPr>
              <a:t>Finally, Software AG helps customers define the strategy for HOW to undertake this digital transformation by providing the capabilities for organizations to align this transformation with their business strategy, manage risk and compliance and find efficiencies within their application portfolio to drive cost savings.</a:t>
            </a:r>
            <a:endParaRPr lang="en-US" sz="1200" kern="1200" dirty="0" smtClean="0">
              <a:solidFill>
                <a:schemeClr val="tx1"/>
              </a:solidFill>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ABE8717-C7C3-44D8-90E9-AAA5AE1C5FAA}" type="slidenum">
              <a:rPr lang="en-US" smtClean="0"/>
              <a:t>5</a:t>
            </a:fld>
            <a:endParaRPr lang="en-US" dirty="0"/>
          </a:p>
        </p:txBody>
      </p:sp>
    </p:spTree>
    <p:extLst>
      <p:ext uri="{BB962C8B-B14F-4D97-AF65-F5344CB8AC3E}">
        <p14:creationId xmlns:p14="http://schemas.microsoft.com/office/powerpoint/2010/main" val="111681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dirty="0" smtClean="0"/>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95BE90-66EB-40D0-934F-B086073F4269}" type="slidenum">
              <a:rPr lang="de-DE" smtClean="0">
                <a:solidFill>
                  <a:prstClr val="black"/>
                </a:solidFill>
              </a:rPr>
              <a:pPr/>
              <a:t>6</a:t>
            </a:fld>
            <a:endParaRPr lang="de-DE"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dirty="0" smtClean="0"/>
          </a:p>
        </p:txBody>
      </p:sp>
      <p:sp>
        <p:nvSpPr>
          <p:cNvPr id="146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F3B6ED-5A2D-4F2E-8DE2-9FA03F509060}" type="slidenum">
              <a:rPr lang="de-DE" smtClean="0"/>
              <a:pPr/>
              <a:t>7</a:t>
            </a:fld>
            <a:endParaRPr lang="de-DE"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5504" lvl="2" indent="-165504" defTabSz="882688">
              <a:buFont typeface="Arial" pitchFamily="34" charset="0"/>
              <a:buChar char="•"/>
              <a:defRPr/>
            </a:pPr>
            <a:endParaRPr lang="en-US" dirty="0"/>
          </a:p>
        </p:txBody>
      </p:sp>
      <p:sp>
        <p:nvSpPr>
          <p:cNvPr id="4" name="Slide Number Placeholder 3"/>
          <p:cNvSpPr>
            <a:spLocks noGrp="1"/>
          </p:cNvSpPr>
          <p:nvPr>
            <p:ph type="sldNum" sz="quarter" idx="10"/>
          </p:nvPr>
        </p:nvSpPr>
        <p:spPr/>
        <p:txBody>
          <a:bodyPr/>
          <a:lstStyle/>
          <a:p>
            <a:pPr>
              <a:defRPr/>
            </a:pPr>
            <a:fld id="{086C2073-D3D4-4C08-A728-4FD1AABEDD0A}" type="slidenum">
              <a:rPr lang="en-US" smtClean="0"/>
              <a:pPr>
                <a:defRPr/>
              </a:pPr>
              <a:t>10</a:t>
            </a:fld>
            <a:endParaRPr lang="en-US" dirty="0"/>
          </a:p>
        </p:txBody>
      </p:sp>
    </p:spTree>
    <p:extLst>
      <p:ext uri="{BB962C8B-B14F-4D97-AF65-F5344CB8AC3E}">
        <p14:creationId xmlns:p14="http://schemas.microsoft.com/office/powerpoint/2010/main" val="364797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marL="728165" lvl="1" indent="-280064" eaLnBrk="1" hangingPunct="1">
              <a:spcBef>
                <a:spcPct val="0"/>
              </a:spcBef>
            </a:pPr>
            <a:endParaRPr lang="en-GB" dirty="0" smtClean="0"/>
          </a:p>
        </p:txBody>
      </p:sp>
      <p:sp>
        <p:nvSpPr>
          <p:cNvPr id="101380" name="Header Placeholder 3"/>
          <p:cNvSpPr txBox="1">
            <a:spLocks noGrp="1"/>
          </p:cNvSpPr>
          <p:nvPr/>
        </p:nvSpPr>
        <p:spPr bwMode="auto">
          <a:xfrm>
            <a:off x="0" y="0"/>
            <a:ext cx="2973041" cy="455484"/>
          </a:xfrm>
          <a:prstGeom prst="rect">
            <a:avLst/>
          </a:prstGeom>
          <a:noFill/>
          <a:ln w="9525">
            <a:noFill/>
            <a:miter lim="800000"/>
            <a:headEnd/>
            <a:tailEnd/>
          </a:ln>
        </p:spPr>
        <p:txBody>
          <a:bodyPr lIns="90547" tIns="45273" rIns="90547" bIns="45273"/>
          <a:lstStyle/>
          <a:p>
            <a:pPr algn="ctr" defTabSz="905539"/>
            <a:r>
              <a:rPr lang="de-DE" sz="1200">
                <a:solidFill>
                  <a:prstClr val="black"/>
                </a:solidFill>
              </a:rPr>
              <a:t>Presentation Title</a:t>
            </a:r>
          </a:p>
        </p:txBody>
      </p:sp>
      <p:sp>
        <p:nvSpPr>
          <p:cNvPr id="101381" name="Date Placeholder 4"/>
          <p:cNvSpPr txBox="1">
            <a:spLocks noGrp="1"/>
          </p:cNvSpPr>
          <p:nvPr/>
        </p:nvSpPr>
        <p:spPr bwMode="auto">
          <a:xfrm>
            <a:off x="3883409" y="0"/>
            <a:ext cx="2973041" cy="455484"/>
          </a:xfrm>
          <a:prstGeom prst="rect">
            <a:avLst/>
          </a:prstGeom>
          <a:noFill/>
          <a:ln w="9525">
            <a:noFill/>
            <a:miter lim="800000"/>
            <a:headEnd/>
            <a:tailEnd/>
          </a:ln>
        </p:spPr>
        <p:txBody>
          <a:bodyPr lIns="90547" tIns="45273" rIns="90547" bIns="45273"/>
          <a:lstStyle/>
          <a:p>
            <a:pPr algn="r" defTabSz="905539"/>
            <a:r>
              <a:rPr lang="de-DE" sz="1200">
                <a:solidFill>
                  <a:prstClr val="black"/>
                </a:solidFill>
              </a:rPr>
              <a:t>Date</a:t>
            </a:r>
          </a:p>
        </p:txBody>
      </p:sp>
      <p:sp>
        <p:nvSpPr>
          <p:cNvPr id="101382" name="Footer Placeholder 5"/>
          <p:cNvSpPr txBox="1">
            <a:spLocks noGrp="1"/>
          </p:cNvSpPr>
          <p:nvPr/>
        </p:nvSpPr>
        <p:spPr bwMode="auto">
          <a:xfrm>
            <a:off x="0" y="8686957"/>
            <a:ext cx="2973041" cy="455484"/>
          </a:xfrm>
          <a:prstGeom prst="rect">
            <a:avLst/>
          </a:prstGeom>
          <a:noFill/>
          <a:ln w="9525">
            <a:noFill/>
            <a:miter lim="800000"/>
            <a:headEnd/>
            <a:tailEnd/>
          </a:ln>
        </p:spPr>
        <p:txBody>
          <a:bodyPr lIns="90547" tIns="45273" rIns="90547" bIns="45273" anchor="b"/>
          <a:lstStyle/>
          <a:p>
            <a:pPr algn="ctr" defTabSz="905539"/>
            <a:r>
              <a:rPr lang="de-DE" sz="1200">
                <a:solidFill>
                  <a:prstClr val="black"/>
                </a:solidFill>
              </a:rPr>
              <a:t>Author</a:t>
            </a:r>
          </a:p>
        </p:txBody>
      </p:sp>
      <p:sp>
        <p:nvSpPr>
          <p:cNvPr id="101383" name="Slide Number Placeholder 6"/>
          <p:cNvSpPr txBox="1">
            <a:spLocks noGrp="1"/>
          </p:cNvSpPr>
          <p:nvPr/>
        </p:nvSpPr>
        <p:spPr bwMode="auto">
          <a:xfrm>
            <a:off x="3883409" y="8686957"/>
            <a:ext cx="2973041" cy="455484"/>
          </a:xfrm>
          <a:prstGeom prst="rect">
            <a:avLst/>
          </a:prstGeom>
          <a:noFill/>
          <a:ln w="9525">
            <a:noFill/>
            <a:miter lim="800000"/>
            <a:headEnd/>
            <a:tailEnd/>
          </a:ln>
        </p:spPr>
        <p:txBody>
          <a:bodyPr lIns="90547" tIns="45273" rIns="90547" bIns="45273" anchor="b"/>
          <a:lstStyle/>
          <a:p>
            <a:pPr algn="r" defTabSz="905539"/>
            <a:fld id="{2F0EE4A2-A8D9-4701-B045-E2B50F444BF9}" type="slidenum">
              <a:rPr lang="de-DE" sz="1200">
                <a:solidFill>
                  <a:prstClr val="black"/>
                </a:solidFill>
              </a:rPr>
              <a:pPr algn="r" defTabSz="905539"/>
              <a:t>12</a:t>
            </a:fld>
            <a:endParaRPr lang="de-DE"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G - Title Slide">
    <p:spTree>
      <p:nvGrpSpPr>
        <p:cNvPr id="1" name=""/>
        <p:cNvGrpSpPr/>
        <p:nvPr/>
      </p:nvGrpSpPr>
      <p:grpSpPr>
        <a:xfrm>
          <a:off x="0" y="0"/>
          <a:ext cx="0" cy="0"/>
          <a:chOff x="0" y="0"/>
          <a:chExt cx="0" cy="0"/>
        </a:xfrm>
      </p:grpSpPr>
      <p:pic>
        <p:nvPicPr>
          <p:cNvPr id="5" name="Grafik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4"/>
          <p:cNvSpPr/>
          <p:nvPr/>
        </p:nvSpPr>
        <p:spPr>
          <a:xfrm>
            <a:off x="1022344" y="0"/>
            <a:ext cx="1410159" cy="5143500"/>
          </a:xfrm>
          <a:prstGeom prst="rect">
            <a:avLst/>
          </a:prstGeom>
          <a:gradFill>
            <a:gsLst>
              <a:gs pos="67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bg1"/>
              </a:solidFill>
            </a:endParaRPr>
          </a:p>
        </p:txBody>
      </p:sp>
      <p:sp>
        <p:nvSpPr>
          <p:cNvPr id="7" name="Freeform 12"/>
          <p:cNvSpPr>
            <a:spLocks noEditPoints="1"/>
          </p:cNvSpPr>
          <p:nvPr/>
        </p:nvSpPr>
        <p:spPr bwMode="auto">
          <a:xfrm>
            <a:off x="404813" y="455613"/>
            <a:ext cx="2646362" cy="415925"/>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2" name="Titel 1"/>
          <p:cNvSpPr>
            <a:spLocks noGrp="1"/>
          </p:cNvSpPr>
          <p:nvPr>
            <p:ph type="ctrTitle"/>
          </p:nvPr>
        </p:nvSpPr>
        <p:spPr>
          <a:xfrm>
            <a:off x="399382" y="1584000"/>
            <a:ext cx="5310000" cy="288000"/>
          </a:xfrm>
        </p:spPr>
        <p:txBody>
          <a:bodyPr/>
          <a:lstStyle>
            <a:lvl1pPr algn="l">
              <a:defRPr sz="2400" b="1"/>
            </a:lvl1pPr>
          </a:lstStyle>
          <a:p>
            <a:r>
              <a:rPr lang="en-US" smtClean="0"/>
              <a:t>Click to edit Master title style</a:t>
            </a:r>
            <a:endParaRPr lang="en-US" dirty="0"/>
          </a:p>
        </p:txBody>
      </p:sp>
      <p:sp>
        <p:nvSpPr>
          <p:cNvPr id="3" name="Untertitel 2"/>
          <p:cNvSpPr>
            <a:spLocks noGrp="1"/>
          </p:cNvSpPr>
          <p:nvPr>
            <p:ph type="subTitle" idx="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2" name="Textplatzhalter 11"/>
          <p:cNvSpPr>
            <a:spLocks noGrp="1"/>
          </p:cNvSpPr>
          <p:nvPr>
            <p:ph type="body" sz="quarter" idx="10"/>
          </p:nvPr>
        </p:nvSpPr>
        <p:spPr>
          <a:xfrm>
            <a:off x="399382" y="3150001"/>
            <a:ext cx="3150000" cy="1293413"/>
          </a:xfrm>
          <a:prstGeom prst="rect">
            <a:avLst/>
          </a:prstGeom>
        </p:spPr>
        <p:txBody>
          <a:bodyPr>
            <a:noAutofit/>
          </a:bodyPr>
          <a:lstStyle>
            <a:lvl1pPr marL="0" indent="0">
              <a:lnSpc>
                <a:spcPct val="100000"/>
              </a:lnSpc>
              <a:spcBef>
                <a:spcPts val="216"/>
              </a:spcBef>
              <a:buFontTx/>
              <a:buNone/>
              <a:defRPr sz="1200" baseline="0">
                <a:solidFill>
                  <a:schemeClr val="accent3"/>
                </a:solidFill>
              </a:defRPr>
            </a:lvl1pPr>
          </a:lstStyle>
          <a:p>
            <a:pPr lvl="0"/>
            <a:r>
              <a:rPr lang="en-US" smtClean="0"/>
              <a:t>Click to edit Master text styles</a:t>
            </a:r>
          </a:p>
          <a:p>
            <a:pPr lvl="1"/>
            <a:r>
              <a:rPr lang="en-US" smtClean="0"/>
              <a:t>Second level</a:t>
            </a:r>
          </a:p>
          <a:p>
            <a:pPr lvl="2"/>
            <a:r>
              <a:rPr lang="en-US" smtClean="0"/>
              <a:t>Third level</a:t>
            </a:r>
          </a:p>
        </p:txBody>
      </p:sp>
      <p:sp>
        <p:nvSpPr>
          <p:cNvPr id="8" name="Footer Placeholder 3"/>
          <p:cNvSpPr>
            <a:spLocks noGrp="1"/>
          </p:cNvSpPr>
          <p:nvPr>
            <p:ph type="ftr" sz="quarter" idx="11"/>
          </p:nvPr>
        </p:nvSpPr>
        <p:spPr>
          <a:xfrm>
            <a:off x="400050" y="4960938"/>
            <a:ext cx="2266950" cy="92075"/>
          </a:xfrm>
        </p:spPr>
        <p:txBody>
          <a:bodyPr/>
          <a:lstStyle>
            <a:lvl1pPr>
              <a:defRPr>
                <a:solidFill>
                  <a:schemeClr val="bg1">
                    <a:lumMod val="50000"/>
                  </a:schemeClr>
                </a:solidFill>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94312272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AG - Divider with Picture">
    <p:spTree>
      <p:nvGrpSpPr>
        <p:cNvPr id="1" name=""/>
        <p:cNvGrpSpPr/>
        <p:nvPr/>
      </p:nvGrpSpPr>
      <p:grpSpPr>
        <a:xfrm>
          <a:off x="0" y="0"/>
          <a:ext cx="0" cy="0"/>
          <a:chOff x="0" y="0"/>
          <a:chExt cx="0" cy="0"/>
        </a:xfrm>
      </p:grpSpPr>
      <p:sp>
        <p:nvSpPr>
          <p:cNvPr id="5" name="Rectangle 4"/>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Freeform 10"/>
          <p:cNvSpPr>
            <a:spLocks noEditPoints="1"/>
          </p:cNvSpPr>
          <p:nvPr/>
        </p:nvSpPr>
        <p:spPr bwMode="auto">
          <a:xfrm>
            <a:off x="7505700" y="4824413"/>
            <a:ext cx="1377950" cy="215900"/>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7" name="TextBox 22"/>
          <p:cNvSpPr txBox="1">
            <a:spLocks noChangeArrowheads="1"/>
          </p:cNvSpPr>
          <p:nvPr/>
        </p:nvSpPr>
        <p:spPr bwMode="auto">
          <a:xfrm>
            <a:off x="395288" y="4962525"/>
            <a:ext cx="279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C02AAD27-FEDE-4BB8-B887-F87CB296862A}" type="slidenum">
              <a:rPr lang="en-US" sz="600" smtClean="0">
                <a:solidFill>
                  <a:schemeClr val="bg2"/>
                </a:solidFill>
                <a:latin typeface="+mn-lt"/>
                <a:cs typeface="Arial" panose="020B0604020202020204" pitchFamily="34" charset="0"/>
              </a:rPr>
              <a:pPr eaLnBrk="1" hangingPunct="1">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10" name="Picture Placeholder 9"/>
          <p:cNvSpPr>
            <a:spLocks noGrp="1"/>
          </p:cNvSpPr>
          <p:nvPr>
            <p:ph type="pic" sz="quarter" idx="12"/>
          </p:nvPr>
        </p:nvSpPr>
        <p:spPr>
          <a:xfrm>
            <a:off x="2" y="1"/>
            <a:ext cx="9141619" cy="4732338"/>
          </a:xfrm>
        </p:spPr>
        <p:txBody>
          <a:bodyPr rtlCol="0">
            <a:noAutofit/>
          </a:bodyPr>
          <a:lstStyle>
            <a:lvl1pPr marL="0" indent="0">
              <a:buNone/>
              <a:defRPr/>
            </a:lvl1pPr>
          </a:lstStyle>
          <a:p>
            <a:pPr lvl="0"/>
            <a:r>
              <a:rPr lang="en-US" noProof="0" smtClean="0"/>
              <a:t>Click icon to add picture</a:t>
            </a:r>
            <a:endParaRPr lang="en-US" noProof="0" dirty="0"/>
          </a:p>
        </p:txBody>
      </p:sp>
      <p:sp>
        <p:nvSpPr>
          <p:cNvPr id="2" name="Title 1"/>
          <p:cNvSpPr>
            <a:spLocks noGrp="1"/>
          </p:cNvSpPr>
          <p:nvPr>
            <p:ph type="title"/>
          </p:nvPr>
        </p:nvSpPr>
        <p:spPr>
          <a:xfrm>
            <a:off x="395289" y="1147966"/>
            <a:ext cx="5220000" cy="432000"/>
          </a:xfrm>
        </p:spPr>
        <p:txBody>
          <a:bodyPr/>
          <a:lstStyle>
            <a:lvl1pPr>
              <a:lnSpc>
                <a:spcPts val="3000"/>
              </a:lnSpc>
              <a:defRPr sz="3200"/>
            </a:lvl1pPr>
          </a:lstStyle>
          <a:p>
            <a:r>
              <a:rPr lang="en-US" smtClean="0"/>
              <a:t>Click to edit Master title style</a:t>
            </a:r>
            <a:endParaRPr lang="en-US" dirty="0"/>
          </a:p>
        </p:txBody>
      </p:sp>
      <p:sp>
        <p:nvSpPr>
          <p:cNvPr id="4" name="Text Placeholder 12"/>
          <p:cNvSpPr>
            <a:spLocks noGrp="1"/>
          </p:cNvSpPr>
          <p:nvPr>
            <p:ph type="body" sz="quarter" idx="11"/>
          </p:nvPr>
        </p:nvSpPr>
        <p:spPr>
          <a:xfrm>
            <a:off x="395289" y="1579966"/>
            <a:ext cx="5220000" cy="324000"/>
          </a:xfrm>
        </p:spPr>
        <p:txBody>
          <a:bodyPr>
            <a:noAutofit/>
          </a:bodyPr>
          <a:lstStyle>
            <a:lvl1pPr marL="0" indent="0">
              <a:buNone/>
              <a:defRPr sz="2400" cap="all"/>
            </a:lvl1pPr>
            <a:lvl2pPr>
              <a:defRPr cap="all"/>
            </a:lvl2pPr>
            <a:lvl3pPr>
              <a:defRPr cap="all"/>
            </a:lvl3pPr>
            <a:lvl4pPr>
              <a:defRPr cap="all"/>
            </a:lvl4pPr>
            <a:lvl5pPr>
              <a:defRPr cap="all"/>
            </a:lvl5pPr>
          </a:lstStyle>
          <a:p>
            <a:pPr lvl="0"/>
            <a:r>
              <a:rPr lang="en-US" smtClean="0"/>
              <a:t>Click to edit Master text styles</a:t>
            </a:r>
          </a:p>
        </p:txBody>
      </p:sp>
      <p:sp>
        <p:nvSpPr>
          <p:cNvPr id="8" name="Fußzeilenplatzhalter 4"/>
          <p:cNvSpPr>
            <a:spLocks noGrp="1"/>
          </p:cNvSpPr>
          <p:nvPr>
            <p:ph type="ftr" sz="quarter" idx="13"/>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54733702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G - 1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dirty="0"/>
          </a:p>
        </p:txBody>
      </p:sp>
      <p:sp>
        <p:nvSpPr>
          <p:cNvPr id="11" name="Content Placeholder 10"/>
          <p:cNvSpPr>
            <a:spLocks noGrp="1"/>
          </p:cNvSpPr>
          <p:nvPr>
            <p:ph sz="quarter" idx="10"/>
          </p:nvPr>
        </p:nvSpPr>
        <p:spPr>
          <a:xfrm>
            <a:off x="395289" y="1131889"/>
            <a:ext cx="8353424" cy="349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platzhalter 6"/>
          <p:cNvSpPr>
            <a:spLocks noGrp="1"/>
          </p:cNvSpPr>
          <p:nvPr>
            <p:ph type="body" sz="quarter" idx="13"/>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en-US" smtClean="0"/>
              <a:t>Click to edit Master text styles</a:t>
            </a:r>
          </a:p>
        </p:txBody>
      </p:sp>
      <p:sp>
        <p:nvSpPr>
          <p:cNvPr id="5" name="Footer Placeholder 2"/>
          <p:cNvSpPr>
            <a:spLocks noGrp="1"/>
          </p:cNvSpPr>
          <p:nvPr>
            <p:ph type="ftr" sz="quarter" idx="14"/>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320701830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AG - 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5" name="Textplatzhalter 6"/>
          <p:cNvSpPr>
            <a:spLocks noGrp="1"/>
          </p:cNvSpPr>
          <p:nvPr>
            <p:ph type="body" sz="quarter" idx="13"/>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en-US" smtClean="0"/>
              <a:t>Click to edit Master text styles</a:t>
            </a:r>
          </a:p>
        </p:txBody>
      </p:sp>
      <p:sp>
        <p:nvSpPr>
          <p:cNvPr id="4" name="Footer Placeholder 2"/>
          <p:cNvSpPr>
            <a:spLocks noGrp="1"/>
          </p:cNvSpPr>
          <p:nvPr>
            <p:ph type="ftr" sz="quarter" idx="14"/>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363960383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AG - Empty">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195491448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G - Title &amp; Background picture">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2" y="1"/>
            <a:ext cx="9141619" cy="4732338"/>
          </a:xfrm>
        </p:spPr>
        <p:txBody>
          <a:bodyPr rtlCol="0">
            <a:noAutofit/>
          </a:bodyPr>
          <a:lstStyle>
            <a:lvl1pPr marL="0" indent="0">
              <a:buNone/>
              <a:defRPr/>
            </a:lvl1pPr>
          </a:lstStyle>
          <a:p>
            <a:pPr lvl="0"/>
            <a:r>
              <a:rPr lang="en-US" noProof="0" smtClean="0"/>
              <a:t>Click icon to add picture</a:t>
            </a:r>
            <a:endParaRPr lang="en-US" noProof="0" dirty="0"/>
          </a:p>
        </p:txBody>
      </p:sp>
      <p:sp>
        <p:nvSpPr>
          <p:cNvPr id="7" name="Title 6"/>
          <p:cNvSpPr>
            <a:spLocks noGrp="1"/>
          </p:cNvSpPr>
          <p:nvPr>
            <p:ph type="title"/>
          </p:nvPr>
        </p:nvSpPr>
        <p:spPr/>
        <p:txBody>
          <a:bodyPr/>
          <a:lstStyle>
            <a:lvl1pPr>
              <a:defRPr/>
            </a:lvl1pPr>
          </a:lstStyle>
          <a:p>
            <a:r>
              <a:rPr lang="en-US" smtClean="0"/>
              <a:t>Click to edit Master title style</a:t>
            </a:r>
            <a:endParaRPr lang="en-US" dirty="0"/>
          </a:p>
        </p:txBody>
      </p:sp>
      <p:sp>
        <p:nvSpPr>
          <p:cNvPr id="6" name="Textplatzhalter 6"/>
          <p:cNvSpPr>
            <a:spLocks noGrp="1"/>
          </p:cNvSpPr>
          <p:nvPr>
            <p:ph type="body" sz="quarter" idx="14"/>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en-US" smtClean="0"/>
              <a:t>Click to edit Master text styles</a:t>
            </a:r>
          </a:p>
        </p:txBody>
      </p:sp>
      <p:sp>
        <p:nvSpPr>
          <p:cNvPr id="8" name="Footer Placeholder 2"/>
          <p:cNvSpPr>
            <a:spLocks noGrp="1"/>
          </p:cNvSpPr>
          <p:nvPr>
            <p:ph type="ftr" sz="quarter" idx="15"/>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4042823252"/>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G -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0"/>
          <p:cNvSpPr>
            <a:spLocks noGrp="1"/>
          </p:cNvSpPr>
          <p:nvPr>
            <p:ph sz="quarter" idx="11"/>
          </p:nvPr>
        </p:nvSpPr>
        <p:spPr>
          <a:xfrm>
            <a:off x="395290" y="1131888"/>
            <a:ext cx="4104713" cy="3492500"/>
          </a:xfrm>
        </p:spPr>
        <p:txBody>
          <a:bodyPr/>
          <a:lstStyle>
            <a:lvl1pPr>
              <a:defRPr sz="1600"/>
            </a:lvl1pPr>
            <a:lvl2pPr>
              <a:defRPr sz="1600"/>
            </a:lvl2pPr>
            <a:lvl3pPr>
              <a:defRPr sz="1400"/>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10"/>
          <p:cNvSpPr>
            <a:spLocks noGrp="1"/>
          </p:cNvSpPr>
          <p:nvPr>
            <p:ph sz="quarter" idx="15"/>
          </p:nvPr>
        </p:nvSpPr>
        <p:spPr>
          <a:xfrm>
            <a:off x="4644003" y="1131888"/>
            <a:ext cx="4104713" cy="3492500"/>
          </a:xfrm>
        </p:spPr>
        <p:txBody>
          <a:bodyPr/>
          <a:lstStyle>
            <a:lvl1pPr>
              <a:defRPr sz="1600"/>
            </a:lvl1pPr>
            <a:lvl2pPr>
              <a:defRPr sz="1600"/>
            </a:lvl2pPr>
            <a:lvl3pPr>
              <a:defRPr sz="1400"/>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platzhalter 6"/>
          <p:cNvSpPr>
            <a:spLocks noGrp="1"/>
          </p:cNvSpPr>
          <p:nvPr>
            <p:ph type="body" sz="quarter" idx="13"/>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en-US" smtClean="0"/>
              <a:t>Click to edit Master text styles</a:t>
            </a:r>
          </a:p>
        </p:txBody>
      </p:sp>
      <p:sp>
        <p:nvSpPr>
          <p:cNvPr id="6" name="Footer Placeholder 2"/>
          <p:cNvSpPr>
            <a:spLocks noGrp="1"/>
          </p:cNvSpPr>
          <p:nvPr>
            <p:ph type="ftr" sz="quarter" idx="16"/>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2612184745"/>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G - 2 Content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10"/>
          <p:cNvSpPr>
            <a:spLocks noGrp="1"/>
          </p:cNvSpPr>
          <p:nvPr>
            <p:ph sz="quarter" idx="11"/>
          </p:nvPr>
        </p:nvSpPr>
        <p:spPr>
          <a:xfrm>
            <a:off x="395290" y="1433293"/>
            <a:ext cx="4104713" cy="3191096"/>
          </a:xfrm>
        </p:spPr>
        <p:txBody>
          <a:bodyPr/>
          <a:lstStyle>
            <a:lvl1pPr>
              <a:defRPr sz="1600"/>
            </a:lvl1pPr>
            <a:lvl2pPr>
              <a:defRPr sz="1600"/>
            </a:lvl2pPr>
            <a:lvl3pPr>
              <a:defRPr sz="1400"/>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6"/>
          <p:cNvSpPr>
            <a:spLocks noGrp="1"/>
          </p:cNvSpPr>
          <p:nvPr>
            <p:ph type="body" sz="quarter" idx="13"/>
          </p:nvPr>
        </p:nvSpPr>
        <p:spPr>
          <a:xfrm>
            <a:off x="395288" y="1145292"/>
            <a:ext cx="4104712" cy="288000"/>
          </a:xfrm>
        </p:spPr>
        <p:txBody>
          <a:bodyPr>
            <a:noAutofit/>
          </a:bodyPr>
          <a:lstStyle>
            <a:lvl1pPr marL="0" indent="0">
              <a:buNone/>
              <a:defRPr sz="1600" b="1"/>
            </a:lvl1pPr>
          </a:lstStyle>
          <a:p>
            <a:pPr lvl="0"/>
            <a:r>
              <a:rPr lang="en-US" smtClean="0"/>
              <a:t>Click to edit Master text styles</a:t>
            </a:r>
          </a:p>
        </p:txBody>
      </p:sp>
      <p:sp>
        <p:nvSpPr>
          <p:cNvPr id="8" name="Text Placeholder 6"/>
          <p:cNvSpPr>
            <a:spLocks noGrp="1"/>
          </p:cNvSpPr>
          <p:nvPr>
            <p:ph type="body" sz="quarter" idx="14"/>
          </p:nvPr>
        </p:nvSpPr>
        <p:spPr>
          <a:xfrm>
            <a:off x="4644000" y="1145292"/>
            <a:ext cx="4104712" cy="288000"/>
          </a:xfrm>
        </p:spPr>
        <p:txBody>
          <a:bodyPr>
            <a:noAutofit/>
          </a:bodyPr>
          <a:lstStyle>
            <a:lvl1pPr marL="0" indent="0">
              <a:buNone/>
              <a:defRPr sz="1600" b="1"/>
            </a:lvl1pPr>
          </a:lstStyle>
          <a:p>
            <a:pPr lvl="0"/>
            <a:r>
              <a:rPr lang="en-US" smtClean="0"/>
              <a:t>Click to edit Master text styles</a:t>
            </a:r>
          </a:p>
        </p:txBody>
      </p:sp>
      <p:sp>
        <p:nvSpPr>
          <p:cNvPr id="9" name="Content Placeholder 10"/>
          <p:cNvSpPr>
            <a:spLocks noGrp="1"/>
          </p:cNvSpPr>
          <p:nvPr>
            <p:ph sz="quarter" idx="15"/>
          </p:nvPr>
        </p:nvSpPr>
        <p:spPr>
          <a:xfrm>
            <a:off x="4644003" y="1433293"/>
            <a:ext cx="4104713" cy="3191096"/>
          </a:xfrm>
        </p:spPr>
        <p:txBody>
          <a:bodyPr/>
          <a:lstStyle>
            <a:lvl1pPr>
              <a:defRPr sz="1600"/>
            </a:lvl1pPr>
            <a:lvl2pPr>
              <a:defRPr sz="1600"/>
            </a:lvl2pPr>
            <a:lvl3pPr>
              <a:defRPr sz="1400"/>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platzhalter 6"/>
          <p:cNvSpPr>
            <a:spLocks noGrp="1"/>
          </p:cNvSpPr>
          <p:nvPr>
            <p:ph type="body" sz="quarter" idx="16"/>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en-US" smtClean="0"/>
              <a:t>Click to edit Master text styles</a:t>
            </a:r>
          </a:p>
        </p:txBody>
      </p:sp>
      <p:sp>
        <p:nvSpPr>
          <p:cNvPr id="11" name="Footer Placeholder 2"/>
          <p:cNvSpPr>
            <a:spLocks noGrp="1"/>
          </p:cNvSpPr>
          <p:nvPr>
            <p:ph type="ftr" sz="quarter" idx="17"/>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519763290"/>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AG - Industry Solutions Page with Picture">
    <p:spTree>
      <p:nvGrpSpPr>
        <p:cNvPr id="1" name=""/>
        <p:cNvGrpSpPr/>
        <p:nvPr/>
      </p:nvGrpSpPr>
      <p:grpSpPr>
        <a:xfrm>
          <a:off x="0" y="0"/>
          <a:ext cx="0" cy="0"/>
          <a:chOff x="0" y="0"/>
          <a:chExt cx="0" cy="0"/>
        </a:xfrm>
      </p:grpSpPr>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Freeform 10"/>
          <p:cNvSpPr>
            <a:spLocks noEditPoints="1"/>
          </p:cNvSpPr>
          <p:nvPr/>
        </p:nvSpPr>
        <p:spPr bwMode="auto">
          <a:xfrm>
            <a:off x="7505700" y="4824413"/>
            <a:ext cx="1377950" cy="215900"/>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8" name="TextBox 22"/>
          <p:cNvSpPr txBox="1">
            <a:spLocks noChangeArrowheads="1"/>
          </p:cNvSpPr>
          <p:nvPr/>
        </p:nvSpPr>
        <p:spPr bwMode="auto">
          <a:xfrm>
            <a:off x="395288" y="4962525"/>
            <a:ext cx="279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E4EDF24A-EB52-41FE-9D8D-F0E86F752AAE}" type="slidenum">
              <a:rPr lang="en-US" sz="600" smtClean="0">
                <a:solidFill>
                  <a:schemeClr val="bg2"/>
                </a:solidFill>
                <a:latin typeface="+mn-lt"/>
                <a:cs typeface="Arial" panose="020B0604020202020204" pitchFamily="34" charset="0"/>
              </a:rPr>
              <a:pPr eaLnBrk="1" hangingPunct="1">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13" name="Picture Placeholder 9"/>
          <p:cNvSpPr>
            <a:spLocks noGrp="1"/>
          </p:cNvSpPr>
          <p:nvPr>
            <p:ph type="pic" sz="quarter" idx="13"/>
          </p:nvPr>
        </p:nvSpPr>
        <p:spPr>
          <a:xfrm>
            <a:off x="2" y="1"/>
            <a:ext cx="9141619" cy="4732338"/>
          </a:xfrm>
        </p:spPr>
        <p:txBody>
          <a:bodyPr rtlCol="0">
            <a:noAutofit/>
          </a:bodyPr>
          <a:lstStyle>
            <a:lvl1pPr marL="0" indent="0">
              <a:buNone/>
              <a:defRPr/>
            </a:lvl1pPr>
          </a:lstStyle>
          <a:p>
            <a:pPr lvl="0"/>
            <a:r>
              <a:rPr lang="en-US" noProof="0" smtClean="0"/>
              <a:t>Click icon to add picture</a:t>
            </a:r>
            <a:endParaRPr lang="en-US" noProof="0"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4" name="Textplatzhalter 6"/>
          <p:cNvSpPr>
            <a:spLocks noGrp="1"/>
          </p:cNvSpPr>
          <p:nvPr>
            <p:ph type="body" sz="quarter" idx="14"/>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en-US" smtClean="0"/>
              <a:t>Click to edit Master text styles</a:t>
            </a:r>
          </a:p>
        </p:txBody>
      </p:sp>
      <p:sp>
        <p:nvSpPr>
          <p:cNvPr id="12" name="Text Placeholder 9"/>
          <p:cNvSpPr>
            <a:spLocks noGrp="1"/>
          </p:cNvSpPr>
          <p:nvPr>
            <p:ph type="body" sz="quarter" idx="12"/>
          </p:nvPr>
        </p:nvSpPr>
        <p:spPr>
          <a:xfrm>
            <a:off x="395290" y="1131887"/>
            <a:ext cx="5400000" cy="3492501"/>
          </a:xfrm>
        </p:spPr>
        <p:txBody>
          <a:bodyPr>
            <a:noAutofit/>
          </a:bodyPr>
          <a:lstStyle>
            <a:lvl1pPr marL="169200" indent="-169200">
              <a:buClr>
                <a:schemeClr val="bg2"/>
              </a:buClr>
              <a:buFont typeface="Wingdings 3" panose="05040102010807070707" pitchFamily="18" charset="2"/>
              <a:buChar char=""/>
              <a:defRPr sz="1200"/>
            </a:lvl1pPr>
            <a:lvl2pPr>
              <a:spcBef>
                <a:spcPts val="1800"/>
              </a:spcBef>
              <a:spcAft>
                <a:spcPts val="0"/>
              </a:spcAft>
              <a:defRPr sz="1200"/>
            </a:lvl2pPr>
            <a:lvl3pPr>
              <a:spcBef>
                <a:spcPts val="1800"/>
              </a:spcBef>
              <a:defRPr sz="1200"/>
            </a:lvl3pPr>
            <a:lvl4pPr>
              <a:spcBef>
                <a:spcPts val="1800"/>
              </a:spcBef>
              <a:defRPr sz="1200"/>
            </a:lvl4pPr>
            <a:lvl5pPr>
              <a:spcBef>
                <a:spcPts val="1800"/>
              </a:spcBef>
              <a:defRPr sz="1200"/>
            </a:lvl5pPr>
          </a:lstStyle>
          <a:p>
            <a:pPr lvl="0"/>
            <a:r>
              <a:rPr lang="en-US" smtClean="0"/>
              <a:t>Click to edit Master text styles</a:t>
            </a:r>
          </a:p>
          <a:p>
            <a:pPr lvl="1"/>
            <a:r>
              <a:rPr lang="en-US" smtClean="0"/>
              <a:t>Second level</a:t>
            </a:r>
          </a:p>
        </p:txBody>
      </p:sp>
      <p:sp>
        <p:nvSpPr>
          <p:cNvPr id="9" name="Footer Placeholder 2"/>
          <p:cNvSpPr>
            <a:spLocks noGrp="1"/>
          </p:cNvSpPr>
          <p:nvPr>
            <p:ph type="ftr" sz="quarter" idx="15"/>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383886700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G - Closing Slide">
    <p:spTree>
      <p:nvGrpSpPr>
        <p:cNvPr id="1" name=""/>
        <p:cNvGrpSpPr/>
        <p:nvPr/>
      </p:nvGrpSpPr>
      <p:grpSpPr>
        <a:xfrm>
          <a:off x="0" y="0"/>
          <a:ext cx="0" cy="0"/>
          <a:chOff x="0" y="0"/>
          <a:chExt cx="0" cy="0"/>
        </a:xfrm>
      </p:grpSpPr>
      <p:sp>
        <p:nvSpPr>
          <p:cNvPr id="2" name="Freeform 11"/>
          <p:cNvSpPr>
            <a:spLocks noEditPoints="1"/>
          </p:cNvSpPr>
          <p:nvPr/>
        </p:nvSpPr>
        <p:spPr bwMode="auto">
          <a:xfrm>
            <a:off x="2743200" y="2111375"/>
            <a:ext cx="3668713" cy="560388"/>
          </a:xfrm>
          <a:custGeom>
            <a:avLst/>
            <a:gdLst>
              <a:gd name="T0" fmla="*/ 2147483647 w 634"/>
              <a:gd name="T1" fmla="*/ 2147483647 h 97"/>
              <a:gd name="T2" fmla="*/ 2147483647 w 634"/>
              <a:gd name="T3" fmla="*/ 2147483647 h 97"/>
              <a:gd name="T4" fmla="*/ 2147483647 w 634"/>
              <a:gd name="T5" fmla="*/ 2147483647 h 97"/>
              <a:gd name="T6" fmla="*/ 2147483647 w 634"/>
              <a:gd name="T7" fmla="*/ 2147483647 h 97"/>
              <a:gd name="T8" fmla="*/ 2147483647 w 634"/>
              <a:gd name="T9" fmla="*/ 2147483647 h 97"/>
              <a:gd name="T10" fmla="*/ 2147483647 w 634"/>
              <a:gd name="T11" fmla="*/ 2147483647 h 97"/>
              <a:gd name="T12" fmla="*/ 2147483647 w 634"/>
              <a:gd name="T13" fmla="*/ 2147483647 h 97"/>
              <a:gd name="T14" fmla="*/ 2147483647 w 634"/>
              <a:gd name="T15" fmla="*/ 2147483647 h 97"/>
              <a:gd name="T16" fmla="*/ 2147483647 w 634"/>
              <a:gd name="T17" fmla="*/ 2147483647 h 97"/>
              <a:gd name="T18" fmla="*/ 2147483647 w 634"/>
              <a:gd name="T19" fmla="*/ 2147483647 h 97"/>
              <a:gd name="T20" fmla="*/ 2147483647 w 634"/>
              <a:gd name="T21" fmla="*/ 2147483647 h 97"/>
              <a:gd name="T22" fmla="*/ 2147483647 w 634"/>
              <a:gd name="T23" fmla="*/ 2147483647 h 97"/>
              <a:gd name="T24" fmla="*/ 2147483647 w 634"/>
              <a:gd name="T25" fmla="*/ 2147483647 h 97"/>
              <a:gd name="T26" fmla="*/ 2147483647 w 634"/>
              <a:gd name="T27" fmla="*/ 2147483647 h 97"/>
              <a:gd name="T28" fmla="*/ 2147483647 w 634"/>
              <a:gd name="T29" fmla="*/ 2147483647 h 97"/>
              <a:gd name="T30" fmla="*/ 2147483647 w 634"/>
              <a:gd name="T31" fmla="*/ 2147483647 h 97"/>
              <a:gd name="T32" fmla="*/ 2147483647 w 634"/>
              <a:gd name="T33" fmla="*/ 2147483647 h 97"/>
              <a:gd name="T34" fmla="*/ 2147483647 w 634"/>
              <a:gd name="T35" fmla="*/ 0 h 97"/>
              <a:gd name="T36" fmla="*/ 2147483647 w 634"/>
              <a:gd name="T37" fmla="*/ 2147483647 h 97"/>
              <a:gd name="T38" fmla="*/ 2147483647 w 634"/>
              <a:gd name="T39" fmla="*/ 2147483647 h 97"/>
              <a:gd name="T40" fmla="*/ 2147483647 w 634"/>
              <a:gd name="T41" fmla="*/ 2147483647 h 97"/>
              <a:gd name="T42" fmla="*/ 2147483647 w 634"/>
              <a:gd name="T43" fmla="*/ 2147483647 h 97"/>
              <a:gd name="T44" fmla="*/ 2147483647 w 634"/>
              <a:gd name="T45" fmla="*/ 2147483647 h 97"/>
              <a:gd name="T46" fmla="*/ 2147483647 w 634"/>
              <a:gd name="T47" fmla="*/ 2147483647 h 97"/>
              <a:gd name="T48" fmla="*/ 2147483647 w 634"/>
              <a:gd name="T49" fmla="*/ 2147483647 h 97"/>
              <a:gd name="T50" fmla="*/ 2147483647 w 634"/>
              <a:gd name="T51" fmla="*/ 2147483647 h 97"/>
              <a:gd name="T52" fmla="*/ 2147483647 w 634"/>
              <a:gd name="T53" fmla="*/ 2147483647 h 97"/>
              <a:gd name="T54" fmla="*/ 2147483647 w 634"/>
              <a:gd name="T55" fmla="*/ 2147483647 h 97"/>
              <a:gd name="T56" fmla="*/ 2147483647 w 634"/>
              <a:gd name="T57" fmla="*/ 2147483647 h 97"/>
              <a:gd name="T58" fmla="*/ 2147483647 w 634"/>
              <a:gd name="T59" fmla="*/ 2147483647 h 97"/>
              <a:gd name="T60" fmla="*/ 2147483647 w 634"/>
              <a:gd name="T61" fmla="*/ 2147483647 h 97"/>
              <a:gd name="T62" fmla="*/ 2147483647 w 634"/>
              <a:gd name="T63" fmla="*/ 2147483647 h 97"/>
              <a:gd name="T64" fmla="*/ 2147483647 w 634"/>
              <a:gd name="T65" fmla="*/ 2147483647 h 97"/>
              <a:gd name="T66" fmla="*/ 2147483647 w 634"/>
              <a:gd name="T67" fmla="*/ 2147483647 h 97"/>
              <a:gd name="T68" fmla="*/ 2147483647 w 634"/>
              <a:gd name="T69" fmla="*/ 2147483647 h 97"/>
              <a:gd name="T70" fmla="*/ 2147483647 w 634"/>
              <a:gd name="T71" fmla="*/ 2147483647 h 97"/>
              <a:gd name="T72" fmla="*/ 2147483647 w 634"/>
              <a:gd name="T73" fmla="*/ 2147483647 h 97"/>
              <a:gd name="T74" fmla="*/ 2147483647 w 634"/>
              <a:gd name="T75" fmla="*/ 2147483647 h 97"/>
              <a:gd name="T76" fmla="*/ 2147483647 w 634"/>
              <a:gd name="T77" fmla="*/ 2147483647 h 97"/>
              <a:gd name="T78" fmla="*/ 2147483647 w 634"/>
              <a:gd name="T79" fmla="*/ 2147483647 h 97"/>
              <a:gd name="T80" fmla="*/ 2147483647 w 634"/>
              <a:gd name="T81" fmla="*/ 2147483647 h 97"/>
              <a:gd name="T82" fmla="*/ 2147483647 w 634"/>
              <a:gd name="T83" fmla="*/ 2147483647 h 97"/>
              <a:gd name="T84" fmla="*/ 2147483647 w 634"/>
              <a:gd name="T85" fmla="*/ 2147483647 h 97"/>
              <a:gd name="T86" fmla="*/ 2147483647 w 634"/>
              <a:gd name="T87" fmla="*/ 2147483647 h 97"/>
              <a:gd name="T88" fmla="*/ 2147483647 w 634"/>
              <a:gd name="T89" fmla="*/ 2147483647 h 97"/>
              <a:gd name="T90" fmla="*/ 2147483647 w 634"/>
              <a:gd name="T91" fmla="*/ 2147483647 h 97"/>
              <a:gd name="T92" fmla="*/ 2147483647 w 634"/>
              <a:gd name="T93" fmla="*/ 2147483647 h 97"/>
              <a:gd name="T94" fmla="*/ 2147483647 w 634"/>
              <a:gd name="T95" fmla="*/ 2147483647 h 97"/>
              <a:gd name="T96" fmla="*/ 2147483647 w 634"/>
              <a:gd name="T97" fmla="*/ 2147483647 h 97"/>
              <a:gd name="T98" fmla="*/ 2147483647 w 634"/>
              <a:gd name="T99" fmla="*/ 2147483647 h 97"/>
              <a:gd name="T100" fmla="*/ 2147483647 w 634"/>
              <a:gd name="T101" fmla="*/ 2147483647 h 97"/>
              <a:gd name="T102" fmla="*/ 2147483647 w 634"/>
              <a:gd name="T103" fmla="*/ 2147483647 h 97"/>
              <a:gd name="T104" fmla="*/ 2147483647 w 634"/>
              <a:gd name="T105" fmla="*/ 2147483647 h 97"/>
              <a:gd name="T106" fmla="*/ 2147483647 w 634"/>
              <a:gd name="T107" fmla="*/ 2147483647 h 97"/>
              <a:gd name="T108" fmla="*/ 2147483647 w 634"/>
              <a:gd name="T109" fmla="*/ 2147483647 h 97"/>
              <a:gd name="T110" fmla="*/ 2147483647 w 634"/>
              <a:gd name="T111" fmla="*/ 2147483647 h 97"/>
              <a:gd name="T112" fmla="*/ 2147483647 w 634"/>
              <a:gd name="T113" fmla="*/ 2147483647 h 97"/>
              <a:gd name="T114" fmla="*/ 2147483647 w 634"/>
              <a:gd name="T115" fmla="*/ 2147483647 h 97"/>
              <a:gd name="T116" fmla="*/ 2147483647 w 634"/>
              <a:gd name="T117" fmla="*/ 2147483647 h 9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34" h="97">
                <a:moveTo>
                  <a:pt x="511" y="67"/>
                </a:moveTo>
                <a:cubicBezTo>
                  <a:pt x="511" y="89"/>
                  <a:pt x="521" y="97"/>
                  <a:pt x="542" y="97"/>
                </a:cubicBezTo>
                <a:cubicBezTo>
                  <a:pt x="552" y="97"/>
                  <a:pt x="559" y="94"/>
                  <a:pt x="563" y="93"/>
                </a:cubicBezTo>
                <a:cubicBezTo>
                  <a:pt x="564" y="93"/>
                  <a:pt x="564" y="92"/>
                  <a:pt x="564" y="91"/>
                </a:cubicBezTo>
                <a:cubicBezTo>
                  <a:pt x="564" y="91"/>
                  <a:pt x="564" y="91"/>
                  <a:pt x="564" y="90"/>
                </a:cubicBezTo>
                <a:cubicBezTo>
                  <a:pt x="563" y="84"/>
                  <a:pt x="563" y="84"/>
                  <a:pt x="563" y="84"/>
                </a:cubicBezTo>
                <a:cubicBezTo>
                  <a:pt x="563" y="84"/>
                  <a:pt x="563" y="84"/>
                  <a:pt x="563" y="84"/>
                </a:cubicBezTo>
                <a:cubicBezTo>
                  <a:pt x="562" y="83"/>
                  <a:pt x="562" y="82"/>
                  <a:pt x="561" y="82"/>
                </a:cubicBezTo>
                <a:cubicBezTo>
                  <a:pt x="560" y="82"/>
                  <a:pt x="560" y="82"/>
                  <a:pt x="559" y="82"/>
                </a:cubicBezTo>
                <a:cubicBezTo>
                  <a:pt x="560" y="82"/>
                  <a:pt x="560" y="82"/>
                  <a:pt x="560" y="82"/>
                </a:cubicBezTo>
                <a:cubicBezTo>
                  <a:pt x="557" y="83"/>
                  <a:pt x="552" y="85"/>
                  <a:pt x="546" y="85"/>
                </a:cubicBezTo>
                <a:cubicBezTo>
                  <a:pt x="541" y="85"/>
                  <a:pt x="537" y="84"/>
                  <a:pt x="535" y="83"/>
                </a:cubicBezTo>
                <a:cubicBezTo>
                  <a:pt x="532" y="82"/>
                  <a:pt x="530" y="79"/>
                  <a:pt x="530" y="74"/>
                </a:cubicBezTo>
                <a:cubicBezTo>
                  <a:pt x="564" y="74"/>
                  <a:pt x="564" y="74"/>
                  <a:pt x="564" y="74"/>
                </a:cubicBezTo>
                <a:cubicBezTo>
                  <a:pt x="566" y="74"/>
                  <a:pt x="567" y="73"/>
                  <a:pt x="567" y="71"/>
                </a:cubicBezTo>
                <a:cubicBezTo>
                  <a:pt x="567" y="66"/>
                  <a:pt x="567" y="66"/>
                  <a:pt x="567" y="66"/>
                </a:cubicBezTo>
                <a:cubicBezTo>
                  <a:pt x="567" y="56"/>
                  <a:pt x="565" y="48"/>
                  <a:pt x="561" y="43"/>
                </a:cubicBezTo>
                <a:cubicBezTo>
                  <a:pt x="557" y="39"/>
                  <a:pt x="550" y="37"/>
                  <a:pt x="539" y="37"/>
                </a:cubicBezTo>
                <a:cubicBezTo>
                  <a:pt x="518" y="37"/>
                  <a:pt x="511" y="45"/>
                  <a:pt x="511" y="67"/>
                </a:cubicBezTo>
                <a:moveTo>
                  <a:pt x="460" y="54"/>
                </a:moveTo>
                <a:cubicBezTo>
                  <a:pt x="460" y="48"/>
                  <a:pt x="458" y="43"/>
                  <a:pt x="453" y="40"/>
                </a:cubicBezTo>
                <a:cubicBezTo>
                  <a:pt x="449" y="38"/>
                  <a:pt x="444" y="37"/>
                  <a:pt x="436" y="37"/>
                </a:cubicBezTo>
                <a:cubicBezTo>
                  <a:pt x="424" y="37"/>
                  <a:pt x="413" y="40"/>
                  <a:pt x="411" y="41"/>
                </a:cubicBezTo>
                <a:cubicBezTo>
                  <a:pt x="411" y="41"/>
                  <a:pt x="410" y="41"/>
                  <a:pt x="410" y="42"/>
                </a:cubicBezTo>
                <a:cubicBezTo>
                  <a:pt x="410" y="43"/>
                  <a:pt x="410" y="43"/>
                  <a:pt x="410" y="43"/>
                </a:cubicBezTo>
                <a:cubicBezTo>
                  <a:pt x="410" y="43"/>
                  <a:pt x="410" y="43"/>
                  <a:pt x="410" y="43"/>
                </a:cubicBezTo>
                <a:cubicBezTo>
                  <a:pt x="412" y="51"/>
                  <a:pt x="412" y="51"/>
                  <a:pt x="412" y="51"/>
                </a:cubicBezTo>
                <a:cubicBezTo>
                  <a:pt x="412" y="52"/>
                  <a:pt x="412" y="52"/>
                  <a:pt x="413" y="52"/>
                </a:cubicBezTo>
                <a:cubicBezTo>
                  <a:pt x="413" y="52"/>
                  <a:pt x="413" y="52"/>
                  <a:pt x="414" y="52"/>
                </a:cubicBezTo>
                <a:cubicBezTo>
                  <a:pt x="416" y="51"/>
                  <a:pt x="425" y="49"/>
                  <a:pt x="432" y="49"/>
                </a:cubicBezTo>
                <a:cubicBezTo>
                  <a:pt x="435" y="49"/>
                  <a:pt x="438" y="49"/>
                  <a:pt x="439" y="50"/>
                </a:cubicBezTo>
                <a:cubicBezTo>
                  <a:pt x="441" y="51"/>
                  <a:pt x="442" y="53"/>
                  <a:pt x="442" y="56"/>
                </a:cubicBezTo>
                <a:cubicBezTo>
                  <a:pt x="442" y="58"/>
                  <a:pt x="442" y="58"/>
                  <a:pt x="442" y="58"/>
                </a:cubicBezTo>
                <a:cubicBezTo>
                  <a:pt x="423" y="61"/>
                  <a:pt x="423" y="61"/>
                  <a:pt x="423" y="61"/>
                </a:cubicBezTo>
                <a:cubicBezTo>
                  <a:pt x="416" y="62"/>
                  <a:pt x="406" y="64"/>
                  <a:pt x="406" y="78"/>
                </a:cubicBezTo>
                <a:cubicBezTo>
                  <a:pt x="406" y="95"/>
                  <a:pt x="420" y="97"/>
                  <a:pt x="433" y="97"/>
                </a:cubicBezTo>
                <a:cubicBezTo>
                  <a:pt x="440" y="97"/>
                  <a:pt x="445" y="96"/>
                  <a:pt x="449" y="95"/>
                </a:cubicBezTo>
                <a:cubicBezTo>
                  <a:pt x="457" y="94"/>
                  <a:pt x="460" y="92"/>
                  <a:pt x="460" y="84"/>
                </a:cubicBezTo>
                <a:lnTo>
                  <a:pt x="460" y="54"/>
                </a:lnTo>
                <a:close/>
                <a:moveTo>
                  <a:pt x="110" y="73"/>
                </a:moveTo>
                <a:cubicBezTo>
                  <a:pt x="116" y="74"/>
                  <a:pt x="118" y="75"/>
                  <a:pt x="118" y="79"/>
                </a:cubicBezTo>
                <a:cubicBezTo>
                  <a:pt x="118" y="84"/>
                  <a:pt x="114" y="85"/>
                  <a:pt x="110" y="85"/>
                </a:cubicBezTo>
                <a:cubicBezTo>
                  <a:pt x="105" y="85"/>
                  <a:pt x="98" y="83"/>
                  <a:pt x="95" y="82"/>
                </a:cubicBezTo>
                <a:cubicBezTo>
                  <a:pt x="95" y="82"/>
                  <a:pt x="95" y="82"/>
                  <a:pt x="95" y="82"/>
                </a:cubicBezTo>
                <a:cubicBezTo>
                  <a:pt x="95" y="82"/>
                  <a:pt x="95" y="82"/>
                  <a:pt x="95" y="82"/>
                </a:cubicBezTo>
                <a:cubicBezTo>
                  <a:pt x="95" y="82"/>
                  <a:pt x="94" y="82"/>
                  <a:pt x="94" y="82"/>
                </a:cubicBezTo>
                <a:cubicBezTo>
                  <a:pt x="93" y="82"/>
                  <a:pt x="93" y="83"/>
                  <a:pt x="93" y="84"/>
                </a:cubicBezTo>
                <a:cubicBezTo>
                  <a:pt x="92" y="91"/>
                  <a:pt x="92" y="91"/>
                  <a:pt x="92" y="91"/>
                </a:cubicBezTo>
                <a:cubicBezTo>
                  <a:pt x="92" y="91"/>
                  <a:pt x="91" y="92"/>
                  <a:pt x="91" y="92"/>
                </a:cubicBezTo>
                <a:cubicBezTo>
                  <a:pt x="91" y="93"/>
                  <a:pt x="92" y="93"/>
                  <a:pt x="93" y="94"/>
                </a:cubicBezTo>
                <a:cubicBezTo>
                  <a:pt x="95" y="94"/>
                  <a:pt x="104" y="97"/>
                  <a:pt x="113" y="97"/>
                </a:cubicBezTo>
                <a:cubicBezTo>
                  <a:pt x="127" y="97"/>
                  <a:pt x="137" y="92"/>
                  <a:pt x="137" y="78"/>
                </a:cubicBezTo>
                <a:cubicBezTo>
                  <a:pt x="137" y="64"/>
                  <a:pt x="129" y="61"/>
                  <a:pt x="121" y="60"/>
                </a:cubicBezTo>
                <a:cubicBezTo>
                  <a:pt x="120" y="60"/>
                  <a:pt x="120" y="60"/>
                  <a:pt x="120" y="60"/>
                </a:cubicBezTo>
                <a:cubicBezTo>
                  <a:pt x="115" y="59"/>
                  <a:pt x="111" y="58"/>
                  <a:pt x="111" y="54"/>
                </a:cubicBezTo>
                <a:cubicBezTo>
                  <a:pt x="111" y="49"/>
                  <a:pt x="116" y="48"/>
                  <a:pt x="119" y="48"/>
                </a:cubicBezTo>
                <a:cubicBezTo>
                  <a:pt x="123" y="48"/>
                  <a:pt x="128" y="49"/>
                  <a:pt x="130" y="50"/>
                </a:cubicBezTo>
                <a:cubicBezTo>
                  <a:pt x="132" y="50"/>
                  <a:pt x="132" y="50"/>
                  <a:pt x="132" y="50"/>
                </a:cubicBezTo>
                <a:cubicBezTo>
                  <a:pt x="133" y="50"/>
                  <a:pt x="133" y="49"/>
                  <a:pt x="134" y="49"/>
                </a:cubicBezTo>
                <a:cubicBezTo>
                  <a:pt x="134" y="47"/>
                  <a:pt x="135" y="44"/>
                  <a:pt x="135" y="42"/>
                </a:cubicBezTo>
                <a:cubicBezTo>
                  <a:pt x="135" y="42"/>
                  <a:pt x="135" y="41"/>
                  <a:pt x="135" y="41"/>
                </a:cubicBezTo>
                <a:cubicBezTo>
                  <a:pt x="135" y="40"/>
                  <a:pt x="135" y="39"/>
                  <a:pt x="133" y="39"/>
                </a:cubicBezTo>
                <a:cubicBezTo>
                  <a:pt x="130" y="38"/>
                  <a:pt x="124" y="37"/>
                  <a:pt x="116" y="37"/>
                </a:cubicBezTo>
                <a:cubicBezTo>
                  <a:pt x="107" y="37"/>
                  <a:pt x="92" y="38"/>
                  <a:pt x="92" y="55"/>
                </a:cubicBezTo>
                <a:cubicBezTo>
                  <a:pt x="92" y="69"/>
                  <a:pt x="102" y="71"/>
                  <a:pt x="109" y="73"/>
                </a:cubicBezTo>
                <a:lnTo>
                  <a:pt x="110" y="73"/>
                </a:lnTo>
                <a:close/>
                <a:moveTo>
                  <a:pt x="23" y="59"/>
                </a:moveTo>
                <a:cubicBezTo>
                  <a:pt x="23" y="40"/>
                  <a:pt x="23" y="40"/>
                  <a:pt x="23" y="40"/>
                </a:cubicBezTo>
                <a:cubicBezTo>
                  <a:pt x="23" y="28"/>
                  <a:pt x="28" y="23"/>
                  <a:pt x="39" y="23"/>
                </a:cubicBezTo>
                <a:cubicBezTo>
                  <a:pt x="47" y="23"/>
                  <a:pt x="47" y="23"/>
                  <a:pt x="47" y="23"/>
                </a:cubicBezTo>
                <a:cubicBezTo>
                  <a:pt x="50" y="0"/>
                  <a:pt x="50" y="0"/>
                  <a:pt x="50" y="0"/>
                </a:cubicBezTo>
                <a:cubicBezTo>
                  <a:pt x="37" y="0"/>
                  <a:pt x="37" y="0"/>
                  <a:pt x="37" y="0"/>
                </a:cubicBezTo>
                <a:cubicBezTo>
                  <a:pt x="15" y="0"/>
                  <a:pt x="0" y="16"/>
                  <a:pt x="0" y="38"/>
                </a:cubicBezTo>
                <a:cubicBezTo>
                  <a:pt x="0" y="59"/>
                  <a:pt x="0" y="59"/>
                  <a:pt x="0" y="59"/>
                </a:cubicBezTo>
                <a:lnTo>
                  <a:pt x="23" y="59"/>
                </a:lnTo>
                <a:close/>
                <a:moveTo>
                  <a:pt x="442" y="84"/>
                </a:moveTo>
                <a:cubicBezTo>
                  <a:pt x="441" y="85"/>
                  <a:pt x="438" y="85"/>
                  <a:pt x="434" y="85"/>
                </a:cubicBezTo>
                <a:cubicBezTo>
                  <a:pt x="430" y="85"/>
                  <a:pt x="424" y="85"/>
                  <a:pt x="424" y="78"/>
                </a:cubicBezTo>
                <a:cubicBezTo>
                  <a:pt x="424" y="71"/>
                  <a:pt x="428" y="71"/>
                  <a:pt x="432" y="70"/>
                </a:cubicBezTo>
                <a:cubicBezTo>
                  <a:pt x="442" y="68"/>
                  <a:pt x="442" y="68"/>
                  <a:pt x="442" y="68"/>
                </a:cubicBezTo>
                <a:lnTo>
                  <a:pt x="442" y="84"/>
                </a:lnTo>
                <a:close/>
                <a:moveTo>
                  <a:pt x="530" y="63"/>
                </a:moveTo>
                <a:cubicBezTo>
                  <a:pt x="530" y="62"/>
                  <a:pt x="530" y="62"/>
                  <a:pt x="530" y="62"/>
                </a:cubicBezTo>
                <a:cubicBezTo>
                  <a:pt x="530" y="61"/>
                  <a:pt x="530" y="57"/>
                  <a:pt x="531" y="55"/>
                </a:cubicBezTo>
                <a:cubicBezTo>
                  <a:pt x="531" y="51"/>
                  <a:pt x="533" y="49"/>
                  <a:pt x="539" y="49"/>
                </a:cubicBezTo>
                <a:cubicBezTo>
                  <a:pt x="545" y="49"/>
                  <a:pt x="547" y="51"/>
                  <a:pt x="548" y="54"/>
                </a:cubicBezTo>
                <a:cubicBezTo>
                  <a:pt x="549" y="56"/>
                  <a:pt x="549" y="60"/>
                  <a:pt x="549" y="62"/>
                </a:cubicBezTo>
                <a:cubicBezTo>
                  <a:pt x="549" y="63"/>
                  <a:pt x="549" y="63"/>
                  <a:pt x="549" y="63"/>
                </a:cubicBezTo>
                <a:lnTo>
                  <a:pt x="530" y="63"/>
                </a:lnTo>
                <a:close/>
                <a:moveTo>
                  <a:pt x="379" y="78"/>
                </a:moveTo>
                <a:cubicBezTo>
                  <a:pt x="379" y="83"/>
                  <a:pt x="375" y="85"/>
                  <a:pt x="371" y="85"/>
                </a:cubicBezTo>
                <a:cubicBezTo>
                  <a:pt x="367" y="85"/>
                  <a:pt x="363" y="84"/>
                  <a:pt x="363" y="84"/>
                </a:cubicBezTo>
                <a:cubicBezTo>
                  <a:pt x="363" y="39"/>
                  <a:pt x="363" y="39"/>
                  <a:pt x="363" y="39"/>
                </a:cubicBezTo>
                <a:cubicBezTo>
                  <a:pt x="363" y="39"/>
                  <a:pt x="362" y="38"/>
                  <a:pt x="362" y="38"/>
                </a:cubicBezTo>
                <a:cubicBezTo>
                  <a:pt x="346" y="38"/>
                  <a:pt x="346" y="38"/>
                  <a:pt x="346" y="38"/>
                </a:cubicBezTo>
                <a:cubicBezTo>
                  <a:pt x="345" y="38"/>
                  <a:pt x="344" y="39"/>
                  <a:pt x="344" y="39"/>
                </a:cubicBezTo>
                <a:cubicBezTo>
                  <a:pt x="344" y="78"/>
                  <a:pt x="344" y="78"/>
                  <a:pt x="344" y="78"/>
                </a:cubicBezTo>
                <a:cubicBezTo>
                  <a:pt x="344" y="83"/>
                  <a:pt x="342" y="85"/>
                  <a:pt x="337" y="85"/>
                </a:cubicBezTo>
                <a:cubicBezTo>
                  <a:pt x="334" y="85"/>
                  <a:pt x="328" y="84"/>
                  <a:pt x="328" y="84"/>
                </a:cubicBezTo>
                <a:cubicBezTo>
                  <a:pt x="328" y="39"/>
                  <a:pt x="328" y="39"/>
                  <a:pt x="328" y="39"/>
                </a:cubicBezTo>
                <a:cubicBezTo>
                  <a:pt x="328" y="39"/>
                  <a:pt x="327" y="38"/>
                  <a:pt x="327" y="38"/>
                </a:cubicBezTo>
                <a:cubicBezTo>
                  <a:pt x="281" y="38"/>
                  <a:pt x="281" y="38"/>
                  <a:pt x="281" y="38"/>
                </a:cubicBezTo>
                <a:cubicBezTo>
                  <a:pt x="281" y="20"/>
                  <a:pt x="281" y="20"/>
                  <a:pt x="281" y="20"/>
                </a:cubicBezTo>
                <a:cubicBezTo>
                  <a:pt x="281" y="19"/>
                  <a:pt x="280" y="18"/>
                  <a:pt x="279" y="18"/>
                </a:cubicBezTo>
                <a:cubicBezTo>
                  <a:pt x="279" y="18"/>
                  <a:pt x="278" y="18"/>
                  <a:pt x="278" y="19"/>
                </a:cubicBezTo>
                <a:cubicBezTo>
                  <a:pt x="264" y="21"/>
                  <a:pt x="264" y="21"/>
                  <a:pt x="264" y="21"/>
                </a:cubicBezTo>
                <a:cubicBezTo>
                  <a:pt x="263" y="21"/>
                  <a:pt x="262" y="22"/>
                  <a:pt x="262" y="24"/>
                </a:cubicBezTo>
                <a:cubicBezTo>
                  <a:pt x="262" y="38"/>
                  <a:pt x="262" y="38"/>
                  <a:pt x="262" y="38"/>
                </a:cubicBezTo>
                <a:cubicBezTo>
                  <a:pt x="236" y="38"/>
                  <a:pt x="236" y="38"/>
                  <a:pt x="236" y="38"/>
                </a:cubicBezTo>
                <a:cubicBezTo>
                  <a:pt x="236" y="32"/>
                  <a:pt x="236" y="32"/>
                  <a:pt x="236" y="32"/>
                </a:cubicBezTo>
                <a:cubicBezTo>
                  <a:pt x="236" y="30"/>
                  <a:pt x="237" y="28"/>
                  <a:pt x="238" y="27"/>
                </a:cubicBezTo>
                <a:cubicBezTo>
                  <a:pt x="239" y="26"/>
                  <a:pt x="241" y="26"/>
                  <a:pt x="243" y="26"/>
                </a:cubicBezTo>
                <a:cubicBezTo>
                  <a:pt x="245" y="26"/>
                  <a:pt x="247" y="26"/>
                  <a:pt x="249" y="26"/>
                </a:cubicBezTo>
                <a:cubicBezTo>
                  <a:pt x="249" y="26"/>
                  <a:pt x="249" y="27"/>
                  <a:pt x="249" y="27"/>
                </a:cubicBezTo>
                <a:cubicBezTo>
                  <a:pt x="250" y="27"/>
                  <a:pt x="250" y="27"/>
                  <a:pt x="251" y="27"/>
                </a:cubicBezTo>
                <a:cubicBezTo>
                  <a:pt x="251" y="27"/>
                  <a:pt x="252" y="26"/>
                  <a:pt x="252" y="25"/>
                </a:cubicBezTo>
                <a:cubicBezTo>
                  <a:pt x="253" y="17"/>
                  <a:pt x="253" y="17"/>
                  <a:pt x="253" y="17"/>
                </a:cubicBezTo>
                <a:cubicBezTo>
                  <a:pt x="253" y="17"/>
                  <a:pt x="253" y="17"/>
                  <a:pt x="253" y="16"/>
                </a:cubicBezTo>
                <a:cubicBezTo>
                  <a:pt x="253" y="16"/>
                  <a:pt x="253" y="15"/>
                  <a:pt x="252" y="15"/>
                </a:cubicBezTo>
                <a:cubicBezTo>
                  <a:pt x="250" y="14"/>
                  <a:pt x="245" y="13"/>
                  <a:pt x="237" y="13"/>
                </a:cubicBezTo>
                <a:cubicBezTo>
                  <a:pt x="224" y="13"/>
                  <a:pt x="218" y="19"/>
                  <a:pt x="218" y="31"/>
                </a:cubicBezTo>
                <a:cubicBezTo>
                  <a:pt x="218" y="38"/>
                  <a:pt x="218" y="38"/>
                  <a:pt x="218" y="38"/>
                </a:cubicBezTo>
                <a:cubicBezTo>
                  <a:pt x="209" y="38"/>
                  <a:pt x="209" y="38"/>
                  <a:pt x="209" y="38"/>
                </a:cubicBezTo>
                <a:cubicBezTo>
                  <a:pt x="208" y="38"/>
                  <a:pt x="208" y="39"/>
                  <a:pt x="208" y="39"/>
                </a:cubicBezTo>
                <a:cubicBezTo>
                  <a:pt x="208" y="50"/>
                  <a:pt x="208" y="50"/>
                  <a:pt x="208" y="50"/>
                </a:cubicBezTo>
                <a:cubicBezTo>
                  <a:pt x="208" y="50"/>
                  <a:pt x="208" y="51"/>
                  <a:pt x="209" y="51"/>
                </a:cubicBezTo>
                <a:cubicBezTo>
                  <a:pt x="218" y="51"/>
                  <a:pt x="218" y="51"/>
                  <a:pt x="218" y="51"/>
                </a:cubicBezTo>
                <a:cubicBezTo>
                  <a:pt x="218" y="94"/>
                  <a:pt x="218" y="94"/>
                  <a:pt x="218" y="94"/>
                </a:cubicBezTo>
                <a:cubicBezTo>
                  <a:pt x="218" y="95"/>
                  <a:pt x="218" y="95"/>
                  <a:pt x="219" y="95"/>
                </a:cubicBezTo>
                <a:cubicBezTo>
                  <a:pt x="235" y="95"/>
                  <a:pt x="235" y="95"/>
                  <a:pt x="235" y="95"/>
                </a:cubicBezTo>
                <a:cubicBezTo>
                  <a:pt x="236" y="95"/>
                  <a:pt x="236" y="95"/>
                  <a:pt x="236" y="94"/>
                </a:cubicBezTo>
                <a:cubicBezTo>
                  <a:pt x="236" y="51"/>
                  <a:pt x="236" y="51"/>
                  <a:pt x="236" y="51"/>
                </a:cubicBezTo>
                <a:cubicBezTo>
                  <a:pt x="262" y="51"/>
                  <a:pt x="262" y="51"/>
                  <a:pt x="262" y="51"/>
                </a:cubicBezTo>
                <a:cubicBezTo>
                  <a:pt x="262" y="78"/>
                  <a:pt x="262" y="78"/>
                  <a:pt x="262" y="78"/>
                </a:cubicBezTo>
                <a:cubicBezTo>
                  <a:pt x="262" y="91"/>
                  <a:pt x="269" y="96"/>
                  <a:pt x="283" y="96"/>
                </a:cubicBezTo>
                <a:cubicBezTo>
                  <a:pt x="290" y="96"/>
                  <a:pt x="295" y="95"/>
                  <a:pt x="296" y="94"/>
                </a:cubicBezTo>
                <a:cubicBezTo>
                  <a:pt x="298" y="94"/>
                  <a:pt x="298" y="93"/>
                  <a:pt x="298" y="92"/>
                </a:cubicBezTo>
                <a:cubicBezTo>
                  <a:pt x="298" y="92"/>
                  <a:pt x="298" y="92"/>
                  <a:pt x="298" y="92"/>
                </a:cubicBezTo>
                <a:cubicBezTo>
                  <a:pt x="296" y="84"/>
                  <a:pt x="296" y="84"/>
                  <a:pt x="296" y="84"/>
                </a:cubicBezTo>
                <a:cubicBezTo>
                  <a:pt x="296" y="83"/>
                  <a:pt x="296" y="82"/>
                  <a:pt x="295" y="82"/>
                </a:cubicBezTo>
                <a:cubicBezTo>
                  <a:pt x="295" y="82"/>
                  <a:pt x="295" y="82"/>
                  <a:pt x="294" y="83"/>
                </a:cubicBezTo>
                <a:cubicBezTo>
                  <a:pt x="294" y="83"/>
                  <a:pt x="294" y="83"/>
                  <a:pt x="294" y="83"/>
                </a:cubicBezTo>
                <a:cubicBezTo>
                  <a:pt x="293" y="83"/>
                  <a:pt x="290" y="83"/>
                  <a:pt x="288" y="83"/>
                </a:cubicBezTo>
                <a:cubicBezTo>
                  <a:pt x="282" y="83"/>
                  <a:pt x="281" y="81"/>
                  <a:pt x="281" y="77"/>
                </a:cubicBezTo>
                <a:cubicBezTo>
                  <a:pt x="281" y="51"/>
                  <a:pt x="281" y="51"/>
                  <a:pt x="281" y="51"/>
                </a:cubicBezTo>
                <a:cubicBezTo>
                  <a:pt x="309" y="51"/>
                  <a:pt x="309" y="51"/>
                  <a:pt x="309" y="51"/>
                </a:cubicBezTo>
                <a:cubicBezTo>
                  <a:pt x="309" y="88"/>
                  <a:pt x="309" y="88"/>
                  <a:pt x="309" y="88"/>
                </a:cubicBezTo>
                <a:cubicBezTo>
                  <a:pt x="309" y="92"/>
                  <a:pt x="313" y="93"/>
                  <a:pt x="319" y="95"/>
                </a:cubicBezTo>
                <a:cubicBezTo>
                  <a:pt x="324" y="96"/>
                  <a:pt x="331" y="97"/>
                  <a:pt x="336" y="97"/>
                </a:cubicBezTo>
                <a:cubicBezTo>
                  <a:pt x="342" y="97"/>
                  <a:pt x="349" y="96"/>
                  <a:pt x="354" y="92"/>
                </a:cubicBezTo>
                <a:cubicBezTo>
                  <a:pt x="361" y="96"/>
                  <a:pt x="368" y="97"/>
                  <a:pt x="375" y="97"/>
                </a:cubicBezTo>
                <a:cubicBezTo>
                  <a:pt x="389" y="97"/>
                  <a:pt x="398" y="94"/>
                  <a:pt x="398" y="80"/>
                </a:cubicBezTo>
                <a:cubicBezTo>
                  <a:pt x="398" y="39"/>
                  <a:pt x="398" y="39"/>
                  <a:pt x="398" y="39"/>
                </a:cubicBezTo>
                <a:cubicBezTo>
                  <a:pt x="398" y="39"/>
                  <a:pt x="397" y="38"/>
                  <a:pt x="396" y="38"/>
                </a:cubicBezTo>
                <a:cubicBezTo>
                  <a:pt x="380" y="38"/>
                  <a:pt x="380" y="38"/>
                  <a:pt x="380" y="38"/>
                </a:cubicBezTo>
                <a:cubicBezTo>
                  <a:pt x="380" y="38"/>
                  <a:pt x="379" y="39"/>
                  <a:pt x="379" y="39"/>
                </a:cubicBezTo>
                <a:lnTo>
                  <a:pt x="379" y="78"/>
                </a:lnTo>
                <a:close/>
                <a:moveTo>
                  <a:pt x="507" y="48"/>
                </a:moveTo>
                <a:cubicBezTo>
                  <a:pt x="507" y="39"/>
                  <a:pt x="507" y="39"/>
                  <a:pt x="507" y="39"/>
                </a:cubicBezTo>
                <a:cubicBezTo>
                  <a:pt x="507" y="37"/>
                  <a:pt x="507" y="37"/>
                  <a:pt x="505" y="37"/>
                </a:cubicBezTo>
                <a:cubicBezTo>
                  <a:pt x="503" y="37"/>
                  <a:pt x="503" y="37"/>
                  <a:pt x="503" y="37"/>
                </a:cubicBezTo>
                <a:cubicBezTo>
                  <a:pt x="496" y="37"/>
                  <a:pt x="489" y="38"/>
                  <a:pt x="484" y="39"/>
                </a:cubicBezTo>
                <a:cubicBezTo>
                  <a:pt x="477" y="40"/>
                  <a:pt x="474" y="41"/>
                  <a:pt x="474" y="45"/>
                </a:cubicBezTo>
                <a:cubicBezTo>
                  <a:pt x="474" y="94"/>
                  <a:pt x="474" y="94"/>
                  <a:pt x="474" y="94"/>
                </a:cubicBezTo>
                <a:cubicBezTo>
                  <a:pt x="474" y="95"/>
                  <a:pt x="475" y="95"/>
                  <a:pt x="475" y="95"/>
                </a:cubicBezTo>
                <a:cubicBezTo>
                  <a:pt x="491" y="95"/>
                  <a:pt x="491" y="95"/>
                  <a:pt x="491" y="95"/>
                </a:cubicBezTo>
                <a:cubicBezTo>
                  <a:pt x="492" y="95"/>
                  <a:pt x="493" y="95"/>
                  <a:pt x="493" y="94"/>
                </a:cubicBezTo>
                <a:cubicBezTo>
                  <a:pt x="493" y="51"/>
                  <a:pt x="493" y="51"/>
                  <a:pt x="493" y="51"/>
                </a:cubicBezTo>
                <a:cubicBezTo>
                  <a:pt x="494" y="51"/>
                  <a:pt x="499" y="50"/>
                  <a:pt x="505" y="50"/>
                </a:cubicBezTo>
                <a:cubicBezTo>
                  <a:pt x="507" y="50"/>
                  <a:pt x="507" y="49"/>
                  <a:pt x="507" y="48"/>
                </a:cubicBezTo>
                <a:moveTo>
                  <a:pt x="146" y="67"/>
                </a:moveTo>
                <a:cubicBezTo>
                  <a:pt x="146" y="84"/>
                  <a:pt x="149" y="97"/>
                  <a:pt x="174" y="97"/>
                </a:cubicBezTo>
                <a:cubicBezTo>
                  <a:pt x="199" y="97"/>
                  <a:pt x="202" y="84"/>
                  <a:pt x="202" y="67"/>
                </a:cubicBezTo>
                <a:cubicBezTo>
                  <a:pt x="202" y="50"/>
                  <a:pt x="199" y="37"/>
                  <a:pt x="174" y="37"/>
                </a:cubicBezTo>
                <a:cubicBezTo>
                  <a:pt x="149" y="37"/>
                  <a:pt x="146" y="50"/>
                  <a:pt x="146" y="67"/>
                </a:cubicBezTo>
                <a:moveTo>
                  <a:pt x="165" y="67"/>
                </a:moveTo>
                <a:cubicBezTo>
                  <a:pt x="165" y="54"/>
                  <a:pt x="165" y="49"/>
                  <a:pt x="174" y="49"/>
                </a:cubicBezTo>
                <a:cubicBezTo>
                  <a:pt x="183" y="49"/>
                  <a:pt x="183" y="54"/>
                  <a:pt x="183" y="67"/>
                </a:cubicBezTo>
                <a:cubicBezTo>
                  <a:pt x="183" y="79"/>
                  <a:pt x="183" y="84"/>
                  <a:pt x="174" y="84"/>
                </a:cubicBezTo>
                <a:cubicBezTo>
                  <a:pt x="165" y="84"/>
                  <a:pt x="165" y="79"/>
                  <a:pt x="165" y="67"/>
                </a:cubicBezTo>
                <a:moveTo>
                  <a:pt x="594" y="42"/>
                </a:moveTo>
                <a:cubicBezTo>
                  <a:pt x="596" y="42"/>
                  <a:pt x="596" y="42"/>
                  <a:pt x="596" y="42"/>
                </a:cubicBezTo>
                <a:cubicBezTo>
                  <a:pt x="599" y="52"/>
                  <a:pt x="599" y="52"/>
                  <a:pt x="599" y="52"/>
                </a:cubicBezTo>
                <a:cubicBezTo>
                  <a:pt x="592" y="52"/>
                  <a:pt x="592" y="52"/>
                  <a:pt x="592" y="52"/>
                </a:cubicBezTo>
                <a:lnTo>
                  <a:pt x="594" y="42"/>
                </a:lnTo>
                <a:close/>
                <a:moveTo>
                  <a:pt x="629" y="53"/>
                </a:moveTo>
                <a:cubicBezTo>
                  <a:pt x="629" y="59"/>
                  <a:pt x="629" y="59"/>
                  <a:pt x="629" y="59"/>
                </a:cubicBezTo>
                <a:cubicBezTo>
                  <a:pt x="629" y="59"/>
                  <a:pt x="627" y="59"/>
                  <a:pt x="626" y="59"/>
                </a:cubicBezTo>
                <a:cubicBezTo>
                  <a:pt x="621" y="59"/>
                  <a:pt x="618" y="58"/>
                  <a:pt x="618" y="51"/>
                </a:cubicBezTo>
                <a:cubicBezTo>
                  <a:pt x="618" y="43"/>
                  <a:pt x="621" y="42"/>
                  <a:pt x="626" y="42"/>
                </a:cubicBezTo>
                <a:cubicBezTo>
                  <a:pt x="628" y="42"/>
                  <a:pt x="631" y="42"/>
                  <a:pt x="632" y="42"/>
                </a:cubicBezTo>
                <a:cubicBezTo>
                  <a:pt x="632" y="43"/>
                  <a:pt x="633" y="43"/>
                  <a:pt x="633" y="43"/>
                </a:cubicBezTo>
                <a:cubicBezTo>
                  <a:pt x="633" y="43"/>
                  <a:pt x="633" y="43"/>
                  <a:pt x="634" y="43"/>
                </a:cubicBezTo>
                <a:cubicBezTo>
                  <a:pt x="634" y="43"/>
                  <a:pt x="634" y="42"/>
                  <a:pt x="634" y="42"/>
                </a:cubicBezTo>
                <a:cubicBezTo>
                  <a:pt x="634" y="40"/>
                  <a:pt x="634" y="40"/>
                  <a:pt x="634" y="40"/>
                </a:cubicBezTo>
                <a:cubicBezTo>
                  <a:pt x="634" y="40"/>
                  <a:pt x="634" y="40"/>
                  <a:pt x="634" y="40"/>
                </a:cubicBezTo>
                <a:cubicBezTo>
                  <a:pt x="634" y="39"/>
                  <a:pt x="634" y="39"/>
                  <a:pt x="634" y="39"/>
                </a:cubicBezTo>
                <a:cubicBezTo>
                  <a:pt x="633" y="39"/>
                  <a:pt x="630" y="38"/>
                  <a:pt x="625" y="38"/>
                </a:cubicBezTo>
                <a:cubicBezTo>
                  <a:pt x="616" y="38"/>
                  <a:pt x="612" y="41"/>
                  <a:pt x="612" y="50"/>
                </a:cubicBezTo>
                <a:cubicBezTo>
                  <a:pt x="612" y="59"/>
                  <a:pt x="615" y="63"/>
                  <a:pt x="625" y="63"/>
                </a:cubicBezTo>
                <a:cubicBezTo>
                  <a:pt x="628" y="63"/>
                  <a:pt x="631" y="63"/>
                  <a:pt x="632" y="62"/>
                </a:cubicBezTo>
                <a:cubicBezTo>
                  <a:pt x="632" y="62"/>
                  <a:pt x="632" y="62"/>
                  <a:pt x="632" y="62"/>
                </a:cubicBezTo>
                <a:cubicBezTo>
                  <a:pt x="634" y="62"/>
                  <a:pt x="634" y="61"/>
                  <a:pt x="634" y="59"/>
                </a:cubicBezTo>
                <a:cubicBezTo>
                  <a:pt x="634" y="49"/>
                  <a:pt x="634" y="49"/>
                  <a:pt x="634" y="49"/>
                </a:cubicBezTo>
                <a:cubicBezTo>
                  <a:pt x="634" y="49"/>
                  <a:pt x="634" y="49"/>
                  <a:pt x="634" y="49"/>
                </a:cubicBezTo>
                <a:cubicBezTo>
                  <a:pt x="625" y="49"/>
                  <a:pt x="625" y="49"/>
                  <a:pt x="625" y="49"/>
                </a:cubicBezTo>
                <a:cubicBezTo>
                  <a:pt x="624" y="49"/>
                  <a:pt x="624" y="49"/>
                  <a:pt x="624" y="49"/>
                </a:cubicBezTo>
                <a:cubicBezTo>
                  <a:pt x="624" y="52"/>
                  <a:pt x="624" y="52"/>
                  <a:pt x="624" y="52"/>
                </a:cubicBezTo>
                <a:cubicBezTo>
                  <a:pt x="624" y="53"/>
                  <a:pt x="625" y="53"/>
                  <a:pt x="625" y="53"/>
                </a:cubicBezTo>
                <a:lnTo>
                  <a:pt x="629" y="53"/>
                </a:lnTo>
                <a:close/>
                <a:moveTo>
                  <a:pt x="600" y="38"/>
                </a:moveTo>
                <a:cubicBezTo>
                  <a:pt x="591" y="38"/>
                  <a:pt x="591" y="38"/>
                  <a:pt x="591" y="38"/>
                </a:cubicBezTo>
                <a:cubicBezTo>
                  <a:pt x="591" y="38"/>
                  <a:pt x="590" y="38"/>
                  <a:pt x="590" y="38"/>
                </a:cubicBezTo>
                <a:cubicBezTo>
                  <a:pt x="582" y="62"/>
                  <a:pt x="582" y="62"/>
                  <a:pt x="582" y="62"/>
                </a:cubicBezTo>
                <a:cubicBezTo>
                  <a:pt x="582" y="62"/>
                  <a:pt x="582" y="62"/>
                  <a:pt x="582" y="62"/>
                </a:cubicBezTo>
                <a:cubicBezTo>
                  <a:pt x="582" y="62"/>
                  <a:pt x="582" y="63"/>
                  <a:pt x="583" y="63"/>
                </a:cubicBezTo>
                <a:cubicBezTo>
                  <a:pt x="588" y="63"/>
                  <a:pt x="588" y="63"/>
                  <a:pt x="588" y="63"/>
                </a:cubicBezTo>
                <a:cubicBezTo>
                  <a:pt x="589" y="63"/>
                  <a:pt x="589" y="62"/>
                  <a:pt x="589" y="62"/>
                </a:cubicBezTo>
                <a:cubicBezTo>
                  <a:pt x="591" y="55"/>
                  <a:pt x="591" y="55"/>
                  <a:pt x="591" y="55"/>
                </a:cubicBezTo>
                <a:cubicBezTo>
                  <a:pt x="600" y="55"/>
                  <a:pt x="600" y="55"/>
                  <a:pt x="600" y="55"/>
                </a:cubicBezTo>
                <a:cubicBezTo>
                  <a:pt x="602" y="62"/>
                  <a:pt x="602" y="62"/>
                  <a:pt x="602" y="62"/>
                </a:cubicBezTo>
                <a:cubicBezTo>
                  <a:pt x="602" y="62"/>
                  <a:pt x="602" y="63"/>
                  <a:pt x="602" y="63"/>
                </a:cubicBezTo>
                <a:cubicBezTo>
                  <a:pt x="608" y="63"/>
                  <a:pt x="608" y="63"/>
                  <a:pt x="608" y="63"/>
                </a:cubicBezTo>
                <a:cubicBezTo>
                  <a:pt x="608" y="63"/>
                  <a:pt x="608" y="62"/>
                  <a:pt x="608" y="62"/>
                </a:cubicBezTo>
                <a:cubicBezTo>
                  <a:pt x="608" y="62"/>
                  <a:pt x="608" y="62"/>
                  <a:pt x="608" y="62"/>
                </a:cubicBezTo>
                <a:cubicBezTo>
                  <a:pt x="601" y="38"/>
                  <a:pt x="601" y="38"/>
                  <a:pt x="601" y="38"/>
                </a:cubicBezTo>
                <a:cubicBezTo>
                  <a:pt x="600" y="38"/>
                  <a:pt x="600" y="38"/>
                  <a:pt x="600" y="38"/>
                </a:cubicBezTo>
                <a:moveTo>
                  <a:pt x="39" y="38"/>
                </a:moveTo>
                <a:cubicBezTo>
                  <a:pt x="39" y="55"/>
                  <a:pt x="39" y="55"/>
                  <a:pt x="39" y="55"/>
                </a:cubicBezTo>
                <a:cubicBezTo>
                  <a:pt x="39" y="67"/>
                  <a:pt x="34" y="73"/>
                  <a:pt x="23" y="73"/>
                </a:cubicBezTo>
                <a:cubicBezTo>
                  <a:pt x="15" y="73"/>
                  <a:pt x="15" y="73"/>
                  <a:pt x="15" y="73"/>
                </a:cubicBezTo>
                <a:cubicBezTo>
                  <a:pt x="12" y="96"/>
                  <a:pt x="12" y="96"/>
                  <a:pt x="12" y="96"/>
                </a:cubicBezTo>
                <a:cubicBezTo>
                  <a:pt x="24" y="96"/>
                  <a:pt x="24" y="96"/>
                  <a:pt x="24" y="96"/>
                </a:cubicBezTo>
                <a:cubicBezTo>
                  <a:pt x="45" y="96"/>
                  <a:pt x="62" y="81"/>
                  <a:pt x="62" y="57"/>
                </a:cubicBezTo>
                <a:cubicBezTo>
                  <a:pt x="62" y="38"/>
                  <a:pt x="62" y="38"/>
                  <a:pt x="62" y="38"/>
                </a:cubicBezTo>
                <a:lnTo>
                  <a:pt x="39" y="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 name="TextBox 22"/>
          <p:cNvSpPr txBox="1">
            <a:spLocks noChangeArrowheads="1"/>
          </p:cNvSpPr>
          <p:nvPr/>
        </p:nvSpPr>
        <p:spPr bwMode="auto">
          <a:xfrm>
            <a:off x="395288" y="4962525"/>
            <a:ext cx="279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083CC33B-F7AE-47C7-8E2B-64866607922B}" type="slidenum">
              <a:rPr lang="en-US" sz="600" smtClean="0">
                <a:solidFill>
                  <a:schemeClr val="bg2"/>
                </a:solidFill>
                <a:latin typeface="+mn-lt"/>
                <a:cs typeface="Arial" panose="020B0604020202020204" pitchFamily="34" charset="0"/>
              </a:rPr>
              <a:pPr eaLnBrk="1" hangingPunct="1">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4" name="Footer Placeholder 3"/>
          <p:cNvSpPr>
            <a:spLocks noGrp="1"/>
          </p:cNvSpPr>
          <p:nvPr>
            <p:ph type="ftr" sz="quarter" idx="10"/>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1692465497"/>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AG - 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500064" y="531495"/>
            <a:ext cx="83327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smtClean="0"/>
              <a:t>Click to edit Master title style</a:t>
            </a:r>
            <a:endParaRPr lang="en-US" dirty="0" smtClean="0"/>
          </a:p>
        </p:txBody>
      </p:sp>
      <p:sp>
        <p:nvSpPr>
          <p:cNvPr id="8" name="Content Placeholder 8"/>
          <p:cNvSpPr>
            <a:spLocks noGrp="1"/>
          </p:cNvSpPr>
          <p:nvPr>
            <p:ph sz="quarter" idx="11"/>
          </p:nvPr>
        </p:nvSpPr>
        <p:spPr>
          <a:xfrm>
            <a:off x="504826" y="1200389"/>
            <a:ext cx="8353425" cy="33599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Footer Placeholder 1"/>
          <p:cNvSpPr>
            <a:spLocks noGrp="1"/>
          </p:cNvSpPr>
          <p:nvPr>
            <p:ph type="ftr" sz="quarter" idx="12"/>
          </p:nvPr>
        </p:nvSpPr>
        <p:spPr/>
        <p:txBody>
          <a:bodyPr/>
          <a:lstStyle>
            <a:lvl1pPr>
              <a:defRPr/>
            </a:lvl1pPr>
          </a:lstStyle>
          <a:p>
            <a:pPr>
              <a:defRPr/>
            </a:pPr>
            <a:r>
              <a:rPr lang="en-IN"/>
              <a:t>© 2016 Software AG. All rights reserved. For internal use only</a:t>
            </a:r>
          </a:p>
        </p:txBody>
      </p:sp>
    </p:spTree>
    <p:extLst>
      <p:ext uri="{BB962C8B-B14F-4D97-AF65-F5344CB8AC3E}">
        <p14:creationId xmlns:p14="http://schemas.microsoft.com/office/powerpoint/2010/main" val="2532929651"/>
      </p:ext>
    </p:extLst>
  </p:cSld>
  <p:clrMapOvr>
    <a:masterClrMapping/>
  </p:clrMapOvr>
  <p:transition spd="med">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AG - Title Slide 3">
    <p:spTree>
      <p:nvGrpSpPr>
        <p:cNvPr id="1" name=""/>
        <p:cNvGrpSpPr/>
        <p:nvPr/>
      </p:nvGrpSpPr>
      <p:grpSpPr>
        <a:xfrm>
          <a:off x="0" y="0"/>
          <a:ext cx="0" cy="0"/>
          <a:chOff x="0" y="0"/>
          <a:chExt cx="0" cy="0"/>
        </a:xfrm>
      </p:grpSpPr>
      <p:pic>
        <p:nvPicPr>
          <p:cNvPr id="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2"/>
          <p:cNvSpPr>
            <a:spLocks noEditPoints="1"/>
          </p:cNvSpPr>
          <p:nvPr/>
        </p:nvSpPr>
        <p:spPr bwMode="auto">
          <a:xfrm>
            <a:off x="404813" y="455613"/>
            <a:ext cx="2646362" cy="415925"/>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2" name="Titel 1"/>
          <p:cNvSpPr>
            <a:spLocks noGrp="1"/>
          </p:cNvSpPr>
          <p:nvPr>
            <p:ph type="ctrTitle"/>
          </p:nvPr>
        </p:nvSpPr>
        <p:spPr>
          <a:xfrm>
            <a:off x="399382" y="1584000"/>
            <a:ext cx="5310000" cy="288000"/>
          </a:xfrm>
        </p:spPr>
        <p:txBody>
          <a:bodyPr/>
          <a:lstStyle>
            <a:lvl1pPr algn="l">
              <a:defRPr sz="2400" b="1"/>
            </a:lvl1pPr>
          </a:lstStyle>
          <a:p>
            <a:r>
              <a:rPr lang="en-US" smtClean="0"/>
              <a:t>Click to edit Master title style</a:t>
            </a:r>
            <a:endParaRPr lang="en-US" dirty="0"/>
          </a:p>
        </p:txBody>
      </p:sp>
      <p:sp>
        <p:nvSpPr>
          <p:cNvPr id="3" name="Untertitel 2"/>
          <p:cNvSpPr>
            <a:spLocks noGrp="1"/>
          </p:cNvSpPr>
          <p:nvPr>
            <p:ph type="subTitle" idx="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2" name="Textplatzhalter 11"/>
          <p:cNvSpPr>
            <a:spLocks noGrp="1"/>
          </p:cNvSpPr>
          <p:nvPr>
            <p:ph type="body" sz="quarter" idx="10"/>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3"/>
          <p:cNvSpPr>
            <a:spLocks noGrp="1"/>
          </p:cNvSpPr>
          <p:nvPr>
            <p:ph type="ftr" sz="quarter" idx="11"/>
          </p:nvPr>
        </p:nvSpPr>
        <p:spPr>
          <a:xfrm>
            <a:off x="400050" y="4960938"/>
            <a:ext cx="2266950" cy="92075"/>
          </a:xfrm>
        </p:spPr>
        <p:txBody>
          <a:bodyPr/>
          <a:lstStyle>
            <a:lvl1pPr>
              <a:defRPr>
                <a:solidFill>
                  <a:schemeClr val="bg1">
                    <a:lumMod val="50000"/>
                  </a:schemeClr>
                </a:solidFill>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98078683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944706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2"/>
          </p:nvPr>
        </p:nvSpPr>
        <p:spPr/>
        <p:txBody>
          <a:bodyPr/>
          <a:lstStyle/>
          <a:p>
            <a:r>
              <a:rPr lang="en-US" dirty="0" smtClean="0"/>
              <a:t>© 2015 Software AG. All rights reserved. For internal use only</a:t>
            </a:r>
          </a:p>
        </p:txBody>
      </p:sp>
      <p:sp>
        <p:nvSpPr>
          <p:cNvPr id="8" name="Text Placeholder 12"/>
          <p:cNvSpPr>
            <a:spLocks noGrp="1"/>
          </p:cNvSpPr>
          <p:nvPr>
            <p:ph type="body" sz="quarter" idx="11" hasCustomPrompt="1"/>
          </p:nvPr>
        </p:nvSpPr>
        <p:spPr>
          <a:xfrm>
            <a:off x="395289" y="655167"/>
            <a:ext cx="8353424" cy="324000"/>
          </a:xfrm>
        </p:spPr>
        <p:txBody>
          <a:bodyPr lIns="0" tIns="0" rIns="0" bIns="0">
            <a:normAutofit/>
          </a:bodyPr>
          <a:lstStyle>
            <a:lvl1pPr>
              <a:lnSpc>
                <a:spcPts val="2000"/>
              </a:lnSpc>
              <a:defRPr sz="2200" cap="none"/>
            </a:lvl1pPr>
            <a:lvl2pPr>
              <a:defRPr cap="all"/>
            </a:lvl2pPr>
            <a:lvl3pPr>
              <a:defRPr cap="all"/>
            </a:lvl3pPr>
            <a:lvl4pPr>
              <a:defRPr cap="all"/>
            </a:lvl4pPr>
            <a:lvl5pPr>
              <a:defRPr cap="all"/>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82036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AG - Title Slide 5">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3" y="-12700"/>
            <a:ext cx="9199563"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2"/>
          <p:cNvSpPr>
            <a:spLocks noEditPoints="1"/>
          </p:cNvSpPr>
          <p:nvPr/>
        </p:nvSpPr>
        <p:spPr bwMode="auto">
          <a:xfrm>
            <a:off x="404813" y="455613"/>
            <a:ext cx="2646362" cy="415925"/>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2" name="Titel 1"/>
          <p:cNvSpPr>
            <a:spLocks noGrp="1"/>
          </p:cNvSpPr>
          <p:nvPr>
            <p:ph type="ctrTitle"/>
          </p:nvPr>
        </p:nvSpPr>
        <p:spPr>
          <a:xfrm>
            <a:off x="399382" y="1584000"/>
            <a:ext cx="5310000" cy="288000"/>
          </a:xfrm>
        </p:spPr>
        <p:txBody>
          <a:bodyPr/>
          <a:lstStyle>
            <a:lvl1pPr algn="l">
              <a:defRPr sz="2400" b="1"/>
            </a:lvl1pPr>
          </a:lstStyle>
          <a:p>
            <a:r>
              <a:rPr lang="en-US" smtClean="0"/>
              <a:t>Click to edit Master title style</a:t>
            </a:r>
            <a:endParaRPr lang="en-US" dirty="0"/>
          </a:p>
        </p:txBody>
      </p:sp>
      <p:sp>
        <p:nvSpPr>
          <p:cNvPr id="3" name="Untertitel 2"/>
          <p:cNvSpPr>
            <a:spLocks noGrp="1"/>
          </p:cNvSpPr>
          <p:nvPr>
            <p:ph type="subTitle" idx="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2" name="Textplatzhalter 11"/>
          <p:cNvSpPr>
            <a:spLocks noGrp="1"/>
          </p:cNvSpPr>
          <p:nvPr>
            <p:ph type="body" sz="quarter" idx="10"/>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3"/>
          <p:cNvSpPr>
            <a:spLocks noGrp="1"/>
          </p:cNvSpPr>
          <p:nvPr>
            <p:ph type="ftr" sz="quarter" idx="11"/>
          </p:nvPr>
        </p:nvSpPr>
        <p:spPr>
          <a:xfrm>
            <a:off x="400050" y="4960938"/>
            <a:ext cx="2266950" cy="92075"/>
          </a:xfrm>
        </p:spPr>
        <p:txBody>
          <a:bodyPr/>
          <a:lstStyle>
            <a:lvl1pPr>
              <a:defRPr>
                <a:solidFill>
                  <a:schemeClr val="bg1">
                    <a:lumMod val="50000"/>
                  </a:schemeClr>
                </a:solidFill>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202509198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AG - Title Slide 4">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7785"/>
          <a:stretch>
            <a:fillRect/>
          </a:stretch>
        </p:blipFill>
        <p:spPr bwMode="auto">
          <a:xfrm>
            <a:off x="0" y="6350"/>
            <a:ext cx="91440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2"/>
          <p:cNvSpPr>
            <a:spLocks noEditPoints="1"/>
          </p:cNvSpPr>
          <p:nvPr/>
        </p:nvSpPr>
        <p:spPr bwMode="auto">
          <a:xfrm>
            <a:off x="404813" y="455613"/>
            <a:ext cx="2646362" cy="415925"/>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2" name="Titel 1"/>
          <p:cNvSpPr>
            <a:spLocks noGrp="1"/>
          </p:cNvSpPr>
          <p:nvPr>
            <p:ph type="ctrTitle"/>
          </p:nvPr>
        </p:nvSpPr>
        <p:spPr>
          <a:xfrm>
            <a:off x="399382" y="1584000"/>
            <a:ext cx="5310000" cy="288000"/>
          </a:xfrm>
        </p:spPr>
        <p:txBody>
          <a:bodyPr/>
          <a:lstStyle>
            <a:lvl1pPr algn="l">
              <a:defRPr sz="2400" b="1"/>
            </a:lvl1pPr>
          </a:lstStyle>
          <a:p>
            <a:r>
              <a:rPr lang="en-US" smtClean="0"/>
              <a:t>Click to edit Master title style</a:t>
            </a:r>
            <a:endParaRPr lang="en-US" dirty="0"/>
          </a:p>
        </p:txBody>
      </p:sp>
      <p:sp>
        <p:nvSpPr>
          <p:cNvPr id="3" name="Untertitel 2"/>
          <p:cNvSpPr>
            <a:spLocks noGrp="1"/>
          </p:cNvSpPr>
          <p:nvPr>
            <p:ph type="subTitle" idx="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2" name="Textplatzhalter 11"/>
          <p:cNvSpPr>
            <a:spLocks noGrp="1"/>
          </p:cNvSpPr>
          <p:nvPr>
            <p:ph type="body" sz="quarter" idx="10"/>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3"/>
          <p:cNvSpPr>
            <a:spLocks noGrp="1"/>
          </p:cNvSpPr>
          <p:nvPr>
            <p:ph type="ftr" sz="quarter" idx="11"/>
          </p:nvPr>
        </p:nvSpPr>
        <p:spPr>
          <a:xfrm>
            <a:off x="400050" y="4960938"/>
            <a:ext cx="2266950" cy="92075"/>
          </a:xfrm>
        </p:spPr>
        <p:txBody>
          <a:bodyPr/>
          <a:lstStyle>
            <a:lvl1pPr>
              <a:defRPr>
                <a:solidFill>
                  <a:schemeClr val="bg1">
                    <a:lumMod val="50000"/>
                  </a:schemeClr>
                </a:solidFill>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185296219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AG - Title Slide 6">
    <p:spTree>
      <p:nvGrpSpPr>
        <p:cNvPr id="1" name=""/>
        <p:cNvGrpSpPr/>
        <p:nvPr/>
      </p:nvGrpSpPr>
      <p:grpSpPr>
        <a:xfrm>
          <a:off x="0" y="0"/>
          <a:ext cx="0" cy="0"/>
          <a:chOff x="0" y="0"/>
          <a:chExt cx="0" cy="0"/>
        </a:xfrm>
      </p:grpSpPr>
      <p:pic>
        <p:nvPicPr>
          <p:cNvPr id="5" name="Picture 2" descr="C:\Users\luj\Dropbox\SAG WORK\SAG WORK\RE-Brand\PPT\part 2\DB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0"/>
            <a:ext cx="886936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2"/>
          <p:cNvSpPr>
            <a:spLocks noEditPoints="1"/>
          </p:cNvSpPr>
          <p:nvPr/>
        </p:nvSpPr>
        <p:spPr bwMode="auto">
          <a:xfrm>
            <a:off x="404813" y="455613"/>
            <a:ext cx="2646362" cy="415925"/>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2" name="Titel 1"/>
          <p:cNvSpPr>
            <a:spLocks noGrp="1"/>
          </p:cNvSpPr>
          <p:nvPr>
            <p:ph type="ctrTitle"/>
          </p:nvPr>
        </p:nvSpPr>
        <p:spPr>
          <a:xfrm>
            <a:off x="399382" y="1584000"/>
            <a:ext cx="5310000" cy="288000"/>
          </a:xfrm>
        </p:spPr>
        <p:txBody>
          <a:bodyPr/>
          <a:lstStyle>
            <a:lvl1pPr algn="l">
              <a:defRPr sz="2400" b="1"/>
            </a:lvl1pPr>
          </a:lstStyle>
          <a:p>
            <a:r>
              <a:rPr lang="en-US" smtClean="0"/>
              <a:t>Click to edit Master title style</a:t>
            </a:r>
            <a:endParaRPr lang="en-US" dirty="0"/>
          </a:p>
        </p:txBody>
      </p:sp>
      <p:sp>
        <p:nvSpPr>
          <p:cNvPr id="3" name="Untertitel 2"/>
          <p:cNvSpPr>
            <a:spLocks noGrp="1"/>
          </p:cNvSpPr>
          <p:nvPr>
            <p:ph type="subTitle" idx="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2" name="Textplatzhalter 11"/>
          <p:cNvSpPr>
            <a:spLocks noGrp="1"/>
          </p:cNvSpPr>
          <p:nvPr>
            <p:ph type="body" sz="quarter" idx="10"/>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3"/>
          <p:cNvSpPr>
            <a:spLocks noGrp="1"/>
          </p:cNvSpPr>
          <p:nvPr>
            <p:ph type="ftr" sz="quarter" idx="11"/>
          </p:nvPr>
        </p:nvSpPr>
        <p:spPr>
          <a:xfrm>
            <a:off x="400050" y="4960938"/>
            <a:ext cx="2266950" cy="92075"/>
          </a:xfrm>
        </p:spPr>
        <p:txBody>
          <a:bodyPr/>
          <a:lstStyle>
            <a:lvl1pPr>
              <a:defRPr>
                <a:solidFill>
                  <a:schemeClr val="bg1">
                    <a:lumMod val="50000"/>
                  </a:schemeClr>
                </a:solidFill>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333951036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AG - Title Slide &amp; Picture">
    <p:spTree>
      <p:nvGrpSpPr>
        <p:cNvPr id="1" name=""/>
        <p:cNvGrpSpPr/>
        <p:nvPr/>
      </p:nvGrpSpPr>
      <p:grpSpPr>
        <a:xfrm>
          <a:off x="0" y="0"/>
          <a:ext cx="0" cy="0"/>
          <a:chOff x="0" y="0"/>
          <a:chExt cx="0" cy="0"/>
        </a:xfrm>
      </p:grpSpPr>
      <p:sp>
        <p:nvSpPr>
          <p:cNvPr id="6" name="Bildplatzhalter 5"/>
          <p:cNvSpPr>
            <a:spLocks noGrp="1"/>
          </p:cNvSpPr>
          <p:nvPr>
            <p:ph type="pic" sz="quarter" idx="12"/>
          </p:nvPr>
        </p:nvSpPr>
        <p:spPr>
          <a:xfrm>
            <a:off x="0" y="0"/>
            <a:ext cx="9144000" cy="5143500"/>
          </a:xfrm>
        </p:spPr>
        <p:txBody>
          <a:bodyPr rtlCol="0">
            <a:noAutofit/>
          </a:bodyPr>
          <a:lstStyle>
            <a:lvl1pPr marL="0" indent="0">
              <a:buNone/>
              <a:defRPr/>
            </a:lvl1pPr>
          </a:lstStyle>
          <a:p>
            <a:pPr lvl="0"/>
            <a:r>
              <a:rPr lang="en-US" noProof="0" smtClean="0"/>
              <a:t>Click icon to add picture</a:t>
            </a:r>
            <a:endParaRPr lang="en-US" noProof="0" dirty="0"/>
          </a:p>
        </p:txBody>
      </p:sp>
      <p:sp>
        <p:nvSpPr>
          <p:cNvPr id="2" name="Titel 1"/>
          <p:cNvSpPr>
            <a:spLocks noGrp="1"/>
          </p:cNvSpPr>
          <p:nvPr>
            <p:ph type="ctrTitle"/>
          </p:nvPr>
        </p:nvSpPr>
        <p:spPr>
          <a:xfrm>
            <a:off x="399382" y="1584000"/>
            <a:ext cx="5310000" cy="288000"/>
          </a:xfrm>
        </p:spPr>
        <p:txBody>
          <a:bodyPr/>
          <a:lstStyle>
            <a:lvl1pPr algn="l">
              <a:defRPr sz="2400" b="1"/>
            </a:lvl1pPr>
          </a:lstStyle>
          <a:p>
            <a:r>
              <a:rPr lang="en-US" smtClean="0"/>
              <a:t>Click to edit Master title style</a:t>
            </a:r>
            <a:endParaRPr lang="en-US" dirty="0"/>
          </a:p>
        </p:txBody>
      </p:sp>
      <p:sp>
        <p:nvSpPr>
          <p:cNvPr id="3" name="Untertitel 2"/>
          <p:cNvSpPr>
            <a:spLocks noGrp="1"/>
          </p:cNvSpPr>
          <p:nvPr>
            <p:ph type="subTitle" idx="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2" name="Textplatzhalter 11"/>
          <p:cNvSpPr>
            <a:spLocks noGrp="1"/>
          </p:cNvSpPr>
          <p:nvPr>
            <p:ph type="body" sz="quarter" idx="10"/>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smtClean="0"/>
              <a:t>Click to edit Master text styles</a:t>
            </a:r>
          </a:p>
          <a:p>
            <a:pPr lvl="1"/>
            <a:r>
              <a:rPr lang="en-US" smtClean="0"/>
              <a:t>Second level</a:t>
            </a:r>
          </a:p>
          <a:p>
            <a:pPr lvl="2"/>
            <a:r>
              <a:rPr lang="en-US" smtClean="0"/>
              <a:t>Third level</a:t>
            </a:r>
          </a:p>
        </p:txBody>
      </p:sp>
      <p:sp>
        <p:nvSpPr>
          <p:cNvPr id="15" name="Textplatzhalter 14"/>
          <p:cNvSpPr>
            <a:spLocks noGrp="1"/>
          </p:cNvSpPr>
          <p:nvPr>
            <p:ph type="body" sz="quarter" idx="13"/>
          </p:nvPr>
        </p:nvSpPr>
        <p:spPr>
          <a:xfrm>
            <a:off x="404746" y="456406"/>
            <a:ext cx="2646363" cy="414338"/>
          </a:xfrm>
          <a:blipFill>
            <a:blip r:embed="rId2"/>
            <a:stretch>
              <a:fillRect/>
            </a:stretch>
          </a:blipFill>
        </p:spPr>
        <p:txBody>
          <a:bodyPr/>
          <a:lstStyle>
            <a:lvl1pPr marL="0" indent="0">
              <a:buNone/>
              <a:defRPr baseline="0"/>
            </a:lvl1pPr>
          </a:lstStyle>
          <a:p>
            <a:pPr lvl="0"/>
            <a:r>
              <a:rPr lang="en-US" smtClean="0"/>
              <a:t>Click to edit Master text styles</a:t>
            </a:r>
          </a:p>
        </p:txBody>
      </p:sp>
      <p:sp>
        <p:nvSpPr>
          <p:cNvPr id="7" name="Footer Placeholder 3"/>
          <p:cNvSpPr>
            <a:spLocks noGrp="1"/>
          </p:cNvSpPr>
          <p:nvPr>
            <p:ph type="ftr" sz="quarter" idx="14"/>
          </p:nvPr>
        </p:nvSpPr>
        <p:spPr>
          <a:xfrm>
            <a:off x="400050" y="4960938"/>
            <a:ext cx="2266950" cy="92075"/>
          </a:xfrm>
        </p:spPr>
        <p:txBody>
          <a:bodyPr/>
          <a:lstStyle>
            <a:lvl1pPr>
              <a:defRPr>
                <a:solidFill>
                  <a:schemeClr val="bg1">
                    <a:lumMod val="50000"/>
                  </a:schemeClr>
                </a:solidFill>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426308446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AG - Divider">
    <p:spTree>
      <p:nvGrpSpPr>
        <p:cNvPr id="1" name=""/>
        <p:cNvGrpSpPr/>
        <p:nvPr/>
      </p:nvGrpSpPr>
      <p:grpSpPr>
        <a:xfrm>
          <a:off x="0" y="0"/>
          <a:ext cx="0" cy="0"/>
          <a:chOff x="0" y="0"/>
          <a:chExt cx="0" cy="0"/>
        </a:xfrm>
      </p:grpSpPr>
      <p:pic>
        <p:nvPicPr>
          <p:cNvPr id="5" name="Picture Placeholder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2413"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Freeform 10"/>
          <p:cNvSpPr>
            <a:spLocks noEditPoints="1"/>
          </p:cNvSpPr>
          <p:nvPr/>
        </p:nvSpPr>
        <p:spPr bwMode="auto">
          <a:xfrm>
            <a:off x="7505700" y="4824413"/>
            <a:ext cx="1377950" cy="215900"/>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8" name="TextBox 22"/>
          <p:cNvSpPr txBox="1">
            <a:spLocks noChangeArrowheads="1"/>
          </p:cNvSpPr>
          <p:nvPr/>
        </p:nvSpPr>
        <p:spPr bwMode="auto">
          <a:xfrm>
            <a:off x="395288" y="4962525"/>
            <a:ext cx="279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436D7846-790F-4867-A0F0-3079C5ABD71A}" type="slidenum">
              <a:rPr lang="en-US" sz="600" smtClean="0">
                <a:solidFill>
                  <a:schemeClr val="bg2"/>
                </a:solidFill>
                <a:latin typeface="+mn-lt"/>
                <a:cs typeface="Arial" panose="020B0604020202020204" pitchFamily="34" charset="0"/>
              </a:rPr>
              <a:pPr eaLnBrk="1" hangingPunct="1">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2" name="Title 1"/>
          <p:cNvSpPr>
            <a:spLocks noGrp="1"/>
          </p:cNvSpPr>
          <p:nvPr>
            <p:ph type="title"/>
          </p:nvPr>
        </p:nvSpPr>
        <p:spPr>
          <a:xfrm>
            <a:off x="395289" y="1147966"/>
            <a:ext cx="5220000" cy="432000"/>
          </a:xfrm>
        </p:spPr>
        <p:txBody>
          <a:bodyPr/>
          <a:lstStyle>
            <a:lvl1pPr>
              <a:lnSpc>
                <a:spcPts val="3000"/>
              </a:lnSpc>
              <a:defRPr sz="3200"/>
            </a:lvl1pPr>
          </a:lstStyle>
          <a:p>
            <a:r>
              <a:rPr lang="en-US" smtClean="0"/>
              <a:t>Click to edit Master title style</a:t>
            </a:r>
            <a:endParaRPr lang="en-US" dirty="0"/>
          </a:p>
        </p:txBody>
      </p:sp>
      <p:sp>
        <p:nvSpPr>
          <p:cNvPr id="4" name="Text Placeholder 12"/>
          <p:cNvSpPr>
            <a:spLocks noGrp="1"/>
          </p:cNvSpPr>
          <p:nvPr>
            <p:ph type="body" sz="quarter" idx="11"/>
          </p:nvPr>
        </p:nvSpPr>
        <p:spPr>
          <a:xfrm>
            <a:off x="395289" y="1579966"/>
            <a:ext cx="5220000" cy="324000"/>
          </a:xfrm>
        </p:spPr>
        <p:txBody>
          <a:bodyPr>
            <a:noAutofit/>
          </a:bodyPr>
          <a:lstStyle>
            <a:lvl1pPr marL="0" indent="0">
              <a:buNone/>
              <a:defRPr sz="2400" cap="all"/>
            </a:lvl1pPr>
            <a:lvl2pPr>
              <a:defRPr cap="all"/>
            </a:lvl2pPr>
            <a:lvl3pPr>
              <a:defRPr cap="all"/>
            </a:lvl3pPr>
            <a:lvl4pPr>
              <a:defRPr cap="all"/>
            </a:lvl4pPr>
            <a:lvl5pPr>
              <a:defRPr cap="all"/>
            </a:lvl5pPr>
          </a:lstStyle>
          <a:p>
            <a:pPr lvl="0"/>
            <a:r>
              <a:rPr lang="en-US" smtClean="0"/>
              <a:t>Click to edit Master text styles</a:t>
            </a:r>
          </a:p>
        </p:txBody>
      </p:sp>
      <p:sp>
        <p:nvSpPr>
          <p:cNvPr id="9" name="Fußzeilenplatzhalter 4"/>
          <p:cNvSpPr>
            <a:spLocks noGrp="1"/>
          </p:cNvSpPr>
          <p:nvPr>
            <p:ph type="ftr" sz="quarter" idx="12"/>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70132476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AG - Divider 2">
    <p:spTree>
      <p:nvGrpSpPr>
        <p:cNvPr id="1" name=""/>
        <p:cNvGrpSpPr/>
        <p:nvPr/>
      </p:nvGrpSpPr>
      <p:grpSpPr>
        <a:xfrm>
          <a:off x="0" y="0"/>
          <a:ext cx="0" cy="0"/>
          <a:chOff x="0" y="0"/>
          <a:chExt cx="0" cy="0"/>
        </a:xfrm>
      </p:grpSpPr>
      <p:pic>
        <p:nvPicPr>
          <p:cNvPr id="5" name="Picture Placeholder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188" y="0"/>
            <a:ext cx="8410575"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Freeform 10"/>
          <p:cNvSpPr>
            <a:spLocks noEditPoints="1"/>
          </p:cNvSpPr>
          <p:nvPr/>
        </p:nvSpPr>
        <p:spPr bwMode="auto">
          <a:xfrm>
            <a:off x="7505700" y="4824413"/>
            <a:ext cx="1377950" cy="215900"/>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8" name="TextBox 22"/>
          <p:cNvSpPr txBox="1">
            <a:spLocks noChangeArrowheads="1"/>
          </p:cNvSpPr>
          <p:nvPr/>
        </p:nvSpPr>
        <p:spPr bwMode="auto">
          <a:xfrm>
            <a:off x="395288" y="4962525"/>
            <a:ext cx="279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45D323F3-543B-4EE5-B92F-172201FADFAD}" type="slidenum">
              <a:rPr lang="en-US" sz="600" smtClean="0">
                <a:solidFill>
                  <a:schemeClr val="bg2"/>
                </a:solidFill>
                <a:latin typeface="+mn-lt"/>
                <a:cs typeface="Arial" panose="020B0604020202020204" pitchFamily="34" charset="0"/>
              </a:rPr>
              <a:pPr eaLnBrk="1" hangingPunct="1">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2" name="Title 1"/>
          <p:cNvSpPr>
            <a:spLocks noGrp="1"/>
          </p:cNvSpPr>
          <p:nvPr>
            <p:ph type="title"/>
          </p:nvPr>
        </p:nvSpPr>
        <p:spPr>
          <a:xfrm>
            <a:off x="395289" y="1147966"/>
            <a:ext cx="5220000" cy="432000"/>
          </a:xfrm>
        </p:spPr>
        <p:txBody>
          <a:bodyPr/>
          <a:lstStyle>
            <a:lvl1pPr>
              <a:lnSpc>
                <a:spcPts val="3000"/>
              </a:lnSpc>
              <a:defRPr sz="3200"/>
            </a:lvl1pPr>
          </a:lstStyle>
          <a:p>
            <a:r>
              <a:rPr lang="en-US" smtClean="0"/>
              <a:t>Click to edit Master title style</a:t>
            </a:r>
            <a:endParaRPr lang="en-US" dirty="0"/>
          </a:p>
        </p:txBody>
      </p:sp>
      <p:sp>
        <p:nvSpPr>
          <p:cNvPr id="4" name="Text Placeholder 12"/>
          <p:cNvSpPr>
            <a:spLocks noGrp="1"/>
          </p:cNvSpPr>
          <p:nvPr>
            <p:ph type="body" sz="quarter" idx="11"/>
          </p:nvPr>
        </p:nvSpPr>
        <p:spPr>
          <a:xfrm>
            <a:off x="395289" y="1579966"/>
            <a:ext cx="5220000" cy="324000"/>
          </a:xfrm>
        </p:spPr>
        <p:txBody>
          <a:bodyPr>
            <a:noAutofit/>
          </a:bodyPr>
          <a:lstStyle>
            <a:lvl1pPr marL="0" indent="0">
              <a:buFont typeface="Arial" panose="020B0604020202020204" pitchFamily="34" charset="0"/>
              <a:buNone/>
              <a:defRPr sz="2400" cap="all"/>
            </a:lvl1pPr>
            <a:lvl2pPr>
              <a:defRPr cap="all"/>
            </a:lvl2pPr>
            <a:lvl3pPr>
              <a:defRPr cap="all"/>
            </a:lvl3pPr>
            <a:lvl4pPr>
              <a:defRPr cap="all"/>
            </a:lvl4pPr>
            <a:lvl5pPr>
              <a:defRPr cap="all"/>
            </a:lvl5pPr>
          </a:lstStyle>
          <a:p>
            <a:pPr lvl="0"/>
            <a:r>
              <a:rPr lang="en-US" smtClean="0"/>
              <a:t>Click to edit Master text styles</a:t>
            </a:r>
          </a:p>
        </p:txBody>
      </p:sp>
      <p:sp>
        <p:nvSpPr>
          <p:cNvPr id="9" name="Fußzeilenplatzhalter 4"/>
          <p:cNvSpPr>
            <a:spLocks noGrp="1"/>
          </p:cNvSpPr>
          <p:nvPr>
            <p:ph type="ftr" sz="quarter" idx="12"/>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334335470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AG - Divider 4">
    <p:spTree>
      <p:nvGrpSpPr>
        <p:cNvPr id="1" name=""/>
        <p:cNvGrpSpPr/>
        <p:nvPr/>
      </p:nvGrpSpPr>
      <p:grpSpPr>
        <a:xfrm>
          <a:off x="0" y="0"/>
          <a:ext cx="0" cy="0"/>
          <a:chOff x="0" y="0"/>
          <a:chExt cx="0" cy="0"/>
        </a:xfrm>
      </p:grpSpPr>
      <p:pic>
        <p:nvPicPr>
          <p:cNvPr id="5" name="Picture Placeholder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2413"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Freeform 10"/>
          <p:cNvSpPr>
            <a:spLocks noEditPoints="1"/>
          </p:cNvSpPr>
          <p:nvPr/>
        </p:nvSpPr>
        <p:spPr bwMode="auto">
          <a:xfrm>
            <a:off x="7505700" y="4824413"/>
            <a:ext cx="1377950" cy="215900"/>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8" name="TextBox 22"/>
          <p:cNvSpPr txBox="1">
            <a:spLocks noChangeArrowheads="1"/>
          </p:cNvSpPr>
          <p:nvPr/>
        </p:nvSpPr>
        <p:spPr bwMode="auto">
          <a:xfrm>
            <a:off x="395288" y="4962525"/>
            <a:ext cx="279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43A8131E-215B-4778-82D2-57A72617FA43}" type="slidenum">
              <a:rPr lang="en-US" sz="600" smtClean="0">
                <a:solidFill>
                  <a:schemeClr val="bg2"/>
                </a:solidFill>
                <a:latin typeface="+mn-lt"/>
                <a:cs typeface="Arial" panose="020B0604020202020204" pitchFamily="34" charset="0"/>
              </a:rPr>
              <a:pPr eaLnBrk="1" hangingPunct="1">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2" name="Title 1"/>
          <p:cNvSpPr>
            <a:spLocks noGrp="1"/>
          </p:cNvSpPr>
          <p:nvPr>
            <p:ph type="title"/>
          </p:nvPr>
        </p:nvSpPr>
        <p:spPr>
          <a:xfrm>
            <a:off x="395289" y="1147966"/>
            <a:ext cx="5220000" cy="432000"/>
          </a:xfrm>
        </p:spPr>
        <p:txBody>
          <a:bodyPr/>
          <a:lstStyle>
            <a:lvl1pPr>
              <a:lnSpc>
                <a:spcPts val="3000"/>
              </a:lnSpc>
              <a:defRPr sz="3200"/>
            </a:lvl1pPr>
          </a:lstStyle>
          <a:p>
            <a:r>
              <a:rPr lang="en-US" smtClean="0"/>
              <a:t>Click to edit Master title style</a:t>
            </a:r>
            <a:endParaRPr lang="en-US" dirty="0"/>
          </a:p>
        </p:txBody>
      </p:sp>
      <p:sp>
        <p:nvSpPr>
          <p:cNvPr id="4" name="Text Placeholder 12"/>
          <p:cNvSpPr>
            <a:spLocks noGrp="1"/>
          </p:cNvSpPr>
          <p:nvPr>
            <p:ph type="body" sz="quarter" idx="11"/>
          </p:nvPr>
        </p:nvSpPr>
        <p:spPr>
          <a:xfrm>
            <a:off x="395289" y="1579966"/>
            <a:ext cx="5220000" cy="324000"/>
          </a:xfrm>
        </p:spPr>
        <p:txBody>
          <a:bodyPr>
            <a:noAutofit/>
          </a:bodyPr>
          <a:lstStyle>
            <a:lvl1pPr marL="0" indent="0">
              <a:buNone/>
              <a:defRPr sz="2400" cap="all"/>
            </a:lvl1pPr>
            <a:lvl2pPr>
              <a:defRPr cap="all"/>
            </a:lvl2pPr>
            <a:lvl3pPr>
              <a:defRPr cap="all"/>
            </a:lvl3pPr>
            <a:lvl4pPr>
              <a:defRPr cap="all"/>
            </a:lvl4pPr>
            <a:lvl5pPr>
              <a:defRPr cap="all"/>
            </a:lvl5pPr>
          </a:lstStyle>
          <a:p>
            <a:pPr lvl="0"/>
            <a:r>
              <a:rPr lang="en-US" smtClean="0"/>
              <a:t>Click to edit Master text styles</a:t>
            </a:r>
          </a:p>
        </p:txBody>
      </p:sp>
      <p:sp>
        <p:nvSpPr>
          <p:cNvPr id="9" name="Fußzeilenplatzhalter 4"/>
          <p:cNvSpPr>
            <a:spLocks noGrp="1"/>
          </p:cNvSpPr>
          <p:nvPr>
            <p:ph type="ftr" sz="quarter" idx="12"/>
          </p:nvPr>
        </p:nvSpPr>
        <p:spPr/>
        <p:txBody>
          <a:bodyPr/>
          <a:lstStyle>
            <a:lvl1pPr>
              <a:defRPr/>
            </a:lvl1pPr>
          </a:lstStyle>
          <a:p>
            <a:pPr>
              <a:defRPr/>
            </a:pPr>
            <a:r>
              <a:rPr lang="en-IN"/>
              <a:t>© 2016 Software AG. All rights reserved. For internal use only</a:t>
            </a:r>
            <a:endParaRPr lang="en-US" dirty="0"/>
          </a:p>
        </p:txBody>
      </p:sp>
    </p:spTree>
    <p:extLst>
      <p:ext uri="{BB962C8B-B14F-4D97-AF65-F5344CB8AC3E}">
        <p14:creationId xmlns:p14="http://schemas.microsoft.com/office/powerpoint/2010/main" val="77886444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corner2.jpg"/>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0" y="6350"/>
            <a:ext cx="91440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a:xfrm>
            <a:off x="674688" y="4960938"/>
            <a:ext cx="2268537" cy="92075"/>
          </a:xfrm>
          <a:prstGeom prst="rect">
            <a:avLst/>
          </a:prstGeom>
        </p:spPr>
        <p:txBody>
          <a:bodyPr vert="horz" lIns="0" tIns="0" rIns="0" bIns="0" rtlCol="0" anchor="ctr"/>
          <a:lstStyle>
            <a:lvl1pPr algn="l">
              <a:defRPr sz="600">
                <a:solidFill>
                  <a:schemeClr val="bg1">
                    <a:lumMod val="65000"/>
                  </a:schemeClr>
                </a:solidFill>
              </a:defRPr>
            </a:lvl1pPr>
          </a:lstStyle>
          <a:p>
            <a:pPr>
              <a:defRPr/>
            </a:pPr>
            <a:r>
              <a:rPr lang="en-IN"/>
              <a:t>© 2016 Software AG. All rights reserved. For internal use only</a:t>
            </a:r>
            <a:endParaRPr lang="en-US" dirty="0"/>
          </a:p>
        </p:txBody>
      </p:sp>
      <p:sp>
        <p:nvSpPr>
          <p:cNvPr id="2" name="Titelplatzhalter 1"/>
          <p:cNvSpPr>
            <a:spLocks noGrp="1"/>
          </p:cNvSpPr>
          <p:nvPr>
            <p:ph type="title"/>
          </p:nvPr>
        </p:nvSpPr>
        <p:spPr>
          <a:xfrm>
            <a:off x="395288" y="319088"/>
            <a:ext cx="8353425" cy="323850"/>
          </a:xfrm>
          <a:prstGeom prst="rect">
            <a:avLst/>
          </a:prstGeom>
        </p:spPr>
        <p:txBody>
          <a:bodyPr vert="horz" lIns="0" tIns="0" rIns="0" bIns="0" rtlCol="0" anchor="b" anchorCtr="0">
            <a:noAutofit/>
          </a:bodyPr>
          <a:lstStyle/>
          <a:p>
            <a:r>
              <a:rPr lang="en-US" smtClean="0"/>
              <a:t>Click to edit Master title style</a:t>
            </a:r>
            <a:endParaRPr lang="de-DE" dirty="0"/>
          </a:p>
        </p:txBody>
      </p:sp>
      <p:sp>
        <p:nvSpPr>
          <p:cNvPr id="13" name="TextBox 22"/>
          <p:cNvSpPr txBox="1">
            <a:spLocks noChangeArrowheads="1"/>
          </p:cNvSpPr>
          <p:nvPr/>
        </p:nvSpPr>
        <p:spPr bwMode="auto">
          <a:xfrm>
            <a:off x="395288" y="4962525"/>
            <a:ext cx="2794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8BD740DB-C859-4FFC-B09C-7BBD2C39A134}" type="slidenum">
              <a:rPr lang="en-US" sz="600" smtClean="0">
                <a:solidFill>
                  <a:schemeClr val="bg2"/>
                </a:solidFill>
                <a:latin typeface="+mn-lt"/>
                <a:cs typeface="Arial" panose="020B0604020202020204" pitchFamily="34" charset="0"/>
              </a:rPr>
              <a:pPr eaLnBrk="1" hangingPunct="1">
                <a:defRPr/>
              </a:pPr>
              <a:t>‹#›</a:t>
            </a:fld>
            <a:r>
              <a:rPr lang="en-US" sz="600" dirty="0" smtClean="0">
                <a:solidFill>
                  <a:srgbClr val="038299"/>
                </a:solidFill>
                <a:latin typeface="+mn-lt"/>
                <a:cs typeface="Arial" panose="020B0604020202020204" pitchFamily="34" charset="0"/>
              </a:rPr>
              <a:t>  </a:t>
            </a:r>
            <a:r>
              <a:rPr lang="en-US" sz="600" dirty="0" smtClean="0">
                <a:solidFill>
                  <a:schemeClr val="bg1">
                    <a:lumMod val="65000"/>
                  </a:schemeClr>
                </a:solidFill>
                <a:latin typeface="+mn-lt"/>
                <a:cs typeface="Arial" pitchFamily="34" charset="0"/>
              </a:rPr>
              <a:t>  |</a:t>
            </a:r>
          </a:p>
        </p:txBody>
      </p:sp>
      <p:sp>
        <p:nvSpPr>
          <p:cNvPr id="1030" name="Freeform 10"/>
          <p:cNvSpPr>
            <a:spLocks noEditPoints="1"/>
          </p:cNvSpPr>
          <p:nvPr/>
        </p:nvSpPr>
        <p:spPr bwMode="auto">
          <a:xfrm>
            <a:off x="7505700" y="4824413"/>
            <a:ext cx="1377950" cy="215900"/>
          </a:xfrm>
          <a:custGeom>
            <a:avLst/>
            <a:gdLst>
              <a:gd name="T0" fmla="*/ 0 w 1955"/>
              <a:gd name="T1" fmla="*/ 2147483647 h 298"/>
              <a:gd name="T2" fmla="*/ 2147483647 w 1955"/>
              <a:gd name="T3" fmla="*/ 2147483647 h 298"/>
              <a:gd name="T4" fmla="*/ 2147483647 w 1955"/>
              <a:gd name="T5" fmla="*/ 2147483647 h 298"/>
              <a:gd name="T6" fmla="*/ 2147483647 w 1955"/>
              <a:gd name="T7" fmla="*/ 2147483647 h 298"/>
              <a:gd name="T8" fmla="*/ 2147483647 w 1955"/>
              <a:gd name="T9" fmla="*/ 2147483647 h 298"/>
              <a:gd name="T10" fmla="*/ 2147483647 w 1955"/>
              <a:gd name="T11" fmla="*/ 2147483647 h 298"/>
              <a:gd name="T12" fmla="*/ 2147483647 w 1955"/>
              <a:gd name="T13" fmla="*/ 2147483647 h 298"/>
              <a:gd name="T14" fmla="*/ 2147483647 w 1955"/>
              <a:gd name="T15" fmla="*/ 2147483647 h 298"/>
              <a:gd name="T16" fmla="*/ 2147483647 w 1955"/>
              <a:gd name="T17" fmla="*/ 2147483647 h 298"/>
              <a:gd name="T18" fmla="*/ 2147483647 w 1955"/>
              <a:gd name="T19" fmla="*/ 2147483647 h 298"/>
              <a:gd name="T20" fmla="*/ 2147483647 w 1955"/>
              <a:gd name="T21" fmla="*/ 2147483647 h 298"/>
              <a:gd name="T22" fmla="*/ 2147483647 w 1955"/>
              <a:gd name="T23" fmla="*/ 2147483647 h 298"/>
              <a:gd name="T24" fmla="*/ 2147483647 w 1955"/>
              <a:gd name="T25" fmla="*/ 2147483647 h 298"/>
              <a:gd name="T26" fmla="*/ 2147483647 w 1955"/>
              <a:gd name="T27" fmla="*/ 2147483647 h 298"/>
              <a:gd name="T28" fmla="*/ 2147483647 w 1955"/>
              <a:gd name="T29" fmla="*/ 2147483647 h 298"/>
              <a:gd name="T30" fmla="*/ 2147483647 w 1955"/>
              <a:gd name="T31" fmla="*/ 2147483647 h 298"/>
              <a:gd name="T32" fmla="*/ 2147483647 w 1955"/>
              <a:gd name="T33" fmla="*/ 2147483647 h 298"/>
              <a:gd name="T34" fmla="*/ 2147483647 w 1955"/>
              <a:gd name="T35" fmla="*/ 2147483647 h 298"/>
              <a:gd name="T36" fmla="*/ 2147483647 w 1955"/>
              <a:gd name="T37" fmla="*/ 2147483647 h 298"/>
              <a:gd name="T38" fmla="*/ 2147483647 w 1955"/>
              <a:gd name="T39" fmla="*/ 2147483647 h 298"/>
              <a:gd name="T40" fmla="*/ 2147483647 w 1955"/>
              <a:gd name="T41" fmla="*/ 2147483647 h 298"/>
              <a:gd name="T42" fmla="*/ 2147483647 w 1955"/>
              <a:gd name="T43" fmla="*/ 2147483647 h 298"/>
              <a:gd name="T44" fmla="*/ 2147483647 w 1955"/>
              <a:gd name="T45" fmla="*/ 2147483647 h 298"/>
              <a:gd name="T46" fmla="*/ 2147483647 w 1955"/>
              <a:gd name="T47" fmla="*/ 2147483647 h 298"/>
              <a:gd name="T48" fmla="*/ 2147483647 w 1955"/>
              <a:gd name="T49" fmla="*/ 2147483647 h 298"/>
              <a:gd name="T50" fmla="*/ 2147483647 w 1955"/>
              <a:gd name="T51" fmla="*/ 2147483647 h 298"/>
              <a:gd name="T52" fmla="*/ 2147483647 w 1955"/>
              <a:gd name="T53" fmla="*/ 2147483647 h 298"/>
              <a:gd name="T54" fmla="*/ 2147483647 w 1955"/>
              <a:gd name="T55" fmla="*/ 2147483647 h 298"/>
              <a:gd name="T56" fmla="*/ 2147483647 w 1955"/>
              <a:gd name="T57" fmla="*/ 2147483647 h 298"/>
              <a:gd name="T58" fmla="*/ 2147483647 w 1955"/>
              <a:gd name="T59" fmla="*/ 2147483647 h 298"/>
              <a:gd name="T60" fmla="*/ 2147483647 w 1955"/>
              <a:gd name="T61" fmla="*/ 2147483647 h 298"/>
              <a:gd name="T62" fmla="*/ 2147483647 w 1955"/>
              <a:gd name="T63" fmla="*/ 2147483647 h 298"/>
              <a:gd name="T64" fmla="*/ 2147483647 w 1955"/>
              <a:gd name="T65" fmla="*/ 2147483647 h 298"/>
              <a:gd name="T66" fmla="*/ 2147483647 w 1955"/>
              <a:gd name="T67" fmla="*/ 2147483647 h 298"/>
              <a:gd name="T68" fmla="*/ 2147483647 w 1955"/>
              <a:gd name="T69" fmla="*/ 2147483647 h 298"/>
              <a:gd name="T70" fmla="*/ 2147483647 w 1955"/>
              <a:gd name="T71" fmla="*/ 2147483647 h 298"/>
              <a:gd name="T72" fmla="*/ 2147483647 w 1955"/>
              <a:gd name="T73" fmla="*/ 2147483647 h 298"/>
              <a:gd name="T74" fmla="*/ 2147483647 w 1955"/>
              <a:gd name="T75" fmla="*/ 2147483647 h 298"/>
              <a:gd name="T76" fmla="*/ 2147483647 w 1955"/>
              <a:gd name="T77" fmla="*/ 2147483647 h 298"/>
              <a:gd name="T78" fmla="*/ 2147483647 w 1955"/>
              <a:gd name="T79" fmla="*/ 2147483647 h 298"/>
              <a:gd name="T80" fmla="*/ 2147483647 w 1955"/>
              <a:gd name="T81" fmla="*/ 2147483647 h 298"/>
              <a:gd name="T82" fmla="*/ 2147483647 w 1955"/>
              <a:gd name="T83" fmla="*/ 2147483647 h 298"/>
              <a:gd name="T84" fmla="*/ 2147483647 w 1955"/>
              <a:gd name="T85" fmla="*/ 2147483647 h 298"/>
              <a:gd name="T86" fmla="*/ 2147483647 w 1955"/>
              <a:gd name="T87" fmla="*/ 2147483647 h 298"/>
              <a:gd name="T88" fmla="*/ 2147483647 w 1955"/>
              <a:gd name="T89" fmla="*/ 2147483647 h 298"/>
              <a:gd name="T90" fmla="*/ 2147483647 w 1955"/>
              <a:gd name="T91" fmla="*/ 2147483647 h 298"/>
              <a:gd name="T92" fmla="*/ 2147483647 w 1955"/>
              <a:gd name="T93" fmla="*/ 2147483647 h 298"/>
              <a:gd name="T94" fmla="*/ 2147483647 w 1955"/>
              <a:gd name="T95" fmla="*/ 2147483647 h 298"/>
              <a:gd name="T96" fmla="*/ 2147483647 w 1955"/>
              <a:gd name="T97" fmla="*/ 2147483647 h 298"/>
              <a:gd name="T98" fmla="*/ 2147483647 w 1955"/>
              <a:gd name="T99" fmla="*/ 2147483647 h 298"/>
              <a:gd name="T100" fmla="*/ 2147483647 w 1955"/>
              <a:gd name="T101" fmla="*/ 2147483647 h 298"/>
              <a:gd name="T102" fmla="*/ 2147483647 w 1955"/>
              <a:gd name="T103" fmla="*/ 2147483647 h 298"/>
              <a:gd name="T104" fmla="*/ 2147483647 w 1955"/>
              <a:gd name="T105" fmla="*/ 2147483647 h 298"/>
              <a:gd name="T106" fmla="*/ 2147483647 w 1955"/>
              <a:gd name="T107" fmla="*/ 2147483647 h 298"/>
              <a:gd name="T108" fmla="*/ 2147483647 w 1955"/>
              <a:gd name="T109" fmla="*/ 2147483647 h 298"/>
              <a:gd name="T110" fmla="*/ 2147483647 w 1955"/>
              <a:gd name="T111" fmla="*/ 2147483647 h 298"/>
              <a:gd name="T112" fmla="*/ 2147483647 w 1955"/>
              <a:gd name="T113" fmla="*/ 2147483647 h 298"/>
              <a:gd name="T114" fmla="*/ 2147483647 w 1955"/>
              <a:gd name="T115" fmla="*/ 2147483647 h 298"/>
              <a:gd name="T116" fmla="*/ 2147483647 w 1955"/>
              <a:gd name="T117" fmla="*/ 2147483647 h 298"/>
              <a:gd name="T118" fmla="*/ 2147483647 w 1955"/>
              <a:gd name="T119" fmla="*/ 2147483647 h 298"/>
              <a:gd name="T120" fmla="*/ 2147483647 w 1955"/>
              <a:gd name="T121" fmla="*/ 2147483647 h 298"/>
              <a:gd name="T122" fmla="*/ 2147483647 w 1955"/>
              <a:gd name="T123" fmla="*/ 2147483647 h 298"/>
              <a:gd name="T124" fmla="*/ 2147483647 w 1955"/>
              <a:gd name="T125" fmla="*/ 2147483647 h 29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cubicBezTo>
                  <a:pt x="1732" y="254"/>
                  <a:pt x="1730" y="253"/>
                  <a:pt x="1728" y="253"/>
                </a:cubicBezTo>
                <a:cubicBezTo>
                  <a:pt x="1727" y="253"/>
                  <a:pt x="1725" y="253"/>
                  <a:pt x="1724" y="253"/>
                </a:cubicBez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close/>
                <a:moveTo>
                  <a:pt x="1832" y="128"/>
                </a:moveTo>
                <a:lnTo>
                  <a:pt x="1832" y="128"/>
                </a:lnTo>
                <a:lnTo>
                  <a:pt x="1838" y="128"/>
                </a:lnTo>
                <a:lnTo>
                  <a:pt x="1846" y="158"/>
                </a:lnTo>
                <a:lnTo>
                  <a:pt x="1823" y="158"/>
                </a:lnTo>
                <a:lnTo>
                  <a:pt x="1832" y="128"/>
                </a:lnTo>
                <a:close/>
              </a:path>
            </a:pathLst>
          </a:custGeom>
          <a:solidFill>
            <a:schemeClr val="bg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IN"/>
          </a:p>
        </p:txBody>
      </p:sp>
      <p:sp>
        <p:nvSpPr>
          <p:cNvPr id="1031" name="Text Placeholder 3"/>
          <p:cNvSpPr>
            <a:spLocks noGrp="1"/>
          </p:cNvSpPr>
          <p:nvPr>
            <p:ph type="body" idx="1"/>
          </p:nvPr>
        </p:nvSpPr>
        <p:spPr bwMode="auto">
          <a:xfrm>
            <a:off x="395288" y="1131888"/>
            <a:ext cx="835342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Tree>
  </p:cSld>
  <p:clrMap bg1="lt1" tx1="dk1" bg2="lt2" tx2="dk2" accent1="accent1" accent2="accent2" accent3="accent3" accent4="accent4" accent5="accent5" accent6="accent6" hlink="hlink" folHlink="folHlink"/>
  <p:sldLayoutIdLst>
    <p:sldLayoutId id="2147516958" r:id="rId1"/>
    <p:sldLayoutId id="2147516959" r:id="rId2"/>
    <p:sldLayoutId id="2147516960" r:id="rId3"/>
    <p:sldLayoutId id="2147516961" r:id="rId4"/>
    <p:sldLayoutId id="2147516962" r:id="rId5"/>
    <p:sldLayoutId id="2147516963" r:id="rId6"/>
    <p:sldLayoutId id="2147516964" r:id="rId7"/>
    <p:sldLayoutId id="2147516965" r:id="rId8"/>
    <p:sldLayoutId id="2147516966" r:id="rId9"/>
    <p:sldLayoutId id="2147516967" r:id="rId10"/>
    <p:sldLayoutId id="2147516952" r:id="rId11"/>
    <p:sldLayoutId id="2147516953" r:id="rId12"/>
    <p:sldLayoutId id="2147516954" r:id="rId13"/>
    <p:sldLayoutId id="2147516955" r:id="rId14"/>
    <p:sldLayoutId id="2147516956" r:id="rId15"/>
    <p:sldLayoutId id="2147516957" r:id="rId16"/>
    <p:sldLayoutId id="2147516968" r:id="rId17"/>
    <p:sldLayoutId id="2147516969" r:id="rId18"/>
    <p:sldLayoutId id="2147516970" r:id="rId19"/>
    <p:sldLayoutId id="2147516971" r:id="rId20"/>
    <p:sldLayoutId id="2147516972" r:id="rId21"/>
  </p:sldLayoutIdLst>
  <p:hf sldNum="0" hdr="0" dt="0"/>
  <p:txStyles>
    <p:titleStyle>
      <a:lvl1pPr algn="l" defTabSz="685800" rtl="0" eaLnBrk="0" fontAlgn="base" hangingPunct="0">
        <a:lnSpc>
          <a:spcPts val="2000"/>
        </a:lnSpc>
        <a:spcBef>
          <a:spcPct val="0"/>
        </a:spcBef>
        <a:spcAft>
          <a:spcPct val="0"/>
        </a:spcAft>
        <a:defRPr sz="2200" b="1" kern="1200" cap="all">
          <a:solidFill>
            <a:schemeClr val="bg2"/>
          </a:solidFill>
          <a:latin typeface="+mj-lt"/>
          <a:ea typeface="+mj-ea"/>
          <a:cs typeface="+mj-cs"/>
        </a:defRPr>
      </a:lvl1pPr>
      <a:lvl2pPr algn="l" defTabSz="685800" rtl="0" eaLnBrk="0" fontAlgn="base" hangingPunct="0">
        <a:lnSpc>
          <a:spcPts val="2000"/>
        </a:lnSpc>
        <a:spcBef>
          <a:spcPct val="0"/>
        </a:spcBef>
        <a:spcAft>
          <a:spcPct val="0"/>
        </a:spcAft>
        <a:defRPr sz="2200" b="1">
          <a:solidFill>
            <a:schemeClr val="bg2"/>
          </a:solidFill>
          <a:latin typeface="Arial" charset="0"/>
        </a:defRPr>
      </a:lvl2pPr>
      <a:lvl3pPr algn="l" defTabSz="685800" rtl="0" eaLnBrk="0" fontAlgn="base" hangingPunct="0">
        <a:lnSpc>
          <a:spcPts val="2000"/>
        </a:lnSpc>
        <a:spcBef>
          <a:spcPct val="0"/>
        </a:spcBef>
        <a:spcAft>
          <a:spcPct val="0"/>
        </a:spcAft>
        <a:defRPr sz="2200" b="1">
          <a:solidFill>
            <a:schemeClr val="bg2"/>
          </a:solidFill>
          <a:latin typeface="Arial" charset="0"/>
        </a:defRPr>
      </a:lvl3pPr>
      <a:lvl4pPr algn="l" defTabSz="685800" rtl="0" eaLnBrk="0" fontAlgn="base" hangingPunct="0">
        <a:lnSpc>
          <a:spcPts val="2000"/>
        </a:lnSpc>
        <a:spcBef>
          <a:spcPct val="0"/>
        </a:spcBef>
        <a:spcAft>
          <a:spcPct val="0"/>
        </a:spcAft>
        <a:defRPr sz="2200" b="1">
          <a:solidFill>
            <a:schemeClr val="bg2"/>
          </a:solidFill>
          <a:latin typeface="Arial" charset="0"/>
        </a:defRPr>
      </a:lvl4pPr>
      <a:lvl5pPr algn="l" defTabSz="685800" rtl="0" eaLnBrk="0" fontAlgn="base" hangingPunct="0">
        <a:lnSpc>
          <a:spcPts val="2000"/>
        </a:lnSpc>
        <a:spcBef>
          <a:spcPct val="0"/>
        </a:spcBef>
        <a:spcAft>
          <a:spcPct val="0"/>
        </a:spcAft>
        <a:defRPr sz="2200" b="1">
          <a:solidFill>
            <a:schemeClr val="bg2"/>
          </a:solidFill>
          <a:latin typeface="Arial" charset="0"/>
        </a:defRPr>
      </a:lvl5pPr>
      <a:lvl6pPr marL="457200" algn="l" defTabSz="685800" rtl="0" fontAlgn="base">
        <a:lnSpc>
          <a:spcPts val="2000"/>
        </a:lnSpc>
        <a:spcBef>
          <a:spcPct val="0"/>
        </a:spcBef>
        <a:spcAft>
          <a:spcPct val="0"/>
        </a:spcAft>
        <a:defRPr sz="2200" b="1">
          <a:solidFill>
            <a:schemeClr val="bg2"/>
          </a:solidFill>
          <a:latin typeface="Arial" charset="0"/>
        </a:defRPr>
      </a:lvl6pPr>
      <a:lvl7pPr marL="914400" algn="l" defTabSz="685800" rtl="0" fontAlgn="base">
        <a:lnSpc>
          <a:spcPts val="2000"/>
        </a:lnSpc>
        <a:spcBef>
          <a:spcPct val="0"/>
        </a:spcBef>
        <a:spcAft>
          <a:spcPct val="0"/>
        </a:spcAft>
        <a:defRPr sz="2200" b="1">
          <a:solidFill>
            <a:schemeClr val="bg2"/>
          </a:solidFill>
          <a:latin typeface="Arial" charset="0"/>
        </a:defRPr>
      </a:lvl7pPr>
      <a:lvl8pPr marL="1371600" algn="l" defTabSz="685800" rtl="0" fontAlgn="base">
        <a:lnSpc>
          <a:spcPts val="2000"/>
        </a:lnSpc>
        <a:spcBef>
          <a:spcPct val="0"/>
        </a:spcBef>
        <a:spcAft>
          <a:spcPct val="0"/>
        </a:spcAft>
        <a:defRPr sz="2200" b="1">
          <a:solidFill>
            <a:schemeClr val="bg2"/>
          </a:solidFill>
          <a:latin typeface="Arial" charset="0"/>
        </a:defRPr>
      </a:lvl8pPr>
      <a:lvl9pPr marL="1828800" algn="l" defTabSz="685800" rtl="0" fontAlgn="base">
        <a:lnSpc>
          <a:spcPts val="2000"/>
        </a:lnSpc>
        <a:spcBef>
          <a:spcPct val="0"/>
        </a:spcBef>
        <a:spcAft>
          <a:spcPct val="0"/>
        </a:spcAft>
        <a:defRPr sz="2200" b="1">
          <a:solidFill>
            <a:schemeClr val="bg2"/>
          </a:solidFill>
          <a:latin typeface="Arial" charset="0"/>
        </a:defRPr>
      </a:lvl9pPr>
    </p:titleStyle>
    <p:bodyStyle>
      <a:lvl1pPr marL="168275" indent="-168275" algn="l" defTabSz="685800" rtl="0" eaLnBrk="0" fontAlgn="base" hangingPunct="0">
        <a:spcBef>
          <a:spcPts val="438"/>
        </a:spcBef>
        <a:spcAft>
          <a:spcPct val="0"/>
        </a:spcAft>
        <a:buClr>
          <a:srgbClr val="7F7F7F"/>
        </a:buClr>
        <a:buFont typeface="Arial" charset="0"/>
        <a:buChar char="•"/>
        <a:defRPr kern="1200">
          <a:solidFill>
            <a:schemeClr val="tx1"/>
          </a:solidFill>
          <a:latin typeface="+mn-lt"/>
          <a:ea typeface="+mn-ea"/>
          <a:cs typeface="+mn-cs"/>
        </a:defRPr>
      </a:lvl1pPr>
      <a:lvl2pPr marL="460375" indent="-230188" algn="l" defTabSz="685800" rtl="0" eaLnBrk="0" fontAlgn="base" hangingPunct="0">
        <a:spcBef>
          <a:spcPts val="388"/>
        </a:spcBef>
        <a:spcAft>
          <a:spcPct val="0"/>
        </a:spcAft>
        <a:buClr>
          <a:srgbClr val="7F7F7F"/>
        </a:buClr>
        <a:buFont typeface="Arial" charset="0"/>
        <a:buChar char="–"/>
        <a:defRPr sz="1600" kern="1200">
          <a:solidFill>
            <a:schemeClr val="tx1"/>
          </a:solidFill>
          <a:latin typeface="+mn-lt"/>
          <a:ea typeface="+mn-ea"/>
          <a:cs typeface="+mn-cs"/>
        </a:defRPr>
      </a:lvl2pPr>
      <a:lvl3pPr marL="687388" indent="-168275" algn="l" defTabSz="685800" rtl="0" eaLnBrk="0" fontAlgn="base" hangingPunct="0">
        <a:spcBef>
          <a:spcPts val="338"/>
        </a:spcBef>
        <a:spcAft>
          <a:spcPct val="0"/>
        </a:spcAft>
        <a:buClr>
          <a:srgbClr val="7F7F7F"/>
        </a:buClr>
        <a:buFont typeface="Arial" charset="0"/>
        <a:buChar char="•"/>
        <a:defRPr sz="1600" kern="1200">
          <a:solidFill>
            <a:schemeClr val="tx1"/>
          </a:solidFill>
          <a:latin typeface="+mn-lt"/>
          <a:ea typeface="+mn-ea"/>
          <a:cs typeface="+mn-cs"/>
        </a:defRPr>
      </a:lvl3pPr>
      <a:lvl4pPr marL="971550" indent="-176213" algn="l" defTabSz="685800" rtl="0" eaLnBrk="0" fontAlgn="base" hangingPunct="0">
        <a:spcBef>
          <a:spcPts val="288"/>
        </a:spcBef>
        <a:spcAft>
          <a:spcPct val="0"/>
        </a:spcAft>
        <a:buClr>
          <a:srgbClr val="7F7F7F"/>
        </a:buClr>
        <a:buFont typeface="Arial" charset="0"/>
        <a:buChar char="–"/>
        <a:defRPr sz="1400" kern="1200">
          <a:solidFill>
            <a:schemeClr val="tx1"/>
          </a:solidFill>
          <a:latin typeface="+mn-lt"/>
          <a:ea typeface="+mn-ea"/>
          <a:cs typeface="+mn-cs"/>
        </a:defRPr>
      </a:lvl4pPr>
      <a:lvl5pPr marL="2058988" indent="-230188" algn="l" defTabSz="685800" rtl="0" eaLnBrk="0" fontAlgn="base" hangingPunct="0">
        <a:spcBef>
          <a:spcPts val="475"/>
        </a:spcBef>
        <a:spcAft>
          <a:spcPct val="0"/>
        </a:spcAft>
        <a:buClr>
          <a:srgbClr val="7F7F7F"/>
        </a:buClr>
        <a:buFont typeface="Arial"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tags" Target="../tags/tag4.xml"/><Relationship Id="rId7" Type="http://schemas.openxmlformats.org/officeDocument/2006/relationships/package" Target="../embeddings/Microsoft_Excel_Worksheet1.xlsx"/><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notesSlide" Target="../notesSlides/notesSlide8.xml"/><Relationship Id="rId5" Type="http://schemas.openxmlformats.org/officeDocument/2006/relationships/slideLayout" Target="../slideLayouts/slideLayout12.xml"/><Relationship Id="rId4"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19.png"/><Relationship Id="rId1" Type="http://schemas.openxmlformats.org/officeDocument/2006/relationships/slideLayout" Target="../slideLayouts/slideLayout12.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19.png"/><Relationship Id="rId1" Type="http://schemas.openxmlformats.org/officeDocument/2006/relationships/slideLayout" Target="../slideLayouts/slideLayout12.xml"/><Relationship Id="rId4" Type="http://schemas.openxmlformats.org/officeDocument/2006/relationships/image" Target="../media/image121.png"/></Relationships>
</file>

<file path=ppt/slides/_rels/slide1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19.png"/><Relationship Id="rId1" Type="http://schemas.openxmlformats.org/officeDocument/2006/relationships/slideLayout" Target="../slideLayouts/slideLayout1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95.png"/><Relationship Id="rId1" Type="http://schemas.openxmlformats.org/officeDocument/2006/relationships/slideLayout" Target="../slideLayouts/slideLayout12.xml"/><Relationship Id="rId4" Type="http://schemas.openxmlformats.org/officeDocument/2006/relationships/image" Target="../media/image123.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tags" Target="../tags/tag9.xml"/><Relationship Id="rId7" Type="http://schemas.openxmlformats.org/officeDocument/2006/relationships/diagramQuickStyle" Target="../diagrams/quickStyle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diagramLayout" Target="../diagrams/layout1.xml"/><Relationship Id="rId11" Type="http://schemas.openxmlformats.org/officeDocument/2006/relationships/image" Target="../media/image124.png"/><Relationship Id="rId5" Type="http://schemas.openxmlformats.org/officeDocument/2006/relationships/diagramData" Target="../diagrams/data1.xml"/><Relationship Id="rId10" Type="http://schemas.openxmlformats.org/officeDocument/2006/relationships/image" Target="../media/image118.png"/><Relationship Id="rId4" Type="http://schemas.openxmlformats.org/officeDocument/2006/relationships/slideLayout" Target="../slideLayouts/slideLayout12.xml"/><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3" Type="http://schemas.openxmlformats.org/officeDocument/2006/relationships/image" Target="../media/image136.jpg"/><Relationship Id="rId18" Type="http://schemas.openxmlformats.org/officeDocument/2006/relationships/image" Target="../media/image141.png"/><Relationship Id="rId26" Type="http://schemas.openxmlformats.org/officeDocument/2006/relationships/image" Target="../media/image149.gif"/><Relationship Id="rId39" Type="http://schemas.openxmlformats.org/officeDocument/2006/relationships/image" Target="../media/image162.png"/><Relationship Id="rId21" Type="http://schemas.openxmlformats.org/officeDocument/2006/relationships/image" Target="../media/image144.png"/><Relationship Id="rId34" Type="http://schemas.openxmlformats.org/officeDocument/2006/relationships/image" Target="../media/image157.png"/><Relationship Id="rId42" Type="http://schemas.openxmlformats.org/officeDocument/2006/relationships/image" Target="../media/image165.gif"/><Relationship Id="rId47" Type="http://schemas.openxmlformats.org/officeDocument/2006/relationships/image" Target="../media/image170.png"/><Relationship Id="rId50" Type="http://schemas.openxmlformats.org/officeDocument/2006/relationships/image" Target="../media/image173.png"/><Relationship Id="rId55" Type="http://schemas.openxmlformats.org/officeDocument/2006/relationships/image" Target="../media/image178.png"/><Relationship Id="rId7" Type="http://schemas.openxmlformats.org/officeDocument/2006/relationships/image" Target="../media/image130.png"/><Relationship Id="rId12" Type="http://schemas.openxmlformats.org/officeDocument/2006/relationships/image" Target="../media/image135.png"/><Relationship Id="rId17" Type="http://schemas.openxmlformats.org/officeDocument/2006/relationships/image" Target="../media/image140.png"/><Relationship Id="rId25" Type="http://schemas.openxmlformats.org/officeDocument/2006/relationships/image" Target="../media/image148.png"/><Relationship Id="rId33" Type="http://schemas.openxmlformats.org/officeDocument/2006/relationships/image" Target="../media/image156.png"/><Relationship Id="rId38" Type="http://schemas.openxmlformats.org/officeDocument/2006/relationships/image" Target="../media/image161.gif"/><Relationship Id="rId46" Type="http://schemas.openxmlformats.org/officeDocument/2006/relationships/image" Target="../media/image169.emf"/><Relationship Id="rId2" Type="http://schemas.openxmlformats.org/officeDocument/2006/relationships/image" Target="../media/image125.png"/><Relationship Id="rId16" Type="http://schemas.openxmlformats.org/officeDocument/2006/relationships/image" Target="../media/image139.png"/><Relationship Id="rId20" Type="http://schemas.openxmlformats.org/officeDocument/2006/relationships/image" Target="../media/image143.png"/><Relationship Id="rId29" Type="http://schemas.openxmlformats.org/officeDocument/2006/relationships/image" Target="../media/image152.png"/><Relationship Id="rId41" Type="http://schemas.openxmlformats.org/officeDocument/2006/relationships/image" Target="../media/image164.gif"/><Relationship Id="rId54" Type="http://schemas.openxmlformats.org/officeDocument/2006/relationships/image" Target="../media/image177.jpeg"/><Relationship Id="rId1" Type="http://schemas.openxmlformats.org/officeDocument/2006/relationships/slideLayout" Target="../slideLayouts/slideLayout19.xml"/><Relationship Id="rId6" Type="http://schemas.openxmlformats.org/officeDocument/2006/relationships/image" Target="../media/image129.png"/><Relationship Id="rId11" Type="http://schemas.openxmlformats.org/officeDocument/2006/relationships/image" Target="../media/image134.png"/><Relationship Id="rId24" Type="http://schemas.openxmlformats.org/officeDocument/2006/relationships/image" Target="../media/image147.png"/><Relationship Id="rId32" Type="http://schemas.openxmlformats.org/officeDocument/2006/relationships/image" Target="../media/image155.png"/><Relationship Id="rId37" Type="http://schemas.openxmlformats.org/officeDocument/2006/relationships/image" Target="../media/image160.gif"/><Relationship Id="rId40" Type="http://schemas.openxmlformats.org/officeDocument/2006/relationships/image" Target="../media/image163.png"/><Relationship Id="rId45" Type="http://schemas.openxmlformats.org/officeDocument/2006/relationships/image" Target="../media/image168.gif"/><Relationship Id="rId53" Type="http://schemas.openxmlformats.org/officeDocument/2006/relationships/image" Target="../media/image176.png"/><Relationship Id="rId5" Type="http://schemas.openxmlformats.org/officeDocument/2006/relationships/image" Target="../media/image128.png"/><Relationship Id="rId15" Type="http://schemas.openxmlformats.org/officeDocument/2006/relationships/image" Target="../media/image138.png"/><Relationship Id="rId23" Type="http://schemas.openxmlformats.org/officeDocument/2006/relationships/image" Target="../media/image146.png"/><Relationship Id="rId28" Type="http://schemas.openxmlformats.org/officeDocument/2006/relationships/image" Target="../media/image151.png"/><Relationship Id="rId36" Type="http://schemas.openxmlformats.org/officeDocument/2006/relationships/image" Target="../media/image159.gif"/><Relationship Id="rId49" Type="http://schemas.openxmlformats.org/officeDocument/2006/relationships/image" Target="../media/image172.png"/><Relationship Id="rId10" Type="http://schemas.openxmlformats.org/officeDocument/2006/relationships/image" Target="../media/image133.png"/><Relationship Id="rId19" Type="http://schemas.openxmlformats.org/officeDocument/2006/relationships/image" Target="../media/image142.png"/><Relationship Id="rId31" Type="http://schemas.openxmlformats.org/officeDocument/2006/relationships/image" Target="../media/image154.png"/><Relationship Id="rId44" Type="http://schemas.openxmlformats.org/officeDocument/2006/relationships/image" Target="../media/image167.gif"/><Relationship Id="rId52" Type="http://schemas.openxmlformats.org/officeDocument/2006/relationships/image" Target="../media/image175.png"/><Relationship Id="rId4" Type="http://schemas.openxmlformats.org/officeDocument/2006/relationships/image" Target="../media/image127.png"/><Relationship Id="rId9" Type="http://schemas.openxmlformats.org/officeDocument/2006/relationships/image" Target="../media/image132.png"/><Relationship Id="rId14" Type="http://schemas.openxmlformats.org/officeDocument/2006/relationships/image" Target="../media/image137.png"/><Relationship Id="rId22" Type="http://schemas.openxmlformats.org/officeDocument/2006/relationships/image" Target="../media/image145.jpeg"/><Relationship Id="rId27" Type="http://schemas.openxmlformats.org/officeDocument/2006/relationships/image" Target="../media/image150.png"/><Relationship Id="rId30" Type="http://schemas.openxmlformats.org/officeDocument/2006/relationships/image" Target="../media/image153.png"/><Relationship Id="rId35" Type="http://schemas.openxmlformats.org/officeDocument/2006/relationships/image" Target="../media/image158.gif"/><Relationship Id="rId43" Type="http://schemas.openxmlformats.org/officeDocument/2006/relationships/image" Target="../media/image166.gif"/><Relationship Id="rId48" Type="http://schemas.openxmlformats.org/officeDocument/2006/relationships/image" Target="../media/image171.jpg"/><Relationship Id="rId8" Type="http://schemas.openxmlformats.org/officeDocument/2006/relationships/image" Target="../media/image131.png"/><Relationship Id="rId51" Type="http://schemas.openxmlformats.org/officeDocument/2006/relationships/image" Target="../media/image174.png"/><Relationship Id="rId3" Type="http://schemas.openxmlformats.org/officeDocument/2006/relationships/image" Target="../media/image126.png"/></Relationships>
</file>

<file path=ppt/slides/_rels/slide21.xml.rels><?xml version="1.0" encoding="UTF-8" standalone="yes"?>
<Relationships xmlns="http://schemas.openxmlformats.org/package/2006/relationships"><Relationship Id="rId13" Type="http://schemas.openxmlformats.org/officeDocument/2006/relationships/image" Target="../media/image136.jpg"/><Relationship Id="rId18" Type="http://schemas.openxmlformats.org/officeDocument/2006/relationships/image" Target="../media/image141.png"/><Relationship Id="rId26" Type="http://schemas.openxmlformats.org/officeDocument/2006/relationships/image" Target="../media/image149.gif"/><Relationship Id="rId39" Type="http://schemas.openxmlformats.org/officeDocument/2006/relationships/image" Target="../media/image162.png"/><Relationship Id="rId21" Type="http://schemas.openxmlformats.org/officeDocument/2006/relationships/image" Target="../media/image144.png"/><Relationship Id="rId34" Type="http://schemas.openxmlformats.org/officeDocument/2006/relationships/image" Target="../media/image157.png"/><Relationship Id="rId42" Type="http://schemas.openxmlformats.org/officeDocument/2006/relationships/image" Target="../media/image165.gif"/><Relationship Id="rId47" Type="http://schemas.openxmlformats.org/officeDocument/2006/relationships/image" Target="../media/image170.png"/><Relationship Id="rId50" Type="http://schemas.openxmlformats.org/officeDocument/2006/relationships/image" Target="../media/image173.png"/><Relationship Id="rId55" Type="http://schemas.openxmlformats.org/officeDocument/2006/relationships/image" Target="../media/image178.png"/><Relationship Id="rId7" Type="http://schemas.openxmlformats.org/officeDocument/2006/relationships/image" Target="../media/image130.png"/><Relationship Id="rId12" Type="http://schemas.openxmlformats.org/officeDocument/2006/relationships/image" Target="../media/image135.png"/><Relationship Id="rId17" Type="http://schemas.openxmlformats.org/officeDocument/2006/relationships/image" Target="../media/image140.png"/><Relationship Id="rId25" Type="http://schemas.openxmlformats.org/officeDocument/2006/relationships/image" Target="../media/image148.png"/><Relationship Id="rId33" Type="http://schemas.openxmlformats.org/officeDocument/2006/relationships/image" Target="../media/image156.png"/><Relationship Id="rId38" Type="http://schemas.openxmlformats.org/officeDocument/2006/relationships/image" Target="../media/image161.gif"/><Relationship Id="rId46" Type="http://schemas.openxmlformats.org/officeDocument/2006/relationships/image" Target="../media/image169.emf"/><Relationship Id="rId2" Type="http://schemas.openxmlformats.org/officeDocument/2006/relationships/image" Target="../media/image125.png"/><Relationship Id="rId16" Type="http://schemas.openxmlformats.org/officeDocument/2006/relationships/image" Target="../media/image139.png"/><Relationship Id="rId20" Type="http://schemas.openxmlformats.org/officeDocument/2006/relationships/image" Target="../media/image143.png"/><Relationship Id="rId29" Type="http://schemas.openxmlformats.org/officeDocument/2006/relationships/image" Target="../media/image152.png"/><Relationship Id="rId41" Type="http://schemas.openxmlformats.org/officeDocument/2006/relationships/image" Target="../media/image164.gif"/><Relationship Id="rId54" Type="http://schemas.openxmlformats.org/officeDocument/2006/relationships/image" Target="../media/image177.jpeg"/><Relationship Id="rId1" Type="http://schemas.openxmlformats.org/officeDocument/2006/relationships/slideLayout" Target="../slideLayouts/slideLayout19.xml"/><Relationship Id="rId6" Type="http://schemas.openxmlformats.org/officeDocument/2006/relationships/image" Target="../media/image129.png"/><Relationship Id="rId11" Type="http://schemas.openxmlformats.org/officeDocument/2006/relationships/image" Target="../media/image134.png"/><Relationship Id="rId24" Type="http://schemas.openxmlformats.org/officeDocument/2006/relationships/image" Target="../media/image147.png"/><Relationship Id="rId32" Type="http://schemas.openxmlformats.org/officeDocument/2006/relationships/image" Target="../media/image155.png"/><Relationship Id="rId37" Type="http://schemas.openxmlformats.org/officeDocument/2006/relationships/image" Target="../media/image160.gif"/><Relationship Id="rId40" Type="http://schemas.openxmlformats.org/officeDocument/2006/relationships/image" Target="../media/image163.png"/><Relationship Id="rId45" Type="http://schemas.openxmlformats.org/officeDocument/2006/relationships/image" Target="../media/image168.gif"/><Relationship Id="rId53" Type="http://schemas.openxmlformats.org/officeDocument/2006/relationships/image" Target="../media/image176.png"/><Relationship Id="rId5" Type="http://schemas.openxmlformats.org/officeDocument/2006/relationships/image" Target="../media/image128.png"/><Relationship Id="rId15" Type="http://schemas.openxmlformats.org/officeDocument/2006/relationships/image" Target="../media/image138.png"/><Relationship Id="rId23" Type="http://schemas.openxmlformats.org/officeDocument/2006/relationships/image" Target="../media/image146.png"/><Relationship Id="rId28" Type="http://schemas.openxmlformats.org/officeDocument/2006/relationships/image" Target="../media/image151.png"/><Relationship Id="rId36" Type="http://schemas.openxmlformats.org/officeDocument/2006/relationships/image" Target="../media/image159.gif"/><Relationship Id="rId49" Type="http://schemas.openxmlformats.org/officeDocument/2006/relationships/image" Target="../media/image172.png"/><Relationship Id="rId10" Type="http://schemas.openxmlformats.org/officeDocument/2006/relationships/image" Target="../media/image133.png"/><Relationship Id="rId19" Type="http://schemas.openxmlformats.org/officeDocument/2006/relationships/image" Target="../media/image142.png"/><Relationship Id="rId31" Type="http://schemas.openxmlformats.org/officeDocument/2006/relationships/image" Target="../media/image154.png"/><Relationship Id="rId44" Type="http://schemas.openxmlformats.org/officeDocument/2006/relationships/image" Target="../media/image167.gif"/><Relationship Id="rId52" Type="http://schemas.openxmlformats.org/officeDocument/2006/relationships/image" Target="../media/image175.png"/><Relationship Id="rId4" Type="http://schemas.openxmlformats.org/officeDocument/2006/relationships/image" Target="../media/image127.png"/><Relationship Id="rId9" Type="http://schemas.openxmlformats.org/officeDocument/2006/relationships/image" Target="../media/image132.png"/><Relationship Id="rId14" Type="http://schemas.openxmlformats.org/officeDocument/2006/relationships/image" Target="../media/image137.png"/><Relationship Id="rId22" Type="http://schemas.openxmlformats.org/officeDocument/2006/relationships/image" Target="../media/image145.jpeg"/><Relationship Id="rId27" Type="http://schemas.openxmlformats.org/officeDocument/2006/relationships/image" Target="../media/image150.png"/><Relationship Id="rId30" Type="http://schemas.openxmlformats.org/officeDocument/2006/relationships/image" Target="../media/image153.png"/><Relationship Id="rId35" Type="http://schemas.openxmlformats.org/officeDocument/2006/relationships/image" Target="../media/image158.gif"/><Relationship Id="rId43" Type="http://schemas.openxmlformats.org/officeDocument/2006/relationships/image" Target="../media/image166.gif"/><Relationship Id="rId48" Type="http://schemas.openxmlformats.org/officeDocument/2006/relationships/image" Target="../media/image171.jpg"/><Relationship Id="rId8" Type="http://schemas.openxmlformats.org/officeDocument/2006/relationships/image" Target="../media/image131.png"/><Relationship Id="rId51" Type="http://schemas.openxmlformats.org/officeDocument/2006/relationships/image" Target="../media/image174.png"/><Relationship Id="rId3" Type="http://schemas.openxmlformats.org/officeDocument/2006/relationships/image" Target="../media/image126.png"/></Relationships>
</file>

<file path=ppt/slides/_rels/slide22.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57.png"/><Relationship Id="rId18" Type="http://schemas.openxmlformats.org/officeDocument/2006/relationships/image" Target="../media/image191.jpeg"/><Relationship Id="rId26" Type="http://schemas.microsoft.com/office/2007/relationships/diagramDrawing" Target="../diagrams/drawing2.xml"/><Relationship Id="rId3" Type="http://schemas.openxmlformats.org/officeDocument/2006/relationships/image" Target="../media/image179.jpeg"/><Relationship Id="rId21" Type="http://schemas.openxmlformats.org/officeDocument/2006/relationships/image" Target="../media/image167.gif"/><Relationship Id="rId7" Type="http://schemas.openxmlformats.org/officeDocument/2006/relationships/image" Target="../media/image183.png"/><Relationship Id="rId12" Type="http://schemas.openxmlformats.org/officeDocument/2006/relationships/image" Target="../media/image164.gif"/><Relationship Id="rId17" Type="http://schemas.openxmlformats.org/officeDocument/2006/relationships/image" Target="../media/image190.gif"/><Relationship Id="rId25" Type="http://schemas.openxmlformats.org/officeDocument/2006/relationships/diagramColors" Target="../diagrams/colors2.xml"/><Relationship Id="rId2" Type="http://schemas.openxmlformats.org/officeDocument/2006/relationships/image" Target="../media/image132.png"/><Relationship Id="rId16" Type="http://schemas.openxmlformats.org/officeDocument/2006/relationships/image" Target="../media/image189.jpeg"/><Relationship Id="rId20" Type="http://schemas.openxmlformats.org/officeDocument/2006/relationships/image" Target="../media/image99.JPG"/><Relationship Id="rId1" Type="http://schemas.openxmlformats.org/officeDocument/2006/relationships/slideLayout" Target="../slideLayouts/slideLayout19.xml"/><Relationship Id="rId6" Type="http://schemas.openxmlformats.org/officeDocument/2006/relationships/image" Target="../media/image182.png"/><Relationship Id="rId11" Type="http://schemas.openxmlformats.org/officeDocument/2006/relationships/image" Target="../media/image186.jpeg"/><Relationship Id="rId24" Type="http://schemas.openxmlformats.org/officeDocument/2006/relationships/diagramQuickStyle" Target="../diagrams/quickStyle2.xml"/><Relationship Id="rId5" Type="http://schemas.openxmlformats.org/officeDocument/2006/relationships/image" Target="../media/image181.jpeg"/><Relationship Id="rId15" Type="http://schemas.openxmlformats.org/officeDocument/2006/relationships/image" Target="../media/image188.png"/><Relationship Id="rId23" Type="http://schemas.openxmlformats.org/officeDocument/2006/relationships/diagramLayout" Target="../diagrams/layout2.xml"/><Relationship Id="rId10" Type="http://schemas.openxmlformats.org/officeDocument/2006/relationships/image" Target="../media/image143.png"/><Relationship Id="rId19" Type="http://schemas.openxmlformats.org/officeDocument/2006/relationships/image" Target="../media/image192.gif"/><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87.jpeg"/><Relationship Id="rId22"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57.png"/><Relationship Id="rId18" Type="http://schemas.openxmlformats.org/officeDocument/2006/relationships/image" Target="../media/image191.jpeg"/><Relationship Id="rId26" Type="http://schemas.microsoft.com/office/2007/relationships/diagramDrawing" Target="../diagrams/drawing3.xml"/><Relationship Id="rId3" Type="http://schemas.openxmlformats.org/officeDocument/2006/relationships/image" Target="../media/image179.jpeg"/><Relationship Id="rId21" Type="http://schemas.openxmlformats.org/officeDocument/2006/relationships/image" Target="../media/image167.gif"/><Relationship Id="rId7" Type="http://schemas.openxmlformats.org/officeDocument/2006/relationships/image" Target="../media/image183.png"/><Relationship Id="rId12" Type="http://schemas.openxmlformats.org/officeDocument/2006/relationships/image" Target="../media/image164.gif"/><Relationship Id="rId17" Type="http://schemas.openxmlformats.org/officeDocument/2006/relationships/image" Target="../media/image190.gif"/><Relationship Id="rId25" Type="http://schemas.openxmlformats.org/officeDocument/2006/relationships/diagramColors" Target="../diagrams/colors3.xml"/><Relationship Id="rId2" Type="http://schemas.openxmlformats.org/officeDocument/2006/relationships/image" Target="../media/image132.png"/><Relationship Id="rId16" Type="http://schemas.openxmlformats.org/officeDocument/2006/relationships/image" Target="../media/image189.jpeg"/><Relationship Id="rId20" Type="http://schemas.openxmlformats.org/officeDocument/2006/relationships/image" Target="../media/image99.JPG"/><Relationship Id="rId1" Type="http://schemas.openxmlformats.org/officeDocument/2006/relationships/slideLayout" Target="../slideLayouts/slideLayout19.xml"/><Relationship Id="rId6" Type="http://schemas.openxmlformats.org/officeDocument/2006/relationships/image" Target="../media/image182.png"/><Relationship Id="rId11" Type="http://schemas.openxmlformats.org/officeDocument/2006/relationships/image" Target="../media/image186.jpeg"/><Relationship Id="rId24" Type="http://schemas.openxmlformats.org/officeDocument/2006/relationships/diagramQuickStyle" Target="../diagrams/quickStyle3.xml"/><Relationship Id="rId5" Type="http://schemas.openxmlformats.org/officeDocument/2006/relationships/image" Target="../media/image181.jpeg"/><Relationship Id="rId15" Type="http://schemas.openxmlformats.org/officeDocument/2006/relationships/image" Target="../media/image188.png"/><Relationship Id="rId23" Type="http://schemas.openxmlformats.org/officeDocument/2006/relationships/diagramLayout" Target="../diagrams/layout3.xml"/><Relationship Id="rId10" Type="http://schemas.openxmlformats.org/officeDocument/2006/relationships/image" Target="../media/image143.png"/><Relationship Id="rId19" Type="http://schemas.openxmlformats.org/officeDocument/2006/relationships/image" Target="../media/image192.gif"/><Relationship Id="rId4" Type="http://schemas.openxmlformats.org/officeDocument/2006/relationships/image" Target="../media/image180.png"/><Relationship Id="rId9" Type="http://schemas.openxmlformats.org/officeDocument/2006/relationships/image" Target="../media/image185.png"/><Relationship Id="rId14" Type="http://schemas.openxmlformats.org/officeDocument/2006/relationships/image" Target="../media/image187.jpeg"/><Relationship Id="rId22"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96.png"/><Relationship Id="rId5" Type="http://schemas.openxmlformats.org/officeDocument/2006/relationships/image" Target="../media/image195.png"/><Relationship Id="rId4" Type="http://schemas.openxmlformats.org/officeDocument/2006/relationships/image" Target="../media/image19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199.png"/><Relationship Id="rId7" Type="http://schemas.openxmlformats.org/officeDocument/2006/relationships/image" Target="../media/image8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02.png"/><Relationship Id="rId5" Type="http://schemas.openxmlformats.org/officeDocument/2006/relationships/image" Target="../media/image201.png"/><Relationship Id="rId10" Type="http://schemas.openxmlformats.org/officeDocument/2006/relationships/image" Target="../media/image205.png"/><Relationship Id="rId4" Type="http://schemas.openxmlformats.org/officeDocument/2006/relationships/image" Target="../media/image200.png"/><Relationship Id="rId9" Type="http://schemas.openxmlformats.org/officeDocument/2006/relationships/image" Target="../media/image204.png"/></Relationships>
</file>

<file path=ppt/slides/_rels/slide29.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1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notesSlide" Target="../notesSlides/notesSlide2.xml"/><Relationship Id="rId21" Type="http://schemas.openxmlformats.org/officeDocument/2006/relationships/image" Target="../media/image28.png"/><Relationship Id="rId34" Type="http://schemas.openxmlformats.org/officeDocument/2006/relationships/image" Target="../media/image41.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2" Type="http://schemas.openxmlformats.org/officeDocument/2006/relationships/slideLayout" Target="../slideLayouts/slideLayout12.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customXml" Target="../../customXml/item3.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emf"/><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emf"/><Relationship Id="rId27" Type="http://schemas.openxmlformats.org/officeDocument/2006/relationships/image" Target="../media/image34.png"/><Relationship Id="rId30" Type="http://schemas.openxmlformats.org/officeDocument/2006/relationships/image" Target="../media/image37.emf"/><Relationship Id="rId35" Type="http://schemas.openxmlformats.org/officeDocument/2006/relationships/image" Target="../media/image42.png"/></Relationships>
</file>

<file path=ppt/slides/_rels/slide30.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212.jpeg"/><Relationship Id="rId13" Type="http://schemas.openxmlformats.org/officeDocument/2006/relationships/image" Target="../media/image217.png"/><Relationship Id="rId18" Type="http://schemas.openxmlformats.org/officeDocument/2006/relationships/image" Target="../media/image222.jpeg"/><Relationship Id="rId3" Type="http://schemas.openxmlformats.org/officeDocument/2006/relationships/image" Target="../media/image207.png"/><Relationship Id="rId21" Type="http://schemas.openxmlformats.org/officeDocument/2006/relationships/image" Target="../media/image225.png"/><Relationship Id="rId7" Type="http://schemas.openxmlformats.org/officeDocument/2006/relationships/image" Target="../media/image211.png"/><Relationship Id="rId12" Type="http://schemas.openxmlformats.org/officeDocument/2006/relationships/image" Target="../media/image216.png"/><Relationship Id="rId17" Type="http://schemas.openxmlformats.org/officeDocument/2006/relationships/image" Target="../media/image221.png"/><Relationship Id="rId2" Type="http://schemas.openxmlformats.org/officeDocument/2006/relationships/notesSlide" Target="../notesSlides/notesSlide15.xml"/><Relationship Id="rId16" Type="http://schemas.openxmlformats.org/officeDocument/2006/relationships/image" Target="../media/image220.png"/><Relationship Id="rId20" Type="http://schemas.openxmlformats.org/officeDocument/2006/relationships/image" Target="../media/image224.png"/><Relationship Id="rId1" Type="http://schemas.openxmlformats.org/officeDocument/2006/relationships/slideLayout" Target="../slideLayouts/slideLayout21.xml"/><Relationship Id="rId6" Type="http://schemas.openxmlformats.org/officeDocument/2006/relationships/image" Target="../media/image210.png"/><Relationship Id="rId11" Type="http://schemas.openxmlformats.org/officeDocument/2006/relationships/image" Target="../media/image215.png"/><Relationship Id="rId5" Type="http://schemas.openxmlformats.org/officeDocument/2006/relationships/image" Target="../media/image209.png"/><Relationship Id="rId15" Type="http://schemas.openxmlformats.org/officeDocument/2006/relationships/image" Target="../media/image219.png"/><Relationship Id="rId10" Type="http://schemas.openxmlformats.org/officeDocument/2006/relationships/image" Target="../media/image214.png"/><Relationship Id="rId19" Type="http://schemas.openxmlformats.org/officeDocument/2006/relationships/image" Target="../media/image223.jpeg"/><Relationship Id="rId4" Type="http://schemas.openxmlformats.org/officeDocument/2006/relationships/image" Target="../media/image208.png"/><Relationship Id="rId9" Type="http://schemas.openxmlformats.org/officeDocument/2006/relationships/image" Target="../media/image213.png"/><Relationship Id="rId14" Type="http://schemas.openxmlformats.org/officeDocument/2006/relationships/image" Target="../media/image2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27.jpeg"/><Relationship Id="rId2" Type="http://schemas.openxmlformats.org/officeDocument/2006/relationships/image" Target="../media/image226.jpeg"/><Relationship Id="rId1" Type="http://schemas.openxmlformats.org/officeDocument/2006/relationships/slideLayout" Target="../slideLayouts/slideLayout19.xml"/><Relationship Id="rId5" Type="http://schemas.openxmlformats.org/officeDocument/2006/relationships/image" Target="../media/image229.png"/><Relationship Id="rId4" Type="http://schemas.openxmlformats.org/officeDocument/2006/relationships/image" Target="../media/image228.png"/></Relationships>
</file>

<file path=ppt/slides/_rels/slide34.xml.rels><?xml version="1.0" encoding="UTF-8" standalone="yes"?>
<Relationships xmlns="http://schemas.openxmlformats.org/package/2006/relationships"><Relationship Id="rId8" Type="http://schemas.openxmlformats.org/officeDocument/2006/relationships/image" Target="../media/image235.gif"/><Relationship Id="rId13" Type="http://schemas.openxmlformats.org/officeDocument/2006/relationships/image" Target="../media/image224.png"/><Relationship Id="rId3" Type="http://schemas.openxmlformats.org/officeDocument/2006/relationships/image" Target="../media/image192.gif"/><Relationship Id="rId7" Type="http://schemas.openxmlformats.org/officeDocument/2006/relationships/image" Target="../media/image234.png"/><Relationship Id="rId12" Type="http://schemas.openxmlformats.org/officeDocument/2006/relationships/image" Target="../media/image238.png"/><Relationship Id="rId2" Type="http://schemas.openxmlformats.org/officeDocument/2006/relationships/image" Target="../media/image230.jpeg"/><Relationship Id="rId1" Type="http://schemas.openxmlformats.org/officeDocument/2006/relationships/slideLayout" Target="../slideLayouts/slideLayout19.xml"/><Relationship Id="rId6" Type="http://schemas.openxmlformats.org/officeDocument/2006/relationships/image" Target="../media/image233.jpeg"/><Relationship Id="rId11" Type="http://schemas.openxmlformats.org/officeDocument/2006/relationships/image" Target="../media/image237.jpeg"/><Relationship Id="rId5" Type="http://schemas.openxmlformats.org/officeDocument/2006/relationships/image" Target="../media/image232.gif"/><Relationship Id="rId10" Type="http://schemas.openxmlformats.org/officeDocument/2006/relationships/image" Target="../media/image236.png"/><Relationship Id="rId4" Type="http://schemas.openxmlformats.org/officeDocument/2006/relationships/image" Target="../media/image231.gif"/><Relationship Id="rId9" Type="http://schemas.openxmlformats.org/officeDocument/2006/relationships/image" Target="../media/image99.JPG"/></Relationships>
</file>

<file path=ppt/slides/_rels/slide35.xml.rels><?xml version="1.0" encoding="UTF-8" standalone="yes"?>
<Relationships xmlns="http://schemas.openxmlformats.org/package/2006/relationships"><Relationship Id="rId8" Type="http://schemas.openxmlformats.org/officeDocument/2006/relationships/image" Target="../media/image244.png"/><Relationship Id="rId3" Type="http://schemas.openxmlformats.org/officeDocument/2006/relationships/image" Target="../media/image239.png"/><Relationship Id="rId7" Type="http://schemas.openxmlformats.org/officeDocument/2006/relationships/image" Target="../media/image24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42.png"/><Relationship Id="rId5" Type="http://schemas.openxmlformats.org/officeDocument/2006/relationships/image" Target="../media/image241.png"/><Relationship Id="rId4" Type="http://schemas.openxmlformats.org/officeDocument/2006/relationships/image" Target="../media/image240.png"/><Relationship Id="rId9" Type="http://schemas.openxmlformats.org/officeDocument/2006/relationships/image" Target="../media/image2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notesSlide" Target="../notesSlides/notesSlide3.xml"/><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slideLayout" Target="../slideLayouts/slideLayout12.xml"/><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customXml" Target="../../customXml/item1.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s>
</file>

<file path=ppt/slides/_rels/slide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71.png"/><Relationship Id="rId18" Type="http://schemas.openxmlformats.org/officeDocument/2006/relationships/image" Target="../media/image76.png"/><Relationship Id="rId26" Type="http://schemas.openxmlformats.org/officeDocument/2006/relationships/image" Target="../media/image63.png"/><Relationship Id="rId3" Type="http://schemas.openxmlformats.org/officeDocument/2006/relationships/notesSlide" Target="../notesSlides/notesSlide4.xml"/><Relationship Id="rId21" Type="http://schemas.openxmlformats.org/officeDocument/2006/relationships/image" Target="../media/image79.png"/><Relationship Id="rId7" Type="http://schemas.openxmlformats.org/officeDocument/2006/relationships/image" Target="../media/image55.png"/><Relationship Id="rId12" Type="http://schemas.openxmlformats.org/officeDocument/2006/relationships/image" Target="../media/image70.png"/><Relationship Id="rId17" Type="http://schemas.openxmlformats.org/officeDocument/2006/relationships/image" Target="../media/image75.png"/><Relationship Id="rId25" Type="http://schemas.openxmlformats.org/officeDocument/2006/relationships/image" Target="../media/image62.png"/><Relationship Id="rId2" Type="http://schemas.openxmlformats.org/officeDocument/2006/relationships/slideLayout" Target="../slideLayouts/slideLayout12.xml"/><Relationship Id="rId16" Type="http://schemas.openxmlformats.org/officeDocument/2006/relationships/image" Target="../media/image74.png"/><Relationship Id="rId20" Type="http://schemas.openxmlformats.org/officeDocument/2006/relationships/image" Target="../media/image78.png"/><Relationship Id="rId1" Type="http://schemas.openxmlformats.org/officeDocument/2006/relationships/customXml" Target="../../customXml/item4.xml"/><Relationship Id="rId6" Type="http://schemas.openxmlformats.org/officeDocument/2006/relationships/image" Target="../media/image66.png"/><Relationship Id="rId11" Type="http://schemas.openxmlformats.org/officeDocument/2006/relationships/image" Target="../media/image69.png"/><Relationship Id="rId24" Type="http://schemas.openxmlformats.org/officeDocument/2006/relationships/image" Target="../media/image82.png"/><Relationship Id="rId5" Type="http://schemas.openxmlformats.org/officeDocument/2006/relationships/image" Target="../media/image65.png"/><Relationship Id="rId15" Type="http://schemas.openxmlformats.org/officeDocument/2006/relationships/image" Target="../media/image73.png"/><Relationship Id="rId23" Type="http://schemas.openxmlformats.org/officeDocument/2006/relationships/image" Target="../media/image81.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4.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7.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8.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18" Type="http://schemas.openxmlformats.org/officeDocument/2006/relationships/image" Target="../media/image116.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gif"/><Relationship Id="rId17" Type="http://schemas.openxmlformats.org/officeDocument/2006/relationships/image" Target="../media/image115.png"/><Relationship Id="rId2" Type="http://schemas.openxmlformats.org/officeDocument/2006/relationships/image" Target="../media/image100.png"/><Relationship Id="rId16" Type="http://schemas.openxmlformats.org/officeDocument/2006/relationships/image" Target="../media/image114.png"/><Relationship Id="rId1" Type="http://schemas.openxmlformats.org/officeDocument/2006/relationships/slideLayout" Target="../slideLayouts/slideLayout19.xml"/><Relationship Id="rId6" Type="http://schemas.openxmlformats.org/officeDocument/2006/relationships/image" Target="../media/image104.jp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jpe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jpeg"/><Relationship Id="rId14" Type="http://schemas.openxmlformats.org/officeDocument/2006/relationships/image" Target="../media/image1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382" y="1200150"/>
            <a:ext cx="6382418" cy="671850"/>
          </a:xfrm>
        </p:spPr>
        <p:txBody>
          <a:bodyPr/>
          <a:lstStyle/>
          <a:p>
            <a:pPr eaLnBrk="1" hangingPunct="1">
              <a:lnSpc>
                <a:spcPct val="100000"/>
              </a:lnSpc>
              <a:spcBef>
                <a:spcPts val="600"/>
              </a:spcBef>
              <a:spcAft>
                <a:spcPts val="600"/>
              </a:spcAft>
              <a:defRPr/>
            </a:pPr>
            <a:r>
              <a:rPr lang="en-IN" dirty="0" err="1" smtClean="0">
                <a:latin typeface="Avenir LT Std 65 Medium" pitchFamily="34" charset="0"/>
              </a:rPr>
              <a:t>Webmethods</a:t>
            </a:r>
            <a:r>
              <a:rPr lang="en-IN" dirty="0" smtClean="0">
                <a:latin typeface="Avenir LT Std 65 Medium" pitchFamily="34" charset="0"/>
              </a:rPr>
              <a:t> Integration platform</a:t>
            </a:r>
            <a:endParaRPr lang="en-IN" dirty="0">
              <a:latin typeface="Avenir LT Std 65 Medium" pitchFamily="34" charset="0"/>
            </a:endParaRP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a:xfrm>
            <a:off x="457200" y="4400550"/>
            <a:ext cx="3124200" cy="762000"/>
          </a:xfrm>
        </p:spPr>
        <p:txBody>
          <a:bodyPr/>
          <a:lstStyle/>
          <a:p>
            <a:r>
              <a:rPr lang="en-US" sz="1600" dirty="0" smtClean="0"/>
              <a:t>May 2017</a:t>
            </a:r>
            <a:endParaRPr lang="en-US" sz="1600" dirty="0"/>
          </a:p>
        </p:txBody>
      </p:sp>
      <p:sp>
        <p:nvSpPr>
          <p:cNvPr id="16387" name="Text Placeholder 1"/>
          <p:cNvSpPr txBox="1">
            <a:spLocks/>
          </p:cNvSpPr>
          <p:nvPr>
            <p:custDataLst>
              <p:tags r:id="rId1"/>
            </p:custDataLst>
          </p:nvPr>
        </p:nvSpPr>
        <p:spPr bwMode="auto">
          <a:xfrm>
            <a:off x="381000" y="2600324"/>
            <a:ext cx="4343400" cy="14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438"/>
              </a:spcBef>
              <a:buClr>
                <a:srgbClr val="7F7F7F"/>
              </a:buClr>
              <a:buFont typeface="Arial" charset="0"/>
              <a:buChar char="•"/>
              <a:defRPr>
                <a:solidFill>
                  <a:schemeClr val="tx1"/>
                </a:solidFill>
                <a:latin typeface="Arial" charset="0"/>
              </a:defRPr>
            </a:lvl1pPr>
            <a:lvl2pPr marL="460375" indent="-228600" eaLnBrk="0" hangingPunct="0">
              <a:spcBef>
                <a:spcPts val="388"/>
              </a:spcBef>
              <a:buClr>
                <a:srgbClr val="7F7F7F"/>
              </a:buClr>
              <a:buFont typeface="Arial" charset="0"/>
              <a:buChar char="–"/>
              <a:defRPr sz="1600">
                <a:solidFill>
                  <a:schemeClr val="tx1"/>
                </a:solidFill>
                <a:latin typeface="Arial" charset="0"/>
              </a:defRPr>
            </a:lvl2pPr>
            <a:lvl3pPr marL="685800" indent="-228600" eaLnBrk="0" hangingPunct="0">
              <a:spcBef>
                <a:spcPts val="338"/>
              </a:spcBef>
              <a:buClr>
                <a:srgbClr val="7F7F7F"/>
              </a:buClr>
              <a:buFont typeface="Arial" charset="0"/>
              <a:buChar char="•"/>
              <a:defRPr sz="1600">
                <a:solidFill>
                  <a:schemeClr val="tx1"/>
                </a:solidFill>
                <a:latin typeface="Arial" charset="0"/>
              </a:defRPr>
            </a:lvl3pPr>
            <a:lvl4pPr marL="914400" indent="-228600" eaLnBrk="0" hangingPunct="0">
              <a:spcBef>
                <a:spcPts val="288"/>
              </a:spcBef>
              <a:buClr>
                <a:srgbClr val="7F7F7F"/>
              </a:buClr>
              <a:buFont typeface="Arial" charset="0"/>
              <a:buChar char="–"/>
              <a:defRPr sz="1400">
                <a:solidFill>
                  <a:schemeClr val="tx1"/>
                </a:solidFill>
                <a:latin typeface="Arial" charset="0"/>
              </a:defRPr>
            </a:lvl4pPr>
            <a:lvl5pPr marL="1143000" indent="-228600" eaLnBrk="0" hangingPunct="0">
              <a:spcBef>
                <a:spcPts val="475"/>
              </a:spcBef>
              <a:buClr>
                <a:srgbClr val="7F7F7F"/>
              </a:buClr>
              <a:buFont typeface="Arial" charset="0"/>
              <a:buChar char="»"/>
              <a:defRPr sz="1200">
                <a:solidFill>
                  <a:schemeClr val="tx1"/>
                </a:solidFill>
                <a:latin typeface="Arial" charset="0"/>
              </a:defRPr>
            </a:lvl5pPr>
            <a:lvl6pPr marL="1600200" indent="-228600" eaLnBrk="0" fontAlgn="base" hangingPunct="0">
              <a:spcBef>
                <a:spcPts val="475"/>
              </a:spcBef>
              <a:spcAft>
                <a:spcPct val="0"/>
              </a:spcAft>
              <a:buClr>
                <a:srgbClr val="7F7F7F"/>
              </a:buClr>
              <a:buFont typeface="Arial" charset="0"/>
              <a:buChar char="»"/>
              <a:defRPr sz="1200">
                <a:solidFill>
                  <a:schemeClr val="tx1"/>
                </a:solidFill>
                <a:latin typeface="Arial" charset="0"/>
              </a:defRPr>
            </a:lvl6pPr>
            <a:lvl7pPr marL="2057400" indent="-228600" eaLnBrk="0" fontAlgn="base" hangingPunct="0">
              <a:spcBef>
                <a:spcPts val="475"/>
              </a:spcBef>
              <a:spcAft>
                <a:spcPct val="0"/>
              </a:spcAft>
              <a:buClr>
                <a:srgbClr val="7F7F7F"/>
              </a:buClr>
              <a:buFont typeface="Arial" charset="0"/>
              <a:buChar char="»"/>
              <a:defRPr sz="1200">
                <a:solidFill>
                  <a:schemeClr val="tx1"/>
                </a:solidFill>
                <a:latin typeface="Arial" charset="0"/>
              </a:defRPr>
            </a:lvl7pPr>
            <a:lvl8pPr marL="2514600" indent="-228600" eaLnBrk="0" fontAlgn="base" hangingPunct="0">
              <a:spcBef>
                <a:spcPts val="475"/>
              </a:spcBef>
              <a:spcAft>
                <a:spcPct val="0"/>
              </a:spcAft>
              <a:buClr>
                <a:srgbClr val="7F7F7F"/>
              </a:buClr>
              <a:buFont typeface="Arial" charset="0"/>
              <a:buChar char="»"/>
              <a:defRPr sz="1200">
                <a:solidFill>
                  <a:schemeClr val="tx1"/>
                </a:solidFill>
                <a:latin typeface="Arial" charset="0"/>
              </a:defRPr>
            </a:lvl8pPr>
            <a:lvl9pPr marL="2971800" indent="-228600" eaLnBrk="0" fontAlgn="base" hangingPunct="0">
              <a:spcBef>
                <a:spcPts val="475"/>
              </a:spcBef>
              <a:spcAft>
                <a:spcPct val="0"/>
              </a:spcAft>
              <a:buClr>
                <a:srgbClr val="7F7F7F"/>
              </a:buClr>
              <a:buFont typeface="Arial" charset="0"/>
              <a:buChar char="»"/>
              <a:defRPr sz="1200">
                <a:solidFill>
                  <a:schemeClr val="tx1"/>
                </a:solidFill>
                <a:latin typeface="Arial" charset="0"/>
              </a:defRPr>
            </a:lvl9pPr>
          </a:lstStyle>
          <a:p>
            <a:pPr>
              <a:spcBef>
                <a:spcPct val="0"/>
              </a:spcBef>
              <a:buClr>
                <a:schemeClr val="accent2"/>
              </a:buClr>
              <a:buFont typeface="Arial" charset="0"/>
              <a:buNone/>
            </a:pPr>
            <a:r>
              <a:rPr lang="en-IN" altLang="en-US" sz="1700" dirty="0" smtClean="0">
                <a:solidFill>
                  <a:srgbClr val="7F7F7F"/>
                </a:solidFill>
                <a:latin typeface="Avenir LT Std 55 Roman" pitchFamily="34" charset="0"/>
              </a:rPr>
              <a:t>Narayan Bethmangalkar</a:t>
            </a:r>
          </a:p>
          <a:p>
            <a:pPr>
              <a:spcBef>
                <a:spcPct val="0"/>
              </a:spcBef>
              <a:buClr>
                <a:schemeClr val="accent2"/>
              </a:buClr>
              <a:buFont typeface="Arial" charset="0"/>
              <a:buNone/>
            </a:pPr>
            <a:r>
              <a:rPr lang="en-IN" altLang="en-US" sz="1700" dirty="0" smtClean="0">
                <a:solidFill>
                  <a:srgbClr val="7F7F7F"/>
                </a:solidFill>
                <a:latin typeface="Avenir LT Std 55 Roman" pitchFamily="34" charset="0"/>
              </a:rPr>
              <a:t>Harish Krishnaswamy</a:t>
            </a:r>
          </a:p>
          <a:p>
            <a:pPr>
              <a:spcBef>
                <a:spcPct val="0"/>
              </a:spcBef>
              <a:buClr>
                <a:schemeClr val="accent2"/>
              </a:buClr>
              <a:buFont typeface="Arial" charset="0"/>
              <a:buNone/>
            </a:pPr>
            <a:r>
              <a:rPr lang="en-IN" altLang="en-US" sz="1700" dirty="0" smtClean="0">
                <a:solidFill>
                  <a:srgbClr val="7F7F7F"/>
                </a:solidFill>
                <a:latin typeface="Avenir LT Std 55 Roman" pitchFamily="34" charset="0"/>
              </a:rPr>
              <a:t>Biswa Bhushan Dalai</a:t>
            </a:r>
          </a:p>
          <a:p>
            <a:pPr>
              <a:spcBef>
                <a:spcPct val="0"/>
              </a:spcBef>
              <a:buClr>
                <a:schemeClr val="accent2"/>
              </a:buClr>
              <a:buFont typeface="Arial" charset="0"/>
              <a:buNone/>
            </a:pPr>
            <a:r>
              <a:rPr lang="en-IN" altLang="en-US" sz="1700" dirty="0" smtClean="0">
                <a:solidFill>
                  <a:srgbClr val="7F7F7F"/>
                </a:solidFill>
                <a:latin typeface="Avenir LT Std 55 Roman" pitchFamily="34" charset="0"/>
              </a:rPr>
              <a:t>Satish Shankar</a:t>
            </a:r>
          </a:p>
          <a:p>
            <a:pPr>
              <a:spcBef>
                <a:spcPct val="0"/>
              </a:spcBef>
              <a:buClr>
                <a:schemeClr val="accent2"/>
              </a:buClr>
              <a:buFont typeface="Arial" charset="0"/>
              <a:buNone/>
            </a:pPr>
            <a:r>
              <a:rPr lang="en-IN" altLang="en-US" sz="1700" dirty="0" smtClean="0">
                <a:solidFill>
                  <a:srgbClr val="7F7F7F"/>
                </a:solidFill>
                <a:latin typeface="Avenir LT Std 55 Roman" pitchFamily="34" charset="0"/>
              </a:rPr>
              <a:t>Jaideep Pegu</a:t>
            </a:r>
          </a:p>
          <a:p>
            <a:pPr>
              <a:spcBef>
                <a:spcPct val="0"/>
              </a:spcBef>
              <a:buClr>
                <a:schemeClr val="accent2"/>
              </a:buClr>
              <a:buFont typeface="Arial" charset="0"/>
              <a:buNone/>
            </a:pPr>
            <a:r>
              <a:rPr lang="en-IN" altLang="en-US" sz="1700" dirty="0" smtClean="0">
                <a:solidFill>
                  <a:srgbClr val="7F7F7F"/>
                </a:solidFill>
                <a:latin typeface="Avenir LT Std 55 Roman" pitchFamily="34" charset="0"/>
              </a:rPr>
              <a:t>Sreekanth Siddapur</a:t>
            </a:r>
            <a:endParaRPr lang="en-IN" altLang="en-US" sz="1700" dirty="0">
              <a:solidFill>
                <a:srgbClr val="7F7F7F"/>
              </a:solidFill>
              <a:latin typeface="Avenir LT Std 55 Roman"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Title 2"/>
          <p:cNvSpPr>
            <a:spLocks noGrp="1"/>
          </p:cNvSpPr>
          <p:nvPr>
            <p:ph type="title"/>
            <p:custDataLst>
              <p:tags r:id="rId2"/>
            </p:custDataLst>
          </p:nvPr>
        </p:nvSpPr>
        <p:spPr>
          <a:xfrm>
            <a:off x="413236" y="372928"/>
            <a:ext cx="8353424" cy="324000"/>
          </a:xfrm>
        </p:spPr>
        <p:txBody>
          <a:bodyPr/>
          <a:lstStyle/>
          <a:p>
            <a:r>
              <a:rPr lang="en-US" dirty="0" smtClean="0"/>
              <a:t>Integration Platform – </a:t>
            </a:r>
            <a:r>
              <a:rPr lang="en-US" dirty="0"/>
              <a:t> </a:t>
            </a:r>
            <a:r>
              <a:rPr lang="en-US" dirty="0" smtClean="0"/>
              <a:t>revenues</a:t>
            </a:r>
            <a:endParaRPr lang="en-US" sz="2400" i="1" dirty="0" smtClean="0">
              <a:solidFill>
                <a:schemeClr val="accent3"/>
              </a:solidFill>
            </a:endParaRPr>
          </a:p>
        </p:txBody>
      </p:sp>
      <p:sp>
        <p:nvSpPr>
          <p:cNvPr id="3" name="TextBox 2"/>
          <p:cNvSpPr txBox="1">
            <a:spLocks/>
          </p:cNvSpPr>
          <p:nvPr>
            <p:custDataLst>
              <p:tags r:id="rId3"/>
            </p:custDataLst>
          </p:nvPr>
        </p:nvSpPr>
        <p:spPr>
          <a:xfrm>
            <a:off x="435122" y="4150587"/>
            <a:ext cx="8057014" cy="738664"/>
          </a:xfrm>
          <a:prstGeom prst="rect">
            <a:avLst/>
          </a:prstGeom>
          <a:noFill/>
        </p:spPr>
        <p:txBody>
          <a:bodyPr wrap="none" rtlCol="0">
            <a:spAutoFit/>
          </a:bodyPr>
          <a:lstStyle/>
          <a:p>
            <a:pPr marL="342900" indent="-342900">
              <a:buAutoNum type="arabicPeriod"/>
            </a:pPr>
            <a:r>
              <a:rPr lang="en-US" sz="1400" dirty="0" smtClean="0">
                <a:solidFill>
                  <a:srgbClr val="FF0000"/>
                </a:solidFill>
              </a:rPr>
              <a:t>IS revenue only – does not include UM revenue</a:t>
            </a:r>
          </a:p>
          <a:p>
            <a:pPr marL="342900" indent="-342900">
              <a:buAutoNum type="arabicPeriod"/>
            </a:pPr>
            <a:r>
              <a:rPr lang="en-US" sz="1400" dirty="0" smtClean="0">
                <a:solidFill>
                  <a:srgbClr val="FF0000"/>
                </a:solidFill>
              </a:rPr>
              <a:t>2016 numbers include ~1 mill euros of DevOps Edition/Seats (launched in June 2016) revenue</a:t>
            </a:r>
          </a:p>
          <a:p>
            <a:pPr marL="342900" indent="-342900">
              <a:buAutoNum type="arabicPeriod"/>
            </a:pPr>
            <a:r>
              <a:rPr lang="en-US" sz="1400" dirty="0" err="1" smtClean="0">
                <a:solidFill>
                  <a:srgbClr val="FF0000"/>
                </a:solidFill>
              </a:rPr>
              <a:t>CloudsStreams</a:t>
            </a:r>
            <a:r>
              <a:rPr lang="en-US" sz="1400" dirty="0" smtClean="0">
                <a:solidFill>
                  <a:srgbClr val="FF0000"/>
                </a:solidFill>
              </a:rPr>
              <a:t> revenue jumped from 760K in 2015 to 1.94 million in 2016  - up 155%</a:t>
            </a:r>
          </a:p>
        </p:txBody>
      </p:sp>
      <p:graphicFrame>
        <p:nvGraphicFramePr>
          <p:cNvPr id="6" name="Object 5"/>
          <p:cNvGraphicFramePr>
            <a:graphicFrameLocks noChangeAspect="1"/>
          </p:cNvGraphicFramePr>
          <p:nvPr>
            <p:custDataLst>
              <p:tags r:id="rId4"/>
            </p:custDataLst>
            <p:extLst>
              <p:ext uri="{D42A27DB-BD31-4B8C-83A1-F6EECF244321}">
                <p14:modId xmlns:p14="http://schemas.microsoft.com/office/powerpoint/2010/main" val="1340873382"/>
              </p:ext>
            </p:extLst>
          </p:nvPr>
        </p:nvGraphicFramePr>
        <p:xfrm>
          <a:off x="533400" y="1123950"/>
          <a:ext cx="8426450" cy="2998788"/>
        </p:xfrm>
        <a:graphic>
          <a:graphicData uri="http://schemas.openxmlformats.org/presentationml/2006/ole">
            <mc:AlternateContent xmlns:mc="http://schemas.openxmlformats.org/markup-compatibility/2006">
              <mc:Choice xmlns:v="urn:schemas-microsoft-com:vml" Requires="v">
                <p:oleObj spid="_x0000_s1127" name="Worksheet" r:id="rId7" imgW="8168604" imgH="2903166" progId="Excel.Sheet.12">
                  <p:embed/>
                </p:oleObj>
              </mc:Choice>
              <mc:Fallback>
                <p:oleObj name="Worksheet" r:id="rId7" imgW="8168604" imgH="2903166" progId="Excel.Sheet.12">
                  <p:embed/>
                  <p:pic>
                    <p:nvPicPr>
                      <p:cNvPr id="0" name=""/>
                      <p:cNvPicPr/>
                      <p:nvPr/>
                    </p:nvPicPr>
                    <p:blipFill>
                      <a:blip r:embed="rId8"/>
                      <a:stretch>
                        <a:fillRect/>
                      </a:stretch>
                    </p:blipFill>
                    <p:spPr>
                      <a:xfrm>
                        <a:off x="533400" y="1123950"/>
                        <a:ext cx="8426450" cy="2998788"/>
                      </a:xfrm>
                      <a:prstGeom prst="rect">
                        <a:avLst/>
                      </a:prstGeom>
                    </p:spPr>
                  </p:pic>
                </p:oleObj>
              </mc:Fallback>
            </mc:AlternateContent>
          </a:graphicData>
        </a:graphic>
      </p:graphicFrame>
    </p:spTree>
    <p:extLst>
      <p:ext uri="{BB962C8B-B14F-4D97-AF65-F5344CB8AC3E}">
        <p14:creationId xmlns:p14="http://schemas.microsoft.com/office/powerpoint/2010/main" val="147671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09750"/>
            <a:ext cx="8353425" cy="323850"/>
          </a:xfrm>
        </p:spPr>
        <p:txBody>
          <a:bodyPr/>
          <a:lstStyle/>
          <a:p>
            <a:r>
              <a:rPr lang="en-US" dirty="0" smtClean="0"/>
              <a:t>Design time</a:t>
            </a:r>
            <a:endParaRPr lang="en-US" dirty="0"/>
          </a:p>
        </p:txBody>
      </p:sp>
      <p:sp>
        <p:nvSpPr>
          <p:cNvPr id="3" name="Text Placeholder 2"/>
          <p:cNvSpPr>
            <a:spLocks noGrp="1"/>
          </p:cNvSpPr>
          <p:nvPr>
            <p:ph type="body" sz="quarter" idx="13"/>
          </p:nvPr>
        </p:nvSpPr>
        <p:spPr>
          <a:xfrm>
            <a:off x="304801" y="2145829"/>
            <a:ext cx="8353424" cy="324000"/>
          </a:xfrm>
        </p:spPr>
        <p:txBody>
          <a:bodyPr/>
          <a:lstStyle/>
          <a:p>
            <a:r>
              <a:rPr lang="en-US" dirty="0" smtClean="0"/>
              <a:t>Service creation, orchestration, mapping, transformations</a:t>
            </a:r>
            <a:endParaRPr lang="en-US" dirty="0"/>
          </a:p>
        </p:txBody>
      </p:sp>
      <p:sp>
        <p:nvSpPr>
          <p:cNvPr id="5" name="Rounded Rectangle 4"/>
          <p:cNvSpPr/>
          <p:nvPr/>
        </p:nvSpPr>
        <p:spPr>
          <a:xfrm>
            <a:off x="2819400" y="2876550"/>
            <a:ext cx="2590800" cy="1371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Service Development</a:t>
            </a:r>
          </a:p>
          <a:p>
            <a:pPr algn="ctr"/>
            <a:endParaRPr lang="en-US" b="1" dirty="0" smtClean="0">
              <a:solidFill>
                <a:schemeClr val="bg1"/>
              </a:solidFill>
            </a:endParaRPr>
          </a:p>
          <a:p>
            <a:pPr algn="ctr"/>
            <a:r>
              <a:rPr lang="en-US" sz="1400" b="1" dirty="0" smtClean="0">
                <a:solidFill>
                  <a:schemeClr val="bg1"/>
                </a:solidFill>
              </a:rPr>
              <a:t>Team size - </a:t>
            </a:r>
            <a:r>
              <a:rPr lang="en-US" sz="1400" dirty="0">
                <a:solidFill>
                  <a:schemeClr val="bg1"/>
                </a:solidFill>
              </a:rPr>
              <a:t>5</a:t>
            </a:r>
            <a:endParaRPr lang="en-US" sz="2400" b="1" dirty="0" smtClean="0">
              <a:solidFill>
                <a:schemeClr val="bg1"/>
              </a:solidFill>
            </a:endParaRPr>
          </a:p>
        </p:txBody>
      </p:sp>
      <p:pic>
        <p:nvPicPr>
          <p:cNvPr id="4" name="Picture 22" descr="Button_India"/>
          <p:cNvPicPr preferRelativeResize="0">
            <a:picLocks noChangeArrowheads="1"/>
          </p:cNvPicPr>
          <p:nvPr>
            <p:custDataLst>
              <p:tags r:id="rId1"/>
            </p:custDataLst>
          </p:nvPr>
        </p:nvPicPr>
        <p:blipFill>
          <a:blip r:embed="rId3">
            <a:extLst>
              <a:ext uri="{28A0092B-C50C-407E-A947-70E740481C1C}">
                <a14:useLocalDpi xmlns:a14="http://schemas.microsoft.com/office/drawing/2010/main" val="0"/>
              </a:ext>
            </a:extLst>
          </a:blip>
          <a:srcRect t="-3609"/>
          <a:stretch>
            <a:fillRect/>
          </a:stretch>
        </p:blipFill>
        <p:spPr bwMode="auto">
          <a:xfrm>
            <a:off x="2895600" y="3732598"/>
            <a:ext cx="473868" cy="45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3354074" y="1868732"/>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5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4725674" y="1868732"/>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605528" y="1868732"/>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5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1963759" y="2820563"/>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5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1963759" y="918236"/>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5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6107970" y="918236"/>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6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7503633" y="1868732"/>
            <a:ext cx="851630" cy="850414"/>
          </a:xfrm>
          <a:prstGeom prst="ellipse">
            <a:avLst/>
          </a:prstGeom>
          <a:noFill/>
          <a:extLst>
            <a:ext uri="{909E8E84-426E-40DD-AFC4-6F175D3DCCD1}">
              <a14:hiddenFill xmlns:a14="http://schemas.microsoft.com/office/drawing/2010/main">
                <a:solidFill>
                  <a:srgbClr val="FFFFFF"/>
                </a:solidFill>
              </a14:hiddenFill>
            </a:ext>
          </a:extLst>
        </p:spPr>
      </p:pic>
      <p:sp>
        <p:nvSpPr>
          <p:cNvPr id="22545" name="Titel 30"/>
          <p:cNvSpPr>
            <a:spLocks noGrp="1"/>
          </p:cNvSpPr>
          <p:nvPr>
            <p:ph type="title"/>
          </p:nvPr>
        </p:nvSpPr>
        <p:spPr/>
        <p:txBody>
          <a:bodyPr/>
          <a:lstStyle/>
          <a:p>
            <a:r>
              <a:rPr lang="en-US" dirty="0" smtClean="0"/>
              <a:t>What is Service Orchestration?</a:t>
            </a:r>
            <a:endParaRPr lang="de-DE" smtClean="0"/>
          </a:p>
        </p:txBody>
      </p:sp>
      <p:sp>
        <p:nvSpPr>
          <p:cNvPr id="24" name="Round Diagonal Corner Rectangle 37"/>
          <p:cNvSpPr/>
          <p:nvPr/>
        </p:nvSpPr>
        <p:spPr>
          <a:xfrm>
            <a:off x="410068"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5" name="Rectangle 6"/>
          <p:cNvSpPr txBox="1">
            <a:spLocks noChangeArrowheads="1"/>
          </p:cNvSpPr>
          <p:nvPr/>
        </p:nvSpPr>
        <p:spPr bwMode="auto">
          <a:xfrm>
            <a:off x="432735" y="3971093"/>
            <a:ext cx="2789054" cy="626269"/>
          </a:xfrm>
          <a:prstGeom prst="rect">
            <a:avLst/>
          </a:prstGeom>
          <a:noFill/>
          <a:ln w="9525">
            <a:noFill/>
            <a:miter lim="800000"/>
            <a:headEnd/>
            <a:tailEnd/>
          </a:ln>
        </p:spPr>
        <p:txBody>
          <a:bodyPr lIns="72000" tIns="0" rIns="72000" bIns="0" anchor="ctr"/>
          <a:lstStyle/>
          <a:p>
            <a:r>
              <a:rPr lang="en-US" sz="1400" b="1" dirty="0">
                <a:solidFill>
                  <a:schemeClr val="bg1"/>
                </a:solidFill>
              </a:rPr>
              <a:t>Assembling technical services into business services</a:t>
            </a:r>
          </a:p>
        </p:txBody>
      </p:sp>
      <p:sp>
        <p:nvSpPr>
          <p:cNvPr id="26" name="Round Diagonal Corner Rectangle 37"/>
          <p:cNvSpPr/>
          <p:nvPr/>
        </p:nvSpPr>
        <p:spPr>
          <a:xfrm>
            <a:off x="3253510"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7" name="Rectangle 6"/>
          <p:cNvSpPr txBox="1">
            <a:spLocks noChangeArrowheads="1"/>
          </p:cNvSpPr>
          <p:nvPr/>
        </p:nvSpPr>
        <p:spPr bwMode="auto">
          <a:xfrm>
            <a:off x="3383126" y="3952127"/>
            <a:ext cx="2492926" cy="626269"/>
          </a:xfrm>
          <a:prstGeom prst="rect">
            <a:avLst/>
          </a:prstGeom>
          <a:noFill/>
          <a:ln w="9525">
            <a:noFill/>
            <a:miter lim="800000"/>
            <a:headEnd/>
            <a:tailEnd/>
          </a:ln>
        </p:spPr>
        <p:txBody>
          <a:bodyPr lIns="72000" tIns="0" rIns="72000" bIns="0" anchor="ctr"/>
          <a:lstStyle/>
          <a:p>
            <a:r>
              <a:rPr lang="en-US" sz="1400" b="1" dirty="0">
                <a:solidFill>
                  <a:schemeClr val="bg1"/>
                </a:solidFill>
              </a:rPr>
              <a:t>Managing the complexity </a:t>
            </a:r>
            <a:br>
              <a:rPr lang="en-US" sz="1400" b="1" dirty="0">
                <a:solidFill>
                  <a:schemeClr val="bg1"/>
                </a:solidFill>
              </a:rPr>
            </a:br>
            <a:r>
              <a:rPr lang="en-US" sz="1400" b="1" dirty="0">
                <a:solidFill>
                  <a:schemeClr val="bg1"/>
                </a:solidFill>
              </a:rPr>
              <a:t>of system interaction and information flow</a:t>
            </a:r>
          </a:p>
        </p:txBody>
      </p:sp>
      <p:sp>
        <p:nvSpPr>
          <p:cNvPr id="28" name="Round Diagonal Corner Rectangle 37"/>
          <p:cNvSpPr/>
          <p:nvPr/>
        </p:nvSpPr>
        <p:spPr>
          <a:xfrm>
            <a:off x="6086957"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9" name="Rectangle 6"/>
          <p:cNvSpPr txBox="1">
            <a:spLocks noChangeArrowheads="1"/>
          </p:cNvSpPr>
          <p:nvPr/>
        </p:nvSpPr>
        <p:spPr bwMode="auto">
          <a:xfrm>
            <a:off x="6149730" y="3913000"/>
            <a:ext cx="2713532" cy="626269"/>
          </a:xfrm>
          <a:prstGeom prst="rect">
            <a:avLst/>
          </a:prstGeom>
          <a:noFill/>
          <a:ln w="9525">
            <a:noFill/>
            <a:miter lim="800000"/>
            <a:headEnd/>
            <a:tailEnd/>
          </a:ln>
        </p:spPr>
        <p:txBody>
          <a:bodyPr lIns="72000" tIns="0" rIns="72000" bIns="0" anchor="ctr"/>
          <a:lstStyle/>
          <a:p>
            <a:pPr marL="0" lvl="1" eaLnBrk="0" hangingPunct="0">
              <a:lnSpc>
                <a:spcPct val="110000"/>
              </a:lnSpc>
            </a:pPr>
            <a:r>
              <a:rPr lang="en-US" sz="1400" b="1" dirty="0">
                <a:solidFill>
                  <a:schemeClr val="bg1"/>
                </a:solidFill>
              </a:rPr>
              <a:t>Creating composite services to support the business</a:t>
            </a:r>
          </a:p>
        </p:txBody>
      </p:sp>
      <p:cxnSp>
        <p:nvCxnSpPr>
          <p:cNvPr id="36" name="AutoShape 26"/>
          <p:cNvCxnSpPr>
            <a:cxnSpLocks noChangeShapeType="1"/>
          </p:cNvCxnSpPr>
          <p:nvPr/>
        </p:nvCxnSpPr>
        <p:spPr bwMode="auto">
          <a:xfrm flipV="1">
            <a:off x="1470025" y="1335338"/>
            <a:ext cx="479425" cy="950913"/>
          </a:xfrm>
          <a:prstGeom prst="bentConnector3">
            <a:avLst>
              <a:gd name="adj1" fmla="val 50000"/>
            </a:avLst>
          </a:prstGeom>
          <a:noFill/>
          <a:ln w="38100">
            <a:solidFill>
              <a:schemeClr val="bg1">
                <a:lumMod val="50000"/>
              </a:schemeClr>
            </a:solidFill>
            <a:miter lim="800000"/>
            <a:headEnd/>
            <a:tailEnd type="triangle" w="med" len="med"/>
          </a:ln>
          <a:effectLst/>
        </p:spPr>
      </p:cxnSp>
      <p:cxnSp>
        <p:nvCxnSpPr>
          <p:cNvPr id="37" name="AutoShape 27"/>
          <p:cNvCxnSpPr>
            <a:cxnSpLocks noChangeShapeType="1"/>
          </p:cNvCxnSpPr>
          <p:nvPr/>
        </p:nvCxnSpPr>
        <p:spPr bwMode="auto">
          <a:xfrm>
            <a:off x="1470025" y="2286251"/>
            <a:ext cx="479425" cy="950912"/>
          </a:xfrm>
          <a:prstGeom prst="bentConnector3">
            <a:avLst>
              <a:gd name="adj1" fmla="val 50000"/>
            </a:avLst>
          </a:prstGeom>
          <a:noFill/>
          <a:ln w="38100">
            <a:solidFill>
              <a:schemeClr val="bg1">
                <a:lumMod val="50000"/>
              </a:schemeClr>
            </a:solidFill>
            <a:miter lim="800000"/>
            <a:headEnd/>
            <a:tailEnd type="triangle" w="med" len="med"/>
          </a:ln>
          <a:effectLst/>
        </p:spPr>
      </p:cxnSp>
      <p:cxnSp>
        <p:nvCxnSpPr>
          <p:cNvPr id="38" name="AutoShape 28"/>
          <p:cNvCxnSpPr>
            <a:cxnSpLocks noChangeShapeType="1"/>
          </p:cNvCxnSpPr>
          <p:nvPr/>
        </p:nvCxnSpPr>
        <p:spPr bwMode="auto">
          <a:xfrm>
            <a:off x="2851150" y="1335338"/>
            <a:ext cx="479425" cy="950913"/>
          </a:xfrm>
          <a:prstGeom prst="bentConnector3">
            <a:avLst>
              <a:gd name="adj1" fmla="val 50000"/>
            </a:avLst>
          </a:prstGeom>
          <a:noFill/>
          <a:ln w="38100">
            <a:solidFill>
              <a:schemeClr val="bg1">
                <a:lumMod val="50000"/>
              </a:schemeClr>
            </a:solidFill>
            <a:miter lim="800000"/>
            <a:headEnd/>
            <a:tailEnd type="triangle" w="med" len="med"/>
          </a:ln>
          <a:effectLst/>
        </p:spPr>
      </p:cxnSp>
      <p:cxnSp>
        <p:nvCxnSpPr>
          <p:cNvPr id="39" name="AutoShape 29"/>
          <p:cNvCxnSpPr>
            <a:cxnSpLocks noChangeShapeType="1"/>
          </p:cNvCxnSpPr>
          <p:nvPr/>
        </p:nvCxnSpPr>
        <p:spPr bwMode="auto">
          <a:xfrm flipV="1">
            <a:off x="2851150" y="2286251"/>
            <a:ext cx="479425" cy="950912"/>
          </a:xfrm>
          <a:prstGeom prst="bentConnector3">
            <a:avLst>
              <a:gd name="adj1" fmla="val 50000"/>
            </a:avLst>
          </a:prstGeom>
          <a:noFill/>
          <a:ln w="38100">
            <a:solidFill>
              <a:schemeClr val="bg1">
                <a:lumMod val="50000"/>
              </a:schemeClr>
            </a:solidFill>
            <a:miter lim="800000"/>
            <a:headEnd/>
            <a:tailEnd type="triangle" w="med" len="med"/>
          </a:ln>
          <a:effectLst/>
        </p:spPr>
      </p:cxnSp>
      <p:cxnSp>
        <p:nvCxnSpPr>
          <p:cNvPr id="40" name="AutoShape 30"/>
          <p:cNvCxnSpPr>
            <a:cxnSpLocks noChangeShapeType="1"/>
          </p:cNvCxnSpPr>
          <p:nvPr/>
        </p:nvCxnSpPr>
        <p:spPr bwMode="auto">
          <a:xfrm>
            <a:off x="4232275" y="2286251"/>
            <a:ext cx="479425" cy="1587"/>
          </a:xfrm>
          <a:prstGeom prst="bentConnector3">
            <a:avLst>
              <a:gd name="adj1" fmla="val 50000"/>
            </a:avLst>
          </a:prstGeom>
          <a:noFill/>
          <a:ln w="38100">
            <a:solidFill>
              <a:schemeClr val="bg1">
                <a:lumMod val="50000"/>
              </a:schemeClr>
            </a:solidFill>
            <a:miter lim="800000"/>
            <a:headEnd/>
            <a:tailEnd type="triangle" w="med" len="med"/>
          </a:ln>
          <a:effectLst/>
        </p:spPr>
      </p:cxnSp>
      <p:cxnSp>
        <p:nvCxnSpPr>
          <p:cNvPr id="41" name="AutoShape 31"/>
          <p:cNvCxnSpPr>
            <a:cxnSpLocks noChangeShapeType="1"/>
          </p:cNvCxnSpPr>
          <p:nvPr/>
        </p:nvCxnSpPr>
        <p:spPr bwMode="auto">
          <a:xfrm rot="5400000" flipH="1" flipV="1">
            <a:off x="5377656" y="1120232"/>
            <a:ext cx="500063" cy="930275"/>
          </a:xfrm>
          <a:prstGeom prst="bentConnector2">
            <a:avLst/>
          </a:prstGeom>
          <a:noFill/>
          <a:ln w="38100">
            <a:solidFill>
              <a:schemeClr val="bg1">
                <a:lumMod val="50000"/>
              </a:schemeClr>
            </a:solidFill>
            <a:miter lim="800000"/>
            <a:headEnd/>
            <a:tailEnd type="triangle" w="med" len="med"/>
          </a:ln>
          <a:effectLst/>
        </p:spPr>
      </p:cxnSp>
      <p:cxnSp>
        <p:nvCxnSpPr>
          <p:cNvPr id="42" name="AutoShape 32"/>
          <p:cNvCxnSpPr>
            <a:cxnSpLocks noChangeShapeType="1"/>
          </p:cNvCxnSpPr>
          <p:nvPr/>
        </p:nvCxnSpPr>
        <p:spPr bwMode="auto">
          <a:xfrm>
            <a:off x="6994525" y="1335338"/>
            <a:ext cx="930275" cy="500063"/>
          </a:xfrm>
          <a:prstGeom prst="bentConnector2">
            <a:avLst/>
          </a:prstGeom>
          <a:noFill/>
          <a:ln w="38100">
            <a:solidFill>
              <a:schemeClr val="bg1">
                <a:lumMod val="50000"/>
              </a:schemeClr>
            </a:solidFill>
            <a:miter lim="800000"/>
            <a:headEnd/>
            <a:tailEnd type="triangle" w="med" len="med"/>
          </a:ln>
          <a:effectLst/>
        </p:spPr>
      </p:cxnSp>
      <p:cxnSp>
        <p:nvCxnSpPr>
          <p:cNvPr id="43" name="AutoShape 34"/>
          <p:cNvCxnSpPr>
            <a:cxnSpLocks noChangeShapeType="1"/>
          </p:cNvCxnSpPr>
          <p:nvPr/>
        </p:nvCxnSpPr>
        <p:spPr bwMode="auto">
          <a:xfrm flipH="1">
            <a:off x="5162550" y="2286251"/>
            <a:ext cx="450850" cy="450850"/>
          </a:xfrm>
          <a:prstGeom prst="bentConnector4">
            <a:avLst>
              <a:gd name="adj1" fmla="val -118310"/>
              <a:gd name="adj2" fmla="val 220422"/>
            </a:avLst>
          </a:prstGeom>
          <a:noFill/>
          <a:ln w="38100">
            <a:solidFill>
              <a:schemeClr val="bg1">
                <a:lumMod val="50000"/>
              </a:schemeClr>
            </a:solidFill>
            <a:miter lim="800000"/>
            <a:headEnd/>
            <a:tailEnd type="triangle" w="med" len="med"/>
          </a:ln>
          <a:effectLst/>
        </p:spPr>
      </p:cxnSp>
    </p:spTree>
    <p:extLst>
      <p:ext uri="{BB962C8B-B14F-4D97-AF65-F5344CB8AC3E}">
        <p14:creationId xmlns:p14="http://schemas.microsoft.com/office/powerpoint/2010/main" val="11099108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ound Diagonal Corner Rectangle 37"/>
          <p:cNvSpPr/>
          <p:nvPr/>
        </p:nvSpPr>
        <p:spPr>
          <a:xfrm>
            <a:off x="410066" y="3874949"/>
            <a:ext cx="4099123"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1" name="Round Diagonal Corner Rectangle 37"/>
          <p:cNvSpPr/>
          <p:nvPr/>
        </p:nvSpPr>
        <p:spPr>
          <a:xfrm>
            <a:off x="410067" y="1218332"/>
            <a:ext cx="3792797" cy="54863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2" name="Round Diagonal Corner Rectangle 37"/>
          <p:cNvSpPr/>
          <p:nvPr/>
        </p:nvSpPr>
        <p:spPr>
          <a:xfrm>
            <a:off x="410067" y="1863485"/>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3" name="Round Diagonal Corner Rectangle 37"/>
          <p:cNvSpPr/>
          <p:nvPr/>
        </p:nvSpPr>
        <p:spPr>
          <a:xfrm>
            <a:off x="410067" y="2538878"/>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 name="Title 1"/>
          <p:cNvSpPr>
            <a:spLocks noGrp="1"/>
          </p:cNvSpPr>
          <p:nvPr>
            <p:ph type="title"/>
          </p:nvPr>
        </p:nvSpPr>
        <p:spPr/>
        <p:txBody>
          <a:bodyPr/>
          <a:lstStyle/>
          <a:p>
            <a:r>
              <a:rPr lang="en-US"/>
              <a:t>WebMethods</a:t>
            </a:r>
            <a:r>
              <a:rPr lang="en-US" dirty="0"/>
              <a:t> Designer</a:t>
            </a:r>
          </a:p>
        </p:txBody>
      </p:sp>
      <p:sp>
        <p:nvSpPr>
          <p:cNvPr id="4" name="Text Placeholder 3"/>
          <p:cNvSpPr>
            <a:spLocks noGrp="1"/>
          </p:cNvSpPr>
          <p:nvPr>
            <p:ph type="body" sz="quarter" idx="13"/>
          </p:nvPr>
        </p:nvSpPr>
        <p:spPr/>
        <p:txBody>
          <a:bodyPr/>
          <a:lstStyle/>
          <a:p>
            <a:r>
              <a:rPr lang="en-US" dirty="0"/>
              <a:t>Unified Eclipse-based development tool</a:t>
            </a:r>
            <a:endParaRPr lang="en-US"/>
          </a:p>
        </p:txBody>
      </p:sp>
      <p:sp>
        <p:nvSpPr>
          <p:cNvPr id="16" name="Rectangle 6"/>
          <p:cNvSpPr txBox="1">
            <a:spLocks noChangeArrowheads="1"/>
          </p:cNvSpPr>
          <p:nvPr/>
        </p:nvSpPr>
        <p:spPr bwMode="auto">
          <a:xfrm>
            <a:off x="512948" y="1922005"/>
            <a:ext cx="3582484" cy="45720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Connected and Local development modes</a:t>
            </a:r>
          </a:p>
        </p:txBody>
      </p:sp>
      <p:sp>
        <p:nvSpPr>
          <p:cNvPr id="17" name="Rectangle 6"/>
          <p:cNvSpPr txBox="1">
            <a:spLocks noChangeArrowheads="1"/>
          </p:cNvSpPr>
          <p:nvPr/>
        </p:nvSpPr>
        <p:spPr bwMode="auto">
          <a:xfrm>
            <a:off x="512948" y="2617021"/>
            <a:ext cx="3572405" cy="45720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Out of the box Version Control System (VCS) integration</a:t>
            </a:r>
          </a:p>
        </p:txBody>
      </p:sp>
      <p:sp>
        <p:nvSpPr>
          <p:cNvPr id="18" name="Rectangle 6"/>
          <p:cNvSpPr txBox="1">
            <a:spLocks noChangeArrowheads="1"/>
          </p:cNvSpPr>
          <p:nvPr/>
        </p:nvSpPr>
        <p:spPr bwMode="auto">
          <a:xfrm>
            <a:off x="539682" y="3971093"/>
            <a:ext cx="3713017" cy="626269"/>
          </a:xfrm>
          <a:prstGeom prst="rect">
            <a:avLst/>
          </a:prstGeom>
          <a:noFill/>
          <a:ln w="9525">
            <a:noFill/>
            <a:miter lim="800000"/>
            <a:headEnd/>
            <a:tailEnd/>
          </a:ln>
        </p:spPr>
        <p:txBody>
          <a:bodyPr lIns="72000" tIns="0" rIns="72000" bIns="0" anchor="ctr"/>
          <a:lstStyle/>
          <a:p>
            <a:r>
              <a:rPr lang="en-US" sz="1600" b="1" dirty="0">
                <a:solidFill>
                  <a:srgbClr val="FFFFFF"/>
                </a:solidFill>
              </a:rPr>
              <a:t>Single eclipse-based tool</a:t>
            </a:r>
          </a:p>
        </p:txBody>
      </p:sp>
      <p:sp>
        <p:nvSpPr>
          <p:cNvPr id="19" name="Rectangle 6"/>
          <p:cNvSpPr>
            <a:spLocks noChangeArrowheads="1"/>
          </p:cNvSpPr>
          <p:nvPr/>
        </p:nvSpPr>
        <p:spPr bwMode="auto">
          <a:xfrm>
            <a:off x="512948" y="1216909"/>
            <a:ext cx="3592563" cy="557228"/>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Single tool for all your Integration and BPMS needs</a:t>
            </a:r>
          </a:p>
        </p:txBody>
      </p:sp>
      <p:sp>
        <p:nvSpPr>
          <p:cNvPr id="20" name="Round Diagonal Corner Rectangle 37"/>
          <p:cNvSpPr/>
          <p:nvPr/>
        </p:nvSpPr>
        <p:spPr>
          <a:xfrm>
            <a:off x="4657193" y="3874949"/>
            <a:ext cx="4125860"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7" name="Rectangle 6"/>
          <p:cNvSpPr txBox="1">
            <a:spLocks noChangeArrowheads="1"/>
          </p:cNvSpPr>
          <p:nvPr/>
        </p:nvSpPr>
        <p:spPr bwMode="auto">
          <a:xfrm>
            <a:off x="4786809" y="3952127"/>
            <a:ext cx="3737236" cy="626269"/>
          </a:xfrm>
          <a:prstGeom prst="rect">
            <a:avLst/>
          </a:prstGeom>
          <a:noFill/>
          <a:ln w="9525">
            <a:noFill/>
            <a:miter lim="800000"/>
            <a:headEnd/>
            <a:tailEnd/>
          </a:ln>
        </p:spPr>
        <p:txBody>
          <a:bodyPr lIns="72000" tIns="0" rIns="72000" bIns="0" anchor="ctr"/>
          <a:lstStyle/>
          <a:p>
            <a:r>
              <a:rPr lang="en-US" sz="1600" b="1" dirty="0">
                <a:solidFill>
                  <a:srgbClr val="FFFFFF"/>
                </a:solidFill>
              </a:rPr>
              <a:t>Faster development</a:t>
            </a:r>
          </a:p>
        </p:txBody>
      </p:sp>
      <p:sp>
        <p:nvSpPr>
          <p:cNvPr id="35" name="Round Diagonal Corner Rectangle 37"/>
          <p:cNvSpPr/>
          <p:nvPr/>
        </p:nvSpPr>
        <p:spPr>
          <a:xfrm>
            <a:off x="410067" y="3215457"/>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37" name="Rectangle 6"/>
          <p:cNvSpPr txBox="1">
            <a:spLocks noChangeArrowheads="1"/>
          </p:cNvSpPr>
          <p:nvPr/>
        </p:nvSpPr>
        <p:spPr bwMode="auto">
          <a:xfrm>
            <a:off x="512948" y="3293600"/>
            <a:ext cx="3724842" cy="457200"/>
          </a:xfrm>
          <a:prstGeom prst="rect">
            <a:avLst/>
          </a:prstGeom>
          <a:noFill/>
          <a:ln w="9525">
            <a:noFill/>
            <a:miter lim="800000"/>
            <a:headEnd/>
            <a:tailEnd/>
          </a:ln>
        </p:spPr>
        <p:txBody>
          <a:bodyPr lIns="72000" tIns="0" rIns="72000" bIns="0" anchor="ctr"/>
          <a:lstStyle/>
          <a:p>
            <a:pPr marL="0" lvl="1"/>
            <a:r>
              <a:rPr lang="en-US" sz="1400" dirty="0"/>
              <a:t>Integrated with other </a:t>
            </a:r>
            <a:r>
              <a:rPr lang="en-US" sz="1400"/>
              <a:t>webMethods</a:t>
            </a:r>
            <a:r>
              <a:rPr lang="en-US" sz="1400" dirty="0"/>
              <a:t> and 3</a:t>
            </a:r>
            <a:r>
              <a:rPr lang="en-US" sz="1400" baseline="30000" dirty="0"/>
              <a:t>rd</a:t>
            </a:r>
            <a:r>
              <a:rPr lang="en-US" sz="1400" dirty="0"/>
              <a:t> party tools to support Continuous Integration </a:t>
            </a:r>
          </a:p>
        </p:txBody>
      </p:sp>
      <p:grpSp>
        <p:nvGrpSpPr>
          <p:cNvPr id="3" name="Group 2"/>
          <p:cNvGrpSpPr/>
          <p:nvPr/>
        </p:nvGrpSpPr>
        <p:grpSpPr>
          <a:xfrm>
            <a:off x="4310367" y="1019066"/>
            <a:ext cx="4657533" cy="2753119"/>
            <a:chOff x="4310367" y="1019066"/>
            <a:chExt cx="4657533" cy="2753119"/>
          </a:xfrm>
        </p:grpSpPr>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0367" y="1019066"/>
              <a:ext cx="4657533" cy="2753119"/>
            </a:xfrm>
            <a:prstGeom prst="rect">
              <a:avLst/>
            </a:prstGeom>
          </p:spPr>
        </p:pic>
        <p:pic>
          <p:nvPicPr>
            <p:cNvPr id="30" name="Picture 33" descr="Copy of 23">
              <a:hlinkClick r:id="rId3" action="ppaction://hlinksldjump"/>
            </p:cNvPr>
            <p:cNvPicPr>
              <a:picLocks noChangeArrowheads="1"/>
            </p:cNvPicPr>
            <p:nvPr/>
          </p:nvPicPr>
          <p:blipFill>
            <a:blip r:embed="rId4" cstate="print"/>
            <a:srcRect r="12750" b="34564"/>
            <a:stretch>
              <a:fillRect/>
            </a:stretch>
          </p:blipFill>
          <p:spPr bwMode="auto">
            <a:xfrm>
              <a:off x="4898901" y="1201583"/>
              <a:ext cx="3456432" cy="2185416"/>
            </a:xfrm>
            <a:prstGeom prst="rect">
              <a:avLst/>
            </a:prstGeom>
            <a:noFill/>
            <a:ln>
              <a:noFill/>
            </a:ln>
          </p:spPr>
        </p:pic>
      </p:grpSp>
    </p:spTree>
    <p:extLst>
      <p:ext uri="{BB962C8B-B14F-4D97-AF65-F5344CB8AC3E}">
        <p14:creationId xmlns:p14="http://schemas.microsoft.com/office/powerpoint/2010/main" val="2695594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designer - service development</a:t>
            </a:r>
            <a:endParaRPr lang="en-US" dirty="0"/>
          </a:p>
        </p:txBody>
      </p:sp>
      <p:sp>
        <p:nvSpPr>
          <p:cNvPr id="5" name="Text Placeholder 4"/>
          <p:cNvSpPr>
            <a:spLocks noGrp="1"/>
          </p:cNvSpPr>
          <p:nvPr>
            <p:ph type="body" sz="quarter" idx="13"/>
          </p:nvPr>
        </p:nvSpPr>
        <p:spPr/>
        <p:txBody>
          <a:bodyPr/>
          <a:lstStyle/>
          <a:p>
            <a:endParaRPr lang="en-US" dirty="0"/>
          </a:p>
        </p:txBody>
      </p:sp>
      <p:sp>
        <p:nvSpPr>
          <p:cNvPr id="35" name="Round Diagonal Corner Rectangle 34"/>
          <p:cNvSpPr/>
          <p:nvPr/>
        </p:nvSpPr>
        <p:spPr>
          <a:xfrm>
            <a:off x="395288" y="3440050"/>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r>
              <a:rPr lang="en-US" sz="1300" b="1" dirty="0">
                <a:solidFill>
                  <a:prstClr val="white">
                    <a:lumMod val="50000"/>
                  </a:prstClr>
                </a:solidFill>
              </a:rPr>
              <a:t>Support for Continuous Integration</a:t>
            </a:r>
          </a:p>
        </p:txBody>
      </p:sp>
      <p:sp>
        <p:nvSpPr>
          <p:cNvPr id="37" name="Round Diagonal Corner Rectangle 36"/>
          <p:cNvSpPr/>
          <p:nvPr/>
        </p:nvSpPr>
        <p:spPr>
          <a:xfrm>
            <a:off x="395288" y="1119631"/>
            <a:ext cx="1563624" cy="1024128"/>
          </a:xfrm>
          <a:prstGeom prst="round2DiagRect">
            <a:avLst>
              <a:gd name="adj1" fmla="val 798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Integrated Development Environment</a:t>
            </a:r>
          </a:p>
        </p:txBody>
      </p:sp>
      <p:sp>
        <p:nvSpPr>
          <p:cNvPr id="38" name="Round Diagonal Corner Rectangle 37"/>
          <p:cNvSpPr/>
          <p:nvPr/>
        </p:nvSpPr>
        <p:spPr>
          <a:xfrm>
            <a:off x="2088872" y="3440050"/>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endParaRPr lang="en-IN" sz="1300" b="1" dirty="0">
              <a:solidFill>
                <a:prstClr val="white">
                  <a:lumMod val="50000"/>
                </a:prstClr>
              </a:solidFill>
            </a:endParaRPr>
          </a:p>
          <a:p>
            <a:pPr defTabSz="685800" fontAlgn="base">
              <a:spcBef>
                <a:spcPct val="0"/>
              </a:spcBef>
              <a:spcAft>
                <a:spcPct val="0"/>
              </a:spcAft>
            </a:pPr>
            <a:r>
              <a:rPr lang="en-IN" sz="1300" b="1" dirty="0">
                <a:solidFill>
                  <a:prstClr val="white">
                    <a:lumMod val="50000"/>
                  </a:prstClr>
                </a:solidFill>
              </a:rPr>
              <a:t>Version </a:t>
            </a:r>
          </a:p>
          <a:p>
            <a:pPr defTabSz="685800" fontAlgn="base">
              <a:spcBef>
                <a:spcPct val="0"/>
              </a:spcBef>
              <a:spcAft>
                <a:spcPct val="0"/>
              </a:spcAft>
            </a:pPr>
            <a:r>
              <a:rPr lang="en-IN" sz="1300" b="1" dirty="0">
                <a:solidFill>
                  <a:prstClr val="white">
                    <a:lumMod val="50000"/>
                  </a:prstClr>
                </a:solidFill>
              </a:rPr>
              <a:t>Inter-Operability</a:t>
            </a:r>
          </a:p>
          <a:p>
            <a:pPr defTabSz="685800" fontAlgn="base">
              <a:spcBef>
                <a:spcPct val="0"/>
              </a:spcBef>
              <a:spcAft>
                <a:spcPct val="0"/>
              </a:spcAft>
            </a:pPr>
            <a:endParaRPr lang="en-US" sz="1300" b="1" dirty="0">
              <a:solidFill>
                <a:prstClr val="white">
                  <a:lumMod val="50000"/>
                </a:prstClr>
              </a:solidFill>
            </a:endParaRPr>
          </a:p>
        </p:txBody>
      </p:sp>
      <p:sp>
        <p:nvSpPr>
          <p:cNvPr id="39" name="Round Diagonal Corner Rectangle 38"/>
          <p:cNvSpPr/>
          <p:nvPr/>
        </p:nvSpPr>
        <p:spPr>
          <a:xfrm>
            <a:off x="3793292" y="3440050"/>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r>
              <a:rPr lang="en-US" sz="1300" b="1" dirty="0">
                <a:solidFill>
                  <a:prstClr val="white">
                    <a:lumMod val="50000"/>
                  </a:prstClr>
                </a:solidFill>
              </a:rPr>
              <a:t>Unit Testing Framework – part of DevOps edition</a:t>
            </a:r>
          </a:p>
        </p:txBody>
      </p:sp>
      <p:sp>
        <p:nvSpPr>
          <p:cNvPr id="7" name="Round Diagonal Corner Rectangle 6"/>
          <p:cNvSpPr/>
          <p:nvPr/>
        </p:nvSpPr>
        <p:spPr>
          <a:xfrm>
            <a:off x="2099320" y="2282889"/>
            <a:ext cx="5520680" cy="1024128"/>
          </a:xfrm>
          <a:prstGeom prst="round2DiagRect">
            <a:avLst>
              <a:gd name="adj1" fmla="val 8779"/>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fontAlgn="base">
              <a:spcBef>
                <a:spcPct val="0"/>
              </a:spcBef>
              <a:spcAft>
                <a:spcPct val="0"/>
              </a:spcAft>
            </a:pPr>
            <a:r>
              <a:rPr lang="en-US" b="1" dirty="0">
                <a:solidFill>
                  <a:prstClr val="white"/>
                </a:solidFill>
              </a:rPr>
              <a:t>SERVICE DEVELOPMENT</a:t>
            </a:r>
          </a:p>
        </p:txBody>
      </p:sp>
      <p:sp>
        <p:nvSpPr>
          <p:cNvPr id="40" name="Round Diagonal Corner Rectangle 39"/>
          <p:cNvSpPr/>
          <p:nvPr/>
        </p:nvSpPr>
        <p:spPr>
          <a:xfrm>
            <a:off x="395288" y="2282889"/>
            <a:ext cx="1563624" cy="1024128"/>
          </a:xfrm>
          <a:prstGeom prst="round2DiagRect">
            <a:avLst>
              <a:gd name="adj1" fmla="val 7990"/>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Graphical and Structured Editors</a:t>
            </a:r>
          </a:p>
          <a:p>
            <a:pPr defTabSz="685800" fontAlgn="base">
              <a:spcBef>
                <a:spcPct val="0"/>
              </a:spcBef>
              <a:spcAft>
                <a:spcPct val="0"/>
              </a:spcAft>
            </a:pPr>
            <a:endParaRPr lang="en-IN" sz="1300" b="1" dirty="0">
              <a:solidFill>
                <a:prstClr val="white">
                  <a:lumMod val="50000"/>
                </a:prstClr>
              </a:solidFill>
            </a:endParaRPr>
          </a:p>
        </p:txBody>
      </p:sp>
      <p:sp>
        <p:nvSpPr>
          <p:cNvPr id="47" name="Round Diagonal Corner Rectangle 46"/>
          <p:cNvSpPr/>
          <p:nvPr/>
        </p:nvSpPr>
        <p:spPr>
          <a:xfrm>
            <a:off x="5487638" y="1119631"/>
            <a:ext cx="1563624" cy="1024128"/>
          </a:xfrm>
          <a:prstGeom prst="round2DiagRect">
            <a:avLst>
              <a:gd name="adj1" fmla="val 8737"/>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US" sz="1300" b="1" dirty="0">
                <a:solidFill>
                  <a:prstClr val="white">
                    <a:lumMod val="50000"/>
                  </a:prstClr>
                </a:solidFill>
              </a:rPr>
              <a:t>Asset Compare and Merge	</a:t>
            </a:r>
          </a:p>
        </p:txBody>
      </p:sp>
      <p:sp>
        <p:nvSpPr>
          <p:cNvPr id="48" name="Round Diagonal Corner Rectangle 47"/>
          <p:cNvSpPr/>
          <p:nvPr/>
        </p:nvSpPr>
        <p:spPr>
          <a:xfrm>
            <a:off x="2092738" y="1119631"/>
            <a:ext cx="1563624" cy="1024128"/>
          </a:xfrm>
          <a:prstGeom prst="round2DiagRect">
            <a:avLst>
              <a:gd name="adj1" fmla="val 9568"/>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Remote, Local Development modes</a:t>
            </a:r>
          </a:p>
        </p:txBody>
      </p:sp>
      <p:sp>
        <p:nvSpPr>
          <p:cNvPr id="49" name="Round Diagonal Corner Rectangle 48"/>
          <p:cNvSpPr/>
          <p:nvPr/>
        </p:nvSpPr>
        <p:spPr>
          <a:xfrm>
            <a:off x="3790188" y="1119631"/>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OOB Version Control Integration</a:t>
            </a:r>
          </a:p>
        </p:txBody>
      </p:sp>
      <p:sp>
        <p:nvSpPr>
          <p:cNvPr id="3" name="Footer Placeholder 2"/>
          <p:cNvSpPr>
            <a:spLocks noGrp="1"/>
          </p:cNvSpPr>
          <p:nvPr>
            <p:ph type="ftr" sz="quarter" idx="14"/>
          </p:nvPr>
        </p:nvSpPr>
        <p:spPr/>
        <p:txBody>
          <a:bodyPr/>
          <a:lstStyle/>
          <a:p>
            <a:pPr>
              <a:defRPr/>
            </a:pPr>
            <a:r>
              <a:rPr lang="en-IN" smtClean="0">
                <a:solidFill>
                  <a:prstClr val="white">
                    <a:lumMod val="65000"/>
                  </a:prstClr>
                </a:solidFill>
              </a:rPr>
              <a:t>© 2016 Software AG. All rights reserved. For internal use only</a:t>
            </a:r>
            <a:endParaRPr lang="en-US" dirty="0">
              <a:solidFill>
                <a:prstClr val="white">
                  <a:lumMod val="65000"/>
                </a:prstClr>
              </a:solidFill>
            </a:endParaRPr>
          </a:p>
        </p:txBody>
      </p:sp>
    </p:spTree>
    <p:extLst>
      <p:ext uri="{BB962C8B-B14F-4D97-AF65-F5344CB8AC3E}">
        <p14:creationId xmlns:p14="http://schemas.microsoft.com/office/powerpoint/2010/main" val="330116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orchestration</a:t>
            </a:r>
            <a:endParaRPr lang="en-US" dirty="0"/>
          </a:p>
        </p:txBody>
      </p:sp>
      <p:sp>
        <p:nvSpPr>
          <p:cNvPr id="5" name="Text Placeholder 4"/>
          <p:cNvSpPr>
            <a:spLocks noGrp="1"/>
          </p:cNvSpPr>
          <p:nvPr>
            <p:ph type="body" sz="quarter" idx="13"/>
          </p:nvPr>
        </p:nvSpPr>
        <p:spPr/>
        <p:txBody>
          <a:bodyPr/>
          <a:lstStyle/>
          <a:p>
            <a:r>
              <a:rPr lang="en-US" dirty="0" smtClean="0"/>
              <a:t>mapping, transformation, enrichment</a:t>
            </a:r>
            <a:endParaRPr lang="en-US" dirty="0"/>
          </a:p>
        </p:txBody>
      </p:sp>
      <p:sp>
        <p:nvSpPr>
          <p:cNvPr id="35" name="Round Diagonal Corner Rectangle 34"/>
          <p:cNvSpPr/>
          <p:nvPr/>
        </p:nvSpPr>
        <p:spPr>
          <a:xfrm>
            <a:off x="395288" y="3440050"/>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r>
              <a:rPr lang="en-US" sz="1300" b="1" dirty="0">
                <a:solidFill>
                  <a:prstClr val="white">
                    <a:lumMod val="50000"/>
                  </a:prstClr>
                </a:solidFill>
              </a:rPr>
              <a:t>Reuse complex mappings</a:t>
            </a:r>
          </a:p>
        </p:txBody>
      </p:sp>
      <p:sp>
        <p:nvSpPr>
          <p:cNvPr id="37" name="Round Diagonal Corner Rectangle 36"/>
          <p:cNvSpPr/>
          <p:nvPr/>
        </p:nvSpPr>
        <p:spPr>
          <a:xfrm>
            <a:off x="395288" y="1119631"/>
            <a:ext cx="1563624" cy="1024128"/>
          </a:xfrm>
          <a:prstGeom prst="round2DiagRect">
            <a:avLst>
              <a:gd name="adj1" fmla="val 798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Parse/Transform</a:t>
            </a:r>
          </a:p>
          <a:p>
            <a:pPr defTabSz="685800" fontAlgn="base">
              <a:spcBef>
                <a:spcPct val="0"/>
              </a:spcBef>
              <a:spcAft>
                <a:spcPct val="0"/>
              </a:spcAft>
            </a:pPr>
            <a:r>
              <a:rPr lang="en-IN" sz="1300" b="1" dirty="0">
                <a:solidFill>
                  <a:prstClr val="white">
                    <a:lumMod val="50000"/>
                  </a:prstClr>
                </a:solidFill>
              </a:rPr>
              <a:t> XML, JSON, EDI and Flat Files</a:t>
            </a:r>
          </a:p>
        </p:txBody>
      </p:sp>
      <p:sp>
        <p:nvSpPr>
          <p:cNvPr id="38" name="Round Diagonal Corner Rectangle 37"/>
          <p:cNvSpPr/>
          <p:nvPr/>
        </p:nvSpPr>
        <p:spPr>
          <a:xfrm>
            <a:off x="2088872" y="3440050"/>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r>
              <a:rPr lang="en-US" sz="1300" b="1" dirty="0">
                <a:solidFill>
                  <a:prstClr val="white">
                    <a:lumMod val="50000"/>
                  </a:prstClr>
                </a:solidFill>
              </a:rPr>
              <a:t>Step by Step Debug</a:t>
            </a:r>
          </a:p>
        </p:txBody>
      </p:sp>
      <p:sp>
        <p:nvSpPr>
          <p:cNvPr id="39" name="Round Diagonal Corner Rectangle 38"/>
          <p:cNvSpPr/>
          <p:nvPr/>
        </p:nvSpPr>
        <p:spPr>
          <a:xfrm>
            <a:off x="3793292" y="3440050"/>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r>
              <a:rPr lang="en-US" sz="1300" b="1" dirty="0">
                <a:solidFill>
                  <a:prstClr val="white">
                    <a:lumMod val="50000"/>
                  </a:prstClr>
                </a:solidFill>
              </a:rPr>
              <a:t>Unit Testing Framework – part of DevOps edition</a:t>
            </a:r>
          </a:p>
        </p:txBody>
      </p:sp>
      <p:sp>
        <p:nvSpPr>
          <p:cNvPr id="7" name="Round Diagonal Corner Rectangle 6"/>
          <p:cNvSpPr/>
          <p:nvPr/>
        </p:nvSpPr>
        <p:spPr>
          <a:xfrm>
            <a:off x="2099320" y="2282889"/>
            <a:ext cx="5368280" cy="1024128"/>
          </a:xfrm>
          <a:prstGeom prst="round2DiagRect">
            <a:avLst>
              <a:gd name="adj1" fmla="val 8779"/>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algn="ctr" fontAlgn="base">
              <a:spcBef>
                <a:spcPct val="0"/>
              </a:spcBef>
              <a:spcAft>
                <a:spcPct val="0"/>
              </a:spcAft>
            </a:pPr>
            <a:r>
              <a:rPr lang="en-US" b="1" dirty="0">
                <a:solidFill>
                  <a:prstClr val="white"/>
                </a:solidFill>
              </a:rPr>
              <a:t>SERVICE ORCHESTRATION</a:t>
            </a:r>
          </a:p>
        </p:txBody>
      </p:sp>
      <p:sp>
        <p:nvSpPr>
          <p:cNvPr id="40" name="Round Diagonal Corner Rectangle 39"/>
          <p:cNvSpPr/>
          <p:nvPr/>
        </p:nvSpPr>
        <p:spPr>
          <a:xfrm>
            <a:off x="395288" y="2282889"/>
            <a:ext cx="1563624" cy="1024128"/>
          </a:xfrm>
          <a:prstGeom prst="round2DiagRect">
            <a:avLst>
              <a:gd name="adj1" fmla="val 7990"/>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Graphical mapping - any to any document formats</a:t>
            </a:r>
          </a:p>
        </p:txBody>
      </p:sp>
      <p:sp>
        <p:nvSpPr>
          <p:cNvPr id="48" name="Round Diagonal Corner Rectangle 47"/>
          <p:cNvSpPr/>
          <p:nvPr/>
        </p:nvSpPr>
        <p:spPr>
          <a:xfrm>
            <a:off x="2092738" y="1119631"/>
            <a:ext cx="1563624" cy="1024128"/>
          </a:xfrm>
          <a:prstGeom prst="round2DiagRect">
            <a:avLst>
              <a:gd name="adj1" fmla="val 9568"/>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Drop-in transformers</a:t>
            </a:r>
          </a:p>
        </p:txBody>
      </p:sp>
      <p:sp>
        <p:nvSpPr>
          <p:cNvPr id="49" name="Round Diagonal Corner Rectangle 48"/>
          <p:cNvSpPr/>
          <p:nvPr/>
        </p:nvSpPr>
        <p:spPr>
          <a:xfrm>
            <a:off x="3922776" y="1119631"/>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Extensive library for manipulating strings, date, math and more</a:t>
            </a:r>
          </a:p>
        </p:txBody>
      </p:sp>
      <p:sp>
        <p:nvSpPr>
          <p:cNvPr id="3" name="Footer Placeholder 2"/>
          <p:cNvSpPr>
            <a:spLocks noGrp="1"/>
          </p:cNvSpPr>
          <p:nvPr>
            <p:ph type="ftr" sz="quarter" idx="14"/>
          </p:nvPr>
        </p:nvSpPr>
        <p:spPr/>
        <p:txBody>
          <a:bodyPr/>
          <a:lstStyle/>
          <a:p>
            <a:pPr>
              <a:defRPr/>
            </a:pPr>
            <a:r>
              <a:rPr lang="en-IN" smtClean="0">
                <a:solidFill>
                  <a:prstClr val="white">
                    <a:lumMod val="65000"/>
                  </a:prstClr>
                </a:solidFill>
              </a:rPr>
              <a:t>© 2016 Software AG. All rights reserved. For internal use only</a:t>
            </a:r>
            <a:endParaRPr lang="en-US" dirty="0">
              <a:solidFill>
                <a:prstClr val="white">
                  <a:lumMod val="65000"/>
                </a:prstClr>
              </a:solidFill>
            </a:endParaRPr>
          </a:p>
        </p:txBody>
      </p:sp>
      <p:sp>
        <p:nvSpPr>
          <p:cNvPr id="16" name="Round Diagonal Corner Rectangle 15"/>
          <p:cNvSpPr/>
          <p:nvPr/>
        </p:nvSpPr>
        <p:spPr>
          <a:xfrm>
            <a:off x="5791200" y="1123950"/>
            <a:ext cx="1563624" cy="1024128"/>
          </a:xfrm>
          <a:prstGeom prst="round2DiagRect">
            <a:avLst>
              <a:gd name="adj1" fmla="val 8779"/>
              <a:gd name="adj2" fmla="val 0"/>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685800" fontAlgn="base">
              <a:spcBef>
                <a:spcPct val="0"/>
              </a:spcBef>
              <a:spcAft>
                <a:spcPct val="0"/>
              </a:spcAft>
            </a:pPr>
            <a:r>
              <a:rPr lang="en-IN" sz="1300" b="1" dirty="0">
                <a:solidFill>
                  <a:prstClr val="white">
                    <a:lumMod val="50000"/>
                  </a:prstClr>
                </a:solidFill>
              </a:rPr>
              <a:t>User Defined Templates</a:t>
            </a:r>
          </a:p>
        </p:txBody>
      </p:sp>
    </p:spTree>
    <p:extLst>
      <p:ext uri="{BB962C8B-B14F-4D97-AF65-F5344CB8AC3E}">
        <p14:creationId xmlns:p14="http://schemas.microsoft.com/office/powerpoint/2010/main" val="235446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ound Diagonal Corner Rectangle 37"/>
          <p:cNvSpPr/>
          <p:nvPr/>
        </p:nvSpPr>
        <p:spPr>
          <a:xfrm>
            <a:off x="410068"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1" name="Round Diagonal Corner Rectangle 37"/>
          <p:cNvSpPr/>
          <p:nvPr/>
        </p:nvSpPr>
        <p:spPr>
          <a:xfrm>
            <a:off x="410067" y="1218332"/>
            <a:ext cx="3792797" cy="54863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2" name="Round Diagonal Corner Rectangle 37"/>
          <p:cNvSpPr/>
          <p:nvPr/>
        </p:nvSpPr>
        <p:spPr>
          <a:xfrm>
            <a:off x="410067" y="1863485"/>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3" name="Round Diagonal Corner Rectangle 37"/>
          <p:cNvSpPr/>
          <p:nvPr/>
        </p:nvSpPr>
        <p:spPr>
          <a:xfrm>
            <a:off x="410067" y="2538878"/>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 name="Title 1"/>
          <p:cNvSpPr>
            <a:spLocks noGrp="1"/>
          </p:cNvSpPr>
          <p:nvPr>
            <p:ph type="title"/>
          </p:nvPr>
        </p:nvSpPr>
        <p:spPr/>
        <p:txBody>
          <a:bodyPr/>
          <a:lstStyle/>
          <a:p>
            <a:r>
              <a:rPr lang="en-US" dirty="0"/>
              <a:t>Service Orchestration</a:t>
            </a:r>
          </a:p>
        </p:txBody>
      </p:sp>
      <p:sp>
        <p:nvSpPr>
          <p:cNvPr id="4" name="Text Placeholder 3"/>
          <p:cNvSpPr>
            <a:spLocks noGrp="1"/>
          </p:cNvSpPr>
          <p:nvPr>
            <p:ph type="body" sz="quarter" idx="13"/>
          </p:nvPr>
        </p:nvSpPr>
        <p:spPr/>
        <p:txBody>
          <a:bodyPr/>
          <a:lstStyle/>
          <a:p>
            <a:r>
              <a:rPr lang="en-US" dirty="0"/>
              <a:t>Mapping, Transformation and Enrichment</a:t>
            </a:r>
            <a:endParaRPr lang="en-US"/>
          </a:p>
        </p:txBody>
      </p:sp>
      <p:sp>
        <p:nvSpPr>
          <p:cNvPr id="16" name="Rectangle 6"/>
          <p:cNvSpPr txBox="1">
            <a:spLocks noChangeArrowheads="1"/>
          </p:cNvSpPr>
          <p:nvPr/>
        </p:nvSpPr>
        <p:spPr bwMode="auto">
          <a:xfrm>
            <a:off x="539684" y="1922005"/>
            <a:ext cx="3582484" cy="45720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solidFill>
                  <a:srgbClr val="333333"/>
                </a:solidFill>
              </a:rPr>
              <a:t>Parse and transform all formats including XML, JSON, EDI and Flat Files</a:t>
            </a:r>
          </a:p>
        </p:txBody>
      </p:sp>
      <p:sp>
        <p:nvSpPr>
          <p:cNvPr id="17" name="Rectangle 6"/>
          <p:cNvSpPr txBox="1">
            <a:spLocks noChangeArrowheads="1"/>
          </p:cNvSpPr>
          <p:nvPr/>
        </p:nvSpPr>
        <p:spPr bwMode="auto">
          <a:xfrm>
            <a:off x="539684" y="2617021"/>
            <a:ext cx="3572405" cy="457200"/>
          </a:xfrm>
          <a:prstGeom prst="rect">
            <a:avLst/>
          </a:prstGeom>
          <a:noFill/>
          <a:ln w="9525">
            <a:noFill/>
            <a:miter lim="800000"/>
            <a:headEnd/>
            <a:tailEnd/>
          </a:ln>
        </p:spPr>
        <p:txBody>
          <a:bodyPr lIns="72000" tIns="0" rIns="72000" bIns="0" anchor="ctr"/>
          <a:lstStyle/>
          <a:p>
            <a:pPr marL="0" lvl="1"/>
            <a:r>
              <a:rPr lang="en-US" sz="1400" dirty="0">
                <a:solidFill>
                  <a:srgbClr val="333333"/>
                </a:solidFill>
              </a:rPr>
              <a:t>Drop-in transformers for in-line enrichment and Global variable support</a:t>
            </a:r>
          </a:p>
        </p:txBody>
      </p:sp>
      <p:sp>
        <p:nvSpPr>
          <p:cNvPr id="18" name="Rectangle 6"/>
          <p:cNvSpPr txBox="1">
            <a:spLocks noChangeArrowheads="1"/>
          </p:cNvSpPr>
          <p:nvPr/>
        </p:nvSpPr>
        <p:spPr bwMode="auto">
          <a:xfrm>
            <a:off x="539684" y="3971093"/>
            <a:ext cx="2492926" cy="626269"/>
          </a:xfrm>
          <a:prstGeom prst="rect">
            <a:avLst/>
          </a:prstGeom>
          <a:noFill/>
          <a:ln w="9525">
            <a:noFill/>
            <a:miter lim="800000"/>
            <a:headEnd/>
            <a:tailEnd/>
          </a:ln>
        </p:spPr>
        <p:txBody>
          <a:bodyPr lIns="72000" tIns="0" rIns="72000" bIns="0" anchor="ctr"/>
          <a:lstStyle/>
          <a:p>
            <a:r>
              <a:rPr lang="en-US" sz="1400" b="1" dirty="0">
                <a:solidFill>
                  <a:srgbClr val="FFFFFF"/>
                </a:solidFill>
              </a:rPr>
              <a:t>Point and Click mapping between complex formats</a:t>
            </a:r>
          </a:p>
        </p:txBody>
      </p:sp>
      <p:sp>
        <p:nvSpPr>
          <p:cNvPr id="19" name="Rectangle 6"/>
          <p:cNvSpPr>
            <a:spLocks noChangeArrowheads="1"/>
          </p:cNvSpPr>
          <p:nvPr/>
        </p:nvSpPr>
        <p:spPr bwMode="auto">
          <a:xfrm>
            <a:off x="539684" y="1216909"/>
            <a:ext cx="3592563" cy="557228"/>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solidFill>
                  <a:srgbClr val="333333"/>
                </a:solidFill>
              </a:rPr>
              <a:t>Graphical mapping between any to any document formats</a:t>
            </a:r>
          </a:p>
        </p:txBody>
      </p:sp>
      <p:sp>
        <p:nvSpPr>
          <p:cNvPr id="20" name="Round Diagonal Corner Rectangle 37"/>
          <p:cNvSpPr/>
          <p:nvPr/>
        </p:nvSpPr>
        <p:spPr>
          <a:xfrm>
            <a:off x="3253510"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7" name="Rectangle 6"/>
          <p:cNvSpPr txBox="1">
            <a:spLocks noChangeArrowheads="1"/>
          </p:cNvSpPr>
          <p:nvPr/>
        </p:nvSpPr>
        <p:spPr bwMode="auto">
          <a:xfrm>
            <a:off x="3383126" y="3952127"/>
            <a:ext cx="2492926" cy="626269"/>
          </a:xfrm>
          <a:prstGeom prst="rect">
            <a:avLst/>
          </a:prstGeom>
          <a:noFill/>
          <a:ln w="9525">
            <a:noFill/>
            <a:miter lim="800000"/>
            <a:headEnd/>
            <a:tailEnd/>
          </a:ln>
        </p:spPr>
        <p:txBody>
          <a:bodyPr lIns="72000" tIns="0" rIns="72000" bIns="0" anchor="ctr"/>
          <a:lstStyle/>
          <a:p>
            <a:r>
              <a:rPr lang="en-US" sz="1400" b="1" dirty="0">
                <a:solidFill>
                  <a:srgbClr val="FFFFFF"/>
                </a:solidFill>
              </a:rPr>
              <a:t>Quickly integrate </a:t>
            </a:r>
            <a:br>
              <a:rPr lang="en-US" sz="1400" b="1" dirty="0">
                <a:solidFill>
                  <a:srgbClr val="FFFFFF"/>
                </a:solidFill>
              </a:rPr>
            </a:br>
            <a:r>
              <a:rPr lang="en-US" sz="1400" b="1" dirty="0">
                <a:solidFill>
                  <a:srgbClr val="FFFFFF"/>
                </a:solidFill>
              </a:rPr>
              <a:t>between systems</a:t>
            </a:r>
          </a:p>
        </p:txBody>
      </p:sp>
      <p:sp>
        <p:nvSpPr>
          <p:cNvPr id="28" name="Round Diagonal Corner Rectangle 37"/>
          <p:cNvSpPr/>
          <p:nvPr/>
        </p:nvSpPr>
        <p:spPr>
          <a:xfrm>
            <a:off x="6086957"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9" name="Rectangle 6"/>
          <p:cNvSpPr txBox="1">
            <a:spLocks noChangeArrowheads="1"/>
          </p:cNvSpPr>
          <p:nvPr/>
        </p:nvSpPr>
        <p:spPr bwMode="auto">
          <a:xfrm>
            <a:off x="6216573" y="3953104"/>
            <a:ext cx="2492926" cy="626269"/>
          </a:xfrm>
          <a:prstGeom prst="rect">
            <a:avLst/>
          </a:prstGeom>
          <a:noFill/>
          <a:ln w="9525">
            <a:noFill/>
            <a:miter lim="800000"/>
            <a:headEnd/>
            <a:tailEnd/>
          </a:ln>
        </p:spPr>
        <p:txBody>
          <a:bodyPr lIns="72000" tIns="0" rIns="72000" bIns="0" anchor="ctr"/>
          <a:lstStyle/>
          <a:p>
            <a:pPr marL="0" lvl="1" eaLnBrk="0" hangingPunct="0">
              <a:lnSpc>
                <a:spcPct val="110000"/>
              </a:lnSpc>
            </a:pPr>
            <a:r>
              <a:rPr lang="en-US" sz="1400" b="1" dirty="0">
                <a:solidFill>
                  <a:srgbClr val="FFFFFF"/>
                </a:solidFill>
              </a:rPr>
              <a:t>Segment mapping enables reuse and consistency</a:t>
            </a:r>
          </a:p>
        </p:txBody>
      </p:sp>
      <p:sp>
        <p:nvSpPr>
          <p:cNvPr id="35" name="Round Diagonal Corner Rectangle 37"/>
          <p:cNvSpPr/>
          <p:nvPr/>
        </p:nvSpPr>
        <p:spPr>
          <a:xfrm>
            <a:off x="410067" y="3215457"/>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37" name="Rectangle 6"/>
          <p:cNvSpPr txBox="1">
            <a:spLocks noChangeArrowheads="1"/>
          </p:cNvSpPr>
          <p:nvPr/>
        </p:nvSpPr>
        <p:spPr bwMode="auto">
          <a:xfrm>
            <a:off x="539684" y="3293600"/>
            <a:ext cx="3572405" cy="457200"/>
          </a:xfrm>
          <a:prstGeom prst="rect">
            <a:avLst/>
          </a:prstGeom>
          <a:noFill/>
          <a:ln w="9525">
            <a:noFill/>
            <a:miter lim="800000"/>
            <a:headEnd/>
            <a:tailEnd/>
          </a:ln>
        </p:spPr>
        <p:txBody>
          <a:bodyPr lIns="72000" tIns="0" rIns="72000" bIns="0" anchor="ctr"/>
          <a:lstStyle/>
          <a:p>
            <a:pPr marL="0" lvl="1"/>
            <a:r>
              <a:rPr lang="en-US" sz="1400" dirty="0">
                <a:solidFill>
                  <a:srgbClr val="333333"/>
                </a:solidFill>
              </a:rPr>
              <a:t>Extensive library for manipulating strings, date, math and more</a:t>
            </a:r>
          </a:p>
        </p:txBody>
      </p:sp>
      <p:grpSp>
        <p:nvGrpSpPr>
          <p:cNvPr id="5" name="Group 4"/>
          <p:cNvGrpSpPr/>
          <p:nvPr/>
        </p:nvGrpSpPr>
        <p:grpSpPr>
          <a:xfrm>
            <a:off x="4310367" y="1019066"/>
            <a:ext cx="4657533" cy="2753119"/>
            <a:chOff x="4310367" y="1019066"/>
            <a:chExt cx="4657533" cy="2753119"/>
          </a:xfrm>
        </p:grpSpPr>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0367" y="1019066"/>
              <a:ext cx="4657533" cy="2753119"/>
            </a:xfrm>
            <a:prstGeom prst="rect">
              <a:avLst/>
            </a:prstGeom>
          </p:spPr>
        </p:pic>
        <p:pic>
          <p:nvPicPr>
            <p:cNvPr id="25" name="Picture 33">
              <a:hlinkClick r:id="rId3" action="ppaction://hlinksldjump"/>
            </p:cNvPr>
            <p:cNvPicPr>
              <a:picLocks noChangeArrowheads="1"/>
            </p:cNvPicPr>
            <p:nvPr/>
          </p:nvPicPr>
          <p:blipFill>
            <a:blip r:embed="rId4" cstate="print"/>
            <a:srcRect/>
            <a:stretch>
              <a:fillRect/>
            </a:stretch>
          </p:blipFill>
          <p:spPr bwMode="auto">
            <a:xfrm>
              <a:off x="4898901" y="1201583"/>
              <a:ext cx="3456432" cy="2185416"/>
            </a:xfrm>
            <a:prstGeom prst="rect">
              <a:avLst/>
            </a:prstGeom>
            <a:noFill/>
            <a:ln>
              <a:noFill/>
            </a:ln>
          </p:spPr>
        </p:pic>
      </p:grpSp>
    </p:spTree>
    <p:extLst>
      <p:ext uri="{BB962C8B-B14F-4D97-AF65-F5344CB8AC3E}">
        <p14:creationId xmlns:p14="http://schemas.microsoft.com/office/powerpoint/2010/main" val="2399038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ound Diagonal Corner Rectangle 37"/>
          <p:cNvSpPr/>
          <p:nvPr/>
        </p:nvSpPr>
        <p:spPr>
          <a:xfrm>
            <a:off x="410068"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1" name="Round Diagonal Corner Rectangle 37"/>
          <p:cNvSpPr/>
          <p:nvPr/>
        </p:nvSpPr>
        <p:spPr>
          <a:xfrm>
            <a:off x="410067" y="1218332"/>
            <a:ext cx="3792797" cy="54863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2" name="Round Diagonal Corner Rectangle 37"/>
          <p:cNvSpPr/>
          <p:nvPr/>
        </p:nvSpPr>
        <p:spPr>
          <a:xfrm>
            <a:off x="410067" y="1863485"/>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3" name="Round Diagonal Corner Rectangle 37"/>
          <p:cNvSpPr/>
          <p:nvPr/>
        </p:nvSpPr>
        <p:spPr>
          <a:xfrm>
            <a:off x="410067" y="2538878"/>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 name="Title 1"/>
          <p:cNvSpPr>
            <a:spLocks noGrp="1"/>
          </p:cNvSpPr>
          <p:nvPr>
            <p:ph type="title"/>
          </p:nvPr>
        </p:nvSpPr>
        <p:spPr/>
        <p:txBody>
          <a:bodyPr/>
          <a:lstStyle/>
          <a:p>
            <a:r>
              <a:rPr lang="en-US" dirty="0"/>
              <a:t>Service Orchestration</a:t>
            </a:r>
          </a:p>
        </p:txBody>
      </p:sp>
      <p:sp>
        <p:nvSpPr>
          <p:cNvPr id="4" name="Text Placeholder 3"/>
          <p:cNvSpPr>
            <a:spLocks noGrp="1"/>
          </p:cNvSpPr>
          <p:nvPr>
            <p:ph type="body" sz="quarter" idx="13"/>
          </p:nvPr>
        </p:nvSpPr>
        <p:spPr/>
        <p:txBody>
          <a:bodyPr/>
          <a:lstStyle/>
          <a:p>
            <a:r>
              <a:rPr lang="en-US"/>
              <a:t>Putting the Pieces Together</a:t>
            </a:r>
          </a:p>
        </p:txBody>
      </p:sp>
      <p:sp>
        <p:nvSpPr>
          <p:cNvPr id="16" name="Rectangle 6"/>
          <p:cNvSpPr txBox="1">
            <a:spLocks noChangeArrowheads="1"/>
          </p:cNvSpPr>
          <p:nvPr/>
        </p:nvSpPr>
        <p:spPr bwMode="auto">
          <a:xfrm>
            <a:off x="539684" y="1922005"/>
            <a:ext cx="3582484" cy="45720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Built in services library and visual debugging to speed development</a:t>
            </a:r>
          </a:p>
        </p:txBody>
      </p:sp>
      <p:sp>
        <p:nvSpPr>
          <p:cNvPr id="17" name="Rectangle 6"/>
          <p:cNvSpPr txBox="1">
            <a:spLocks noChangeArrowheads="1"/>
          </p:cNvSpPr>
          <p:nvPr/>
        </p:nvSpPr>
        <p:spPr bwMode="auto">
          <a:xfrm>
            <a:off x="539684" y="2617021"/>
            <a:ext cx="3572405" cy="457200"/>
          </a:xfrm>
          <a:prstGeom prst="rect">
            <a:avLst/>
          </a:prstGeom>
          <a:noFill/>
          <a:ln w="9525">
            <a:noFill/>
            <a:miter lim="800000"/>
            <a:headEnd/>
            <a:tailEnd/>
          </a:ln>
        </p:spPr>
        <p:txBody>
          <a:bodyPr lIns="72000" tIns="0" rIns="72000" bIns="0" anchor="ctr"/>
          <a:lstStyle/>
          <a:p>
            <a:pPr marL="0" lvl="1"/>
            <a:r>
              <a:rPr lang="en-US" sz="1400" dirty="0"/>
              <a:t>Import, define and manage complex document formats</a:t>
            </a:r>
          </a:p>
        </p:txBody>
      </p:sp>
      <p:sp>
        <p:nvSpPr>
          <p:cNvPr id="18" name="Rectangle 6"/>
          <p:cNvSpPr txBox="1">
            <a:spLocks noChangeArrowheads="1"/>
          </p:cNvSpPr>
          <p:nvPr/>
        </p:nvSpPr>
        <p:spPr bwMode="auto">
          <a:xfrm>
            <a:off x="539684" y="3971093"/>
            <a:ext cx="2492926" cy="626269"/>
          </a:xfrm>
          <a:prstGeom prst="rect">
            <a:avLst/>
          </a:prstGeom>
          <a:noFill/>
          <a:ln w="9525">
            <a:noFill/>
            <a:miter lim="800000"/>
            <a:headEnd/>
            <a:tailEnd/>
          </a:ln>
        </p:spPr>
        <p:txBody>
          <a:bodyPr lIns="72000" tIns="0" rIns="72000" bIns="0" anchor="ctr"/>
          <a:lstStyle/>
          <a:p>
            <a:r>
              <a:rPr lang="en-US" sz="1400" b="1" dirty="0">
                <a:solidFill>
                  <a:srgbClr val="FFFFFF"/>
                </a:solidFill>
              </a:rPr>
              <a:t>Protect existing investments in training</a:t>
            </a:r>
          </a:p>
        </p:txBody>
      </p:sp>
      <p:sp>
        <p:nvSpPr>
          <p:cNvPr id="19" name="Rectangle 6"/>
          <p:cNvSpPr>
            <a:spLocks noChangeArrowheads="1"/>
          </p:cNvSpPr>
          <p:nvPr/>
        </p:nvSpPr>
        <p:spPr bwMode="auto">
          <a:xfrm>
            <a:off x="539684" y="1216909"/>
            <a:ext cx="3592563" cy="557228"/>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Unified Eclipse-based, graphical development environment</a:t>
            </a:r>
          </a:p>
        </p:txBody>
      </p:sp>
      <p:sp>
        <p:nvSpPr>
          <p:cNvPr id="20" name="Round Diagonal Corner Rectangle 37"/>
          <p:cNvSpPr/>
          <p:nvPr/>
        </p:nvSpPr>
        <p:spPr>
          <a:xfrm>
            <a:off x="3253510"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7" name="Rectangle 6"/>
          <p:cNvSpPr txBox="1">
            <a:spLocks noChangeArrowheads="1"/>
          </p:cNvSpPr>
          <p:nvPr/>
        </p:nvSpPr>
        <p:spPr bwMode="auto">
          <a:xfrm>
            <a:off x="3383126" y="3952127"/>
            <a:ext cx="2492926" cy="626269"/>
          </a:xfrm>
          <a:prstGeom prst="rect">
            <a:avLst/>
          </a:prstGeom>
          <a:noFill/>
          <a:ln w="9525">
            <a:noFill/>
            <a:miter lim="800000"/>
            <a:headEnd/>
            <a:tailEnd/>
          </a:ln>
        </p:spPr>
        <p:txBody>
          <a:bodyPr lIns="72000" tIns="0" rIns="72000" bIns="0" anchor="ctr"/>
          <a:lstStyle/>
          <a:p>
            <a:r>
              <a:rPr lang="en-US" sz="1400" b="1" dirty="0">
                <a:solidFill>
                  <a:srgbClr val="FFFFFF"/>
                </a:solidFill>
              </a:rPr>
              <a:t>Faster development</a:t>
            </a:r>
          </a:p>
        </p:txBody>
      </p:sp>
      <p:sp>
        <p:nvSpPr>
          <p:cNvPr id="28" name="Round Diagonal Corner Rectangle 37"/>
          <p:cNvSpPr/>
          <p:nvPr/>
        </p:nvSpPr>
        <p:spPr>
          <a:xfrm>
            <a:off x="6086957"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9" name="Rectangle 6"/>
          <p:cNvSpPr txBox="1">
            <a:spLocks noChangeArrowheads="1"/>
          </p:cNvSpPr>
          <p:nvPr/>
        </p:nvSpPr>
        <p:spPr bwMode="auto">
          <a:xfrm>
            <a:off x="6216573" y="3953104"/>
            <a:ext cx="2492926" cy="626269"/>
          </a:xfrm>
          <a:prstGeom prst="rect">
            <a:avLst/>
          </a:prstGeom>
          <a:noFill/>
          <a:ln w="9525">
            <a:noFill/>
            <a:miter lim="800000"/>
            <a:headEnd/>
            <a:tailEnd/>
          </a:ln>
        </p:spPr>
        <p:txBody>
          <a:bodyPr lIns="72000" tIns="0" rIns="72000" bIns="0" anchor="ctr"/>
          <a:lstStyle/>
          <a:p>
            <a:pPr marL="0" lvl="1" eaLnBrk="0" hangingPunct="0">
              <a:lnSpc>
                <a:spcPct val="110000"/>
              </a:lnSpc>
            </a:pPr>
            <a:r>
              <a:rPr lang="en-US" sz="1400" b="1" dirty="0">
                <a:solidFill>
                  <a:srgbClr val="FFFFFF"/>
                </a:solidFill>
              </a:rPr>
              <a:t>Seamless integration </a:t>
            </a:r>
            <a:br>
              <a:rPr lang="en-US" sz="1400" b="1" dirty="0">
                <a:solidFill>
                  <a:srgbClr val="FFFFFF"/>
                </a:solidFill>
              </a:rPr>
            </a:br>
            <a:r>
              <a:rPr lang="en-US" sz="1400" b="1" dirty="0">
                <a:solidFill>
                  <a:srgbClr val="FFFFFF"/>
                </a:solidFill>
              </a:rPr>
              <a:t>with other </a:t>
            </a:r>
            <a:r>
              <a:rPr lang="en-US" sz="1400" b="1">
                <a:solidFill>
                  <a:srgbClr val="FFFFFF"/>
                </a:solidFill>
              </a:rPr>
              <a:t>webMethods</a:t>
            </a:r>
            <a:r>
              <a:rPr lang="en-US" sz="1400" b="1" dirty="0">
                <a:solidFill>
                  <a:srgbClr val="FFFFFF"/>
                </a:solidFill>
              </a:rPr>
              <a:t> suite components</a:t>
            </a:r>
          </a:p>
        </p:txBody>
      </p:sp>
      <p:sp>
        <p:nvSpPr>
          <p:cNvPr id="35" name="Round Diagonal Corner Rectangle 37"/>
          <p:cNvSpPr/>
          <p:nvPr/>
        </p:nvSpPr>
        <p:spPr>
          <a:xfrm>
            <a:off x="391127" y="3215457"/>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37" name="Rectangle 6"/>
          <p:cNvSpPr txBox="1">
            <a:spLocks noChangeArrowheads="1"/>
          </p:cNvSpPr>
          <p:nvPr/>
        </p:nvSpPr>
        <p:spPr bwMode="auto">
          <a:xfrm>
            <a:off x="539684" y="3293600"/>
            <a:ext cx="3572405" cy="457200"/>
          </a:xfrm>
          <a:prstGeom prst="rect">
            <a:avLst/>
          </a:prstGeom>
          <a:noFill/>
          <a:ln w="9525">
            <a:noFill/>
            <a:miter lim="800000"/>
            <a:headEnd/>
            <a:tailEnd/>
          </a:ln>
        </p:spPr>
        <p:txBody>
          <a:bodyPr lIns="72000" tIns="0" rIns="72000" bIns="0" anchor="ctr"/>
          <a:lstStyle/>
          <a:p>
            <a:pPr marL="0" lvl="1"/>
            <a:r>
              <a:rPr lang="en-US" sz="1400" dirty="0"/>
              <a:t>Rapidly assemble services using FLOW</a:t>
            </a:r>
          </a:p>
        </p:txBody>
      </p:sp>
      <p:grpSp>
        <p:nvGrpSpPr>
          <p:cNvPr id="3" name="Group 2"/>
          <p:cNvGrpSpPr/>
          <p:nvPr/>
        </p:nvGrpSpPr>
        <p:grpSpPr>
          <a:xfrm>
            <a:off x="4310367" y="1019066"/>
            <a:ext cx="4657533" cy="2753119"/>
            <a:chOff x="4310367" y="1019066"/>
            <a:chExt cx="4657533" cy="2753119"/>
          </a:xfrm>
        </p:grpSpPr>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0367" y="1019066"/>
              <a:ext cx="4657533" cy="2753119"/>
            </a:xfrm>
            <a:prstGeom prst="rect">
              <a:avLst/>
            </a:prstGeom>
          </p:spPr>
        </p:pic>
        <p:pic>
          <p:nvPicPr>
            <p:cNvPr id="30" name="Picture 33" descr="Copy of 23">
              <a:hlinkClick r:id="rId3" action="ppaction://hlinksldjump"/>
            </p:cNvPr>
            <p:cNvPicPr>
              <a:picLocks noChangeArrowheads="1"/>
            </p:cNvPicPr>
            <p:nvPr/>
          </p:nvPicPr>
          <p:blipFill>
            <a:blip r:embed="rId4" cstate="print"/>
            <a:srcRect r="12750" b="34564"/>
            <a:stretch>
              <a:fillRect/>
            </a:stretch>
          </p:blipFill>
          <p:spPr bwMode="auto">
            <a:xfrm>
              <a:off x="4898901" y="1201583"/>
              <a:ext cx="3456432" cy="2185416"/>
            </a:xfrm>
            <a:prstGeom prst="rect">
              <a:avLst/>
            </a:prstGeom>
            <a:noFill/>
            <a:ln>
              <a:noFill/>
            </a:ln>
          </p:spPr>
        </p:pic>
      </p:grpSp>
    </p:spTree>
    <p:extLst>
      <p:ext uri="{BB962C8B-B14F-4D97-AF65-F5344CB8AC3E}">
        <p14:creationId xmlns:p14="http://schemas.microsoft.com/office/powerpoint/2010/main" val="3240030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down)">
                                      <p:cBhvr>
                                        <p:cTn id="8" dur="500"/>
                                        <p:tgtEl>
                                          <p:spTgt spid="21"/>
                                        </p:tgtEl>
                                      </p:cBhvr>
                                    </p:animEffect>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p:cTn id="12" dur="1000" fill="hold"/>
                                        <p:tgtEl>
                                          <p:spTgt spid="19">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9">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9">
                                            <p:txEl>
                                              <p:pRg st="0" end="0"/>
                                            </p:txEl>
                                          </p:spTgt>
                                        </p:tgtEl>
                                      </p:cBhvr>
                                    </p:animEffect>
                                  </p:childTnLst>
                                </p:cTn>
                              </p:par>
                            </p:childTnLst>
                          </p:cTn>
                        </p:par>
                        <p:par>
                          <p:cTn id="15" fill="hold">
                            <p:stCondLst>
                              <p:cond delay="1500"/>
                            </p:stCondLst>
                            <p:childTnLst>
                              <p:par>
                                <p:cTn id="16" presetID="12" presetClass="entr" presetSubtype="1"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p:tgtEl>
                                          <p:spTgt spid="22"/>
                                        </p:tgtEl>
                                        <p:attrNameLst>
                                          <p:attrName>ppt_y</p:attrName>
                                        </p:attrNameLst>
                                      </p:cBhvr>
                                      <p:tavLst>
                                        <p:tav tm="0">
                                          <p:val>
                                            <p:strVal val="#ppt_y-#ppt_h*1.125000"/>
                                          </p:val>
                                        </p:tav>
                                        <p:tav tm="100000">
                                          <p:val>
                                            <p:strVal val="#ppt_y"/>
                                          </p:val>
                                        </p:tav>
                                      </p:tavLst>
                                    </p:anim>
                                    <p:animEffect transition="in" filter="wipe(down)">
                                      <p:cBhvr>
                                        <p:cTn id="19" dur="500"/>
                                        <p:tgtEl>
                                          <p:spTgt spid="22"/>
                                        </p:tgtEl>
                                      </p:cBhvr>
                                    </p:animEffect>
                                  </p:childTnLst>
                                </p:cTn>
                              </p:par>
                            </p:childTnLst>
                          </p:cTn>
                        </p:par>
                        <p:par>
                          <p:cTn id="20" fill="hold">
                            <p:stCondLst>
                              <p:cond delay="2000"/>
                            </p:stCondLst>
                            <p:childTnLst>
                              <p:par>
                                <p:cTn id="21" presetID="55"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70"/>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Effect transition="in" filter="fade">
                                      <p:cBhvr>
                                        <p:cTn id="25" dur="1000"/>
                                        <p:tgtEl>
                                          <p:spTgt spid="16"/>
                                        </p:tgtEl>
                                      </p:cBhvr>
                                    </p:animEffect>
                                  </p:childTnLst>
                                </p:cTn>
                              </p:par>
                            </p:childTnLst>
                          </p:cTn>
                        </p:par>
                        <p:par>
                          <p:cTn id="26" fill="hold">
                            <p:stCondLst>
                              <p:cond delay="3000"/>
                            </p:stCondLst>
                            <p:childTnLst>
                              <p:par>
                                <p:cTn id="27" presetID="12" presetClass="entr" presetSubtype="1"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p:tgtEl>
                                          <p:spTgt spid="23"/>
                                        </p:tgtEl>
                                        <p:attrNameLst>
                                          <p:attrName>ppt_y</p:attrName>
                                        </p:attrNameLst>
                                      </p:cBhvr>
                                      <p:tavLst>
                                        <p:tav tm="0">
                                          <p:val>
                                            <p:strVal val="#ppt_y-#ppt_h*1.125000"/>
                                          </p:val>
                                        </p:tav>
                                        <p:tav tm="100000">
                                          <p:val>
                                            <p:strVal val="#ppt_y"/>
                                          </p:val>
                                        </p:tav>
                                      </p:tavLst>
                                    </p:anim>
                                    <p:animEffect transition="in" filter="wipe(down)">
                                      <p:cBhvr>
                                        <p:cTn id="30" dur="500"/>
                                        <p:tgtEl>
                                          <p:spTgt spid="23"/>
                                        </p:tgtEl>
                                      </p:cBhvr>
                                    </p:animEffect>
                                  </p:childTnLst>
                                </p:cTn>
                              </p:par>
                            </p:childTnLst>
                          </p:cTn>
                        </p:par>
                        <p:par>
                          <p:cTn id="31" fill="hold">
                            <p:stCondLst>
                              <p:cond delay="3500"/>
                            </p:stCondLst>
                            <p:childTnLst>
                              <p:par>
                                <p:cTn id="32" presetID="55"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1000" fill="hold"/>
                                        <p:tgtEl>
                                          <p:spTgt spid="17"/>
                                        </p:tgtEl>
                                        <p:attrNameLst>
                                          <p:attrName>ppt_w</p:attrName>
                                        </p:attrNameLst>
                                      </p:cBhvr>
                                      <p:tavLst>
                                        <p:tav tm="0">
                                          <p:val>
                                            <p:strVal val="#ppt_w*0.70"/>
                                          </p:val>
                                        </p:tav>
                                        <p:tav tm="100000">
                                          <p:val>
                                            <p:strVal val="#ppt_w"/>
                                          </p:val>
                                        </p:tav>
                                      </p:tavLst>
                                    </p:anim>
                                    <p:anim calcmode="lin" valueType="num">
                                      <p:cBhvr>
                                        <p:cTn id="35" dur="1000" fill="hold"/>
                                        <p:tgtEl>
                                          <p:spTgt spid="17"/>
                                        </p:tgtEl>
                                        <p:attrNameLst>
                                          <p:attrName>ppt_h</p:attrName>
                                        </p:attrNameLst>
                                      </p:cBhvr>
                                      <p:tavLst>
                                        <p:tav tm="0">
                                          <p:val>
                                            <p:strVal val="#ppt_h"/>
                                          </p:val>
                                        </p:tav>
                                        <p:tav tm="100000">
                                          <p:val>
                                            <p:strVal val="#ppt_h"/>
                                          </p:val>
                                        </p:tav>
                                      </p:tavLst>
                                    </p:anim>
                                    <p:animEffect transition="in" filter="fade">
                                      <p:cBhvr>
                                        <p:cTn id="36" dur="1000"/>
                                        <p:tgtEl>
                                          <p:spTgt spid="17"/>
                                        </p:tgtEl>
                                      </p:cBhvr>
                                    </p:animEffect>
                                  </p:childTnLst>
                                </p:cTn>
                              </p:par>
                            </p:childTnLst>
                          </p:cTn>
                        </p:par>
                        <p:par>
                          <p:cTn id="37" fill="hold">
                            <p:stCondLst>
                              <p:cond delay="4500"/>
                            </p:stCondLst>
                            <p:childTnLst>
                              <p:par>
                                <p:cTn id="38" presetID="12" presetClass="entr" presetSubtype="1"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p:tgtEl>
                                          <p:spTgt spid="35"/>
                                        </p:tgtEl>
                                        <p:attrNameLst>
                                          <p:attrName>ppt_y</p:attrName>
                                        </p:attrNameLst>
                                      </p:cBhvr>
                                      <p:tavLst>
                                        <p:tav tm="0">
                                          <p:val>
                                            <p:strVal val="#ppt_y-#ppt_h*1.125000"/>
                                          </p:val>
                                        </p:tav>
                                        <p:tav tm="100000">
                                          <p:val>
                                            <p:strVal val="#ppt_y"/>
                                          </p:val>
                                        </p:tav>
                                      </p:tavLst>
                                    </p:anim>
                                    <p:animEffect transition="in" filter="wipe(down)">
                                      <p:cBhvr>
                                        <p:cTn id="41" dur="500"/>
                                        <p:tgtEl>
                                          <p:spTgt spid="35"/>
                                        </p:tgtEl>
                                      </p:cBhvr>
                                    </p:animEffect>
                                  </p:childTnLst>
                                </p:cTn>
                              </p:par>
                            </p:childTnLst>
                          </p:cTn>
                        </p:par>
                        <p:par>
                          <p:cTn id="42" fill="hold">
                            <p:stCondLst>
                              <p:cond delay="5000"/>
                            </p:stCondLst>
                            <p:childTnLst>
                              <p:par>
                                <p:cTn id="43" presetID="55"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1000" fill="hold"/>
                                        <p:tgtEl>
                                          <p:spTgt spid="37"/>
                                        </p:tgtEl>
                                        <p:attrNameLst>
                                          <p:attrName>ppt_w</p:attrName>
                                        </p:attrNameLst>
                                      </p:cBhvr>
                                      <p:tavLst>
                                        <p:tav tm="0">
                                          <p:val>
                                            <p:strVal val="#ppt_w*0.70"/>
                                          </p:val>
                                        </p:tav>
                                        <p:tav tm="100000">
                                          <p:val>
                                            <p:strVal val="#ppt_w"/>
                                          </p:val>
                                        </p:tav>
                                      </p:tavLst>
                                    </p:anim>
                                    <p:anim calcmode="lin" valueType="num">
                                      <p:cBhvr>
                                        <p:cTn id="46" dur="1000" fill="hold"/>
                                        <p:tgtEl>
                                          <p:spTgt spid="37"/>
                                        </p:tgtEl>
                                        <p:attrNameLst>
                                          <p:attrName>ppt_h</p:attrName>
                                        </p:attrNameLst>
                                      </p:cBhvr>
                                      <p:tavLst>
                                        <p:tav tm="0">
                                          <p:val>
                                            <p:strVal val="#ppt_h"/>
                                          </p:val>
                                        </p:tav>
                                        <p:tav tm="100000">
                                          <p:val>
                                            <p:strVal val="#ppt_h"/>
                                          </p:val>
                                        </p:tav>
                                      </p:tavLst>
                                    </p:anim>
                                    <p:animEffect transition="in" filter="fade">
                                      <p:cBhvr>
                                        <p:cTn id="47" dur="10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p:tgtEl>
                                          <p:spTgt spid="24"/>
                                        </p:tgtEl>
                                        <p:attrNameLst>
                                          <p:attrName>ppt_y</p:attrName>
                                        </p:attrNameLst>
                                      </p:cBhvr>
                                      <p:tavLst>
                                        <p:tav tm="0">
                                          <p:val>
                                            <p:strVal val="#ppt_y+#ppt_h*1.125000"/>
                                          </p:val>
                                        </p:tav>
                                        <p:tav tm="100000">
                                          <p:val>
                                            <p:strVal val="#ppt_y"/>
                                          </p:val>
                                        </p:tav>
                                      </p:tavLst>
                                    </p:anim>
                                    <p:animEffect transition="in" filter="wipe(up)">
                                      <p:cBhvr>
                                        <p:cTn id="53" dur="500"/>
                                        <p:tgtEl>
                                          <p:spTgt spid="24"/>
                                        </p:tgtEl>
                                      </p:cBhvr>
                                    </p:animEffect>
                                  </p:childTnLst>
                                </p:cTn>
                              </p:par>
                            </p:childTnLst>
                          </p:cTn>
                        </p:par>
                        <p:par>
                          <p:cTn id="54" fill="hold">
                            <p:stCondLst>
                              <p:cond delay="500"/>
                            </p:stCondLst>
                            <p:childTnLst>
                              <p:par>
                                <p:cTn id="55" presetID="55" presetClass="entr" presetSubtype="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1000" fill="hold"/>
                                        <p:tgtEl>
                                          <p:spTgt spid="18"/>
                                        </p:tgtEl>
                                        <p:attrNameLst>
                                          <p:attrName>ppt_w</p:attrName>
                                        </p:attrNameLst>
                                      </p:cBhvr>
                                      <p:tavLst>
                                        <p:tav tm="0">
                                          <p:val>
                                            <p:strVal val="#ppt_w*0.70"/>
                                          </p:val>
                                        </p:tav>
                                        <p:tav tm="100000">
                                          <p:val>
                                            <p:strVal val="#ppt_w"/>
                                          </p:val>
                                        </p:tav>
                                      </p:tavLst>
                                    </p:anim>
                                    <p:anim calcmode="lin" valueType="num">
                                      <p:cBhvr>
                                        <p:cTn id="58" dur="1000" fill="hold"/>
                                        <p:tgtEl>
                                          <p:spTgt spid="18"/>
                                        </p:tgtEl>
                                        <p:attrNameLst>
                                          <p:attrName>ppt_h</p:attrName>
                                        </p:attrNameLst>
                                      </p:cBhvr>
                                      <p:tavLst>
                                        <p:tav tm="0">
                                          <p:val>
                                            <p:strVal val="#ppt_h"/>
                                          </p:val>
                                        </p:tav>
                                        <p:tav tm="100000">
                                          <p:val>
                                            <p:strVal val="#ppt_h"/>
                                          </p:val>
                                        </p:tav>
                                      </p:tavLst>
                                    </p:anim>
                                    <p:animEffect transition="in" filter="fade">
                                      <p:cBhvr>
                                        <p:cTn id="59" dur="1000"/>
                                        <p:tgtEl>
                                          <p:spTgt spid="18"/>
                                        </p:tgtEl>
                                      </p:cBhvr>
                                    </p:animEffect>
                                  </p:childTnLst>
                                </p:cTn>
                              </p:par>
                            </p:childTnLst>
                          </p:cTn>
                        </p:par>
                        <p:par>
                          <p:cTn id="60" fill="hold">
                            <p:stCondLst>
                              <p:cond delay="1500"/>
                            </p:stCondLst>
                            <p:childTnLst>
                              <p:par>
                                <p:cTn id="61" presetID="12" presetClass="entr" presetSubtype="4"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p:tgtEl>
                                          <p:spTgt spid="20"/>
                                        </p:tgtEl>
                                        <p:attrNameLst>
                                          <p:attrName>ppt_y</p:attrName>
                                        </p:attrNameLst>
                                      </p:cBhvr>
                                      <p:tavLst>
                                        <p:tav tm="0">
                                          <p:val>
                                            <p:strVal val="#ppt_y+#ppt_h*1.125000"/>
                                          </p:val>
                                        </p:tav>
                                        <p:tav tm="100000">
                                          <p:val>
                                            <p:strVal val="#ppt_y"/>
                                          </p:val>
                                        </p:tav>
                                      </p:tavLst>
                                    </p:anim>
                                    <p:animEffect transition="in" filter="wipe(up)">
                                      <p:cBhvr>
                                        <p:cTn id="64" dur="500"/>
                                        <p:tgtEl>
                                          <p:spTgt spid="20"/>
                                        </p:tgtEl>
                                      </p:cBhvr>
                                    </p:animEffect>
                                  </p:childTnLst>
                                </p:cTn>
                              </p:par>
                            </p:childTnLst>
                          </p:cTn>
                        </p:par>
                        <p:par>
                          <p:cTn id="65" fill="hold">
                            <p:stCondLst>
                              <p:cond delay="2000"/>
                            </p:stCondLst>
                            <p:childTnLst>
                              <p:par>
                                <p:cTn id="66" presetID="55" presetClass="entr" presetSubtype="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1000" fill="hold"/>
                                        <p:tgtEl>
                                          <p:spTgt spid="27"/>
                                        </p:tgtEl>
                                        <p:attrNameLst>
                                          <p:attrName>ppt_w</p:attrName>
                                        </p:attrNameLst>
                                      </p:cBhvr>
                                      <p:tavLst>
                                        <p:tav tm="0">
                                          <p:val>
                                            <p:strVal val="#ppt_w*0.70"/>
                                          </p:val>
                                        </p:tav>
                                        <p:tav tm="100000">
                                          <p:val>
                                            <p:strVal val="#ppt_w"/>
                                          </p:val>
                                        </p:tav>
                                      </p:tavLst>
                                    </p:anim>
                                    <p:anim calcmode="lin" valueType="num">
                                      <p:cBhvr>
                                        <p:cTn id="69" dur="1000" fill="hold"/>
                                        <p:tgtEl>
                                          <p:spTgt spid="27"/>
                                        </p:tgtEl>
                                        <p:attrNameLst>
                                          <p:attrName>ppt_h</p:attrName>
                                        </p:attrNameLst>
                                      </p:cBhvr>
                                      <p:tavLst>
                                        <p:tav tm="0">
                                          <p:val>
                                            <p:strVal val="#ppt_h"/>
                                          </p:val>
                                        </p:tav>
                                        <p:tav tm="100000">
                                          <p:val>
                                            <p:strVal val="#ppt_h"/>
                                          </p:val>
                                        </p:tav>
                                      </p:tavLst>
                                    </p:anim>
                                    <p:animEffect transition="in" filter="fade">
                                      <p:cBhvr>
                                        <p:cTn id="70" dur="1000"/>
                                        <p:tgtEl>
                                          <p:spTgt spid="27"/>
                                        </p:tgtEl>
                                      </p:cBhvr>
                                    </p:animEffect>
                                  </p:childTnLst>
                                </p:cTn>
                              </p:par>
                            </p:childTnLst>
                          </p:cTn>
                        </p:par>
                        <p:par>
                          <p:cTn id="71" fill="hold">
                            <p:stCondLst>
                              <p:cond delay="3000"/>
                            </p:stCondLst>
                            <p:childTnLst>
                              <p:par>
                                <p:cTn id="72" presetID="1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p:tgtEl>
                                          <p:spTgt spid="28"/>
                                        </p:tgtEl>
                                        <p:attrNameLst>
                                          <p:attrName>ppt_y</p:attrName>
                                        </p:attrNameLst>
                                      </p:cBhvr>
                                      <p:tavLst>
                                        <p:tav tm="0">
                                          <p:val>
                                            <p:strVal val="#ppt_y+#ppt_h*1.125000"/>
                                          </p:val>
                                        </p:tav>
                                        <p:tav tm="100000">
                                          <p:val>
                                            <p:strVal val="#ppt_y"/>
                                          </p:val>
                                        </p:tav>
                                      </p:tavLst>
                                    </p:anim>
                                    <p:animEffect transition="in" filter="wipe(up)">
                                      <p:cBhvr>
                                        <p:cTn id="75" dur="500"/>
                                        <p:tgtEl>
                                          <p:spTgt spid="28"/>
                                        </p:tgtEl>
                                      </p:cBhvr>
                                    </p:animEffect>
                                  </p:childTnLst>
                                </p:cTn>
                              </p:par>
                            </p:childTnLst>
                          </p:cTn>
                        </p:par>
                        <p:par>
                          <p:cTn id="76" fill="hold">
                            <p:stCondLst>
                              <p:cond delay="3500"/>
                            </p:stCondLst>
                            <p:childTnLst>
                              <p:par>
                                <p:cTn id="77" presetID="55"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strVal val="#ppt_w*0.70"/>
                                          </p:val>
                                        </p:tav>
                                        <p:tav tm="100000">
                                          <p:val>
                                            <p:strVal val="#ppt_w"/>
                                          </p:val>
                                        </p:tav>
                                      </p:tavLst>
                                    </p:anim>
                                    <p:anim calcmode="lin" valueType="num">
                                      <p:cBhvr>
                                        <p:cTn id="80" dur="1000" fill="hold"/>
                                        <p:tgtEl>
                                          <p:spTgt spid="29"/>
                                        </p:tgtEl>
                                        <p:attrNameLst>
                                          <p:attrName>ppt_h</p:attrName>
                                        </p:attrNameLst>
                                      </p:cBhvr>
                                      <p:tavLst>
                                        <p:tav tm="0">
                                          <p:val>
                                            <p:strVal val="#ppt_h"/>
                                          </p:val>
                                        </p:tav>
                                        <p:tav tm="100000">
                                          <p:val>
                                            <p:strVal val="#ppt_h"/>
                                          </p:val>
                                        </p:tav>
                                      </p:tavLst>
                                    </p:anim>
                                    <p:animEffect transition="in" filter="fade">
                                      <p:cBhvr>
                                        <p:cTn id="8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1" grpId="0" animBg="1"/>
      <p:bldP spid="22" grpId="0" animBg="1"/>
      <p:bldP spid="23" grpId="0" animBg="1"/>
      <p:bldP spid="16" grpId="0"/>
      <p:bldP spid="17" grpId="0"/>
      <p:bldP spid="18" grpId="0"/>
      <p:bldP spid="19" grpId="0" build="p"/>
      <p:bldP spid="20" grpId="0" animBg="1"/>
      <p:bldP spid="27" grpId="0"/>
      <p:bldP spid="28" grpId="0" animBg="1"/>
      <p:bldP spid="29" grpId="0"/>
      <p:bldP spid="35" grpId="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 Diagonal Corner Rectangle 37"/>
          <p:cNvSpPr/>
          <p:nvPr/>
        </p:nvSpPr>
        <p:spPr>
          <a:xfrm>
            <a:off x="410068"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1" name="Round Diagonal Corner Rectangle 37"/>
          <p:cNvSpPr/>
          <p:nvPr/>
        </p:nvSpPr>
        <p:spPr>
          <a:xfrm>
            <a:off x="410067" y="1127612"/>
            <a:ext cx="4235987" cy="84307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2" name="Round Diagonal Corner Rectangle 37"/>
          <p:cNvSpPr/>
          <p:nvPr/>
        </p:nvSpPr>
        <p:spPr>
          <a:xfrm>
            <a:off x="410067" y="2044931"/>
            <a:ext cx="4235987" cy="84307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3" name="Round Diagonal Corner Rectangle 37"/>
          <p:cNvSpPr/>
          <p:nvPr/>
        </p:nvSpPr>
        <p:spPr>
          <a:xfrm>
            <a:off x="410067" y="2962250"/>
            <a:ext cx="4235987" cy="84307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 name="Title 1"/>
          <p:cNvSpPr>
            <a:spLocks noGrp="1"/>
          </p:cNvSpPr>
          <p:nvPr>
            <p:ph type="title"/>
          </p:nvPr>
        </p:nvSpPr>
        <p:spPr/>
        <p:txBody>
          <a:bodyPr/>
          <a:lstStyle/>
          <a:p>
            <a:r>
              <a:rPr lang="en-US"/>
              <a:t>webMethods</a:t>
            </a:r>
            <a:endParaRPr lang="en-US" dirty="0"/>
          </a:p>
        </p:txBody>
      </p:sp>
      <p:sp>
        <p:nvSpPr>
          <p:cNvPr id="4" name="Text Placeholder 3"/>
          <p:cNvSpPr>
            <a:spLocks noGrp="1"/>
          </p:cNvSpPr>
          <p:nvPr>
            <p:ph type="body" sz="quarter" idx="13"/>
          </p:nvPr>
        </p:nvSpPr>
        <p:spPr/>
        <p:txBody>
          <a:bodyPr/>
          <a:lstStyle/>
          <a:p>
            <a:r>
              <a:rPr lang="en-US" dirty="0"/>
              <a:t>Development and Deployment</a:t>
            </a:r>
            <a:endParaRPr lang="en-US"/>
          </a:p>
        </p:txBody>
      </p:sp>
      <p:sp>
        <p:nvSpPr>
          <p:cNvPr id="16" name="Rectangle 6"/>
          <p:cNvSpPr txBox="1">
            <a:spLocks noChangeArrowheads="1"/>
          </p:cNvSpPr>
          <p:nvPr/>
        </p:nvSpPr>
        <p:spPr bwMode="auto">
          <a:xfrm>
            <a:off x="539684" y="2153854"/>
            <a:ext cx="3836988" cy="62746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File representation for assets helps in deployment</a:t>
            </a:r>
          </a:p>
        </p:txBody>
      </p:sp>
      <p:sp>
        <p:nvSpPr>
          <p:cNvPr id="17" name="Rectangle 6"/>
          <p:cNvSpPr txBox="1">
            <a:spLocks noChangeArrowheads="1"/>
          </p:cNvSpPr>
          <p:nvPr/>
        </p:nvSpPr>
        <p:spPr bwMode="auto">
          <a:xfrm>
            <a:off x="539684" y="3070636"/>
            <a:ext cx="3836988" cy="62746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Single source of truth with tighter VCS integration</a:t>
            </a:r>
          </a:p>
        </p:txBody>
      </p:sp>
      <p:sp>
        <p:nvSpPr>
          <p:cNvPr id="18" name="Rectangle 6"/>
          <p:cNvSpPr txBox="1">
            <a:spLocks noChangeArrowheads="1"/>
          </p:cNvSpPr>
          <p:nvPr/>
        </p:nvSpPr>
        <p:spPr bwMode="auto">
          <a:xfrm>
            <a:off x="539684" y="3971093"/>
            <a:ext cx="2492926" cy="626269"/>
          </a:xfrm>
          <a:prstGeom prst="rect">
            <a:avLst/>
          </a:prstGeom>
          <a:noFill/>
          <a:ln w="9525">
            <a:noFill/>
            <a:miter lim="800000"/>
            <a:headEnd/>
            <a:tailEnd/>
          </a:ln>
        </p:spPr>
        <p:txBody>
          <a:bodyPr lIns="72000" tIns="0" rIns="72000" bIns="0" anchor="ctr"/>
          <a:lstStyle/>
          <a:p>
            <a:r>
              <a:rPr lang="en-US" sz="1600" b="1" dirty="0">
                <a:solidFill>
                  <a:srgbClr val="FFFFFF"/>
                </a:solidFill>
              </a:rPr>
              <a:t>Integrated Tools</a:t>
            </a:r>
          </a:p>
        </p:txBody>
      </p:sp>
      <p:sp>
        <p:nvSpPr>
          <p:cNvPr id="19" name="Rectangle 6"/>
          <p:cNvSpPr>
            <a:spLocks noChangeArrowheads="1"/>
          </p:cNvSpPr>
          <p:nvPr/>
        </p:nvSpPr>
        <p:spPr bwMode="auto">
          <a:xfrm>
            <a:off x="539684" y="1237073"/>
            <a:ext cx="3836988" cy="62746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Combination of product, techniques and scripts provide continuous integration</a:t>
            </a:r>
          </a:p>
        </p:txBody>
      </p:sp>
      <p:sp>
        <p:nvSpPr>
          <p:cNvPr id="20" name="Round Diagonal Corner Rectangle 37"/>
          <p:cNvSpPr/>
          <p:nvPr/>
        </p:nvSpPr>
        <p:spPr>
          <a:xfrm>
            <a:off x="3253510"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7" name="Rectangle 6"/>
          <p:cNvSpPr txBox="1">
            <a:spLocks noChangeArrowheads="1"/>
          </p:cNvSpPr>
          <p:nvPr/>
        </p:nvSpPr>
        <p:spPr bwMode="auto">
          <a:xfrm>
            <a:off x="3383126" y="3952127"/>
            <a:ext cx="2492926" cy="626269"/>
          </a:xfrm>
          <a:prstGeom prst="rect">
            <a:avLst/>
          </a:prstGeom>
          <a:noFill/>
          <a:ln w="9525">
            <a:noFill/>
            <a:miter lim="800000"/>
            <a:headEnd/>
            <a:tailEnd/>
          </a:ln>
        </p:spPr>
        <p:txBody>
          <a:bodyPr lIns="72000" tIns="0" rIns="72000" bIns="0" anchor="ctr"/>
          <a:lstStyle/>
          <a:p>
            <a:r>
              <a:rPr lang="en-US" sz="1600" b="1" dirty="0">
                <a:solidFill>
                  <a:srgbClr val="FFFFFF"/>
                </a:solidFill>
              </a:rPr>
              <a:t>Automation Support</a:t>
            </a:r>
          </a:p>
        </p:txBody>
      </p:sp>
      <p:sp>
        <p:nvSpPr>
          <p:cNvPr id="28" name="Round Diagonal Corner Rectangle 37"/>
          <p:cNvSpPr/>
          <p:nvPr/>
        </p:nvSpPr>
        <p:spPr>
          <a:xfrm>
            <a:off x="6086957" y="3874949"/>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9" name="Rectangle 6"/>
          <p:cNvSpPr txBox="1">
            <a:spLocks noChangeArrowheads="1"/>
          </p:cNvSpPr>
          <p:nvPr/>
        </p:nvSpPr>
        <p:spPr bwMode="auto">
          <a:xfrm>
            <a:off x="6216573" y="3913000"/>
            <a:ext cx="2492926" cy="626269"/>
          </a:xfrm>
          <a:prstGeom prst="rect">
            <a:avLst/>
          </a:prstGeom>
          <a:noFill/>
          <a:ln w="9525">
            <a:noFill/>
            <a:miter lim="800000"/>
            <a:headEnd/>
            <a:tailEnd/>
          </a:ln>
        </p:spPr>
        <p:txBody>
          <a:bodyPr lIns="72000" tIns="0" rIns="72000" bIns="0" anchor="ctr"/>
          <a:lstStyle/>
          <a:p>
            <a:pPr marL="0" lvl="1" eaLnBrk="0" hangingPunct="0">
              <a:lnSpc>
                <a:spcPct val="110000"/>
              </a:lnSpc>
            </a:pPr>
            <a:r>
              <a:rPr lang="en-US" sz="1600" b="1" dirty="0">
                <a:solidFill>
                  <a:srgbClr val="FFFFFF"/>
                </a:solidFill>
              </a:rPr>
              <a:t>Greater Flexibility</a:t>
            </a:r>
          </a:p>
        </p:txBody>
      </p:sp>
      <p:grpSp>
        <p:nvGrpSpPr>
          <p:cNvPr id="5" name="Group 4"/>
          <p:cNvGrpSpPr/>
          <p:nvPr/>
        </p:nvGrpSpPr>
        <p:grpSpPr>
          <a:xfrm>
            <a:off x="4994179" y="1128061"/>
            <a:ext cx="3601716" cy="2560320"/>
            <a:chOff x="4994179" y="1163476"/>
            <a:chExt cx="2894121" cy="2057318"/>
          </a:xfrm>
        </p:grpSpPr>
        <p:sp>
          <p:nvSpPr>
            <p:cNvPr id="33" name="Round Diagonal Corner Rectangle 46"/>
            <p:cNvSpPr/>
            <p:nvPr/>
          </p:nvSpPr>
          <p:spPr>
            <a:xfrm>
              <a:off x="4994179" y="1163476"/>
              <a:ext cx="900000" cy="2057318"/>
            </a:xfrm>
            <a:prstGeom prst="round2DiagRect">
              <a:avLst>
                <a:gd name="adj1" fmla="val 11604"/>
                <a:gd name="adj2" fmla="val 0"/>
              </a:avLst>
            </a:prstGeom>
            <a:noFill/>
            <a:ln w="19050" cap="flat" cmpd="sng" algn="ctr">
              <a:solidFill>
                <a:schemeClr val="bg1">
                  <a:lumMod val="85000"/>
                </a:schemeClr>
              </a:solidFill>
              <a:miter lim="800000"/>
            </a:ln>
            <a:effectLst/>
            <a:scene3d>
              <a:camera prst="orthographicFront">
                <a:rot lat="0" lon="0" rev="0"/>
              </a:camera>
              <a:lightRig rig="threePt" dir="t"/>
            </a:scene3d>
            <a:sp3d prstMaterial="plastic"/>
          </p:spPr>
          <p:txBody>
            <a:bodyPr lIns="36000" tIns="1005840" rIns="36000" anchor="t"/>
            <a:lstStyle/>
            <a:p>
              <a:pPr marL="120650" indent="-120650">
                <a:spcBef>
                  <a:spcPct val="25000"/>
                </a:spcBef>
                <a:spcAft>
                  <a:spcPct val="0"/>
                </a:spcAft>
                <a:buClr>
                  <a:schemeClr val="hlink"/>
                </a:buClr>
                <a:buFontTx/>
                <a:buChar char="•"/>
              </a:pPr>
              <a:r>
                <a:rPr lang="en-US" altLang="en-US" sz="900" dirty="0">
                  <a:cs typeface="Arial" charset="0"/>
                </a:rPr>
                <a:t>Designer Development</a:t>
              </a:r>
            </a:p>
            <a:p>
              <a:pPr marL="120650" indent="-120650">
                <a:spcBef>
                  <a:spcPct val="25000"/>
                </a:spcBef>
                <a:spcAft>
                  <a:spcPct val="0"/>
                </a:spcAft>
                <a:buClr>
                  <a:schemeClr val="hlink"/>
                </a:buClr>
                <a:buFontTx/>
                <a:buChar char="•"/>
              </a:pPr>
              <a:r>
                <a:rPr lang="en-US" altLang="en-US" sz="900" dirty="0">
                  <a:cs typeface="Arial" charset="0"/>
                </a:rPr>
                <a:t>Source Control</a:t>
              </a:r>
            </a:p>
          </p:txBody>
        </p:sp>
        <p:sp>
          <p:nvSpPr>
            <p:cNvPr id="34" name="Round Diagonal Corner Rectangle 46"/>
            <p:cNvSpPr/>
            <p:nvPr/>
          </p:nvSpPr>
          <p:spPr>
            <a:xfrm>
              <a:off x="5995807" y="1163476"/>
              <a:ext cx="900000" cy="2057318"/>
            </a:xfrm>
            <a:prstGeom prst="round2DiagRect">
              <a:avLst>
                <a:gd name="adj1" fmla="val 11604"/>
                <a:gd name="adj2" fmla="val 0"/>
              </a:avLst>
            </a:prstGeom>
            <a:noFill/>
            <a:ln w="19050" cap="flat" cmpd="sng" algn="ctr">
              <a:solidFill>
                <a:schemeClr val="bg1">
                  <a:lumMod val="85000"/>
                </a:schemeClr>
              </a:solidFill>
              <a:miter lim="800000"/>
            </a:ln>
            <a:effectLst/>
            <a:scene3d>
              <a:camera prst="orthographicFront">
                <a:rot lat="0" lon="0" rev="0"/>
              </a:camera>
              <a:lightRig rig="threePt" dir="t"/>
            </a:scene3d>
            <a:sp3d prstMaterial="plastic"/>
          </p:spPr>
          <p:txBody>
            <a:bodyPr lIns="36000" tIns="1005840" rIns="36000" anchor="t"/>
            <a:lstStyle/>
            <a:p>
              <a:pPr marL="120650" indent="-120650">
                <a:spcBef>
                  <a:spcPct val="25000"/>
                </a:spcBef>
                <a:spcAft>
                  <a:spcPct val="0"/>
                </a:spcAft>
                <a:buClr>
                  <a:schemeClr val="hlink"/>
                </a:buClr>
                <a:buFontTx/>
                <a:buChar char="•"/>
              </a:pPr>
              <a:r>
                <a:rPr lang="en-US" altLang="en-US" sz="900" dirty="0">
                  <a:cs typeface="Arial" charset="0"/>
                </a:rPr>
                <a:t>Build Scripts</a:t>
              </a:r>
            </a:p>
            <a:p>
              <a:pPr marL="120650" indent="-120650">
                <a:spcBef>
                  <a:spcPct val="25000"/>
                </a:spcBef>
                <a:spcAft>
                  <a:spcPct val="0"/>
                </a:spcAft>
                <a:buClr>
                  <a:schemeClr val="hlink"/>
                </a:buClr>
                <a:buFontTx/>
                <a:buChar char="•"/>
              </a:pPr>
              <a:r>
                <a:rPr lang="en-US" altLang="en-US" sz="900" dirty="0">
                  <a:cs typeface="Arial" charset="0"/>
                </a:rPr>
                <a:t>File System Representation  of all </a:t>
              </a:r>
              <a:r>
                <a:rPr lang="en-US" altLang="en-US" sz="900" dirty="0" smtClean="0">
                  <a:cs typeface="Arial" charset="0"/>
                </a:rPr>
                <a:t>Assets</a:t>
              </a:r>
            </a:p>
            <a:p>
              <a:pPr marL="120650" indent="-120650">
                <a:spcBef>
                  <a:spcPct val="25000"/>
                </a:spcBef>
                <a:spcAft>
                  <a:spcPct val="0"/>
                </a:spcAft>
                <a:buClr>
                  <a:schemeClr val="hlink"/>
                </a:buClr>
                <a:buFontTx/>
                <a:buChar char="•"/>
              </a:pPr>
              <a:r>
                <a:rPr lang="en-US" sz="900" kern="0" dirty="0" smtClean="0">
                  <a:solidFill>
                    <a:srgbClr val="333333"/>
                  </a:solidFill>
                  <a:latin typeface="Arial"/>
                </a:rPr>
                <a:t>Unit Test Framework</a:t>
              </a:r>
              <a:endParaRPr lang="en-US" sz="900" kern="0" dirty="0">
                <a:solidFill>
                  <a:srgbClr val="333333"/>
                </a:solidFill>
                <a:latin typeface="Arial"/>
                <a:cs typeface="Arial"/>
              </a:endParaRPr>
            </a:p>
          </p:txBody>
        </p:sp>
        <p:sp>
          <p:nvSpPr>
            <p:cNvPr id="35" name="Round Diagonal Corner Rectangle 46"/>
            <p:cNvSpPr/>
            <p:nvPr/>
          </p:nvSpPr>
          <p:spPr>
            <a:xfrm>
              <a:off x="6988300" y="1163476"/>
              <a:ext cx="900000" cy="2057318"/>
            </a:xfrm>
            <a:prstGeom prst="round2DiagRect">
              <a:avLst>
                <a:gd name="adj1" fmla="val 11604"/>
                <a:gd name="adj2" fmla="val 0"/>
              </a:avLst>
            </a:prstGeom>
            <a:noFill/>
            <a:ln w="19050" cap="flat" cmpd="sng" algn="ctr">
              <a:solidFill>
                <a:schemeClr val="bg1">
                  <a:lumMod val="85000"/>
                </a:schemeClr>
              </a:solidFill>
              <a:miter lim="800000"/>
            </a:ln>
            <a:effectLst/>
            <a:scene3d>
              <a:camera prst="orthographicFront">
                <a:rot lat="0" lon="0" rev="0"/>
              </a:camera>
              <a:lightRig rig="threePt" dir="t"/>
            </a:scene3d>
            <a:sp3d prstMaterial="plastic"/>
          </p:spPr>
          <p:txBody>
            <a:bodyPr lIns="36000" tIns="1005840" rIns="36000" anchor="t"/>
            <a:lstStyle/>
            <a:p>
              <a:pPr marL="120650" indent="-120650">
                <a:spcBef>
                  <a:spcPct val="25000"/>
                </a:spcBef>
                <a:spcAft>
                  <a:spcPct val="0"/>
                </a:spcAft>
                <a:buClr>
                  <a:schemeClr val="hlink"/>
                </a:buClr>
                <a:buFontTx/>
                <a:buChar char="•"/>
              </a:pPr>
              <a:r>
                <a:rPr lang="en-US" altLang="en-US" sz="900" dirty="0">
                  <a:cs typeface="Arial" charset="0"/>
                </a:rPr>
                <a:t>Packaged    Deployment</a:t>
              </a:r>
            </a:p>
            <a:p>
              <a:pPr marL="120650" indent="-120650">
                <a:spcBef>
                  <a:spcPct val="25000"/>
                </a:spcBef>
                <a:spcAft>
                  <a:spcPct val="0"/>
                </a:spcAft>
                <a:buClr>
                  <a:schemeClr val="hlink"/>
                </a:buClr>
                <a:buFontTx/>
                <a:buChar char="•"/>
              </a:pPr>
              <a:r>
                <a:rPr lang="en-US" altLang="en-US" sz="900" dirty="0">
                  <a:cs typeface="Arial" charset="0"/>
                </a:rPr>
                <a:t>Deployment Types</a:t>
              </a:r>
            </a:p>
          </p:txBody>
        </p:sp>
        <p:sp>
          <p:nvSpPr>
            <p:cNvPr id="36" name="Round Diagonal Corner Rectangle 46"/>
            <p:cNvSpPr/>
            <p:nvPr/>
          </p:nvSpPr>
          <p:spPr>
            <a:xfrm>
              <a:off x="4994179" y="1178990"/>
              <a:ext cx="900000" cy="861481"/>
            </a:xfrm>
            <a:prstGeom prst="round2DiagRect">
              <a:avLst>
                <a:gd name="adj1" fmla="val 11604"/>
                <a:gd name="adj2" fmla="val 0"/>
              </a:avLst>
            </a:prstGeom>
            <a:noFill/>
            <a:ln w="12700" cap="flat" cmpd="sng" algn="ctr">
              <a:noFill/>
              <a:miter lim="800000"/>
            </a:ln>
            <a:effectLst/>
            <a:scene3d>
              <a:camera prst="orthographicFront">
                <a:rot lat="0" lon="0" rev="0"/>
              </a:camera>
              <a:lightRig rig="threePt" dir="t"/>
            </a:scene3d>
            <a:sp3d prstMaterial="plastic"/>
          </p:spPr>
          <p:txBody>
            <a:bodyPr lIns="36000" tIns="914400" rIns="36000" anchor="b"/>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tx2"/>
                  </a:solidFill>
                  <a:latin typeface="Arial"/>
                  <a:cs typeface="Arial"/>
                </a:rPr>
                <a:t>DEVELOP</a:t>
              </a:r>
              <a:endParaRPr kumimoji="0" lang="en-US" sz="1000" b="1" i="0" u="none" strike="noStrike" kern="0" cap="none" spc="0" normalizeH="0" baseline="0" dirty="0">
                <a:ln>
                  <a:noFill/>
                </a:ln>
                <a:solidFill>
                  <a:schemeClr val="tx2"/>
                </a:solidFill>
                <a:effectLst/>
                <a:uLnTx/>
                <a:uFillTx/>
                <a:latin typeface="Arial"/>
                <a:cs typeface="Arial"/>
              </a:endParaRPr>
            </a:p>
          </p:txBody>
        </p:sp>
        <p:sp>
          <p:nvSpPr>
            <p:cNvPr id="37" name="Round Diagonal Corner Rectangle 46"/>
            <p:cNvSpPr/>
            <p:nvPr/>
          </p:nvSpPr>
          <p:spPr>
            <a:xfrm>
              <a:off x="5995807" y="1178990"/>
              <a:ext cx="900000" cy="861481"/>
            </a:xfrm>
            <a:prstGeom prst="round2DiagRect">
              <a:avLst>
                <a:gd name="adj1" fmla="val 11604"/>
                <a:gd name="adj2" fmla="val 0"/>
              </a:avLst>
            </a:prstGeom>
            <a:noFill/>
            <a:ln w="12700" cap="flat" cmpd="sng" algn="ctr">
              <a:noFill/>
              <a:miter lim="800000"/>
            </a:ln>
            <a:effectLst/>
            <a:scene3d>
              <a:camera prst="orthographicFront">
                <a:rot lat="0" lon="0" rev="0"/>
              </a:camera>
              <a:lightRig rig="threePt" dir="t"/>
            </a:scene3d>
            <a:sp3d prstMaterial="plastic"/>
          </p:spPr>
          <p:txBody>
            <a:bodyPr lIns="36000" tIns="914400" rIns="36000" anchor="b"/>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chemeClr val="tx2"/>
                  </a:solidFill>
                  <a:latin typeface="Arial"/>
                  <a:cs typeface="Arial"/>
                </a:rPr>
                <a:t>BUILD / TEST</a:t>
              </a:r>
              <a:endParaRPr kumimoji="0" lang="en-US" sz="1000" b="1" i="0" u="none" strike="noStrike" kern="0" cap="none" spc="0" normalizeH="0" baseline="0" dirty="0">
                <a:ln>
                  <a:noFill/>
                </a:ln>
                <a:solidFill>
                  <a:schemeClr val="tx2"/>
                </a:solidFill>
                <a:effectLst/>
                <a:uLnTx/>
                <a:uFillTx/>
                <a:latin typeface="Arial"/>
                <a:cs typeface="Arial"/>
              </a:endParaRPr>
            </a:p>
          </p:txBody>
        </p:sp>
        <p:sp>
          <p:nvSpPr>
            <p:cNvPr id="38" name="Round Diagonal Corner Rectangle 46"/>
            <p:cNvSpPr/>
            <p:nvPr/>
          </p:nvSpPr>
          <p:spPr>
            <a:xfrm>
              <a:off x="6988300" y="1178990"/>
              <a:ext cx="900000" cy="861481"/>
            </a:xfrm>
            <a:prstGeom prst="round2DiagRect">
              <a:avLst>
                <a:gd name="adj1" fmla="val 11604"/>
                <a:gd name="adj2" fmla="val 0"/>
              </a:avLst>
            </a:prstGeom>
            <a:noFill/>
            <a:ln w="12700" cap="flat" cmpd="sng" algn="ctr">
              <a:noFill/>
              <a:miter lim="800000"/>
            </a:ln>
            <a:effectLst/>
            <a:scene3d>
              <a:camera prst="orthographicFront">
                <a:rot lat="0" lon="0" rev="0"/>
              </a:camera>
              <a:lightRig rig="threePt" dir="t"/>
            </a:scene3d>
            <a:sp3d prstMaterial="plastic"/>
          </p:spPr>
          <p:txBody>
            <a:bodyPr lIns="36000" tIns="914400" rIns="3600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dirty="0" smtClean="0">
                  <a:ln>
                    <a:noFill/>
                  </a:ln>
                  <a:solidFill>
                    <a:schemeClr val="tx2"/>
                  </a:solidFill>
                  <a:effectLst/>
                  <a:uLnTx/>
                  <a:uFillTx/>
                  <a:latin typeface="Arial"/>
                  <a:ea typeface="+mn-ea"/>
                  <a:cs typeface="Arial"/>
                </a:rPr>
                <a:t>DEPLOY</a:t>
              </a:r>
              <a:endParaRPr kumimoji="0" lang="en-US" sz="1000" b="1" i="0" u="none" strike="noStrike" kern="0" cap="none" spc="0" normalizeH="0" baseline="0" dirty="0">
                <a:ln>
                  <a:noFill/>
                </a:ln>
                <a:solidFill>
                  <a:schemeClr val="tx2"/>
                </a:solidFill>
                <a:effectLst/>
                <a:uLnTx/>
                <a:uFillTx/>
                <a:latin typeface="Arial"/>
                <a:ea typeface="+mn-ea"/>
                <a:cs typeface="Arial"/>
              </a:endParaRPr>
            </a:p>
          </p:txBody>
        </p:sp>
        <p:pic>
          <p:nvPicPr>
            <p:cNvPr id="39" name="Picture 38" descr="Icons_Settings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50" y="1224498"/>
              <a:ext cx="594349" cy="594349"/>
            </a:xfrm>
            <a:prstGeom prst="rect">
              <a:avLst/>
            </a:prstGeom>
          </p:spPr>
        </p:pic>
        <p:pic>
          <p:nvPicPr>
            <p:cNvPr id="40" name="Picture 39" descr="Icons_Selection_and_Cursors1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7266" y="1217967"/>
              <a:ext cx="577199" cy="577199"/>
            </a:xfrm>
            <a:prstGeom prst="rect">
              <a:avLst/>
            </a:prstGeom>
          </p:spPr>
        </p:pic>
        <p:pic>
          <p:nvPicPr>
            <p:cNvPr id="4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83677" y="1257227"/>
              <a:ext cx="560356" cy="534319"/>
            </a:xfrm>
            <a:prstGeom prst="rect">
              <a:avLst/>
            </a:prstGeom>
            <a:noFill/>
            <a:ln>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870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14216"/>
            <a:ext cx="8353425" cy="323850"/>
          </a:xfrm>
        </p:spPr>
        <p:txBody>
          <a:bodyPr/>
          <a:lstStyle/>
          <a:p>
            <a:r>
              <a:rPr lang="en-US" dirty="0" smtClean="0"/>
              <a:t>runtime</a:t>
            </a:r>
            <a:endParaRPr lang="en-US" dirty="0"/>
          </a:p>
        </p:txBody>
      </p:sp>
      <p:sp>
        <p:nvSpPr>
          <p:cNvPr id="3" name="Text Placeholder 2"/>
          <p:cNvSpPr>
            <a:spLocks noGrp="1"/>
          </p:cNvSpPr>
          <p:nvPr>
            <p:ph type="body" sz="quarter" idx="13"/>
          </p:nvPr>
        </p:nvSpPr>
        <p:spPr>
          <a:xfrm>
            <a:off x="304801" y="2145828"/>
            <a:ext cx="8353424" cy="654521"/>
          </a:xfrm>
        </p:spPr>
        <p:txBody>
          <a:bodyPr/>
          <a:lstStyle/>
          <a:p>
            <a:r>
              <a:rPr lang="en-US" dirty="0" smtClean="0"/>
              <a:t>Integration Server and </a:t>
            </a:r>
          </a:p>
          <a:p>
            <a:r>
              <a:rPr lang="en-US" dirty="0" smtClean="0"/>
              <a:t>Adapters</a:t>
            </a:r>
            <a:endParaRPr lang="en-US" dirty="0"/>
          </a:p>
        </p:txBody>
      </p:sp>
      <p:graphicFrame>
        <p:nvGraphicFramePr>
          <p:cNvPr id="4" name="Picture Placeholder 8"/>
          <p:cNvGraphicFramePr>
            <a:graphicFrameLocks/>
          </p:cNvGraphicFramePr>
          <p:nvPr>
            <p:extLst>
              <p:ext uri="{D42A27DB-BD31-4B8C-83A1-F6EECF244321}">
                <p14:modId xmlns:p14="http://schemas.microsoft.com/office/powerpoint/2010/main" val="1728288794"/>
              </p:ext>
            </p:extLst>
          </p:nvPr>
        </p:nvGraphicFramePr>
        <p:xfrm>
          <a:off x="228600" y="2952750"/>
          <a:ext cx="8657863" cy="10379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3" name="Group 12"/>
          <p:cNvGrpSpPr/>
          <p:nvPr/>
        </p:nvGrpSpPr>
        <p:grpSpPr>
          <a:xfrm>
            <a:off x="4567661" y="209550"/>
            <a:ext cx="4423938" cy="2286000"/>
            <a:chOff x="4567661" y="209550"/>
            <a:chExt cx="4423938" cy="2286000"/>
          </a:xfrm>
        </p:grpSpPr>
        <p:sp>
          <p:nvSpPr>
            <p:cNvPr id="9" name="Rounded Rectangle 8"/>
            <p:cNvSpPr/>
            <p:nvPr/>
          </p:nvSpPr>
          <p:spPr>
            <a:xfrm>
              <a:off x="7162800" y="285750"/>
              <a:ext cx="1828799" cy="18136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Adapters</a:t>
              </a:r>
            </a:p>
            <a:p>
              <a:pPr algn="ctr"/>
              <a:endParaRPr lang="en-US" b="1" dirty="0" smtClean="0">
                <a:solidFill>
                  <a:schemeClr val="bg1"/>
                </a:solidFill>
              </a:endParaRPr>
            </a:p>
            <a:p>
              <a:pPr algn="ctr"/>
              <a:r>
                <a:rPr lang="en-US" sz="1400" b="1" dirty="0" smtClean="0">
                  <a:solidFill>
                    <a:schemeClr val="bg1"/>
                  </a:solidFill>
                </a:rPr>
                <a:t>Team size - </a:t>
              </a:r>
              <a:r>
                <a:rPr lang="en-US" sz="1400" dirty="0" smtClean="0">
                  <a:solidFill>
                    <a:schemeClr val="bg1"/>
                  </a:solidFill>
                </a:rPr>
                <a:t>12</a:t>
              </a:r>
              <a:endParaRPr lang="en-US" sz="2800" b="1" dirty="0" smtClean="0">
                <a:solidFill>
                  <a:schemeClr val="bg1"/>
                </a:solidFill>
              </a:endParaRPr>
            </a:p>
          </p:txBody>
        </p:sp>
        <p:grpSp>
          <p:nvGrpSpPr>
            <p:cNvPr id="10" name="Group 9"/>
            <p:cNvGrpSpPr/>
            <p:nvPr/>
          </p:nvGrpSpPr>
          <p:grpSpPr>
            <a:xfrm>
              <a:off x="4567661" y="209550"/>
              <a:ext cx="2490364" cy="2286000"/>
              <a:chOff x="4567661" y="209550"/>
              <a:chExt cx="2490364" cy="2286000"/>
            </a:xfrm>
          </p:grpSpPr>
          <p:sp>
            <p:nvSpPr>
              <p:cNvPr id="7" name="Rounded Rectangle 6"/>
              <p:cNvSpPr/>
              <p:nvPr/>
            </p:nvSpPr>
            <p:spPr>
              <a:xfrm>
                <a:off x="4567661" y="209550"/>
                <a:ext cx="2490364" cy="2286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Integration Server</a:t>
                </a:r>
              </a:p>
              <a:p>
                <a:pPr algn="ctr"/>
                <a:endParaRPr lang="en-US" dirty="0">
                  <a:solidFill>
                    <a:schemeClr val="bg1"/>
                  </a:solidFill>
                </a:endParaRPr>
              </a:p>
              <a:p>
                <a:pPr algn="ctr"/>
                <a:r>
                  <a:rPr lang="en-US" sz="1400" b="1" dirty="0" smtClean="0">
                    <a:solidFill>
                      <a:schemeClr val="bg1"/>
                    </a:solidFill>
                  </a:rPr>
                  <a:t>Team size – 26</a:t>
                </a:r>
                <a:endParaRPr lang="en-US" sz="1100" b="1" dirty="0" smtClean="0">
                  <a:solidFill>
                    <a:schemeClr val="bg1"/>
                  </a:solidFill>
                </a:endParaRPr>
              </a:p>
              <a:p>
                <a:pPr algn="ctr"/>
                <a:endParaRPr lang="en-US" sz="900" dirty="0">
                  <a:solidFill>
                    <a:schemeClr val="bg1"/>
                  </a:solidFill>
                </a:endParaRPr>
              </a:p>
              <a:p>
                <a:pPr algn="ctr"/>
                <a:endParaRPr lang="en-US" sz="1400" b="1" dirty="0" smtClean="0">
                  <a:solidFill>
                    <a:schemeClr val="bg1"/>
                  </a:solidFill>
                </a:endParaRPr>
              </a:p>
              <a:p>
                <a:pPr algn="ctr"/>
                <a:endParaRPr lang="en-US" sz="1400" dirty="0" smtClean="0">
                  <a:solidFill>
                    <a:schemeClr val="bg1"/>
                  </a:solidFill>
                </a:endParaRPr>
              </a:p>
              <a:p>
                <a:pPr algn="ctr"/>
                <a:endParaRPr lang="en-US" sz="1400" dirty="0">
                  <a:solidFill>
                    <a:schemeClr val="bg1"/>
                  </a:solidFill>
                </a:endParaRPr>
              </a:p>
              <a:p>
                <a:pPr algn="ctr"/>
                <a:r>
                  <a:rPr lang="en-US" sz="1400" b="1" dirty="0" smtClean="0">
                    <a:solidFill>
                      <a:schemeClr val="bg1"/>
                    </a:solidFill>
                  </a:rPr>
                  <a:t>Team Size - 16</a:t>
                </a:r>
                <a:endParaRPr lang="en-US" b="1" dirty="0" smtClean="0">
                  <a:solidFill>
                    <a:schemeClr val="bg1"/>
                  </a:solidFill>
                </a:endParaRPr>
              </a:p>
            </p:txBody>
          </p:sp>
          <p:pic>
            <p:nvPicPr>
              <p:cNvPr id="5" name="Picture 22" descr="Button_India"/>
              <p:cNvPicPr preferRelativeResize="0">
                <a:picLocks noChangeArrowheads="1"/>
              </p:cNvPicPr>
              <p:nvPr>
                <p:custDataLst>
                  <p:tags r:id="rId2"/>
                </p:custDataLst>
              </p:nvPr>
            </p:nvPicPr>
            <p:blipFill>
              <a:blip r:embed="rId10">
                <a:extLst>
                  <a:ext uri="{28A0092B-C50C-407E-A947-70E740481C1C}">
                    <a14:useLocalDpi xmlns:a14="http://schemas.microsoft.com/office/drawing/2010/main" val="0"/>
                  </a:ext>
                </a:extLst>
              </a:blip>
              <a:srcRect t="-3609"/>
              <a:stretch>
                <a:fillRect/>
              </a:stretch>
            </p:blipFill>
            <p:spPr bwMode="auto">
              <a:xfrm>
                <a:off x="4692503" y="971550"/>
                <a:ext cx="473868" cy="45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3" descr="Button_USA"/>
              <p:cNvPicPr preferRelativeResize="0">
                <a:picLocks noChangeArrowheads="1"/>
              </p:cNvPicPr>
              <p:nvPr>
                <p:custDataLst>
                  <p:tags r:id="rId3"/>
                </p:custDataLst>
              </p:nvPr>
            </p:nvPicPr>
            <p:blipFill>
              <a:blip r:embed="rId11">
                <a:extLst>
                  <a:ext uri="{28A0092B-C50C-407E-A947-70E740481C1C}">
                    <a14:useLocalDpi xmlns:a14="http://schemas.microsoft.com/office/drawing/2010/main" val="0"/>
                  </a:ext>
                </a:extLst>
              </a:blip>
              <a:srcRect l="-2861" t="-2310" r="5556" b="6436"/>
              <a:stretch>
                <a:fillRect/>
              </a:stretch>
            </p:blipFill>
            <p:spPr bwMode="auto">
              <a:xfrm>
                <a:off x="4675635" y="1894293"/>
                <a:ext cx="507603" cy="41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22" descr="Button_India"/>
            <p:cNvPicPr preferRelativeResize="0">
              <a:picLocks noChangeArrowheads="1"/>
            </p:cNvPicPr>
            <p:nvPr>
              <p:custDataLst>
                <p:tags r:id="rId1"/>
              </p:custDataLst>
            </p:nvPr>
          </p:nvPicPr>
          <p:blipFill>
            <a:blip r:embed="rId10">
              <a:extLst>
                <a:ext uri="{28A0092B-C50C-407E-A947-70E740481C1C}">
                  <a14:useLocalDpi xmlns:a14="http://schemas.microsoft.com/office/drawing/2010/main" val="0"/>
                </a:ext>
              </a:extLst>
            </a:blip>
            <a:srcRect t="-3609"/>
            <a:stretch>
              <a:fillRect/>
            </a:stretch>
          </p:blipFill>
          <p:spPr bwMode="auto">
            <a:xfrm>
              <a:off x="7315200" y="1559697"/>
              <a:ext cx="473868" cy="45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279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dirty="0" smtClean="0">
                <a:solidFill>
                  <a:schemeClr val="bg2"/>
                </a:solidFill>
              </a:rPr>
              <a:t>Overview of the Integration Platform</a:t>
            </a:r>
          </a:p>
          <a:p>
            <a:endParaRPr lang="en-US" dirty="0">
              <a:solidFill>
                <a:schemeClr val="bg2"/>
              </a:solidFill>
            </a:endParaRPr>
          </a:p>
          <a:p>
            <a:r>
              <a:rPr lang="en-US" dirty="0" smtClean="0">
                <a:solidFill>
                  <a:schemeClr val="bg2"/>
                </a:solidFill>
              </a:rPr>
              <a:t>Deep Dive</a:t>
            </a:r>
          </a:p>
          <a:p>
            <a:pPr lvl="1"/>
            <a:r>
              <a:rPr lang="en-US" dirty="0" smtClean="0">
                <a:solidFill>
                  <a:schemeClr val="bg2"/>
                </a:solidFill>
              </a:rPr>
              <a:t>Designer Service Development</a:t>
            </a:r>
          </a:p>
          <a:p>
            <a:pPr lvl="1"/>
            <a:r>
              <a:rPr lang="en-US" dirty="0" err="1" smtClean="0">
                <a:solidFill>
                  <a:schemeClr val="bg2"/>
                </a:solidFill>
              </a:rPr>
              <a:t>webMethods</a:t>
            </a:r>
            <a:r>
              <a:rPr lang="en-US" dirty="0">
                <a:solidFill>
                  <a:schemeClr val="bg2"/>
                </a:solidFill>
              </a:rPr>
              <a:t> </a:t>
            </a:r>
            <a:r>
              <a:rPr lang="en-US" dirty="0" smtClean="0">
                <a:solidFill>
                  <a:schemeClr val="bg2"/>
                </a:solidFill>
              </a:rPr>
              <a:t>Integration Server</a:t>
            </a:r>
          </a:p>
          <a:p>
            <a:pPr lvl="1"/>
            <a:r>
              <a:rPr lang="en-US" dirty="0" err="1" smtClean="0">
                <a:solidFill>
                  <a:schemeClr val="bg2"/>
                </a:solidFill>
              </a:rPr>
              <a:t>webMethods</a:t>
            </a:r>
            <a:r>
              <a:rPr lang="en-US" dirty="0" smtClean="0">
                <a:solidFill>
                  <a:schemeClr val="bg2"/>
                </a:solidFill>
              </a:rPr>
              <a:t> Adapters</a:t>
            </a:r>
          </a:p>
          <a:p>
            <a:endParaRPr lang="en-US" dirty="0">
              <a:solidFill>
                <a:schemeClr val="bg2"/>
              </a:solidFill>
            </a:endParaRPr>
          </a:p>
          <a:p>
            <a:r>
              <a:rPr lang="en-US" dirty="0" smtClean="0">
                <a:solidFill>
                  <a:schemeClr val="bg2"/>
                </a:solidFill>
              </a:rPr>
              <a:t>Demo</a:t>
            </a:r>
          </a:p>
          <a:p>
            <a:pPr lvl="1"/>
            <a:endParaRPr lang="en-US" dirty="0" smtClean="0">
              <a:solidFill>
                <a:schemeClr val="bg2"/>
              </a:solidFill>
            </a:endParaRPr>
          </a:p>
          <a:p>
            <a:endParaRPr lang="en-US" dirty="0">
              <a:solidFill>
                <a:schemeClr val="bg2"/>
              </a:solidFill>
            </a:endParaRPr>
          </a:p>
        </p:txBody>
      </p:sp>
      <p:sp>
        <p:nvSpPr>
          <p:cNvPr id="4" name="Text Placeholder 3"/>
          <p:cNvSpPr>
            <a:spLocks noGrp="1"/>
          </p:cNvSpPr>
          <p:nvPr>
            <p:ph type="body" sz="quarter" idx="13"/>
          </p:nvPr>
        </p:nvSpPr>
        <p:spPr/>
        <p:txBody>
          <a:bodyPr/>
          <a:lstStyle/>
          <a:p>
            <a:endParaRPr lang="en-US"/>
          </a:p>
        </p:txBody>
      </p:sp>
      <p:sp>
        <p:nvSpPr>
          <p:cNvPr id="5" name="Footer Placeholder 4"/>
          <p:cNvSpPr>
            <a:spLocks noGrp="1"/>
          </p:cNvSpPr>
          <p:nvPr>
            <p:ph type="ftr" sz="quarter" idx="14"/>
          </p:nvPr>
        </p:nvSpPr>
        <p:spPr/>
        <p:txBody>
          <a:bodyPr/>
          <a:lstStyle/>
          <a:p>
            <a:pPr>
              <a:defRPr/>
            </a:pPr>
            <a:r>
              <a:rPr lang="en-IN" smtClean="0"/>
              <a:t>© 2016 Software AG. All rights reserved. For internal use only</a:t>
            </a:r>
            <a:endParaRPr lang="en-US" dirty="0"/>
          </a:p>
        </p:txBody>
      </p:sp>
    </p:spTree>
    <p:extLst>
      <p:ext uri="{BB962C8B-B14F-4D97-AF65-F5344CB8AC3E}">
        <p14:creationId xmlns:p14="http://schemas.microsoft.com/office/powerpoint/2010/main" val="2741826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332787" cy="383641"/>
          </a:xfrm>
        </p:spPr>
        <p:txBody>
          <a:bodyPr/>
          <a:lstStyle/>
          <a:p>
            <a:r>
              <a:rPr lang="en-US" dirty="0" smtClean="0"/>
              <a:t>Integration Server – components view</a:t>
            </a:r>
            <a:endParaRPr lang="en-US" dirty="0"/>
          </a:p>
        </p:txBody>
      </p:sp>
      <p:sp>
        <p:nvSpPr>
          <p:cNvPr id="4" name="Footer Placeholder 3"/>
          <p:cNvSpPr>
            <a:spLocks noGrp="1"/>
          </p:cNvSpPr>
          <p:nvPr>
            <p:ph type="ftr" sz="quarter" idx="12"/>
          </p:nvPr>
        </p:nvSpPr>
        <p:spPr>
          <a:xfrm>
            <a:off x="674688" y="4884098"/>
            <a:ext cx="2268537" cy="92075"/>
          </a:xfrm>
        </p:spPr>
        <p:txBody>
          <a:bodyPr/>
          <a:lstStyle/>
          <a:p>
            <a:pPr>
              <a:defRPr/>
            </a:pPr>
            <a:r>
              <a:rPr lang="en-IN" smtClean="0"/>
              <a:t>© 2016 Software AG. All rights reserved. For internal use only</a:t>
            </a:r>
            <a:endParaRPr lang="en-IN"/>
          </a:p>
        </p:txBody>
      </p:sp>
      <p:sp>
        <p:nvSpPr>
          <p:cNvPr id="31" name="Rounded Rectangle 30"/>
          <p:cNvSpPr/>
          <p:nvPr/>
        </p:nvSpPr>
        <p:spPr>
          <a:xfrm>
            <a:off x="6619530" y="2729764"/>
            <a:ext cx="1745003"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Service Infrastructure</a:t>
            </a:r>
            <a:endParaRPr lang="en-US" sz="1100" dirty="0">
              <a:solidFill>
                <a:schemeClr val="bg1"/>
              </a:solidFill>
            </a:endParaRPr>
          </a:p>
        </p:txBody>
      </p:sp>
      <p:grpSp>
        <p:nvGrpSpPr>
          <p:cNvPr id="3" name="Group ALL"/>
          <p:cNvGrpSpPr/>
          <p:nvPr/>
        </p:nvGrpSpPr>
        <p:grpSpPr>
          <a:xfrm>
            <a:off x="162759" y="1733550"/>
            <a:ext cx="8676441" cy="1676400"/>
            <a:chOff x="162759" y="1733550"/>
            <a:chExt cx="8676441" cy="1676400"/>
          </a:xfrm>
        </p:grpSpPr>
        <p:sp>
          <p:nvSpPr>
            <p:cNvPr id="5" name="Rounded Rectangle 4"/>
            <p:cNvSpPr/>
            <p:nvPr/>
          </p:nvSpPr>
          <p:spPr>
            <a:xfrm>
              <a:off x="162759" y="1733550"/>
              <a:ext cx="8676441" cy="16764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 name="Rounded Rectangle 5"/>
            <p:cNvSpPr/>
            <p:nvPr/>
          </p:nvSpPr>
          <p:spPr>
            <a:xfrm>
              <a:off x="720816" y="1991981"/>
              <a:ext cx="3800926"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Flow Engine</a:t>
              </a:r>
              <a:endParaRPr lang="en-US" sz="1100" b="1" dirty="0" smtClean="0">
                <a:solidFill>
                  <a:schemeClr val="bg1"/>
                </a:solidFill>
              </a:endParaRPr>
            </a:p>
          </p:txBody>
        </p:sp>
        <p:sp>
          <p:nvSpPr>
            <p:cNvPr id="30" name="Rounded Rectangle 29"/>
            <p:cNvSpPr/>
            <p:nvPr/>
          </p:nvSpPr>
          <p:spPr>
            <a:xfrm rot="16200000">
              <a:off x="7855878" y="2447653"/>
              <a:ext cx="1452838" cy="24819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Candara" panose="020E0502030303020204" pitchFamily="34" charset="0"/>
                </a:rPr>
                <a:t>ADAPTERS</a:t>
              </a:r>
            </a:p>
          </p:txBody>
        </p:sp>
        <p:sp>
          <p:nvSpPr>
            <p:cNvPr id="33" name="Rounded Rectangle 32"/>
            <p:cNvSpPr/>
            <p:nvPr/>
          </p:nvSpPr>
          <p:spPr>
            <a:xfrm>
              <a:off x="5233983" y="2729764"/>
              <a:ext cx="1170994"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Listeners</a:t>
              </a:r>
              <a:endParaRPr lang="en-US" sz="1100" dirty="0">
                <a:solidFill>
                  <a:schemeClr val="bg1"/>
                </a:solidFill>
              </a:endParaRPr>
            </a:p>
          </p:txBody>
        </p:sp>
        <p:sp>
          <p:nvSpPr>
            <p:cNvPr id="38" name="Rounded Rectangle 37"/>
            <p:cNvSpPr/>
            <p:nvPr/>
          </p:nvSpPr>
          <p:spPr>
            <a:xfrm>
              <a:off x="2335407" y="2721111"/>
              <a:ext cx="1259155" cy="48824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Runtime </a:t>
              </a:r>
              <a:r>
                <a:rPr lang="en-US" sz="1100" dirty="0" smtClean="0">
                  <a:solidFill>
                    <a:schemeClr val="bg1"/>
                  </a:solidFill>
                </a:rPr>
                <a:t>Environment</a:t>
              </a:r>
              <a:endParaRPr lang="en-US" sz="1100" dirty="0">
                <a:solidFill>
                  <a:schemeClr val="bg1"/>
                </a:solidFill>
              </a:endParaRPr>
            </a:p>
          </p:txBody>
        </p:sp>
        <p:sp>
          <p:nvSpPr>
            <p:cNvPr id="43" name="Rounded Rectangle 42"/>
            <p:cNvSpPr/>
            <p:nvPr/>
          </p:nvSpPr>
          <p:spPr>
            <a:xfrm>
              <a:off x="720817" y="2710750"/>
              <a:ext cx="1407939"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Package Management</a:t>
              </a:r>
            </a:p>
          </p:txBody>
        </p:sp>
        <p:sp>
          <p:nvSpPr>
            <p:cNvPr id="51" name="Rounded Rectangle 50"/>
            <p:cNvSpPr/>
            <p:nvPr/>
          </p:nvSpPr>
          <p:spPr>
            <a:xfrm>
              <a:off x="4731490" y="1991981"/>
              <a:ext cx="3621963"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smtClean="0">
                  <a:solidFill>
                    <a:schemeClr val="bg1"/>
                  </a:solidFill>
                </a:rPr>
                <a:t>Messaging Subsystem</a:t>
              </a:r>
            </a:p>
          </p:txBody>
        </p:sp>
        <p:sp>
          <p:nvSpPr>
            <p:cNvPr id="256" name="Rounded Rectangle 255"/>
            <p:cNvSpPr/>
            <p:nvPr/>
          </p:nvSpPr>
          <p:spPr>
            <a:xfrm>
              <a:off x="3817263" y="2731369"/>
              <a:ext cx="1170994"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Standards</a:t>
              </a:r>
              <a:endParaRPr lang="en-US" sz="1100" dirty="0">
                <a:solidFill>
                  <a:schemeClr val="bg1"/>
                </a:solidFill>
              </a:endParaRPr>
            </a:p>
          </p:txBody>
        </p:sp>
        <p:sp>
          <p:nvSpPr>
            <p:cNvPr id="169" name="Rounded Rectangle 168"/>
            <p:cNvSpPr/>
            <p:nvPr/>
          </p:nvSpPr>
          <p:spPr>
            <a:xfrm rot="16200000">
              <a:off x="-343892" y="2447653"/>
              <a:ext cx="1452838" cy="24819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Candara" panose="020E0502030303020204" pitchFamily="34" charset="0"/>
                </a:rPr>
                <a:t>API Gateway</a:t>
              </a:r>
            </a:p>
          </p:txBody>
        </p:sp>
      </p:grpSp>
      <p:grpSp>
        <p:nvGrpSpPr>
          <p:cNvPr id="55" name="Others"/>
          <p:cNvGrpSpPr/>
          <p:nvPr/>
        </p:nvGrpSpPr>
        <p:grpSpPr>
          <a:xfrm>
            <a:off x="1822820" y="1825852"/>
            <a:ext cx="6279094" cy="2571839"/>
            <a:chOff x="1822820" y="1825852"/>
            <a:chExt cx="6279094" cy="2571839"/>
          </a:xfrm>
        </p:grpSpPr>
        <p:grpSp>
          <p:nvGrpSpPr>
            <p:cNvPr id="16" name="Others"/>
            <p:cNvGrpSpPr/>
            <p:nvPr/>
          </p:nvGrpSpPr>
          <p:grpSpPr>
            <a:xfrm>
              <a:off x="1822820" y="1825852"/>
              <a:ext cx="6279094" cy="2354044"/>
              <a:chOff x="1822820" y="1825852"/>
              <a:chExt cx="6279094" cy="2354044"/>
            </a:xfrm>
          </p:grpSpPr>
          <p:grpSp>
            <p:nvGrpSpPr>
              <p:cNvPr id="168" name="Others"/>
              <p:cNvGrpSpPr/>
              <p:nvPr/>
            </p:nvGrpSpPr>
            <p:grpSpPr>
              <a:xfrm>
                <a:off x="1822820" y="1825852"/>
                <a:ext cx="4482888" cy="2217455"/>
                <a:chOff x="1822820" y="1825852"/>
                <a:chExt cx="4482888" cy="2217455"/>
              </a:xfrm>
            </p:grpSpPr>
            <p:sp>
              <p:nvSpPr>
                <p:cNvPr id="148" name="Rounded Rectangle 147"/>
                <p:cNvSpPr/>
                <p:nvPr/>
              </p:nvSpPr>
              <p:spPr>
                <a:xfrm>
                  <a:off x="4042017" y="1830379"/>
                  <a:ext cx="2243241" cy="7087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Guaranteed Delivery</a:t>
                  </a:r>
                </a:p>
              </p:txBody>
            </p:sp>
            <p:sp>
              <p:nvSpPr>
                <p:cNvPr id="309" name="Rounded Rectangle 308"/>
                <p:cNvSpPr/>
                <p:nvPr/>
              </p:nvSpPr>
              <p:spPr>
                <a:xfrm>
                  <a:off x="4062467" y="2744904"/>
                  <a:ext cx="2243241" cy="7087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Transaction Management</a:t>
                  </a:r>
                </a:p>
              </p:txBody>
            </p:sp>
            <p:cxnSp>
              <p:nvCxnSpPr>
                <p:cNvPr id="153" name="Elbow Connector 152"/>
                <p:cNvCxnSpPr>
                  <a:stCxn id="7" idx="2"/>
                  <a:endCxn id="148" idx="1"/>
                </p:cNvCxnSpPr>
                <p:nvPr/>
              </p:nvCxnSpPr>
              <p:spPr>
                <a:xfrm rot="16200000" flipH="1">
                  <a:off x="2752964" y="895710"/>
                  <a:ext cx="358911" cy="2219196"/>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7" idx="2"/>
                  <a:endCxn id="309" idx="1"/>
                </p:cNvCxnSpPr>
                <p:nvPr/>
              </p:nvCxnSpPr>
              <p:spPr>
                <a:xfrm rot="16200000" flipH="1">
                  <a:off x="2305926" y="1342748"/>
                  <a:ext cx="1273436" cy="2239646"/>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7" idx="2"/>
                  <a:endCxn id="219" idx="1"/>
                </p:cNvCxnSpPr>
                <p:nvPr/>
              </p:nvCxnSpPr>
              <p:spPr>
                <a:xfrm rot="16200000" flipH="1">
                  <a:off x="1824731" y="1823942"/>
                  <a:ext cx="2217454" cy="2221275"/>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588574" y="2818200"/>
                <a:ext cx="1513340" cy="461665"/>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JCA, XA</a:t>
                </a:r>
                <a:endParaRPr lang="en-US" sz="2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12" name="Straight Arrow Connector 11"/>
              <p:cNvCxnSpPr>
                <a:stCxn id="309" idx="3"/>
              </p:cNvCxnSpPr>
              <p:nvPr/>
            </p:nvCxnSpPr>
            <p:spPr>
              <a:xfrm>
                <a:off x="6305708" y="3099289"/>
                <a:ext cx="361059"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08098" y="3964452"/>
                <a:ext cx="865622"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Scheduler</a:t>
                </a:r>
              </a:p>
            </p:txBody>
          </p:sp>
        </p:grpSp>
        <p:sp>
          <p:nvSpPr>
            <p:cNvPr id="219" name="Rounded Rectangle 218"/>
            <p:cNvSpPr/>
            <p:nvPr/>
          </p:nvSpPr>
          <p:spPr>
            <a:xfrm>
              <a:off x="4044096" y="3688922"/>
              <a:ext cx="2243241" cy="7087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Scheduler</a:t>
              </a:r>
            </a:p>
          </p:txBody>
        </p:sp>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750" y="3734735"/>
              <a:ext cx="528979" cy="617142"/>
            </a:xfrm>
            <a:prstGeom prst="rect">
              <a:avLst/>
            </a:prstGeom>
          </p:spPr>
        </p:pic>
        <p:cxnSp>
          <p:nvCxnSpPr>
            <p:cNvPr id="54" name="Straight Arrow Connector 53"/>
            <p:cNvCxnSpPr>
              <a:stCxn id="219" idx="3"/>
              <a:endCxn id="52" idx="1"/>
            </p:cNvCxnSpPr>
            <p:nvPr/>
          </p:nvCxnSpPr>
          <p:spPr>
            <a:xfrm flipV="1">
              <a:off x="6287337" y="4043306"/>
              <a:ext cx="565413" cy="1"/>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71" name="Pooling"/>
          <p:cNvGrpSpPr/>
          <p:nvPr/>
        </p:nvGrpSpPr>
        <p:grpSpPr>
          <a:xfrm>
            <a:off x="1301473" y="1825853"/>
            <a:ext cx="3971464" cy="2180920"/>
            <a:chOff x="1301473" y="1825853"/>
            <a:chExt cx="3971464" cy="2180920"/>
          </a:xfrm>
        </p:grpSpPr>
        <p:grpSp>
          <p:nvGrpSpPr>
            <p:cNvPr id="225" name="Pooling"/>
            <p:cNvGrpSpPr/>
            <p:nvPr/>
          </p:nvGrpSpPr>
          <p:grpSpPr>
            <a:xfrm>
              <a:off x="1301473" y="1825853"/>
              <a:ext cx="3971464" cy="1441822"/>
              <a:chOff x="2562948" y="3323991"/>
              <a:chExt cx="3971464" cy="1441822"/>
            </a:xfrm>
          </p:grpSpPr>
          <p:sp>
            <p:nvSpPr>
              <p:cNvPr id="212" name="Rounded Rectangle 211"/>
              <p:cNvSpPr/>
              <p:nvPr/>
            </p:nvSpPr>
            <p:spPr>
              <a:xfrm>
                <a:off x="2562948" y="3884508"/>
                <a:ext cx="1042172" cy="3243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Pooling</a:t>
                </a:r>
              </a:p>
            </p:txBody>
          </p:sp>
          <p:cxnSp>
            <p:nvCxnSpPr>
              <p:cNvPr id="214" name="Straight Arrow Connector 213"/>
              <p:cNvCxnSpPr>
                <a:stCxn id="7" idx="2"/>
                <a:endCxn id="212" idx="0"/>
              </p:cNvCxnSpPr>
              <p:nvPr/>
            </p:nvCxnSpPr>
            <p:spPr>
              <a:xfrm flipH="1">
                <a:off x="3084034" y="3323991"/>
                <a:ext cx="262" cy="56051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15" name="Rounded Rectangle 214"/>
              <p:cNvSpPr/>
              <p:nvPr/>
            </p:nvSpPr>
            <p:spPr>
              <a:xfrm>
                <a:off x="4655218" y="3583895"/>
                <a:ext cx="1879194" cy="490628"/>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Connection Pool</a:t>
                </a:r>
              </a:p>
              <a:p>
                <a:pPr algn="ctr"/>
                <a:endParaRPr lang="en-US" sz="1050" dirty="0">
                  <a:solidFill>
                    <a:schemeClr val="tx1"/>
                  </a:solidFill>
                </a:endParaRPr>
              </a:p>
              <a:p>
                <a:pPr algn="ctr"/>
                <a:endParaRPr lang="en-US" sz="1050" b="1" dirty="0" smtClean="0">
                  <a:solidFill>
                    <a:schemeClr val="tx1"/>
                  </a:solidFill>
                </a:endParaRPr>
              </a:p>
            </p:txBody>
          </p:sp>
          <p:sp>
            <p:nvSpPr>
              <p:cNvPr id="351" name="Rounded Rectangle 350"/>
              <p:cNvSpPr/>
              <p:nvPr/>
            </p:nvSpPr>
            <p:spPr>
              <a:xfrm>
                <a:off x="4626642" y="4275185"/>
                <a:ext cx="1879194" cy="490628"/>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Session Pool</a:t>
                </a:r>
              </a:p>
              <a:p>
                <a:pPr algn="ctr"/>
                <a:endParaRPr lang="en-US" sz="1050" dirty="0">
                  <a:solidFill>
                    <a:schemeClr val="tx1"/>
                  </a:solidFill>
                </a:endParaRPr>
              </a:p>
              <a:p>
                <a:pPr algn="ctr"/>
                <a:endParaRPr lang="en-US" sz="1050" b="1" dirty="0" smtClean="0">
                  <a:solidFill>
                    <a:schemeClr val="tx1"/>
                  </a:solidFill>
                </a:endParaRPr>
              </a:p>
            </p:txBody>
          </p:sp>
          <p:pic>
            <p:nvPicPr>
              <p:cNvPr id="216" name="Picture 2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9324" y="3830750"/>
                <a:ext cx="170843" cy="170843"/>
              </a:xfrm>
              <a:prstGeom prst="rect">
                <a:avLst/>
              </a:prstGeom>
            </p:spPr>
          </p:pic>
          <p:pic>
            <p:nvPicPr>
              <p:cNvPr id="353" name="Picture 3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873" y="3835096"/>
                <a:ext cx="170843" cy="170843"/>
              </a:xfrm>
              <a:prstGeom prst="rect">
                <a:avLst/>
              </a:prstGeom>
            </p:spPr>
          </p:pic>
          <p:pic>
            <p:nvPicPr>
              <p:cNvPr id="354" name="Picture 3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71" y="3834270"/>
                <a:ext cx="170843" cy="170843"/>
              </a:xfrm>
              <a:prstGeom prst="rect">
                <a:avLst/>
              </a:prstGeom>
            </p:spPr>
          </p:pic>
          <p:pic>
            <p:nvPicPr>
              <p:cNvPr id="355" name="Picture 3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9637" y="3830750"/>
                <a:ext cx="170843" cy="170843"/>
              </a:xfrm>
              <a:prstGeom prst="rect">
                <a:avLst/>
              </a:prstGeom>
            </p:spPr>
          </p:pic>
          <p:pic>
            <p:nvPicPr>
              <p:cNvPr id="356" name="Picture 3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8422" y="3835158"/>
                <a:ext cx="170843" cy="170843"/>
              </a:xfrm>
              <a:prstGeom prst="rect">
                <a:avLst/>
              </a:prstGeom>
            </p:spPr>
          </p:pic>
          <p:pic>
            <p:nvPicPr>
              <p:cNvPr id="357" name="Picture 3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7101" y="3839283"/>
                <a:ext cx="170843" cy="170843"/>
              </a:xfrm>
              <a:prstGeom prst="rect">
                <a:avLst/>
              </a:prstGeom>
            </p:spPr>
          </p:pic>
          <p:pic>
            <p:nvPicPr>
              <p:cNvPr id="358" name="Picture 3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4599" y="3835763"/>
                <a:ext cx="170843" cy="170843"/>
              </a:xfrm>
              <a:prstGeom prst="rect">
                <a:avLst/>
              </a:prstGeom>
            </p:spPr>
          </p:pic>
          <p:pic>
            <p:nvPicPr>
              <p:cNvPr id="359" name="Picture 3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452" y="3840171"/>
                <a:ext cx="170843" cy="170843"/>
              </a:xfrm>
              <a:prstGeom prst="rect">
                <a:avLst/>
              </a:prstGeom>
            </p:spPr>
          </p:pic>
          <p:pic>
            <p:nvPicPr>
              <p:cNvPr id="218" name="Picture 2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8974" y="4480722"/>
                <a:ext cx="213162" cy="213162"/>
              </a:xfrm>
              <a:prstGeom prst="rect">
                <a:avLst/>
              </a:prstGeom>
            </p:spPr>
          </p:pic>
          <p:pic>
            <p:nvPicPr>
              <p:cNvPr id="361" name="Picture 3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1059" y="4471367"/>
                <a:ext cx="213162" cy="213162"/>
              </a:xfrm>
              <a:prstGeom prst="rect">
                <a:avLst/>
              </a:prstGeom>
            </p:spPr>
          </p:pic>
          <p:pic>
            <p:nvPicPr>
              <p:cNvPr id="362" name="Picture 3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9736" y="4480686"/>
                <a:ext cx="213162" cy="213162"/>
              </a:xfrm>
              <a:prstGeom prst="rect">
                <a:avLst/>
              </a:prstGeom>
            </p:spPr>
          </p:pic>
          <p:pic>
            <p:nvPicPr>
              <p:cNvPr id="363" name="Picture 3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1821" y="4471331"/>
                <a:ext cx="213162" cy="213162"/>
              </a:xfrm>
              <a:prstGeom prst="rect">
                <a:avLst/>
              </a:prstGeom>
            </p:spPr>
          </p:pic>
          <p:pic>
            <p:nvPicPr>
              <p:cNvPr id="364" name="Picture 3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4555" y="4470536"/>
                <a:ext cx="213162" cy="213162"/>
              </a:xfrm>
              <a:prstGeom prst="rect">
                <a:avLst/>
              </a:prstGeom>
            </p:spPr>
          </p:pic>
          <p:pic>
            <p:nvPicPr>
              <p:cNvPr id="365" name="Picture 3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6640" y="4461181"/>
                <a:ext cx="213162" cy="213162"/>
              </a:xfrm>
              <a:prstGeom prst="rect">
                <a:avLst/>
              </a:prstGeom>
            </p:spPr>
          </p:pic>
        </p:grpSp>
        <p:sp>
          <p:nvSpPr>
            <p:cNvPr id="221" name="Rounded Rectangle 220"/>
            <p:cNvSpPr/>
            <p:nvPr/>
          </p:nvSpPr>
          <p:spPr>
            <a:xfrm>
              <a:off x="3382104" y="3516145"/>
              <a:ext cx="1879194" cy="490628"/>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Thread Pool</a:t>
              </a:r>
            </a:p>
            <a:p>
              <a:pPr algn="ctr"/>
              <a:endParaRPr lang="en-US" sz="1050" dirty="0">
                <a:solidFill>
                  <a:schemeClr val="tx1"/>
                </a:solidFill>
              </a:endParaRPr>
            </a:p>
            <a:p>
              <a:pPr algn="ctr"/>
              <a:endParaRPr lang="en-US" sz="1050" b="1" dirty="0" smtClean="0">
                <a:solidFill>
                  <a:schemeClr val="tx1"/>
                </a:solidFill>
              </a:endParaRPr>
            </a:p>
          </p:txBody>
        </p:sp>
        <p:pic>
          <p:nvPicPr>
            <p:cNvPr id="5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353" y="3666360"/>
              <a:ext cx="1588165" cy="310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8" name="Elbow Connector 57"/>
            <p:cNvCxnSpPr>
              <a:stCxn id="212" idx="2"/>
              <a:endCxn id="215" idx="1"/>
            </p:cNvCxnSpPr>
            <p:nvPr/>
          </p:nvCxnSpPr>
          <p:spPr>
            <a:xfrm rot="5400000" flipH="1" flipV="1">
              <a:off x="2418311" y="1735319"/>
              <a:ext cx="379679" cy="1571184"/>
            </a:xfrm>
            <a:prstGeom prst="bentConnector4">
              <a:avLst>
                <a:gd name="adj1" fmla="val -84077"/>
                <a:gd name="adj2" fmla="val 66583"/>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6200000" flipH="1">
              <a:off x="2438058" y="2103489"/>
              <a:ext cx="311611" cy="1542608"/>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rot="16200000" flipH="1">
              <a:off x="2764221" y="3135338"/>
              <a:ext cx="730858" cy="521383"/>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11" name="Logging"/>
          <p:cNvGrpSpPr/>
          <p:nvPr/>
        </p:nvGrpSpPr>
        <p:grpSpPr>
          <a:xfrm>
            <a:off x="1332927" y="1825853"/>
            <a:ext cx="4952331" cy="2217454"/>
            <a:chOff x="2391754" y="2344034"/>
            <a:chExt cx="4952331" cy="2217454"/>
          </a:xfrm>
        </p:grpSpPr>
        <p:sp>
          <p:nvSpPr>
            <p:cNvPr id="189" name="Rounded Rectangle 188"/>
            <p:cNvSpPr/>
            <p:nvPr/>
          </p:nvSpPr>
          <p:spPr>
            <a:xfrm>
              <a:off x="2398732" y="2997199"/>
              <a:ext cx="943827"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Logging</a:t>
              </a:r>
            </a:p>
          </p:txBody>
        </p:sp>
        <p:cxnSp>
          <p:nvCxnSpPr>
            <p:cNvPr id="191" name="Straight Arrow Connector 190"/>
            <p:cNvCxnSpPr>
              <a:stCxn id="7" idx="2"/>
              <a:endCxn id="189" idx="0"/>
            </p:cNvCxnSpPr>
            <p:nvPr/>
          </p:nvCxnSpPr>
          <p:spPr>
            <a:xfrm flipH="1">
              <a:off x="2870646" y="2344034"/>
              <a:ext cx="11002" cy="653165"/>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24" name="Rounded Rectangle 323"/>
            <p:cNvSpPr/>
            <p:nvPr/>
          </p:nvSpPr>
          <p:spPr>
            <a:xfrm>
              <a:off x="4078002" y="3004462"/>
              <a:ext cx="943827"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Audit</a:t>
              </a:r>
            </a:p>
          </p:txBody>
        </p:sp>
        <p:sp>
          <p:nvSpPr>
            <p:cNvPr id="325" name="Rounded Rectangle 324"/>
            <p:cNvSpPr/>
            <p:nvPr/>
          </p:nvSpPr>
          <p:spPr>
            <a:xfrm>
              <a:off x="2391754" y="4158904"/>
              <a:ext cx="943827"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Journal</a:t>
              </a:r>
            </a:p>
          </p:txBody>
        </p:sp>
        <p:cxnSp>
          <p:nvCxnSpPr>
            <p:cNvPr id="2058" name="Straight Arrow Connector 2057"/>
            <p:cNvCxnSpPr>
              <a:stCxn id="189" idx="2"/>
              <a:endCxn id="325" idx="0"/>
            </p:cNvCxnSpPr>
            <p:nvPr/>
          </p:nvCxnSpPr>
          <p:spPr>
            <a:xfrm flipH="1">
              <a:off x="2863668" y="3312707"/>
              <a:ext cx="6978" cy="84619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189" idx="3"/>
              <a:endCxn id="324" idx="1"/>
            </p:cNvCxnSpPr>
            <p:nvPr/>
          </p:nvCxnSpPr>
          <p:spPr>
            <a:xfrm>
              <a:off x="3342559" y="3154953"/>
              <a:ext cx="735443" cy="726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067" name="Oval 2066"/>
            <p:cNvSpPr/>
            <p:nvPr/>
          </p:nvSpPr>
          <p:spPr>
            <a:xfrm>
              <a:off x="5803179" y="3207167"/>
              <a:ext cx="624124" cy="223034"/>
            </a:xfrm>
            <a:prstGeom prst="ellipse">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tx1"/>
                  </a:solidFill>
                </a:rPr>
                <a:t>DES</a:t>
              </a:r>
            </a:p>
          </p:txBody>
        </p:sp>
        <p:pic>
          <p:nvPicPr>
            <p:cNvPr id="332" name="Picture 2" descr="C:\Project\ESB_Installations\ESB_100\UniversalMessaging\doc\dotnet\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9676" y="2815041"/>
              <a:ext cx="1371190" cy="313303"/>
            </a:xfrm>
            <a:prstGeom prst="rect">
              <a:avLst/>
            </a:prstGeom>
            <a:noFill/>
            <a:extLst>
              <a:ext uri="{909E8E84-426E-40DD-AFC4-6F175D3DCCD1}">
                <a14:hiddenFill xmlns:a14="http://schemas.microsoft.com/office/drawing/2010/main">
                  <a:solidFill>
                    <a:srgbClr val="FFFFFF"/>
                  </a:solidFill>
                </a14:hiddenFill>
              </a:ext>
            </a:extLst>
          </p:spPr>
        </p:pic>
        <p:cxnSp>
          <p:nvCxnSpPr>
            <p:cNvPr id="2071" name="Straight Arrow Connector 2070"/>
            <p:cNvCxnSpPr>
              <a:stCxn id="324" idx="3"/>
              <a:endCxn id="192" idx="1"/>
            </p:cNvCxnSpPr>
            <p:nvPr/>
          </p:nvCxnSpPr>
          <p:spPr>
            <a:xfrm flipV="1">
              <a:off x="5021829" y="3159068"/>
              <a:ext cx="685198" cy="314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92" name="Rounded Rectangle 191"/>
            <p:cNvSpPr/>
            <p:nvPr/>
          </p:nvSpPr>
          <p:spPr>
            <a:xfrm>
              <a:off x="5707027" y="2733645"/>
              <a:ext cx="1637058" cy="850846"/>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pic>
          <p:nvPicPr>
            <p:cNvPr id="193" name="Picture 1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5802" y="4071827"/>
              <a:ext cx="489661" cy="489661"/>
            </a:xfrm>
            <a:prstGeom prst="rect">
              <a:avLst/>
            </a:prstGeom>
          </p:spPr>
        </p:pic>
        <p:cxnSp>
          <p:nvCxnSpPr>
            <p:cNvPr id="202" name="Straight Arrow Connector 201"/>
            <p:cNvCxnSpPr>
              <a:stCxn id="325" idx="3"/>
              <a:endCxn id="193" idx="1"/>
            </p:cNvCxnSpPr>
            <p:nvPr/>
          </p:nvCxnSpPr>
          <p:spPr>
            <a:xfrm>
              <a:off x="3335581" y="4316658"/>
              <a:ext cx="860221"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343" name="Picture 3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5242" y="3155373"/>
              <a:ext cx="270894" cy="270894"/>
            </a:xfrm>
            <a:prstGeom prst="rect">
              <a:avLst/>
            </a:prstGeom>
          </p:spPr>
        </p:pic>
        <p:pic>
          <p:nvPicPr>
            <p:cNvPr id="207" name="Picture 20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75762" y="3155373"/>
              <a:ext cx="293247" cy="293247"/>
            </a:xfrm>
            <a:prstGeom prst="rect">
              <a:avLst/>
            </a:prstGeom>
          </p:spPr>
        </p:pic>
      </p:grpSp>
      <p:grpSp>
        <p:nvGrpSpPr>
          <p:cNvPr id="1037" name="Caching-Clustering"/>
          <p:cNvGrpSpPr/>
          <p:nvPr/>
        </p:nvGrpSpPr>
        <p:grpSpPr>
          <a:xfrm>
            <a:off x="882676" y="1384323"/>
            <a:ext cx="5103390" cy="2857771"/>
            <a:chOff x="882676" y="1384323"/>
            <a:chExt cx="5103390" cy="2857771"/>
          </a:xfrm>
        </p:grpSpPr>
        <p:grpSp>
          <p:nvGrpSpPr>
            <p:cNvPr id="2084" name="Group 7B"/>
            <p:cNvGrpSpPr/>
            <p:nvPr/>
          </p:nvGrpSpPr>
          <p:grpSpPr>
            <a:xfrm>
              <a:off x="882676" y="1825853"/>
              <a:ext cx="5103390" cy="2416241"/>
              <a:chOff x="5271675" y="2773763"/>
              <a:chExt cx="5103390" cy="2416241"/>
            </a:xfrm>
          </p:grpSpPr>
          <p:pic>
            <p:nvPicPr>
              <p:cNvPr id="311" name="Picture 3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71675" y="4687447"/>
                <a:ext cx="1835654" cy="242407"/>
              </a:xfrm>
              <a:prstGeom prst="rect">
                <a:avLst/>
              </a:prstGeom>
            </p:spPr>
          </p:pic>
          <p:pic>
            <p:nvPicPr>
              <p:cNvPr id="312" name="Picture 3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99424" y="4510834"/>
                <a:ext cx="2075641" cy="679170"/>
              </a:xfrm>
              <a:prstGeom prst="rect">
                <a:avLst/>
              </a:prstGeom>
            </p:spPr>
          </p:pic>
          <p:sp>
            <p:nvSpPr>
              <p:cNvPr id="150" name="Rounded Rectangle 149"/>
              <p:cNvSpPr/>
              <p:nvPr/>
            </p:nvSpPr>
            <p:spPr>
              <a:xfrm>
                <a:off x="5453277" y="3646687"/>
                <a:ext cx="1473080"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Caching</a:t>
                </a:r>
              </a:p>
            </p:txBody>
          </p:sp>
          <p:cxnSp>
            <p:nvCxnSpPr>
              <p:cNvPr id="164" name="Straight Arrow Connector 163"/>
              <p:cNvCxnSpPr>
                <a:stCxn id="7" idx="2"/>
                <a:endCxn id="150" idx="0"/>
              </p:cNvCxnSpPr>
              <p:nvPr/>
            </p:nvCxnSpPr>
            <p:spPr>
              <a:xfrm flipH="1">
                <a:off x="6189817" y="2773763"/>
                <a:ext cx="22003" cy="872924"/>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07" name="Rounded Rectangle 306"/>
              <p:cNvSpPr/>
              <p:nvPr/>
            </p:nvSpPr>
            <p:spPr>
              <a:xfrm>
                <a:off x="8532220" y="3658660"/>
                <a:ext cx="1636000"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Clustering</a:t>
                </a:r>
              </a:p>
            </p:txBody>
          </p:sp>
          <p:cxnSp>
            <p:nvCxnSpPr>
              <p:cNvPr id="180" name="Straight Arrow Connector 179"/>
              <p:cNvCxnSpPr>
                <a:stCxn id="307" idx="2"/>
                <a:endCxn id="312" idx="0"/>
              </p:cNvCxnSpPr>
              <p:nvPr/>
            </p:nvCxnSpPr>
            <p:spPr>
              <a:xfrm flipH="1">
                <a:off x="9337245" y="3974168"/>
                <a:ext cx="12975" cy="53666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50" idx="2"/>
                <a:endCxn id="311" idx="0"/>
              </p:cNvCxnSpPr>
              <p:nvPr/>
            </p:nvCxnSpPr>
            <p:spPr>
              <a:xfrm flipH="1">
                <a:off x="6189502" y="3962195"/>
                <a:ext cx="315" cy="72525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cxnSp>
          <p:nvCxnSpPr>
            <p:cNvPr id="1036" name="Elbow Connector 1035"/>
            <p:cNvCxnSpPr>
              <a:stCxn id="7" idx="3"/>
              <a:endCxn id="307" idx="0"/>
            </p:cNvCxnSpPr>
            <p:nvPr/>
          </p:nvCxnSpPr>
          <p:spPr>
            <a:xfrm>
              <a:off x="3504432" y="1384323"/>
              <a:ext cx="1456789" cy="1326427"/>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8" name="Tranports"/>
          <p:cNvGrpSpPr/>
          <p:nvPr/>
        </p:nvGrpSpPr>
        <p:grpSpPr>
          <a:xfrm>
            <a:off x="652863" y="3224667"/>
            <a:ext cx="5785737" cy="1516322"/>
            <a:chOff x="3613420" y="1829547"/>
            <a:chExt cx="5785737" cy="1516322"/>
          </a:xfrm>
        </p:grpSpPr>
        <p:sp>
          <p:nvSpPr>
            <p:cNvPr id="2105" name="Rounded Rectangle 2104"/>
            <p:cNvSpPr/>
            <p:nvPr/>
          </p:nvSpPr>
          <p:spPr>
            <a:xfrm>
              <a:off x="3613420" y="2200805"/>
              <a:ext cx="4154392" cy="1107924"/>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pic>
          <p:nvPicPr>
            <p:cNvPr id="2103" name="Picture 210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87168" y="2499615"/>
              <a:ext cx="823415" cy="762639"/>
            </a:xfrm>
            <a:prstGeom prst="rect">
              <a:avLst/>
            </a:prstGeom>
          </p:spPr>
        </p:pic>
        <p:sp>
          <p:nvSpPr>
            <p:cNvPr id="2090" name="Rounded Rectangle 2089"/>
            <p:cNvSpPr/>
            <p:nvPr/>
          </p:nvSpPr>
          <p:spPr>
            <a:xfrm>
              <a:off x="8174117" y="2451596"/>
              <a:ext cx="1225040" cy="6181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smtClean="0">
                  <a:solidFill>
                    <a:schemeClr val="bg1"/>
                  </a:solidFill>
                </a:rPr>
                <a:t>Transports</a:t>
              </a:r>
            </a:p>
          </p:txBody>
        </p:sp>
        <p:pic>
          <p:nvPicPr>
            <p:cNvPr id="2096" name="Picture 209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33340" y="2722383"/>
              <a:ext cx="461211" cy="461211"/>
            </a:xfrm>
            <a:prstGeom prst="rect">
              <a:avLst/>
            </a:prstGeom>
          </p:spPr>
        </p:pic>
        <p:pic>
          <p:nvPicPr>
            <p:cNvPr id="2097" name="Picture 209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51556" y="2760830"/>
              <a:ext cx="585039" cy="585039"/>
            </a:xfrm>
            <a:prstGeom prst="rect">
              <a:avLst/>
            </a:prstGeom>
          </p:spPr>
        </p:pic>
        <p:pic>
          <p:nvPicPr>
            <p:cNvPr id="2098" name="Picture 209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31958" y="2151230"/>
              <a:ext cx="940974" cy="613679"/>
            </a:xfrm>
            <a:prstGeom prst="rect">
              <a:avLst/>
            </a:prstGeom>
          </p:spPr>
        </p:pic>
        <p:pic>
          <p:nvPicPr>
            <p:cNvPr id="2099" name="Picture 209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04528" y="2379830"/>
              <a:ext cx="576196" cy="432147"/>
            </a:xfrm>
            <a:prstGeom prst="rect">
              <a:avLst/>
            </a:prstGeom>
          </p:spPr>
        </p:pic>
        <p:pic>
          <p:nvPicPr>
            <p:cNvPr id="2100" name="Picture 209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63326" y="2280395"/>
              <a:ext cx="491582" cy="491582"/>
            </a:xfrm>
            <a:prstGeom prst="rect">
              <a:avLst/>
            </a:prstGeom>
          </p:spPr>
        </p:pic>
        <p:sp>
          <p:nvSpPr>
            <p:cNvPr id="2104" name="TextBox 2103"/>
            <p:cNvSpPr txBox="1"/>
            <p:nvPr/>
          </p:nvSpPr>
          <p:spPr>
            <a:xfrm>
              <a:off x="4717860" y="2667864"/>
              <a:ext cx="445635" cy="293786"/>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050" dirty="0" smtClean="0"/>
                <a:t>File</a:t>
              </a:r>
              <a:br>
                <a:rPr lang="en-US" sz="1050" dirty="0" smtClean="0"/>
              </a:br>
              <a:r>
                <a:rPr lang="en-US" sz="1050" dirty="0" smtClean="0"/>
                <a:t>Polling</a:t>
              </a:r>
            </a:p>
          </p:txBody>
        </p:sp>
        <p:sp>
          <p:nvSpPr>
            <p:cNvPr id="217" name="TextBox 216"/>
            <p:cNvSpPr txBox="1"/>
            <p:nvPr/>
          </p:nvSpPr>
          <p:spPr>
            <a:xfrm>
              <a:off x="4154326" y="2285548"/>
              <a:ext cx="801502" cy="161583"/>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050" dirty="0" smtClean="0"/>
                <a:t>WebSockets</a:t>
              </a:r>
            </a:p>
          </p:txBody>
        </p:sp>
        <p:cxnSp>
          <p:nvCxnSpPr>
            <p:cNvPr id="2107" name="Straight Arrow Connector 2106"/>
            <p:cNvCxnSpPr>
              <a:stCxn id="2090" idx="1"/>
              <a:endCxn id="2105" idx="3"/>
            </p:cNvCxnSpPr>
            <p:nvPr/>
          </p:nvCxnSpPr>
          <p:spPr>
            <a:xfrm flipH="1" flipV="1">
              <a:off x="7767812" y="2754767"/>
              <a:ext cx="406305" cy="590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90440" y="2734433"/>
              <a:ext cx="485775" cy="485775"/>
            </a:xfrm>
            <a:prstGeom prst="rect">
              <a:avLst/>
            </a:prstGeom>
          </p:spPr>
        </p:pic>
        <p:cxnSp>
          <p:nvCxnSpPr>
            <p:cNvPr id="1046" name="Straight Arrow Connector 1045"/>
            <p:cNvCxnSpPr>
              <a:stCxn id="33" idx="2"/>
              <a:endCxn id="2090" idx="0"/>
            </p:cNvCxnSpPr>
            <p:nvPr/>
          </p:nvCxnSpPr>
          <p:spPr>
            <a:xfrm>
              <a:off x="8780037" y="1829547"/>
              <a:ext cx="6600" cy="622049"/>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1050" name="Group 5"/>
          <p:cNvGrpSpPr/>
          <p:nvPr/>
        </p:nvGrpSpPr>
        <p:grpSpPr>
          <a:xfrm>
            <a:off x="1702225" y="3226272"/>
            <a:ext cx="5401069" cy="1561808"/>
            <a:chOff x="1702225" y="3226272"/>
            <a:chExt cx="5401069" cy="1561808"/>
          </a:xfrm>
        </p:grpSpPr>
        <p:grpSp>
          <p:nvGrpSpPr>
            <p:cNvPr id="34" name="Group 33"/>
            <p:cNvGrpSpPr/>
            <p:nvPr/>
          </p:nvGrpSpPr>
          <p:grpSpPr>
            <a:xfrm>
              <a:off x="1702225" y="3523498"/>
              <a:ext cx="5401069" cy="1264582"/>
              <a:chOff x="779546" y="3593168"/>
              <a:chExt cx="5401069" cy="1264582"/>
            </a:xfrm>
          </p:grpSpPr>
          <p:grpSp>
            <p:nvGrpSpPr>
              <p:cNvPr id="26" name="Group 25"/>
              <p:cNvGrpSpPr/>
              <p:nvPr/>
            </p:nvGrpSpPr>
            <p:grpSpPr>
              <a:xfrm>
                <a:off x="4475867" y="3654625"/>
                <a:ext cx="1659956" cy="1156034"/>
                <a:chOff x="4862557" y="3615167"/>
                <a:chExt cx="1659956" cy="1156034"/>
              </a:xfrm>
            </p:grpSpPr>
            <p:sp>
              <p:nvSpPr>
                <p:cNvPr id="226" name="Rounded Rectangle 225"/>
                <p:cNvSpPr/>
                <p:nvPr/>
              </p:nvSpPr>
              <p:spPr>
                <a:xfrm>
                  <a:off x="4862557" y="3615167"/>
                  <a:ext cx="1659956" cy="1156034"/>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 b="0" dirty="0">
                    <a:solidFill>
                      <a:schemeClr val="tx1"/>
                    </a:solidFill>
                  </a:endParaRPr>
                </a:p>
              </p:txBody>
            </p:sp>
            <p:sp>
              <p:nvSpPr>
                <p:cNvPr id="18" name="TextBox 17"/>
                <p:cNvSpPr txBox="1"/>
                <p:nvPr/>
              </p:nvSpPr>
              <p:spPr>
                <a:xfrm>
                  <a:off x="4945158" y="3928168"/>
                  <a:ext cx="1577355"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WS-RELIABLEMESSAGING</a:t>
                  </a:r>
                </a:p>
              </p:txBody>
            </p:sp>
            <p:sp>
              <p:nvSpPr>
                <p:cNvPr id="170" name="TextBox 169"/>
                <p:cNvSpPr txBox="1"/>
                <p:nvPr/>
              </p:nvSpPr>
              <p:spPr>
                <a:xfrm>
                  <a:off x="4945158" y="4309355"/>
                  <a:ext cx="878446"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WS-SECURITY</a:t>
                  </a:r>
                </a:p>
              </p:txBody>
            </p:sp>
            <p:sp>
              <p:nvSpPr>
                <p:cNvPr id="171" name="TextBox 170"/>
                <p:cNvSpPr txBox="1"/>
                <p:nvPr/>
              </p:nvSpPr>
              <p:spPr>
                <a:xfrm>
                  <a:off x="4945158" y="4136362"/>
                  <a:ext cx="724557"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WS-POLICY</a:t>
                  </a:r>
                </a:p>
              </p:txBody>
            </p:sp>
            <p:sp>
              <p:nvSpPr>
                <p:cNvPr id="172" name="TextBox 171"/>
                <p:cNvSpPr txBox="1"/>
                <p:nvPr/>
              </p:nvSpPr>
              <p:spPr>
                <a:xfrm>
                  <a:off x="4945158" y="4517539"/>
                  <a:ext cx="1064394"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WS-ADDRESSING</a:t>
                  </a:r>
                </a:p>
              </p:txBody>
            </p:sp>
            <p:sp>
              <p:nvSpPr>
                <p:cNvPr id="173" name="TextBox 172"/>
                <p:cNvSpPr txBox="1"/>
                <p:nvPr/>
              </p:nvSpPr>
              <p:spPr>
                <a:xfrm>
                  <a:off x="5107975" y="3654625"/>
                  <a:ext cx="878446"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WebServices</a:t>
                  </a:r>
                </a:p>
              </p:txBody>
            </p:sp>
          </p:grpSp>
          <p:sp>
            <p:nvSpPr>
              <p:cNvPr id="181" name="TextBox 180"/>
              <p:cNvSpPr txBox="1"/>
              <p:nvPr/>
            </p:nvSpPr>
            <p:spPr>
              <a:xfrm>
                <a:off x="3612993" y="4602177"/>
                <a:ext cx="58830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Swagger</a:t>
                </a:r>
              </a:p>
            </p:txBody>
          </p:sp>
          <p:grpSp>
            <p:nvGrpSpPr>
              <p:cNvPr id="32" name="Group 31"/>
              <p:cNvGrpSpPr/>
              <p:nvPr/>
            </p:nvGrpSpPr>
            <p:grpSpPr>
              <a:xfrm>
                <a:off x="779546" y="3593168"/>
                <a:ext cx="5401069" cy="1264582"/>
                <a:chOff x="779546" y="3593168"/>
                <a:chExt cx="5401069" cy="1264582"/>
              </a:xfrm>
            </p:grpSpPr>
            <p:pic>
              <p:nvPicPr>
                <p:cNvPr id="19" name="Picture 1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32702" y="4139295"/>
                  <a:ext cx="604545" cy="604545"/>
                </a:xfrm>
                <a:prstGeom prst="rect">
                  <a:avLst/>
                </a:prstGeom>
              </p:spPr>
            </p:pic>
            <p:pic>
              <p:nvPicPr>
                <p:cNvPr id="20" name="Picture 1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75409" y="3717519"/>
                  <a:ext cx="449782" cy="449782"/>
                </a:xfrm>
                <a:prstGeom prst="rect">
                  <a:avLst/>
                </a:prstGeom>
              </p:spPr>
            </p:pic>
            <p:pic>
              <p:nvPicPr>
                <p:cNvPr id="21" name="Picture 2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579447" y="4251297"/>
                  <a:ext cx="468872" cy="468872"/>
                </a:xfrm>
                <a:prstGeom prst="rect">
                  <a:avLst/>
                </a:prstGeom>
              </p:spPr>
            </p:pic>
            <p:pic>
              <p:nvPicPr>
                <p:cNvPr id="22" name="Picture 2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89759" y="3626377"/>
                  <a:ext cx="624920" cy="624920"/>
                </a:xfrm>
                <a:prstGeom prst="rect">
                  <a:avLst/>
                </a:prstGeom>
              </p:spPr>
            </p:pic>
            <p:pic>
              <p:nvPicPr>
                <p:cNvPr id="23" name="Picture 2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898433" y="3625554"/>
                  <a:ext cx="844183" cy="456315"/>
                </a:xfrm>
                <a:prstGeom prst="rect">
                  <a:avLst/>
                </a:prstGeom>
              </p:spPr>
            </p:pic>
            <p:pic>
              <p:nvPicPr>
                <p:cNvPr id="25" name="Picture 24"/>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3607826" y="4068261"/>
                  <a:ext cx="549299" cy="549299"/>
                </a:xfrm>
                <a:prstGeom prst="rect">
                  <a:avLst/>
                </a:prstGeom>
              </p:spPr>
            </p:pic>
            <p:sp>
              <p:nvSpPr>
                <p:cNvPr id="27" name="Rounded Rectangle 26"/>
                <p:cNvSpPr/>
                <p:nvPr/>
              </p:nvSpPr>
              <p:spPr>
                <a:xfrm>
                  <a:off x="779546" y="3593168"/>
                  <a:ext cx="5401069" cy="1264582"/>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cxnSp>
          <p:nvCxnSpPr>
            <p:cNvPr id="1049" name="Straight Arrow Connector 1048"/>
            <p:cNvCxnSpPr>
              <a:stCxn id="256" idx="2"/>
              <a:endCxn id="27" idx="0"/>
            </p:cNvCxnSpPr>
            <p:nvPr/>
          </p:nvCxnSpPr>
          <p:spPr>
            <a:xfrm>
              <a:off x="4402760" y="3226272"/>
              <a:ext cx="0" cy="29722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50" name="Group 4"/>
          <p:cNvGrpSpPr/>
          <p:nvPr/>
        </p:nvGrpSpPr>
        <p:grpSpPr>
          <a:xfrm>
            <a:off x="2116239" y="3209359"/>
            <a:ext cx="1700398" cy="1288245"/>
            <a:chOff x="2653101" y="3155406"/>
            <a:chExt cx="1700398" cy="1288245"/>
          </a:xfrm>
        </p:grpSpPr>
        <p:pic>
          <p:nvPicPr>
            <p:cNvPr id="302" name="Picture 301"/>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653101" y="3854039"/>
              <a:ext cx="1700398" cy="589612"/>
            </a:xfrm>
            <a:prstGeom prst="rect">
              <a:avLst/>
            </a:prstGeom>
          </p:spPr>
        </p:pic>
        <p:cxnSp>
          <p:nvCxnSpPr>
            <p:cNvPr id="49" name="Straight Arrow Connector 48"/>
            <p:cNvCxnSpPr>
              <a:stCxn id="38" idx="2"/>
              <a:endCxn id="302" idx="0"/>
            </p:cNvCxnSpPr>
            <p:nvPr/>
          </p:nvCxnSpPr>
          <p:spPr>
            <a:xfrm>
              <a:off x="3501847" y="3155406"/>
              <a:ext cx="1453" cy="69863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82" name="Group 3"/>
          <p:cNvGrpSpPr/>
          <p:nvPr/>
        </p:nvGrpSpPr>
        <p:grpSpPr>
          <a:xfrm>
            <a:off x="1051558" y="3205653"/>
            <a:ext cx="4953000" cy="1499697"/>
            <a:chOff x="1219200" y="3205653"/>
            <a:chExt cx="4953000" cy="1499697"/>
          </a:xfrm>
        </p:grpSpPr>
        <p:grpSp>
          <p:nvGrpSpPr>
            <p:cNvPr id="81" name="Group 80"/>
            <p:cNvGrpSpPr/>
            <p:nvPr/>
          </p:nvGrpSpPr>
          <p:grpSpPr>
            <a:xfrm>
              <a:off x="1219200" y="3205653"/>
              <a:ext cx="4953000" cy="1499697"/>
              <a:chOff x="1219200" y="3205653"/>
              <a:chExt cx="4953000" cy="1499697"/>
            </a:xfrm>
          </p:grpSpPr>
          <p:grpSp>
            <p:nvGrpSpPr>
              <p:cNvPr id="210" name="Group 209"/>
              <p:cNvGrpSpPr/>
              <p:nvPr/>
            </p:nvGrpSpPr>
            <p:grpSpPr>
              <a:xfrm>
                <a:off x="1219200" y="3672344"/>
                <a:ext cx="4953000" cy="1033006"/>
                <a:chOff x="845939" y="622222"/>
                <a:chExt cx="4953000" cy="1033006"/>
              </a:xfrm>
            </p:grpSpPr>
            <p:pic>
              <p:nvPicPr>
                <p:cNvPr id="2109" name="Picture 3" descr="C:\Project\ESB_Installations\ESB_101\Designer\eclipse\configuration\org.eclipse.osgi\1001\0\.cp\com\softwareag\is\ui\utils\icons\wizard\package.gif"/>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8659" y="824263"/>
                  <a:ext cx="714375" cy="628650"/>
                </a:xfrm>
                <a:prstGeom prst="rect">
                  <a:avLst/>
                </a:prstGeom>
                <a:noFill/>
                <a:extLst>
                  <a:ext uri="{909E8E84-426E-40DD-AFC4-6F175D3DCCD1}">
                    <a14:hiddenFill xmlns:a14="http://schemas.microsoft.com/office/drawing/2010/main">
                      <a:solidFill>
                        <a:srgbClr val="FFFFFF"/>
                      </a:solidFill>
                    </a14:hiddenFill>
                  </a:ext>
                </a:extLst>
              </p:spPr>
            </p:pic>
            <p:grpSp>
              <p:nvGrpSpPr>
                <p:cNvPr id="201" name="Group 200"/>
                <p:cNvGrpSpPr/>
                <p:nvPr/>
              </p:nvGrpSpPr>
              <p:grpSpPr>
                <a:xfrm>
                  <a:off x="2288301" y="622222"/>
                  <a:ext cx="3510638" cy="1033006"/>
                  <a:chOff x="2890780" y="622222"/>
                  <a:chExt cx="3510638" cy="1033006"/>
                </a:xfrm>
              </p:grpSpPr>
              <p:pic>
                <p:nvPicPr>
                  <p:cNvPr id="195" name="Picture 194"/>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010252" y="658782"/>
                    <a:ext cx="494655" cy="494655"/>
                  </a:xfrm>
                  <a:prstGeom prst="rect">
                    <a:avLst/>
                  </a:prstGeom>
                </p:spPr>
              </p:pic>
              <p:pic>
                <p:nvPicPr>
                  <p:cNvPr id="196" name="Picture 195"/>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928264" y="685151"/>
                    <a:ext cx="467084" cy="465710"/>
                  </a:xfrm>
                  <a:prstGeom prst="rect">
                    <a:avLst/>
                  </a:prstGeom>
                </p:spPr>
              </p:pic>
              <p:pic>
                <p:nvPicPr>
                  <p:cNvPr id="197" name="Picture 19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4900964" y="684746"/>
                    <a:ext cx="464298" cy="464298"/>
                  </a:xfrm>
                  <a:prstGeom prst="rect">
                    <a:avLst/>
                  </a:prstGeom>
                </p:spPr>
              </p:pic>
              <p:pic>
                <p:nvPicPr>
                  <p:cNvPr id="198" name="Picture 197"/>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5706186" y="690718"/>
                    <a:ext cx="534775" cy="471283"/>
                  </a:xfrm>
                  <a:prstGeom prst="rect">
                    <a:avLst/>
                  </a:prstGeom>
                </p:spPr>
              </p:pic>
              <p:sp>
                <p:nvSpPr>
                  <p:cNvPr id="199" name="TextBox 198"/>
                  <p:cNvSpPr txBox="1"/>
                  <p:nvPr/>
                </p:nvSpPr>
                <p:spPr>
                  <a:xfrm>
                    <a:off x="3000988" y="1228473"/>
                    <a:ext cx="577081"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Lifecycle</a:t>
                    </a:r>
                  </a:p>
                </p:txBody>
              </p:sp>
              <p:sp>
                <p:nvSpPr>
                  <p:cNvPr id="233" name="TextBox 232"/>
                  <p:cNvSpPr txBox="1"/>
                  <p:nvPr/>
                </p:nvSpPr>
                <p:spPr>
                  <a:xfrm>
                    <a:off x="4906627" y="1169895"/>
                    <a:ext cx="455253" cy="323165"/>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Import/</a:t>
                    </a:r>
                    <a:br>
                      <a:rPr lang="en-US" sz="1050" dirty="0" smtClean="0"/>
                    </a:br>
                    <a:r>
                      <a:rPr lang="en-US" sz="1050" dirty="0" smtClean="0"/>
                      <a:t>Export</a:t>
                    </a:r>
                  </a:p>
                </p:txBody>
              </p:sp>
              <p:sp>
                <p:nvSpPr>
                  <p:cNvPr id="234" name="TextBox 233"/>
                  <p:cNvSpPr txBox="1"/>
                  <p:nvPr/>
                </p:nvSpPr>
                <p:spPr>
                  <a:xfrm>
                    <a:off x="3778666" y="1230461"/>
                    <a:ext cx="771045"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Deployment</a:t>
                    </a:r>
                  </a:p>
                </p:txBody>
              </p:sp>
              <p:sp>
                <p:nvSpPr>
                  <p:cNvPr id="235" name="TextBox 234"/>
                  <p:cNvSpPr txBox="1"/>
                  <p:nvPr/>
                </p:nvSpPr>
                <p:spPr>
                  <a:xfrm>
                    <a:off x="5677352" y="1228473"/>
                    <a:ext cx="620363"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Archiving</a:t>
                    </a:r>
                  </a:p>
                </p:txBody>
              </p:sp>
              <p:sp>
                <p:nvSpPr>
                  <p:cNvPr id="200" name="Rounded Rectangle 199"/>
                  <p:cNvSpPr/>
                  <p:nvPr/>
                </p:nvSpPr>
                <p:spPr>
                  <a:xfrm>
                    <a:off x="2890780" y="622222"/>
                    <a:ext cx="3510638" cy="1033006"/>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sp>
              <p:nvSpPr>
                <p:cNvPr id="246" name="TextBox 245"/>
                <p:cNvSpPr txBox="1"/>
                <p:nvPr/>
              </p:nvSpPr>
              <p:spPr>
                <a:xfrm>
                  <a:off x="845939" y="1430600"/>
                  <a:ext cx="711733"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IS Package</a:t>
                  </a:r>
                </a:p>
              </p:txBody>
            </p:sp>
          </p:grpSp>
          <p:cxnSp>
            <p:nvCxnSpPr>
              <p:cNvPr id="75" name="Straight Arrow Connector 74"/>
              <p:cNvCxnSpPr>
                <a:stCxn id="43" idx="2"/>
                <a:endCxn id="2109" idx="0"/>
              </p:cNvCxnSpPr>
              <p:nvPr/>
            </p:nvCxnSpPr>
            <p:spPr>
              <a:xfrm flipH="1">
                <a:off x="1589108" y="3205653"/>
                <a:ext cx="3321" cy="66873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a:stCxn id="2109" idx="3"/>
              <a:endCxn id="200" idx="1"/>
            </p:cNvCxnSpPr>
            <p:nvPr/>
          </p:nvCxnSpPr>
          <p:spPr>
            <a:xfrm>
              <a:off x="1946295" y="4188710"/>
              <a:ext cx="715267" cy="13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65" name="Group 2"/>
          <p:cNvGrpSpPr/>
          <p:nvPr/>
        </p:nvGrpSpPr>
        <p:grpSpPr>
          <a:xfrm>
            <a:off x="762000" y="679729"/>
            <a:ext cx="7654484" cy="1326743"/>
            <a:chOff x="762000" y="679729"/>
            <a:chExt cx="7654484" cy="1326743"/>
          </a:xfrm>
        </p:grpSpPr>
        <p:grpSp>
          <p:nvGrpSpPr>
            <p:cNvPr id="14" name="Group 13"/>
            <p:cNvGrpSpPr/>
            <p:nvPr/>
          </p:nvGrpSpPr>
          <p:grpSpPr>
            <a:xfrm>
              <a:off x="762000" y="679729"/>
              <a:ext cx="7654484" cy="937673"/>
              <a:chOff x="-1034032" y="678384"/>
              <a:chExt cx="7654484" cy="937673"/>
            </a:xfrm>
          </p:grpSpPr>
          <p:grpSp>
            <p:nvGrpSpPr>
              <p:cNvPr id="152" name="Group 151"/>
              <p:cNvGrpSpPr/>
              <p:nvPr/>
            </p:nvGrpSpPr>
            <p:grpSpPr>
              <a:xfrm>
                <a:off x="-1034032" y="678384"/>
                <a:ext cx="7654484" cy="937673"/>
                <a:chOff x="-1034032" y="678384"/>
                <a:chExt cx="7654484" cy="937673"/>
              </a:xfrm>
            </p:grpSpPr>
            <p:sp>
              <p:nvSpPr>
                <p:cNvPr id="2048" name="Rounded Rectangle 2047"/>
                <p:cNvSpPr/>
                <p:nvPr/>
              </p:nvSpPr>
              <p:spPr>
                <a:xfrm>
                  <a:off x="2187330" y="691409"/>
                  <a:ext cx="600530" cy="304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smtClean="0">
                      <a:solidFill>
                        <a:schemeClr val="bg1"/>
                      </a:solidFill>
                    </a:rPr>
                    <a:t>JMS</a:t>
                  </a:r>
                </a:p>
              </p:txBody>
            </p:sp>
            <p:sp>
              <p:nvSpPr>
                <p:cNvPr id="90" name="Rounded Rectangle 89"/>
                <p:cNvSpPr/>
                <p:nvPr/>
              </p:nvSpPr>
              <p:spPr>
                <a:xfrm>
                  <a:off x="1507513" y="1149026"/>
                  <a:ext cx="600530" cy="304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smtClean="0">
                      <a:solidFill>
                        <a:schemeClr val="bg1"/>
                      </a:solidFill>
                    </a:rPr>
                    <a:t>Native</a:t>
                  </a:r>
                </a:p>
              </p:txBody>
            </p:sp>
            <p:pic>
              <p:nvPicPr>
                <p:cNvPr id="2051" name="Picture 2050"/>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602514" y="1019837"/>
                  <a:ext cx="1124274" cy="395013"/>
                </a:xfrm>
                <a:prstGeom prst="rect">
                  <a:avLst/>
                </a:prstGeom>
              </p:spPr>
            </p:pic>
            <p:pic>
              <p:nvPicPr>
                <p:cNvPr id="2052" name="Picture 2051"/>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5466444" y="1056638"/>
                  <a:ext cx="1077808" cy="353947"/>
                </a:xfrm>
                <a:prstGeom prst="rect">
                  <a:avLst/>
                </a:prstGeom>
              </p:spPr>
            </p:pic>
            <p:pic>
              <p:nvPicPr>
                <p:cNvPr id="2053" name="Picture 205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329299" y="1391537"/>
                  <a:ext cx="1230042" cy="149507"/>
                </a:xfrm>
                <a:prstGeom prst="rect">
                  <a:avLst/>
                </a:prstGeom>
              </p:spPr>
            </p:pic>
            <p:sp>
              <p:nvSpPr>
                <p:cNvPr id="95" name="Rounded Rectangle 94"/>
                <p:cNvSpPr/>
                <p:nvPr/>
              </p:nvSpPr>
              <p:spPr>
                <a:xfrm>
                  <a:off x="-350811" y="1289981"/>
                  <a:ext cx="683535" cy="215881"/>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b="1" dirty="0" smtClean="0">
                      <a:solidFill>
                        <a:sysClr val="windowText" lastClr="000000"/>
                      </a:solidFill>
                    </a:rPr>
                    <a:t>Broker</a:t>
                  </a:r>
                </a:p>
              </p:txBody>
            </p:sp>
            <p:sp>
              <p:nvSpPr>
                <p:cNvPr id="2054" name="Rounded Rectangle 2053"/>
                <p:cNvSpPr/>
                <p:nvPr/>
              </p:nvSpPr>
              <p:spPr>
                <a:xfrm>
                  <a:off x="-1034032" y="678384"/>
                  <a:ext cx="1972806" cy="885983"/>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2061" name="Straight Arrow Connector 2060"/>
                <p:cNvCxnSpPr>
                  <a:stCxn id="90" idx="1"/>
                  <a:endCxn id="2054" idx="3"/>
                </p:cNvCxnSpPr>
                <p:nvPr/>
              </p:nvCxnSpPr>
              <p:spPr>
                <a:xfrm flipH="1" flipV="1">
                  <a:off x="938774" y="1121376"/>
                  <a:ext cx="568739" cy="18005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048" idx="1"/>
                  <a:endCxn id="2054" idx="3"/>
                </p:cNvCxnSpPr>
                <p:nvPr/>
              </p:nvCxnSpPr>
              <p:spPr>
                <a:xfrm flipH="1">
                  <a:off x="938774" y="843809"/>
                  <a:ext cx="1248556" cy="27756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064" name="Rounded Rectangle 2063"/>
                <p:cNvSpPr/>
                <p:nvPr/>
              </p:nvSpPr>
              <p:spPr>
                <a:xfrm>
                  <a:off x="3385568" y="679197"/>
                  <a:ext cx="3234884" cy="936860"/>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bg1"/>
                    </a:solidFill>
                  </a:endParaRPr>
                </a:p>
              </p:txBody>
            </p:sp>
            <p:cxnSp>
              <p:nvCxnSpPr>
                <p:cNvPr id="2066" name="Straight Arrow Connector 2065"/>
                <p:cNvCxnSpPr>
                  <a:stCxn id="2048" idx="3"/>
                  <a:endCxn id="2064" idx="1"/>
                </p:cNvCxnSpPr>
                <p:nvPr/>
              </p:nvCxnSpPr>
              <p:spPr>
                <a:xfrm>
                  <a:off x="2787860" y="843809"/>
                  <a:ext cx="597708" cy="30381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115" name="Picture 11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863650" y="954699"/>
                  <a:ext cx="1538775" cy="351720"/>
                </a:xfrm>
                <a:prstGeom prst="rect">
                  <a:avLst/>
                </a:prstGeom>
              </p:spPr>
            </p:pic>
          </p:grpSp>
          <p:sp>
            <p:nvSpPr>
              <p:cNvPr id="13" name="TextBox 12"/>
              <p:cNvSpPr txBox="1"/>
              <p:nvPr/>
            </p:nvSpPr>
            <p:spPr>
              <a:xfrm>
                <a:off x="-780352" y="736785"/>
                <a:ext cx="1391407"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Software AG Providers</a:t>
                </a:r>
              </a:p>
            </p:txBody>
          </p:sp>
          <p:sp>
            <p:nvSpPr>
              <p:cNvPr id="163" name="TextBox 162"/>
              <p:cNvSpPr txBox="1"/>
              <p:nvPr/>
            </p:nvSpPr>
            <p:spPr>
              <a:xfrm>
                <a:off x="4618327" y="763700"/>
                <a:ext cx="1134926"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3</a:t>
                </a:r>
                <a:r>
                  <a:rPr lang="en-US" sz="1000" baseline="30000" dirty="0" smtClean="0"/>
                  <a:t>rd</a:t>
                </a:r>
                <a:r>
                  <a:rPr lang="en-US" sz="1000" dirty="0" smtClean="0"/>
                  <a:t> Party Providers</a:t>
                </a:r>
              </a:p>
            </p:txBody>
          </p:sp>
        </p:grpSp>
        <p:cxnSp>
          <p:nvCxnSpPr>
            <p:cNvPr id="62" name="Straight Arrow Connector 61"/>
            <p:cNvCxnSpPr/>
            <p:nvPr/>
          </p:nvCxnSpPr>
          <p:spPr>
            <a:xfrm flipH="1" flipV="1">
              <a:off x="3904075" y="1408135"/>
              <a:ext cx="941099" cy="57141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048" idx="2"/>
            </p:cNvCxnSpPr>
            <p:nvPr/>
          </p:nvCxnSpPr>
          <p:spPr>
            <a:xfrm flipH="1" flipV="1">
              <a:off x="4283627" y="997554"/>
              <a:ext cx="851404" cy="100891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37" name="Group1"/>
          <p:cNvGrpSpPr/>
          <p:nvPr/>
        </p:nvGrpSpPr>
        <p:grpSpPr>
          <a:xfrm>
            <a:off x="738236" y="326879"/>
            <a:ext cx="6981545" cy="1687836"/>
            <a:chOff x="738236" y="326879"/>
            <a:chExt cx="6981545" cy="1687836"/>
          </a:xfrm>
        </p:grpSpPr>
        <p:grpSp>
          <p:nvGrpSpPr>
            <p:cNvPr id="1025" name="Group 1"/>
            <p:cNvGrpSpPr/>
            <p:nvPr/>
          </p:nvGrpSpPr>
          <p:grpSpPr>
            <a:xfrm>
              <a:off x="738236" y="326879"/>
              <a:ext cx="6981545" cy="1687836"/>
              <a:chOff x="738236" y="326879"/>
              <a:chExt cx="6981545" cy="1687836"/>
            </a:xfrm>
          </p:grpSpPr>
          <p:sp>
            <p:nvSpPr>
              <p:cNvPr id="255" name="Rounded Rectangle 254"/>
              <p:cNvSpPr/>
              <p:nvPr/>
            </p:nvSpPr>
            <p:spPr>
              <a:xfrm>
                <a:off x="4318255" y="552754"/>
                <a:ext cx="3401526" cy="1090445"/>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cxnSp>
            <p:nvCxnSpPr>
              <p:cNvPr id="257" name="Straight Arrow Connector 256"/>
              <p:cNvCxnSpPr>
                <a:stCxn id="119" idx="3"/>
                <a:endCxn id="255" idx="1"/>
              </p:cNvCxnSpPr>
              <p:nvPr/>
            </p:nvCxnSpPr>
            <p:spPr>
              <a:xfrm flipV="1">
                <a:off x="3806179" y="1097977"/>
                <a:ext cx="512076" cy="9631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258" name="Picture 4" descr="C:\Project\ESB_Installations\ESB_101\Designer\eclipse\configuration\org.eclipse.osgi\1001\0\.cp\com\softwareag\is\ui\utils\icons\flow_service\Loop_SmallIcon.gif"/>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082074" y="618686"/>
                <a:ext cx="282907" cy="282907"/>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5" descr="C:\Project\ESB_Installations\ESB_101\Designer\eclipse\configuration\org.eclipse.osgi\1001\0\.cp\com\softwareag\is\ui\utils\icons\flow_service\Branch_SmallIcon.gif"/>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01771" y="1235320"/>
                <a:ext cx="281913" cy="281913"/>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C:\Project\ESB_Installations\ESB_101\Designer\eclipse\configuration\org.eclipse.osgi\1001\0\.cp\com\softwareag\is\ui\utils\icons\flow_service\Map.gif"/>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01168" y="625618"/>
                <a:ext cx="269732" cy="269732"/>
              </a:xfrm>
              <a:prstGeom prst="rect">
                <a:avLst/>
              </a:prstGeom>
              <a:noFill/>
              <a:extLst>
                <a:ext uri="{909E8E84-426E-40DD-AFC4-6F175D3DCCD1}">
                  <a14:hiddenFill xmlns:a14="http://schemas.microsoft.com/office/drawing/2010/main">
                    <a:solidFill>
                      <a:srgbClr val="FFFFFF"/>
                    </a:solidFill>
                  </a14:hiddenFill>
                </a:ext>
              </a:extLst>
            </p:spPr>
          </p:pic>
          <p:sp>
            <p:nvSpPr>
              <p:cNvPr id="264" name="TextBox 263"/>
              <p:cNvSpPr txBox="1"/>
              <p:nvPr/>
            </p:nvSpPr>
            <p:spPr>
              <a:xfrm>
                <a:off x="6359351" y="703879"/>
                <a:ext cx="346249"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Loop</a:t>
                </a:r>
              </a:p>
            </p:txBody>
          </p:sp>
          <p:sp>
            <p:nvSpPr>
              <p:cNvPr id="305" name="TextBox 304"/>
              <p:cNvSpPr txBox="1"/>
              <p:nvPr/>
            </p:nvSpPr>
            <p:spPr>
              <a:xfrm>
                <a:off x="4846687" y="1278090"/>
                <a:ext cx="48731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Branch</a:t>
                </a:r>
              </a:p>
            </p:txBody>
          </p:sp>
          <p:sp>
            <p:nvSpPr>
              <p:cNvPr id="306" name="TextBox 305"/>
              <p:cNvSpPr txBox="1"/>
              <p:nvPr/>
            </p:nvSpPr>
            <p:spPr>
              <a:xfrm>
                <a:off x="4747071" y="693960"/>
                <a:ext cx="282129"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Map</a:t>
                </a:r>
              </a:p>
            </p:txBody>
          </p:sp>
          <p:pic>
            <p:nvPicPr>
              <p:cNvPr id="266" name="Picture 7" descr="C:\Project\ESB_Installations\ESB_101\Designer\eclipse\configuration\org.eclipse.osgi\1001\0\.cp\com\softwareag\is\ui\utils\icons\flow_service\Sequence_SmallIcon.gif"/>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687701" y="895350"/>
                <a:ext cx="231883" cy="231883"/>
              </a:xfrm>
              <a:prstGeom prst="rect">
                <a:avLst/>
              </a:prstGeom>
              <a:noFill/>
              <a:extLst>
                <a:ext uri="{909E8E84-426E-40DD-AFC4-6F175D3DCCD1}">
                  <a14:hiddenFill xmlns:a14="http://schemas.microsoft.com/office/drawing/2010/main">
                    <a:solidFill>
                      <a:srgbClr val="FFFFFF"/>
                    </a:solidFill>
                  </a14:hiddenFill>
                </a:ext>
              </a:extLst>
            </p:spPr>
          </p:pic>
          <p:sp>
            <p:nvSpPr>
              <p:cNvPr id="308" name="TextBox 307"/>
              <p:cNvSpPr txBox="1"/>
              <p:nvPr/>
            </p:nvSpPr>
            <p:spPr>
              <a:xfrm>
                <a:off x="6951547" y="915995"/>
                <a:ext cx="66845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Sequence</a:t>
                </a:r>
              </a:p>
            </p:txBody>
          </p:sp>
          <p:pic>
            <p:nvPicPr>
              <p:cNvPr id="268" name="Picture 8" descr="C:\Project\ESB_Installations\ESB_101\Designer\eclipse\configuration\org.eclipse.osgi\1001\0\.cp\com\softwareag\is\ui\utils\icons\map\foreach_map_connect_enabled.png"/>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133536" y="885097"/>
                <a:ext cx="293951" cy="293951"/>
              </a:xfrm>
              <a:prstGeom prst="rect">
                <a:avLst/>
              </a:prstGeom>
              <a:noFill/>
              <a:extLst>
                <a:ext uri="{909E8E84-426E-40DD-AFC4-6F175D3DCCD1}">
                  <a14:hiddenFill xmlns:a14="http://schemas.microsoft.com/office/drawing/2010/main">
                    <a:solidFill>
                      <a:srgbClr val="FFFFFF"/>
                    </a:solidFill>
                  </a14:hiddenFill>
                </a:ext>
              </a:extLst>
            </p:spPr>
          </p:pic>
          <p:sp>
            <p:nvSpPr>
              <p:cNvPr id="310" name="TextBox 309"/>
              <p:cNvSpPr txBox="1"/>
              <p:nvPr/>
            </p:nvSpPr>
            <p:spPr>
              <a:xfrm>
                <a:off x="5466210" y="950795"/>
                <a:ext cx="565861"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ForEach</a:t>
                </a:r>
              </a:p>
            </p:txBody>
          </p:sp>
          <p:pic>
            <p:nvPicPr>
              <p:cNvPr id="281" name="Picture 9" descr="C:\Project\ESB_Installations\ESB_101\Designer\eclipse\configuration\org.eclipse.osgi\976\0\.cp\icons\XML_Doc_Node.png"/>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744131" y="626438"/>
                <a:ext cx="298283" cy="298283"/>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10" descr="C:\Project\ESB_Installations\ESB_101\Designer\eclipse\configuration\org.eclipse.osgi\976\0\.cp\icons\DocumentType.gif"/>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673822" y="617543"/>
                <a:ext cx="316072" cy="316072"/>
              </a:xfrm>
              <a:prstGeom prst="rect">
                <a:avLst/>
              </a:prstGeom>
              <a:noFill/>
              <a:extLst>
                <a:ext uri="{909E8E84-426E-40DD-AFC4-6F175D3DCCD1}">
                  <a14:hiddenFill xmlns:a14="http://schemas.microsoft.com/office/drawing/2010/main">
                    <a:solidFill>
                      <a:srgbClr val="FFFFFF"/>
                    </a:solidFill>
                  </a14:hiddenFill>
                </a:ext>
              </a:extLst>
            </p:spPr>
          </p:pic>
          <p:cxnSp>
            <p:nvCxnSpPr>
              <p:cNvPr id="286" name="Straight Arrow Connector 285"/>
              <p:cNvCxnSpPr>
                <a:stCxn id="205" idx="1"/>
                <a:endCxn id="281" idx="2"/>
              </p:cNvCxnSpPr>
              <p:nvPr/>
            </p:nvCxnSpPr>
            <p:spPr>
              <a:xfrm flipH="1" flipV="1">
                <a:off x="1893273" y="924721"/>
                <a:ext cx="226259" cy="34854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a:stCxn id="205" idx="3"/>
                <a:endCxn id="284" idx="2"/>
              </p:cNvCxnSpPr>
              <p:nvPr/>
            </p:nvCxnSpPr>
            <p:spPr>
              <a:xfrm flipV="1">
                <a:off x="2647238" y="933615"/>
                <a:ext cx="184620" cy="33965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2032670" y="709277"/>
                <a:ext cx="242054"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xml</a:t>
                </a:r>
              </a:p>
            </p:txBody>
          </p:sp>
          <p:sp>
            <p:nvSpPr>
              <p:cNvPr id="327" name="TextBox 326"/>
              <p:cNvSpPr txBox="1"/>
              <p:nvPr/>
            </p:nvSpPr>
            <p:spPr>
              <a:xfrm>
                <a:off x="2954222" y="656609"/>
                <a:ext cx="501740"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generic</a:t>
                </a:r>
              </a:p>
            </p:txBody>
          </p:sp>
          <p:pic>
            <p:nvPicPr>
              <p:cNvPr id="1026" name="Picture 2" descr="C:\Project\ESB_Installations\ESB_101\Designer\eclipse\configuration\org.eclipse.osgi\1001\0\.cp\com\softwareag\is\ui\utils\icons\flow_service\Repeat_SmallIcon.gif"/>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400800" y="1268753"/>
                <a:ext cx="236197" cy="236197"/>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p:cNvSpPr txBox="1"/>
              <p:nvPr/>
            </p:nvSpPr>
            <p:spPr>
              <a:xfrm>
                <a:off x="6666767" y="1308266"/>
                <a:ext cx="47128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Repeat</a:t>
                </a:r>
              </a:p>
            </p:txBody>
          </p:sp>
          <p:pic>
            <p:nvPicPr>
              <p:cNvPr id="1027" name="Picture 3" descr="C:\Project\ESB_Installations\ESB_101\Designer\eclipse\configuration\org.eclipse.osgi\1001\0\.cp\com\softwareag\is\ui\utils\icons\flow_service\Exit_SmallIcon.gif"/>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562600" y="1241492"/>
                <a:ext cx="243530" cy="243530"/>
              </a:xfrm>
              <a:prstGeom prst="rect">
                <a:avLst/>
              </a:prstGeom>
              <a:noFill/>
              <a:extLst>
                <a:ext uri="{909E8E84-426E-40DD-AFC4-6F175D3DCCD1}">
                  <a14:hiddenFill xmlns:a14="http://schemas.microsoft.com/office/drawing/2010/main">
                    <a:solidFill>
                      <a:srgbClr val="FFFFFF"/>
                    </a:solidFill>
                  </a14:hiddenFill>
                </a:ext>
              </a:extLst>
            </p:spPr>
          </p:pic>
          <p:sp>
            <p:nvSpPr>
              <p:cNvPr id="159" name="TextBox 158"/>
              <p:cNvSpPr txBox="1"/>
              <p:nvPr/>
            </p:nvSpPr>
            <p:spPr>
              <a:xfrm>
                <a:off x="5818927" y="1297445"/>
                <a:ext cx="258084"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Exit</a:t>
                </a:r>
              </a:p>
            </p:txBody>
          </p:sp>
          <p:pic>
            <p:nvPicPr>
              <p:cNvPr id="83" name="Picture 2" descr="C:\Project\ESB_Installations\ESB_101\Designer\eclipse\configuration\org.eclipse.osgi\962\0\.cp\icons\pipeline.gif"/>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861460" y="1034099"/>
                <a:ext cx="463463" cy="463463"/>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p:cNvSpPr/>
              <p:nvPr/>
            </p:nvSpPr>
            <p:spPr>
              <a:xfrm>
                <a:off x="738236" y="829086"/>
                <a:ext cx="699230" cy="253916"/>
              </a:xfrm>
              <a:prstGeom prst="rect">
                <a:avLst/>
              </a:prstGeom>
            </p:spPr>
            <p:txBody>
              <a:bodyPr wrap="none">
                <a:spAutoFit/>
              </a:bodyPr>
              <a:lstStyle/>
              <a:p>
                <a:pPr algn="ctr"/>
                <a:r>
                  <a:rPr lang="en-US" sz="1050" dirty="0" smtClean="0"/>
                  <a:t>Pipeline</a:t>
                </a:r>
                <a:endParaRPr lang="en-US" sz="1050" dirty="0"/>
              </a:p>
            </p:txBody>
          </p:sp>
          <p:cxnSp>
            <p:nvCxnSpPr>
              <p:cNvPr id="86" name="Straight Arrow Connector 85"/>
              <p:cNvCxnSpPr>
                <a:endCxn id="83" idx="2"/>
              </p:cNvCxnSpPr>
              <p:nvPr/>
            </p:nvCxnSpPr>
            <p:spPr>
              <a:xfrm flipH="1" flipV="1">
                <a:off x="1093192" y="1497562"/>
                <a:ext cx="312815" cy="494419"/>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2363618" y="1561886"/>
                <a:ext cx="0" cy="452829"/>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119" name="Picture 3" descr="C:\Project\ESB_Installations\ESB_101\Designer\eclipse\configuration\org.eclipse.osgi\987\0\.cp\icons\tree\ns_flow.gif"/>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462464" y="1022429"/>
                <a:ext cx="343715" cy="343715"/>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Arrow Connector 121"/>
              <p:cNvCxnSpPr>
                <a:endCxn id="119" idx="2"/>
              </p:cNvCxnSpPr>
              <p:nvPr/>
            </p:nvCxnSpPr>
            <p:spPr>
              <a:xfrm flipV="1">
                <a:off x="3246326" y="1366144"/>
                <a:ext cx="387996" cy="62583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437082" y="840669"/>
                <a:ext cx="489238" cy="253916"/>
              </a:xfrm>
              <a:prstGeom prst="rect">
                <a:avLst/>
              </a:prstGeom>
            </p:spPr>
            <p:txBody>
              <a:bodyPr wrap="none">
                <a:spAutoFit/>
              </a:bodyPr>
              <a:lstStyle/>
              <a:p>
                <a:pPr algn="ctr"/>
                <a:r>
                  <a:rPr lang="en-US" sz="1050" dirty="0" smtClean="0"/>
                  <a:t>Flow</a:t>
                </a:r>
                <a:endParaRPr lang="en-US" sz="1050" dirty="0"/>
              </a:p>
            </p:txBody>
          </p:sp>
          <p:sp>
            <p:nvSpPr>
              <p:cNvPr id="240" name="Rectangle 239"/>
              <p:cNvSpPr/>
              <p:nvPr/>
            </p:nvSpPr>
            <p:spPr>
              <a:xfrm>
                <a:off x="6730953" y="326879"/>
                <a:ext cx="896399" cy="253916"/>
              </a:xfrm>
              <a:prstGeom prst="rect">
                <a:avLst/>
              </a:prstGeom>
            </p:spPr>
            <p:txBody>
              <a:bodyPr wrap="none">
                <a:spAutoFit/>
              </a:bodyPr>
              <a:lstStyle/>
              <a:p>
                <a:pPr algn="ctr"/>
                <a:r>
                  <a:rPr lang="en-US" sz="1050" dirty="0" smtClean="0"/>
                  <a:t>Constructs</a:t>
                </a:r>
                <a:endParaRPr lang="en-US" sz="1050" dirty="0"/>
              </a:p>
            </p:txBody>
          </p:sp>
        </p:grpSp>
        <p:pic>
          <p:nvPicPr>
            <p:cNvPr id="17" name="Picture 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153697" y="1094939"/>
              <a:ext cx="552234" cy="47650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2202938" y="1120072"/>
              <a:ext cx="369832" cy="266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205" name="TextBox 204"/>
            <p:cNvSpPr txBox="1"/>
            <p:nvPr/>
          </p:nvSpPr>
          <p:spPr>
            <a:xfrm>
              <a:off x="2119532" y="1134768"/>
              <a:ext cx="527706" cy="276999"/>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900" dirty="0" smtClean="0"/>
                <a:t>Doc Types</a:t>
              </a:r>
            </a:p>
          </p:txBody>
        </p:sp>
      </p:grpSp>
      <p:grpSp>
        <p:nvGrpSpPr>
          <p:cNvPr id="79" name="Group 78"/>
          <p:cNvGrpSpPr/>
          <p:nvPr/>
        </p:nvGrpSpPr>
        <p:grpSpPr>
          <a:xfrm>
            <a:off x="76200" y="656609"/>
            <a:ext cx="3652492" cy="1349863"/>
            <a:chOff x="76200" y="656609"/>
            <a:chExt cx="3652492" cy="1349863"/>
          </a:xfrm>
        </p:grpSpPr>
        <p:grpSp>
          <p:nvGrpSpPr>
            <p:cNvPr id="77" name="Group 76"/>
            <p:cNvGrpSpPr/>
            <p:nvPr/>
          </p:nvGrpSpPr>
          <p:grpSpPr>
            <a:xfrm>
              <a:off x="76200" y="656609"/>
              <a:ext cx="3652492" cy="1349863"/>
              <a:chOff x="76200" y="656609"/>
              <a:chExt cx="3652492" cy="1349863"/>
            </a:xfrm>
          </p:grpSpPr>
          <p:sp>
            <p:nvSpPr>
              <p:cNvPr id="7" name="Rounded Rectangle 6"/>
              <p:cNvSpPr/>
              <p:nvPr/>
            </p:nvSpPr>
            <p:spPr>
              <a:xfrm>
                <a:off x="141210" y="942793"/>
                <a:ext cx="3363222" cy="8830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SERVICE INFRASTRUCTURE</a:t>
                </a:r>
              </a:p>
            </p:txBody>
          </p:sp>
          <p:sp>
            <p:nvSpPr>
              <p:cNvPr id="45" name="Rounded Rectangle 44"/>
              <p:cNvSpPr/>
              <p:nvPr/>
            </p:nvSpPr>
            <p:spPr>
              <a:xfrm>
                <a:off x="76200" y="656609"/>
                <a:ext cx="3652492" cy="1349863"/>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sp>
          <p:nvSpPr>
            <p:cNvPr id="46" name="TextBox 45"/>
            <p:cNvSpPr txBox="1"/>
            <p:nvPr/>
          </p:nvSpPr>
          <p:spPr>
            <a:xfrm>
              <a:off x="201638" y="658542"/>
              <a:ext cx="1532471"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Integration Server</a:t>
              </a:r>
            </a:p>
          </p:txBody>
        </p:sp>
      </p:grpSp>
      <p:grpSp>
        <p:nvGrpSpPr>
          <p:cNvPr id="76" name="Security"/>
          <p:cNvGrpSpPr/>
          <p:nvPr/>
        </p:nvGrpSpPr>
        <p:grpSpPr>
          <a:xfrm>
            <a:off x="1144813" y="1825853"/>
            <a:ext cx="7447039" cy="2231419"/>
            <a:chOff x="1144813" y="1825853"/>
            <a:chExt cx="7447039" cy="2231419"/>
          </a:xfrm>
        </p:grpSpPr>
        <p:grpSp>
          <p:nvGrpSpPr>
            <p:cNvPr id="73" name="Security"/>
            <p:cNvGrpSpPr/>
            <p:nvPr/>
          </p:nvGrpSpPr>
          <p:grpSpPr>
            <a:xfrm>
              <a:off x="1144813" y="1825853"/>
              <a:ext cx="7447039" cy="2231419"/>
              <a:chOff x="1144813" y="1825853"/>
              <a:chExt cx="7447039" cy="2231419"/>
            </a:xfrm>
          </p:grpSpPr>
          <p:sp>
            <p:nvSpPr>
              <p:cNvPr id="2068" name="Rounded Rectangle 2067"/>
              <p:cNvSpPr/>
              <p:nvPr/>
            </p:nvSpPr>
            <p:spPr>
              <a:xfrm>
                <a:off x="2943137" y="2318960"/>
                <a:ext cx="1291758" cy="346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Authentication</a:t>
                </a:r>
              </a:p>
            </p:txBody>
          </p:sp>
          <p:sp>
            <p:nvSpPr>
              <p:cNvPr id="111" name="Rounded Rectangle 110"/>
              <p:cNvSpPr/>
              <p:nvPr/>
            </p:nvSpPr>
            <p:spPr>
              <a:xfrm>
                <a:off x="1295790" y="3288451"/>
                <a:ext cx="1050205" cy="3246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bg1"/>
                    </a:solidFill>
                  </a:rPr>
                  <a:t>Authorization</a:t>
                </a:r>
              </a:p>
            </p:txBody>
          </p:sp>
          <p:grpSp>
            <p:nvGrpSpPr>
              <p:cNvPr id="92" name="Group 91"/>
              <p:cNvGrpSpPr/>
              <p:nvPr/>
            </p:nvGrpSpPr>
            <p:grpSpPr>
              <a:xfrm>
                <a:off x="4950180" y="1967849"/>
                <a:ext cx="3279420" cy="1075670"/>
                <a:chOff x="3859754" y="606454"/>
                <a:chExt cx="3627232" cy="1060319"/>
              </a:xfrm>
            </p:grpSpPr>
            <p:pic>
              <p:nvPicPr>
                <p:cNvPr id="2073" name="Picture 2072"/>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3859754" y="606454"/>
                  <a:ext cx="661988" cy="659377"/>
                </a:xfrm>
                <a:prstGeom prst="rect">
                  <a:avLst/>
                </a:prstGeom>
              </p:spPr>
            </p:pic>
            <p:pic>
              <p:nvPicPr>
                <p:cNvPr id="2074" name="Picture 2073"/>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5956314" y="1135097"/>
                  <a:ext cx="592876" cy="462095"/>
                </a:xfrm>
                <a:prstGeom prst="rect">
                  <a:avLst/>
                </a:prstGeom>
              </p:spPr>
            </p:pic>
            <p:pic>
              <p:nvPicPr>
                <p:cNvPr id="2075" name="Picture 2074"/>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633743" y="677843"/>
                  <a:ext cx="930344" cy="372137"/>
                </a:xfrm>
                <a:prstGeom prst="rect">
                  <a:avLst/>
                </a:prstGeom>
              </p:spPr>
            </p:pic>
            <p:pic>
              <p:nvPicPr>
                <p:cNvPr id="2076" name="Picture 2075"/>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5222638" y="1093271"/>
                  <a:ext cx="566794" cy="518556"/>
                </a:xfrm>
                <a:prstGeom prst="rect">
                  <a:avLst/>
                </a:prstGeom>
              </p:spPr>
            </p:pic>
            <p:pic>
              <p:nvPicPr>
                <p:cNvPr id="2077" name="Picture 2076"/>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533814" y="1025868"/>
                  <a:ext cx="953172" cy="395853"/>
                </a:xfrm>
                <a:prstGeom prst="rect">
                  <a:avLst/>
                </a:prstGeom>
              </p:spPr>
            </p:pic>
            <p:pic>
              <p:nvPicPr>
                <p:cNvPr id="2078" name="Picture 2077"/>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5670314" y="625023"/>
                  <a:ext cx="451023" cy="451023"/>
                </a:xfrm>
                <a:prstGeom prst="rect">
                  <a:avLst/>
                </a:prstGeom>
              </p:spPr>
            </p:pic>
            <p:sp>
              <p:nvSpPr>
                <p:cNvPr id="2079" name="TextBox 2078"/>
                <p:cNvSpPr txBox="1"/>
                <p:nvPr/>
              </p:nvSpPr>
              <p:spPr>
                <a:xfrm>
                  <a:off x="6138853" y="718146"/>
                  <a:ext cx="614864"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b="0" dirty="0" smtClean="0"/>
                    <a:t>Digest</a:t>
                  </a:r>
                </a:p>
              </p:txBody>
            </p:sp>
            <p:pic>
              <p:nvPicPr>
                <p:cNvPr id="74" name="Picture 73"/>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a:off x="4535102" y="1205973"/>
                  <a:ext cx="460800" cy="460800"/>
                </a:xfrm>
                <a:prstGeom prst="rect">
                  <a:avLst/>
                </a:prstGeom>
              </p:spPr>
            </p:pic>
            <p:sp>
              <p:nvSpPr>
                <p:cNvPr id="126" name="TextBox 125"/>
                <p:cNvSpPr txBox="1"/>
                <p:nvPr/>
              </p:nvSpPr>
              <p:spPr>
                <a:xfrm>
                  <a:off x="4143968" y="1410221"/>
                  <a:ext cx="526990" cy="237169"/>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b="0" dirty="0" smtClean="0"/>
                    <a:t>Basic</a:t>
                  </a:r>
                </a:p>
              </p:txBody>
            </p:sp>
          </p:grpSp>
          <p:pic>
            <p:nvPicPr>
              <p:cNvPr id="97" name="Picture 96"/>
              <p:cNvPicPr>
                <a:picLocks noChangeAspect="1"/>
              </p:cNvPicPr>
              <p:nvPr/>
            </p:nvPicPr>
            <p:blipFill>
              <a:blip r:embed="rId54" cstate="print">
                <a:extLst>
                  <a:ext uri="{28A0092B-C50C-407E-A947-70E740481C1C}">
                    <a14:useLocalDpi xmlns:a14="http://schemas.microsoft.com/office/drawing/2010/main" val="0"/>
                  </a:ext>
                </a:extLst>
              </a:blip>
              <a:stretch>
                <a:fillRect/>
              </a:stretch>
            </p:blipFill>
            <p:spPr>
              <a:xfrm>
                <a:off x="3447802" y="3070140"/>
                <a:ext cx="742943" cy="773037"/>
              </a:xfrm>
              <a:prstGeom prst="rect">
                <a:avLst/>
              </a:prstGeom>
            </p:spPr>
          </p:pic>
          <p:sp>
            <p:nvSpPr>
              <p:cNvPr id="1055" name="Rounded Rectangle 1054"/>
              <p:cNvSpPr/>
              <p:nvPr/>
            </p:nvSpPr>
            <p:spPr>
              <a:xfrm>
                <a:off x="1144813" y="2312269"/>
                <a:ext cx="1352161" cy="3492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Security</a:t>
                </a:r>
              </a:p>
            </p:txBody>
          </p:sp>
          <p:cxnSp>
            <p:nvCxnSpPr>
              <p:cNvPr id="129" name="Straight Arrow Connector 128"/>
              <p:cNvCxnSpPr>
                <a:stCxn id="1055" idx="3"/>
                <a:endCxn id="2068" idx="1"/>
              </p:cNvCxnSpPr>
              <p:nvPr/>
            </p:nvCxnSpPr>
            <p:spPr>
              <a:xfrm>
                <a:off x="2496974" y="2486884"/>
                <a:ext cx="446163" cy="527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55" idx="2"/>
                <a:endCxn id="111" idx="0"/>
              </p:cNvCxnSpPr>
              <p:nvPr/>
            </p:nvCxnSpPr>
            <p:spPr>
              <a:xfrm flipH="1">
                <a:off x="1820893" y="2661498"/>
                <a:ext cx="1" cy="62695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4846688" y="1918205"/>
                <a:ext cx="3745164" cy="1157794"/>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135" name="Straight Arrow Connector 134"/>
              <p:cNvCxnSpPr>
                <a:stCxn id="7" idx="2"/>
                <a:endCxn id="1055" idx="0"/>
              </p:cNvCxnSpPr>
              <p:nvPr/>
            </p:nvCxnSpPr>
            <p:spPr>
              <a:xfrm flipH="1">
                <a:off x="1820894" y="1825853"/>
                <a:ext cx="1927" cy="48641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068" idx="3"/>
                <a:endCxn id="133" idx="1"/>
              </p:cNvCxnSpPr>
              <p:nvPr/>
            </p:nvCxnSpPr>
            <p:spPr>
              <a:xfrm>
                <a:off x="4234895" y="2492160"/>
                <a:ext cx="611793" cy="494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111" idx="3"/>
                <a:endCxn id="97" idx="1"/>
              </p:cNvCxnSpPr>
              <p:nvPr/>
            </p:nvCxnSpPr>
            <p:spPr>
              <a:xfrm>
                <a:off x="2345995" y="3450766"/>
                <a:ext cx="1101807" cy="589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3678710" y="3895689"/>
                <a:ext cx="330219"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b="0" dirty="0" smtClean="0"/>
                  <a:t>ACLs</a:t>
                </a:r>
              </a:p>
            </p:txBody>
          </p:sp>
          <p:pic>
            <p:nvPicPr>
              <p:cNvPr id="70" name="Picture 2" descr="C:\Users\srsi\Desktop\PPT\images.png"/>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522507" y="2780630"/>
                <a:ext cx="830946" cy="214032"/>
              </a:xfrm>
              <a:prstGeom prst="rect">
                <a:avLst/>
              </a:prstGeom>
              <a:noFill/>
              <a:extLst>
                <a:ext uri="{909E8E84-426E-40DD-AFC4-6F175D3DCCD1}">
                  <a14:hiddenFill xmlns:a14="http://schemas.microsoft.com/office/drawing/2010/main">
                    <a:solidFill>
                      <a:srgbClr val="FFFFFF"/>
                    </a:solidFill>
                  </a14:hiddenFill>
                </a:ext>
              </a:extLst>
            </p:spPr>
          </p:pic>
        </p:grpSp>
        <p:sp>
          <p:nvSpPr>
            <p:cNvPr id="72" name="Rectangle 71"/>
            <p:cNvSpPr/>
            <p:nvPr/>
          </p:nvSpPr>
          <p:spPr>
            <a:xfrm>
              <a:off x="7640571" y="1978626"/>
              <a:ext cx="825867" cy="369332"/>
            </a:xfrm>
            <a:prstGeom prst="rect">
              <a:avLst/>
            </a:prstGeom>
            <a:noFill/>
          </p:spPr>
          <p:txBody>
            <a:bodyPr wrap="none" lIns="91440" tIns="45720" rIns="91440" bIns="45720">
              <a:spAutoFit/>
            </a:bodyPr>
            <a:lstStyle/>
            <a:p>
              <a:pPr algn="ct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NTLM</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spTree>
    <p:extLst>
      <p:ext uri="{BB962C8B-B14F-4D97-AF65-F5344CB8AC3E}">
        <p14:creationId xmlns:p14="http://schemas.microsoft.com/office/powerpoint/2010/main" val="7067638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arn(inVertical)">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nodeType="clickEffect">
                                  <p:stCondLst>
                                    <p:cond delay="0"/>
                                  </p:stCondLst>
                                  <p:childTnLst>
                                    <p:animEffect transition="out" filter="barn(inVertical)">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2"/>
                                        </p:tgtEl>
                                      </p:cBhvr>
                                    </p:animEffect>
                                    <p:set>
                                      <p:cBhvr>
                                        <p:cTn id="30" dur="1" fill="hold">
                                          <p:stCondLst>
                                            <p:cond delay="499"/>
                                          </p:stCondLst>
                                        </p:cTn>
                                        <p:tgtEl>
                                          <p:spTgt spid="82"/>
                                        </p:tgtEl>
                                        <p:attrNameLst>
                                          <p:attrName>style.visibility</p:attrName>
                                        </p:attrNameLst>
                                      </p:cBhvr>
                                      <p:to>
                                        <p:strVal val="hidden"/>
                                      </p:to>
                                    </p:se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randombar(horizontal)">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nodeType="clickEffect">
                                  <p:stCondLst>
                                    <p:cond delay="0"/>
                                  </p:stCondLst>
                                  <p:childTnLst>
                                    <p:animEffect transition="out" filter="randombar(horizontal)">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1050"/>
                                        </p:tgtEl>
                                        <p:attrNameLst>
                                          <p:attrName>style.visibility</p:attrName>
                                        </p:attrNameLst>
                                      </p:cBhvr>
                                      <p:to>
                                        <p:strVal val="visible"/>
                                      </p:to>
                                    </p:set>
                                    <p:animEffect transition="in" filter="fade">
                                      <p:cBhvr>
                                        <p:cTn id="43" dur="1000"/>
                                        <p:tgtEl>
                                          <p:spTgt spid="1050"/>
                                        </p:tgtEl>
                                      </p:cBhvr>
                                    </p:animEffect>
                                    <p:anim calcmode="lin" valueType="num">
                                      <p:cBhvr>
                                        <p:cTn id="44" dur="1000" fill="hold"/>
                                        <p:tgtEl>
                                          <p:spTgt spid="1050"/>
                                        </p:tgtEl>
                                        <p:attrNameLst>
                                          <p:attrName>ppt_x</p:attrName>
                                        </p:attrNameLst>
                                      </p:cBhvr>
                                      <p:tavLst>
                                        <p:tav tm="0">
                                          <p:val>
                                            <p:strVal val="#ppt_x"/>
                                          </p:val>
                                        </p:tav>
                                        <p:tav tm="100000">
                                          <p:val>
                                            <p:strVal val="#ppt_x"/>
                                          </p:val>
                                        </p:tav>
                                      </p:tavLst>
                                    </p:anim>
                                    <p:anim calcmode="lin" valueType="num">
                                      <p:cBhvr>
                                        <p:cTn id="45" dur="1000" fill="hold"/>
                                        <p:tgtEl>
                                          <p:spTgt spid="105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1050"/>
                                        </p:tgtEl>
                                      </p:cBhvr>
                                    </p:animEffect>
                                    <p:anim calcmode="lin" valueType="num">
                                      <p:cBhvr>
                                        <p:cTn id="50" dur="1000"/>
                                        <p:tgtEl>
                                          <p:spTgt spid="1050"/>
                                        </p:tgtEl>
                                        <p:attrNameLst>
                                          <p:attrName>ppt_x</p:attrName>
                                        </p:attrNameLst>
                                      </p:cBhvr>
                                      <p:tavLst>
                                        <p:tav tm="0">
                                          <p:val>
                                            <p:strVal val="ppt_x"/>
                                          </p:val>
                                        </p:tav>
                                        <p:tav tm="100000">
                                          <p:val>
                                            <p:strVal val="ppt_x"/>
                                          </p:val>
                                        </p:tav>
                                      </p:tavLst>
                                    </p:anim>
                                    <p:anim calcmode="lin" valueType="num">
                                      <p:cBhvr>
                                        <p:cTn id="51" dur="1000"/>
                                        <p:tgtEl>
                                          <p:spTgt spid="1050"/>
                                        </p:tgtEl>
                                        <p:attrNameLst>
                                          <p:attrName>ppt_y</p:attrName>
                                        </p:attrNameLst>
                                      </p:cBhvr>
                                      <p:tavLst>
                                        <p:tav tm="0">
                                          <p:val>
                                            <p:strVal val="ppt_y"/>
                                          </p:val>
                                        </p:tav>
                                        <p:tav tm="100000">
                                          <p:val>
                                            <p:strVal val="ppt_y+.1"/>
                                          </p:val>
                                        </p:tav>
                                      </p:tavLst>
                                    </p:anim>
                                    <p:set>
                                      <p:cBhvr>
                                        <p:cTn id="52" dur="1" fill="hold">
                                          <p:stCondLst>
                                            <p:cond delay="999"/>
                                          </p:stCondLst>
                                        </p:cTn>
                                        <p:tgtEl>
                                          <p:spTgt spid="1050"/>
                                        </p:tgtEl>
                                        <p:attrNameLst>
                                          <p:attrName>style.visibility</p:attrName>
                                        </p:attrNameLst>
                                      </p:cBhvr>
                                      <p:to>
                                        <p:strVal val="hidden"/>
                                      </p:to>
                                    </p:set>
                                  </p:childTnLst>
                                </p:cTn>
                              </p:par>
                            </p:childTnLst>
                          </p:cTn>
                        </p:par>
                        <p:par>
                          <p:cTn id="53" fill="hold">
                            <p:stCondLst>
                              <p:cond delay="1000"/>
                            </p:stCondLst>
                            <p:childTnLst>
                              <p:par>
                                <p:cTn id="54" presetID="16" presetClass="entr" presetSubtype="21"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barn(inVertical)">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xit" presetSubtype="10" fill="hold" nodeType="clickEffect">
                                  <p:stCondLst>
                                    <p:cond delay="0"/>
                                  </p:stCondLst>
                                  <p:childTnLst>
                                    <p:animEffect transition="out" filter="randombar(horizontal)">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3"/>
                                        </p:tgtEl>
                                        <p:attrNameLst>
                                          <p:attrName>style.visibility</p:attrName>
                                        </p:attrNameLst>
                                      </p:cBhvr>
                                      <p:to>
                                        <p:strVal val="hidden"/>
                                      </p:to>
                                    </p:set>
                                  </p:childTnLst>
                                </p:cTn>
                              </p:par>
                              <p:par>
                                <p:cTn id="65" presetID="42" presetClass="path" presetSubtype="0" accel="50000" decel="50000" fill="hold" grpId="0" nodeType="withEffect">
                                  <p:stCondLst>
                                    <p:cond delay="0"/>
                                  </p:stCondLst>
                                  <p:childTnLst>
                                    <p:animMotion origin="layout" path="M -8.33333E-7 -2.3711E-6 L -0.6276 -0.30102 " pathEditMode="relative" rAng="0" ptsTypes="AA">
                                      <p:cBhvr>
                                        <p:cTn id="66" dur="2000" fill="hold"/>
                                        <p:tgtEl>
                                          <p:spTgt spid="31"/>
                                        </p:tgtEl>
                                        <p:attrNameLst>
                                          <p:attrName>ppt_x</p:attrName>
                                          <p:attrName>ppt_y</p:attrName>
                                        </p:attrNameLst>
                                      </p:cBhvr>
                                      <p:rCtr x="-31389" y="-15066"/>
                                    </p:animMotion>
                                  </p:childTnLst>
                                </p:cTn>
                              </p:par>
                            </p:childTnLst>
                          </p:cTn>
                        </p:par>
                        <p:par>
                          <p:cTn id="67" fill="hold">
                            <p:stCondLst>
                              <p:cond delay="2500"/>
                            </p:stCondLst>
                            <p:childTnLst>
                              <p:par>
                                <p:cTn id="68" presetID="10" presetClass="entr" presetSubtype="0" fill="hold"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42" presetClass="entr" presetSubtype="0" fill="hold" nodeType="withEffect">
                                  <p:stCondLst>
                                    <p:cond delay="0"/>
                                  </p:stCondLst>
                                  <p:childTnLst>
                                    <p:set>
                                      <p:cBhvr>
                                        <p:cTn id="72" dur="1" fill="hold">
                                          <p:stCondLst>
                                            <p:cond delay="0"/>
                                          </p:stCondLst>
                                        </p:cTn>
                                        <p:tgtEl>
                                          <p:spTgt spid="1037"/>
                                        </p:tgtEl>
                                        <p:attrNameLst>
                                          <p:attrName>style.visibility</p:attrName>
                                        </p:attrNameLst>
                                      </p:cBhvr>
                                      <p:to>
                                        <p:strVal val="visible"/>
                                      </p:to>
                                    </p:set>
                                    <p:animEffect transition="in" filter="fade">
                                      <p:cBhvr>
                                        <p:cTn id="73" dur="1000"/>
                                        <p:tgtEl>
                                          <p:spTgt spid="1037"/>
                                        </p:tgtEl>
                                      </p:cBhvr>
                                    </p:animEffect>
                                    <p:anim calcmode="lin" valueType="num">
                                      <p:cBhvr>
                                        <p:cTn id="74" dur="1000" fill="hold"/>
                                        <p:tgtEl>
                                          <p:spTgt spid="1037"/>
                                        </p:tgtEl>
                                        <p:attrNameLst>
                                          <p:attrName>ppt_x</p:attrName>
                                        </p:attrNameLst>
                                      </p:cBhvr>
                                      <p:tavLst>
                                        <p:tav tm="0">
                                          <p:val>
                                            <p:strVal val="#ppt_x"/>
                                          </p:val>
                                        </p:tav>
                                        <p:tav tm="100000">
                                          <p:val>
                                            <p:strVal val="#ppt_x"/>
                                          </p:val>
                                        </p:tav>
                                      </p:tavLst>
                                    </p:anim>
                                    <p:anim calcmode="lin" valueType="num">
                                      <p:cBhvr>
                                        <p:cTn id="75" dur="1000" fill="hold"/>
                                        <p:tgtEl>
                                          <p:spTgt spid="103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xit" presetSubtype="0" fill="hold" nodeType="clickEffect">
                                  <p:stCondLst>
                                    <p:cond delay="0"/>
                                  </p:stCondLst>
                                  <p:childTnLst>
                                    <p:animEffect transition="out" filter="fade">
                                      <p:cBhvr>
                                        <p:cTn id="79" dur="1000"/>
                                        <p:tgtEl>
                                          <p:spTgt spid="1037"/>
                                        </p:tgtEl>
                                      </p:cBhvr>
                                    </p:animEffect>
                                    <p:anim calcmode="lin" valueType="num">
                                      <p:cBhvr>
                                        <p:cTn id="80" dur="1000"/>
                                        <p:tgtEl>
                                          <p:spTgt spid="1037"/>
                                        </p:tgtEl>
                                        <p:attrNameLst>
                                          <p:attrName>ppt_x</p:attrName>
                                        </p:attrNameLst>
                                      </p:cBhvr>
                                      <p:tavLst>
                                        <p:tav tm="0">
                                          <p:val>
                                            <p:strVal val="ppt_x"/>
                                          </p:val>
                                        </p:tav>
                                        <p:tav tm="100000">
                                          <p:val>
                                            <p:strVal val="ppt_x"/>
                                          </p:val>
                                        </p:tav>
                                      </p:tavLst>
                                    </p:anim>
                                    <p:anim calcmode="lin" valueType="num">
                                      <p:cBhvr>
                                        <p:cTn id="81" dur="1000"/>
                                        <p:tgtEl>
                                          <p:spTgt spid="1037"/>
                                        </p:tgtEl>
                                        <p:attrNameLst>
                                          <p:attrName>ppt_y</p:attrName>
                                        </p:attrNameLst>
                                      </p:cBhvr>
                                      <p:tavLst>
                                        <p:tav tm="0">
                                          <p:val>
                                            <p:strVal val="ppt_y"/>
                                          </p:val>
                                        </p:tav>
                                        <p:tav tm="100000">
                                          <p:val>
                                            <p:strVal val="ppt_y+.1"/>
                                          </p:val>
                                        </p:tav>
                                      </p:tavLst>
                                    </p:anim>
                                    <p:set>
                                      <p:cBhvr>
                                        <p:cTn id="82" dur="1" fill="hold">
                                          <p:stCondLst>
                                            <p:cond delay="999"/>
                                          </p:stCondLst>
                                        </p:cTn>
                                        <p:tgtEl>
                                          <p:spTgt spid="1037"/>
                                        </p:tgtEl>
                                        <p:attrNameLst>
                                          <p:attrName>style.visibility</p:attrName>
                                        </p:attrNameLst>
                                      </p:cBhvr>
                                      <p:to>
                                        <p:strVal val="hidden"/>
                                      </p:to>
                                    </p:set>
                                  </p:childTnLst>
                                </p:cTn>
                              </p:par>
                            </p:childTnLst>
                          </p:cTn>
                        </p:par>
                        <p:par>
                          <p:cTn id="83" fill="hold">
                            <p:stCondLst>
                              <p:cond delay="1000"/>
                            </p:stCondLst>
                            <p:childTnLst>
                              <p:par>
                                <p:cTn id="84" presetID="42" presetClass="entr" presetSubtype="0" fill="hold" nodeType="after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fade">
                                      <p:cBhvr>
                                        <p:cTn id="86" dur="1000"/>
                                        <p:tgtEl>
                                          <p:spTgt spid="76"/>
                                        </p:tgtEl>
                                      </p:cBhvr>
                                    </p:animEffect>
                                    <p:anim calcmode="lin" valueType="num">
                                      <p:cBhvr>
                                        <p:cTn id="87" dur="1000" fill="hold"/>
                                        <p:tgtEl>
                                          <p:spTgt spid="76"/>
                                        </p:tgtEl>
                                        <p:attrNameLst>
                                          <p:attrName>ppt_x</p:attrName>
                                        </p:attrNameLst>
                                      </p:cBhvr>
                                      <p:tavLst>
                                        <p:tav tm="0">
                                          <p:val>
                                            <p:strVal val="#ppt_x"/>
                                          </p:val>
                                        </p:tav>
                                        <p:tav tm="100000">
                                          <p:val>
                                            <p:strVal val="#ppt_x"/>
                                          </p:val>
                                        </p:tav>
                                      </p:tavLst>
                                    </p:anim>
                                    <p:anim calcmode="lin" valueType="num">
                                      <p:cBhvr>
                                        <p:cTn id="88"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xit" presetSubtype="0" fill="hold" nodeType="clickEffect">
                                  <p:stCondLst>
                                    <p:cond delay="0"/>
                                  </p:stCondLst>
                                  <p:childTnLst>
                                    <p:animEffect transition="out" filter="fade">
                                      <p:cBhvr>
                                        <p:cTn id="92" dur="1000"/>
                                        <p:tgtEl>
                                          <p:spTgt spid="76"/>
                                        </p:tgtEl>
                                      </p:cBhvr>
                                    </p:animEffect>
                                    <p:anim calcmode="lin" valueType="num">
                                      <p:cBhvr>
                                        <p:cTn id="93" dur="1000"/>
                                        <p:tgtEl>
                                          <p:spTgt spid="76"/>
                                        </p:tgtEl>
                                        <p:attrNameLst>
                                          <p:attrName>ppt_x</p:attrName>
                                        </p:attrNameLst>
                                      </p:cBhvr>
                                      <p:tavLst>
                                        <p:tav tm="0">
                                          <p:val>
                                            <p:strVal val="ppt_x"/>
                                          </p:val>
                                        </p:tav>
                                        <p:tav tm="100000">
                                          <p:val>
                                            <p:strVal val="ppt_x"/>
                                          </p:val>
                                        </p:tav>
                                      </p:tavLst>
                                    </p:anim>
                                    <p:anim calcmode="lin" valueType="num">
                                      <p:cBhvr>
                                        <p:cTn id="94" dur="1000"/>
                                        <p:tgtEl>
                                          <p:spTgt spid="76"/>
                                        </p:tgtEl>
                                        <p:attrNameLst>
                                          <p:attrName>ppt_y</p:attrName>
                                        </p:attrNameLst>
                                      </p:cBhvr>
                                      <p:tavLst>
                                        <p:tav tm="0">
                                          <p:val>
                                            <p:strVal val="ppt_y"/>
                                          </p:val>
                                        </p:tav>
                                        <p:tav tm="100000">
                                          <p:val>
                                            <p:strVal val="ppt_y+.1"/>
                                          </p:val>
                                        </p:tav>
                                      </p:tavLst>
                                    </p:anim>
                                    <p:set>
                                      <p:cBhvr>
                                        <p:cTn id="95" dur="1" fill="hold">
                                          <p:stCondLst>
                                            <p:cond delay="999"/>
                                          </p:stCondLst>
                                        </p:cTn>
                                        <p:tgtEl>
                                          <p:spTgt spid="76"/>
                                        </p:tgtEl>
                                        <p:attrNameLst>
                                          <p:attrName>style.visibility</p:attrName>
                                        </p:attrNameLst>
                                      </p:cBhvr>
                                      <p:to>
                                        <p:strVal val="hidden"/>
                                      </p:to>
                                    </p:set>
                                  </p:childTnLst>
                                </p:cTn>
                              </p:par>
                            </p:childTnLst>
                          </p:cTn>
                        </p:par>
                        <p:par>
                          <p:cTn id="96" fill="hold">
                            <p:stCondLst>
                              <p:cond delay="1000"/>
                            </p:stCondLst>
                            <p:childTnLst>
                              <p:par>
                                <p:cTn id="97" presetID="14" presetClass="entr" presetSubtype="10" fill="hold" nodeType="afterEffect">
                                  <p:stCondLst>
                                    <p:cond delay="0"/>
                                  </p:stCondLst>
                                  <p:childTnLst>
                                    <p:set>
                                      <p:cBhvr>
                                        <p:cTn id="98" dur="1" fill="hold">
                                          <p:stCondLst>
                                            <p:cond delay="0"/>
                                          </p:stCondLst>
                                        </p:cTn>
                                        <p:tgtEl>
                                          <p:spTgt spid="211"/>
                                        </p:tgtEl>
                                        <p:attrNameLst>
                                          <p:attrName>style.visibility</p:attrName>
                                        </p:attrNameLst>
                                      </p:cBhvr>
                                      <p:to>
                                        <p:strVal val="visible"/>
                                      </p:to>
                                    </p:set>
                                    <p:animEffect transition="in" filter="randombar(horizontal)">
                                      <p:cBhvr>
                                        <p:cTn id="99" dur="500"/>
                                        <p:tgtEl>
                                          <p:spTgt spid="211"/>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xit" presetSubtype="21" fill="hold" nodeType="clickEffect">
                                  <p:stCondLst>
                                    <p:cond delay="0"/>
                                  </p:stCondLst>
                                  <p:childTnLst>
                                    <p:animEffect transition="out" filter="barn(inVertical)">
                                      <p:cBhvr>
                                        <p:cTn id="103" dur="500"/>
                                        <p:tgtEl>
                                          <p:spTgt spid="211"/>
                                        </p:tgtEl>
                                      </p:cBhvr>
                                    </p:animEffect>
                                    <p:set>
                                      <p:cBhvr>
                                        <p:cTn id="104" dur="1" fill="hold">
                                          <p:stCondLst>
                                            <p:cond delay="499"/>
                                          </p:stCondLst>
                                        </p:cTn>
                                        <p:tgtEl>
                                          <p:spTgt spid="211"/>
                                        </p:tgtEl>
                                        <p:attrNameLst>
                                          <p:attrName>style.visibility</p:attrName>
                                        </p:attrNameLst>
                                      </p:cBhvr>
                                      <p:to>
                                        <p:strVal val="hidden"/>
                                      </p:to>
                                    </p:set>
                                  </p:childTnLst>
                                </p:cTn>
                              </p:par>
                            </p:childTnLst>
                          </p:cTn>
                        </p:par>
                        <p:par>
                          <p:cTn id="105" fill="hold">
                            <p:stCondLst>
                              <p:cond delay="500"/>
                            </p:stCondLst>
                            <p:childTnLst>
                              <p:par>
                                <p:cTn id="106" presetID="10" presetClass="entr" presetSubtype="0" fill="hold" nodeType="after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fade">
                                      <p:cBhvr>
                                        <p:cTn id="108" dur="500"/>
                                        <p:tgtEl>
                                          <p:spTgt spid="7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par>
                          <p:cTn id="114" fill="hold">
                            <p:stCondLst>
                              <p:cond delay="500"/>
                            </p:stCondLst>
                            <p:childTnLst>
                              <p:par>
                                <p:cTn id="115" presetID="16" presetClass="entr" presetSubtype="21"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barn(inVertical)">
                                      <p:cBhvr>
                                        <p:cTn id="1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332787" cy="383641"/>
          </a:xfrm>
        </p:spPr>
        <p:txBody>
          <a:bodyPr/>
          <a:lstStyle/>
          <a:p>
            <a:r>
              <a:rPr lang="en-US" dirty="0" smtClean="0"/>
              <a:t>Integration Server – Deep Dive</a:t>
            </a:r>
            <a:endParaRPr lang="en-US" dirty="0"/>
          </a:p>
        </p:txBody>
      </p:sp>
      <p:sp>
        <p:nvSpPr>
          <p:cNvPr id="4" name="Footer Placeholder 3"/>
          <p:cNvSpPr>
            <a:spLocks noGrp="1"/>
          </p:cNvSpPr>
          <p:nvPr>
            <p:ph type="ftr" sz="quarter" idx="12"/>
          </p:nvPr>
        </p:nvSpPr>
        <p:spPr>
          <a:xfrm>
            <a:off x="674688" y="4884098"/>
            <a:ext cx="2268537" cy="92075"/>
          </a:xfrm>
        </p:spPr>
        <p:txBody>
          <a:bodyPr/>
          <a:lstStyle/>
          <a:p>
            <a:pPr>
              <a:defRPr/>
            </a:pPr>
            <a:r>
              <a:rPr lang="en-IN" smtClean="0"/>
              <a:t>© 2016 Software AG. All rights reserved. For internal use only</a:t>
            </a:r>
            <a:endParaRPr lang="en-IN"/>
          </a:p>
        </p:txBody>
      </p:sp>
      <p:sp>
        <p:nvSpPr>
          <p:cNvPr id="31" name="Rounded Rectangle 30"/>
          <p:cNvSpPr/>
          <p:nvPr/>
        </p:nvSpPr>
        <p:spPr>
          <a:xfrm>
            <a:off x="6619530" y="2729764"/>
            <a:ext cx="1745003"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Service Infrastructure</a:t>
            </a:r>
            <a:endParaRPr lang="en-US" sz="1100" dirty="0">
              <a:solidFill>
                <a:schemeClr val="bg1"/>
              </a:solidFill>
            </a:endParaRPr>
          </a:p>
        </p:txBody>
      </p:sp>
      <p:grpSp>
        <p:nvGrpSpPr>
          <p:cNvPr id="3" name="Group ALL"/>
          <p:cNvGrpSpPr/>
          <p:nvPr/>
        </p:nvGrpSpPr>
        <p:grpSpPr>
          <a:xfrm>
            <a:off x="162759" y="1733550"/>
            <a:ext cx="8676441" cy="1676400"/>
            <a:chOff x="162759" y="1733550"/>
            <a:chExt cx="8676441" cy="1676400"/>
          </a:xfrm>
        </p:grpSpPr>
        <p:sp>
          <p:nvSpPr>
            <p:cNvPr id="5" name="Rounded Rectangle 4"/>
            <p:cNvSpPr/>
            <p:nvPr/>
          </p:nvSpPr>
          <p:spPr>
            <a:xfrm>
              <a:off x="162759" y="1733550"/>
              <a:ext cx="8676441" cy="16764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6" name="Rounded Rectangle 5"/>
            <p:cNvSpPr/>
            <p:nvPr/>
          </p:nvSpPr>
          <p:spPr>
            <a:xfrm>
              <a:off x="720816" y="1991981"/>
              <a:ext cx="3800926"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Flow Engine</a:t>
              </a:r>
              <a:endParaRPr lang="en-US" sz="1100" b="1" dirty="0" smtClean="0">
                <a:solidFill>
                  <a:schemeClr val="bg1"/>
                </a:solidFill>
              </a:endParaRPr>
            </a:p>
          </p:txBody>
        </p:sp>
        <p:sp>
          <p:nvSpPr>
            <p:cNvPr id="30" name="Rounded Rectangle 29"/>
            <p:cNvSpPr/>
            <p:nvPr/>
          </p:nvSpPr>
          <p:spPr>
            <a:xfrm rot="16200000">
              <a:off x="7855878" y="2447653"/>
              <a:ext cx="1452838" cy="24819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Candara" panose="020E0502030303020204" pitchFamily="34" charset="0"/>
                </a:rPr>
                <a:t>ADAPTERS</a:t>
              </a:r>
            </a:p>
          </p:txBody>
        </p:sp>
        <p:sp>
          <p:nvSpPr>
            <p:cNvPr id="33" name="Rounded Rectangle 32"/>
            <p:cNvSpPr/>
            <p:nvPr/>
          </p:nvSpPr>
          <p:spPr>
            <a:xfrm>
              <a:off x="5233983" y="2729764"/>
              <a:ext cx="1170994"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Listeners</a:t>
              </a:r>
              <a:endParaRPr lang="en-US" sz="1100" dirty="0">
                <a:solidFill>
                  <a:schemeClr val="bg1"/>
                </a:solidFill>
              </a:endParaRPr>
            </a:p>
          </p:txBody>
        </p:sp>
        <p:sp>
          <p:nvSpPr>
            <p:cNvPr id="38" name="Rounded Rectangle 37"/>
            <p:cNvSpPr/>
            <p:nvPr/>
          </p:nvSpPr>
          <p:spPr>
            <a:xfrm>
              <a:off x="2335407" y="2721111"/>
              <a:ext cx="1259155" cy="48824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Runtime </a:t>
              </a:r>
              <a:r>
                <a:rPr lang="en-US" sz="1100" dirty="0" smtClean="0">
                  <a:solidFill>
                    <a:schemeClr val="bg1"/>
                  </a:solidFill>
                </a:rPr>
                <a:t>Environment</a:t>
              </a:r>
              <a:endParaRPr lang="en-US" sz="1100" dirty="0">
                <a:solidFill>
                  <a:schemeClr val="bg1"/>
                </a:solidFill>
              </a:endParaRPr>
            </a:p>
          </p:txBody>
        </p:sp>
        <p:sp>
          <p:nvSpPr>
            <p:cNvPr id="43" name="Rounded Rectangle 42"/>
            <p:cNvSpPr/>
            <p:nvPr/>
          </p:nvSpPr>
          <p:spPr>
            <a:xfrm>
              <a:off x="720817" y="2710750"/>
              <a:ext cx="1407939"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bg1"/>
                  </a:solidFill>
                </a:rPr>
                <a:t>Package Management</a:t>
              </a:r>
            </a:p>
          </p:txBody>
        </p:sp>
        <p:sp>
          <p:nvSpPr>
            <p:cNvPr id="51" name="Rounded Rectangle 50"/>
            <p:cNvSpPr/>
            <p:nvPr/>
          </p:nvSpPr>
          <p:spPr>
            <a:xfrm>
              <a:off x="4731490" y="1991981"/>
              <a:ext cx="3621963"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smtClean="0">
                  <a:solidFill>
                    <a:schemeClr val="bg1"/>
                  </a:solidFill>
                </a:rPr>
                <a:t>Messaging Subsystem</a:t>
              </a:r>
            </a:p>
          </p:txBody>
        </p:sp>
        <p:sp>
          <p:nvSpPr>
            <p:cNvPr id="256" name="Rounded Rectangle 255"/>
            <p:cNvSpPr/>
            <p:nvPr/>
          </p:nvSpPr>
          <p:spPr>
            <a:xfrm>
              <a:off x="3817263" y="2731369"/>
              <a:ext cx="1170994" cy="49490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Standards</a:t>
              </a:r>
              <a:endParaRPr lang="en-US" sz="1100" dirty="0">
                <a:solidFill>
                  <a:schemeClr val="bg1"/>
                </a:solidFill>
              </a:endParaRPr>
            </a:p>
          </p:txBody>
        </p:sp>
        <p:sp>
          <p:nvSpPr>
            <p:cNvPr id="169" name="Rounded Rectangle 168"/>
            <p:cNvSpPr/>
            <p:nvPr/>
          </p:nvSpPr>
          <p:spPr>
            <a:xfrm rot="16200000">
              <a:off x="-343892" y="2447653"/>
              <a:ext cx="1452838" cy="24819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Candara" panose="020E0502030303020204" pitchFamily="34" charset="0"/>
                </a:rPr>
                <a:t>API Gateway</a:t>
              </a:r>
            </a:p>
          </p:txBody>
        </p:sp>
      </p:grpSp>
      <p:grpSp>
        <p:nvGrpSpPr>
          <p:cNvPr id="55" name="Others"/>
          <p:cNvGrpSpPr/>
          <p:nvPr/>
        </p:nvGrpSpPr>
        <p:grpSpPr>
          <a:xfrm>
            <a:off x="1822820" y="1825852"/>
            <a:ext cx="6279094" cy="2571839"/>
            <a:chOff x="1822820" y="1825852"/>
            <a:chExt cx="6279094" cy="2571839"/>
          </a:xfrm>
        </p:grpSpPr>
        <p:grpSp>
          <p:nvGrpSpPr>
            <p:cNvPr id="16" name="Others"/>
            <p:cNvGrpSpPr/>
            <p:nvPr/>
          </p:nvGrpSpPr>
          <p:grpSpPr>
            <a:xfrm>
              <a:off x="1822820" y="1825852"/>
              <a:ext cx="6279094" cy="2354044"/>
              <a:chOff x="1822820" y="1825852"/>
              <a:chExt cx="6279094" cy="2354044"/>
            </a:xfrm>
          </p:grpSpPr>
          <p:grpSp>
            <p:nvGrpSpPr>
              <p:cNvPr id="168" name="Others"/>
              <p:cNvGrpSpPr/>
              <p:nvPr/>
            </p:nvGrpSpPr>
            <p:grpSpPr>
              <a:xfrm>
                <a:off x="1822820" y="1825852"/>
                <a:ext cx="4482888" cy="2217455"/>
                <a:chOff x="1822820" y="1825852"/>
                <a:chExt cx="4482888" cy="2217455"/>
              </a:xfrm>
            </p:grpSpPr>
            <p:sp>
              <p:nvSpPr>
                <p:cNvPr id="148" name="Rounded Rectangle 147"/>
                <p:cNvSpPr/>
                <p:nvPr/>
              </p:nvSpPr>
              <p:spPr>
                <a:xfrm>
                  <a:off x="4042017" y="1830379"/>
                  <a:ext cx="2243241" cy="7087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Guaranteed Delivery</a:t>
                  </a:r>
                </a:p>
              </p:txBody>
            </p:sp>
            <p:sp>
              <p:nvSpPr>
                <p:cNvPr id="309" name="Rounded Rectangle 308"/>
                <p:cNvSpPr/>
                <p:nvPr/>
              </p:nvSpPr>
              <p:spPr>
                <a:xfrm>
                  <a:off x="4062467" y="2744904"/>
                  <a:ext cx="2243241" cy="7087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Transaction Management</a:t>
                  </a:r>
                </a:p>
              </p:txBody>
            </p:sp>
            <p:cxnSp>
              <p:nvCxnSpPr>
                <p:cNvPr id="153" name="Elbow Connector 152"/>
                <p:cNvCxnSpPr>
                  <a:stCxn id="7" idx="2"/>
                  <a:endCxn id="148" idx="1"/>
                </p:cNvCxnSpPr>
                <p:nvPr/>
              </p:nvCxnSpPr>
              <p:spPr>
                <a:xfrm rot="16200000" flipH="1">
                  <a:off x="2752964" y="895710"/>
                  <a:ext cx="358911" cy="2219196"/>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7" idx="2"/>
                  <a:endCxn id="309" idx="1"/>
                </p:cNvCxnSpPr>
                <p:nvPr/>
              </p:nvCxnSpPr>
              <p:spPr>
                <a:xfrm rot="16200000" flipH="1">
                  <a:off x="2305926" y="1342748"/>
                  <a:ext cx="1273436" cy="2239646"/>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7" idx="2"/>
                  <a:endCxn id="219" idx="1"/>
                </p:cNvCxnSpPr>
                <p:nvPr/>
              </p:nvCxnSpPr>
              <p:spPr>
                <a:xfrm rot="16200000" flipH="1">
                  <a:off x="1824731" y="1823942"/>
                  <a:ext cx="2217454" cy="2221275"/>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588574" y="2818200"/>
                <a:ext cx="1513340" cy="461665"/>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JCA, XA</a:t>
                </a:r>
                <a:endParaRPr lang="en-US" sz="2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12" name="Straight Arrow Connector 11"/>
              <p:cNvCxnSpPr>
                <a:stCxn id="309" idx="3"/>
              </p:cNvCxnSpPr>
              <p:nvPr/>
            </p:nvCxnSpPr>
            <p:spPr>
              <a:xfrm>
                <a:off x="6305708" y="3099289"/>
                <a:ext cx="361059"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08098" y="3964452"/>
                <a:ext cx="865622"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Scheduler</a:t>
                </a:r>
              </a:p>
            </p:txBody>
          </p:sp>
        </p:grpSp>
        <p:sp>
          <p:nvSpPr>
            <p:cNvPr id="219" name="Rounded Rectangle 218"/>
            <p:cNvSpPr/>
            <p:nvPr/>
          </p:nvSpPr>
          <p:spPr>
            <a:xfrm>
              <a:off x="4044096" y="3688922"/>
              <a:ext cx="2243241" cy="70876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Scheduler</a:t>
              </a:r>
            </a:p>
          </p:txBody>
        </p:sp>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750" y="3734735"/>
              <a:ext cx="528979" cy="617142"/>
            </a:xfrm>
            <a:prstGeom prst="rect">
              <a:avLst/>
            </a:prstGeom>
          </p:spPr>
        </p:pic>
        <p:cxnSp>
          <p:nvCxnSpPr>
            <p:cNvPr id="54" name="Straight Arrow Connector 53"/>
            <p:cNvCxnSpPr>
              <a:stCxn id="219" idx="3"/>
              <a:endCxn id="52" idx="1"/>
            </p:cNvCxnSpPr>
            <p:nvPr/>
          </p:nvCxnSpPr>
          <p:spPr>
            <a:xfrm flipV="1">
              <a:off x="6287337" y="4043306"/>
              <a:ext cx="565413" cy="1"/>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71" name="Pooling"/>
          <p:cNvGrpSpPr/>
          <p:nvPr/>
        </p:nvGrpSpPr>
        <p:grpSpPr>
          <a:xfrm>
            <a:off x="1301473" y="1825853"/>
            <a:ext cx="3971464" cy="2180920"/>
            <a:chOff x="1301473" y="1825853"/>
            <a:chExt cx="3971464" cy="2180920"/>
          </a:xfrm>
        </p:grpSpPr>
        <p:grpSp>
          <p:nvGrpSpPr>
            <p:cNvPr id="225" name="Pooling"/>
            <p:cNvGrpSpPr/>
            <p:nvPr/>
          </p:nvGrpSpPr>
          <p:grpSpPr>
            <a:xfrm>
              <a:off x="1301473" y="1825853"/>
              <a:ext cx="3971464" cy="1441822"/>
              <a:chOff x="2562948" y="3323991"/>
              <a:chExt cx="3971464" cy="1441822"/>
            </a:xfrm>
          </p:grpSpPr>
          <p:sp>
            <p:nvSpPr>
              <p:cNvPr id="212" name="Rounded Rectangle 211"/>
              <p:cNvSpPr/>
              <p:nvPr/>
            </p:nvSpPr>
            <p:spPr>
              <a:xfrm>
                <a:off x="2562948" y="3884508"/>
                <a:ext cx="1042172" cy="3243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Pooling</a:t>
                </a:r>
              </a:p>
            </p:txBody>
          </p:sp>
          <p:cxnSp>
            <p:nvCxnSpPr>
              <p:cNvPr id="214" name="Straight Arrow Connector 213"/>
              <p:cNvCxnSpPr>
                <a:stCxn id="7" idx="2"/>
                <a:endCxn id="212" idx="0"/>
              </p:cNvCxnSpPr>
              <p:nvPr/>
            </p:nvCxnSpPr>
            <p:spPr>
              <a:xfrm flipH="1">
                <a:off x="3084034" y="3323991"/>
                <a:ext cx="262" cy="56051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15" name="Rounded Rectangle 214"/>
              <p:cNvSpPr/>
              <p:nvPr/>
            </p:nvSpPr>
            <p:spPr>
              <a:xfrm>
                <a:off x="4655218" y="3583895"/>
                <a:ext cx="1879194" cy="490628"/>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Connection Pool</a:t>
                </a:r>
              </a:p>
              <a:p>
                <a:pPr algn="ctr"/>
                <a:endParaRPr lang="en-US" sz="1050" dirty="0">
                  <a:solidFill>
                    <a:schemeClr val="tx1"/>
                  </a:solidFill>
                </a:endParaRPr>
              </a:p>
              <a:p>
                <a:pPr algn="ctr"/>
                <a:endParaRPr lang="en-US" sz="1050" b="1" dirty="0" smtClean="0">
                  <a:solidFill>
                    <a:schemeClr val="tx1"/>
                  </a:solidFill>
                </a:endParaRPr>
              </a:p>
            </p:txBody>
          </p:sp>
          <p:sp>
            <p:nvSpPr>
              <p:cNvPr id="351" name="Rounded Rectangle 350"/>
              <p:cNvSpPr/>
              <p:nvPr/>
            </p:nvSpPr>
            <p:spPr>
              <a:xfrm>
                <a:off x="4626642" y="4275185"/>
                <a:ext cx="1879194" cy="490628"/>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Session Pool</a:t>
                </a:r>
              </a:p>
              <a:p>
                <a:pPr algn="ctr"/>
                <a:endParaRPr lang="en-US" sz="1050" dirty="0">
                  <a:solidFill>
                    <a:schemeClr val="tx1"/>
                  </a:solidFill>
                </a:endParaRPr>
              </a:p>
              <a:p>
                <a:pPr algn="ctr"/>
                <a:endParaRPr lang="en-US" sz="1050" b="1" dirty="0" smtClean="0">
                  <a:solidFill>
                    <a:schemeClr val="tx1"/>
                  </a:solidFill>
                </a:endParaRPr>
              </a:p>
            </p:txBody>
          </p:sp>
          <p:pic>
            <p:nvPicPr>
              <p:cNvPr id="216" name="Picture 2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9324" y="3830750"/>
                <a:ext cx="170843" cy="170843"/>
              </a:xfrm>
              <a:prstGeom prst="rect">
                <a:avLst/>
              </a:prstGeom>
            </p:spPr>
          </p:pic>
          <p:pic>
            <p:nvPicPr>
              <p:cNvPr id="353" name="Picture 3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3873" y="3835096"/>
                <a:ext cx="170843" cy="170843"/>
              </a:xfrm>
              <a:prstGeom prst="rect">
                <a:avLst/>
              </a:prstGeom>
            </p:spPr>
          </p:pic>
          <p:pic>
            <p:nvPicPr>
              <p:cNvPr id="354" name="Picture 3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71" y="3834270"/>
                <a:ext cx="170843" cy="170843"/>
              </a:xfrm>
              <a:prstGeom prst="rect">
                <a:avLst/>
              </a:prstGeom>
            </p:spPr>
          </p:pic>
          <p:pic>
            <p:nvPicPr>
              <p:cNvPr id="355" name="Picture 3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9637" y="3830750"/>
                <a:ext cx="170843" cy="170843"/>
              </a:xfrm>
              <a:prstGeom prst="rect">
                <a:avLst/>
              </a:prstGeom>
            </p:spPr>
          </p:pic>
          <p:pic>
            <p:nvPicPr>
              <p:cNvPr id="356" name="Picture 3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8422" y="3835158"/>
                <a:ext cx="170843" cy="170843"/>
              </a:xfrm>
              <a:prstGeom prst="rect">
                <a:avLst/>
              </a:prstGeom>
            </p:spPr>
          </p:pic>
          <p:pic>
            <p:nvPicPr>
              <p:cNvPr id="357" name="Picture 3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7101" y="3839283"/>
                <a:ext cx="170843" cy="170843"/>
              </a:xfrm>
              <a:prstGeom prst="rect">
                <a:avLst/>
              </a:prstGeom>
            </p:spPr>
          </p:pic>
          <p:pic>
            <p:nvPicPr>
              <p:cNvPr id="358" name="Picture 3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4599" y="3835763"/>
                <a:ext cx="170843" cy="170843"/>
              </a:xfrm>
              <a:prstGeom prst="rect">
                <a:avLst/>
              </a:prstGeom>
            </p:spPr>
          </p:pic>
          <p:pic>
            <p:nvPicPr>
              <p:cNvPr id="359" name="Picture 3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452" y="3840171"/>
                <a:ext cx="170843" cy="170843"/>
              </a:xfrm>
              <a:prstGeom prst="rect">
                <a:avLst/>
              </a:prstGeom>
            </p:spPr>
          </p:pic>
          <p:pic>
            <p:nvPicPr>
              <p:cNvPr id="218" name="Picture 2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8974" y="4480722"/>
                <a:ext cx="213162" cy="213162"/>
              </a:xfrm>
              <a:prstGeom prst="rect">
                <a:avLst/>
              </a:prstGeom>
            </p:spPr>
          </p:pic>
          <p:pic>
            <p:nvPicPr>
              <p:cNvPr id="361" name="Picture 3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1059" y="4471367"/>
                <a:ext cx="213162" cy="213162"/>
              </a:xfrm>
              <a:prstGeom prst="rect">
                <a:avLst/>
              </a:prstGeom>
            </p:spPr>
          </p:pic>
          <p:pic>
            <p:nvPicPr>
              <p:cNvPr id="362" name="Picture 3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9736" y="4480686"/>
                <a:ext cx="213162" cy="213162"/>
              </a:xfrm>
              <a:prstGeom prst="rect">
                <a:avLst/>
              </a:prstGeom>
            </p:spPr>
          </p:pic>
          <p:pic>
            <p:nvPicPr>
              <p:cNvPr id="363" name="Picture 3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1821" y="4471331"/>
                <a:ext cx="213162" cy="213162"/>
              </a:xfrm>
              <a:prstGeom prst="rect">
                <a:avLst/>
              </a:prstGeom>
            </p:spPr>
          </p:pic>
          <p:pic>
            <p:nvPicPr>
              <p:cNvPr id="364" name="Picture 3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4555" y="4470536"/>
                <a:ext cx="213162" cy="213162"/>
              </a:xfrm>
              <a:prstGeom prst="rect">
                <a:avLst/>
              </a:prstGeom>
            </p:spPr>
          </p:pic>
          <p:pic>
            <p:nvPicPr>
              <p:cNvPr id="365" name="Picture 3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6640" y="4461181"/>
                <a:ext cx="213162" cy="213162"/>
              </a:xfrm>
              <a:prstGeom prst="rect">
                <a:avLst/>
              </a:prstGeom>
            </p:spPr>
          </p:pic>
        </p:grpSp>
        <p:sp>
          <p:nvSpPr>
            <p:cNvPr id="221" name="Rounded Rectangle 220"/>
            <p:cNvSpPr/>
            <p:nvPr/>
          </p:nvSpPr>
          <p:spPr>
            <a:xfrm>
              <a:off x="3382104" y="3516145"/>
              <a:ext cx="1879194" cy="490628"/>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Thread Pool</a:t>
              </a:r>
            </a:p>
            <a:p>
              <a:pPr algn="ctr"/>
              <a:endParaRPr lang="en-US" sz="1050" dirty="0">
                <a:solidFill>
                  <a:schemeClr val="tx1"/>
                </a:solidFill>
              </a:endParaRPr>
            </a:p>
            <a:p>
              <a:pPr algn="ctr"/>
              <a:endParaRPr lang="en-US" sz="1050" b="1" dirty="0" smtClean="0">
                <a:solidFill>
                  <a:schemeClr val="tx1"/>
                </a:solidFill>
              </a:endParaRPr>
            </a:p>
          </p:txBody>
        </p:sp>
        <p:pic>
          <p:nvPicPr>
            <p:cNvPr id="5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353" y="3666360"/>
              <a:ext cx="1588165" cy="310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8" name="Elbow Connector 57"/>
            <p:cNvCxnSpPr>
              <a:stCxn id="212" idx="2"/>
              <a:endCxn id="215" idx="1"/>
            </p:cNvCxnSpPr>
            <p:nvPr/>
          </p:nvCxnSpPr>
          <p:spPr>
            <a:xfrm rot="5400000" flipH="1" flipV="1">
              <a:off x="2418311" y="1735319"/>
              <a:ext cx="379679" cy="1571184"/>
            </a:xfrm>
            <a:prstGeom prst="bentConnector4">
              <a:avLst>
                <a:gd name="adj1" fmla="val -84077"/>
                <a:gd name="adj2" fmla="val 66583"/>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6200000" flipH="1">
              <a:off x="2438058" y="2103489"/>
              <a:ext cx="311611" cy="1542608"/>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rot="16200000" flipH="1">
              <a:off x="2764221" y="3135338"/>
              <a:ext cx="730858" cy="521383"/>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11" name="Logging"/>
          <p:cNvGrpSpPr/>
          <p:nvPr/>
        </p:nvGrpSpPr>
        <p:grpSpPr>
          <a:xfrm>
            <a:off x="1332927" y="1825853"/>
            <a:ext cx="4952331" cy="2217454"/>
            <a:chOff x="2391754" y="2344034"/>
            <a:chExt cx="4952331" cy="2217454"/>
          </a:xfrm>
        </p:grpSpPr>
        <p:sp>
          <p:nvSpPr>
            <p:cNvPr id="189" name="Rounded Rectangle 188"/>
            <p:cNvSpPr/>
            <p:nvPr/>
          </p:nvSpPr>
          <p:spPr>
            <a:xfrm>
              <a:off x="2398732" y="2997199"/>
              <a:ext cx="943827"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Logging</a:t>
              </a:r>
            </a:p>
          </p:txBody>
        </p:sp>
        <p:cxnSp>
          <p:nvCxnSpPr>
            <p:cNvPr id="191" name="Straight Arrow Connector 190"/>
            <p:cNvCxnSpPr>
              <a:stCxn id="7" idx="2"/>
              <a:endCxn id="189" idx="0"/>
            </p:cNvCxnSpPr>
            <p:nvPr/>
          </p:nvCxnSpPr>
          <p:spPr>
            <a:xfrm flipH="1">
              <a:off x="2870646" y="2344034"/>
              <a:ext cx="11002" cy="653165"/>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24" name="Rounded Rectangle 323"/>
            <p:cNvSpPr/>
            <p:nvPr/>
          </p:nvSpPr>
          <p:spPr>
            <a:xfrm>
              <a:off x="4078002" y="3004462"/>
              <a:ext cx="943827"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Audit</a:t>
              </a:r>
            </a:p>
          </p:txBody>
        </p:sp>
        <p:sp>
          <p:nvSpPr>
            <p:cNvPr id="325" name="Rounded Rectangle 324"/>
            <p:cNvSpPr/>
            <p:nvPr/>
          </p:nvSpPr>
          <p:spPr>
            <a:xfrm>
              <a:off x="2391754" y="4158904"/>
              <a:ext cx="943827"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Journal</a:t>
              </a:r>
            </a:p>
          </p:txBody>
        </p:sp>
        <p:cxnSp>
          <p:nvCxnSpPr>
            <p:cNvPr id="2058" name="Straight Arrow Connector 2057"/>
            <p:cNvCxnSpPr>
              <a:stCxn id="189" idx="2"/>
              <a:endCxn id="325" idx="0"/>
            </p:cNvCxnSpPr>
            <p:nvPr/>
          </p:nvCxnSpPr>
          <p:spPr>
            <a:xfrm flipH="1">
              <a:off x="2863668" y="3312707"/>
              <a:ext cx="6978" cy="84619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189" idx="3"/>
              <a:endCxn id="324" idx="1"/>
            </p:cNvCxnSpPr>
            <p:nvPr/>
          </p:nvCxnSpPr>
          <p:spPr>
            <a:xfrm>
              <a:off x="3342559" y="3154953"/>
              <a:ext cx="735443" cy="726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067" name="Oval 2066"/>
            <p:cNvSpPr/>
            <p:nvPr/>
          </p:nvSpPr>
          <p:spPr>
            <a:xfrm>
              <a:off x="5803179" y="3207167"/>
              <a:ext cx="624124" cy="223034"/>
            </a:xfrm>
            <a:prstGeom prst="ellipse">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tx1"/>
                  </a:solidFill>
                </a:rPr>
                <a:t>DES</a:t>
              </a:r>
            </a:p>
          </p:txBody>
        </p:sp>
        <p:pic>
          <p:nvPicPr>
            <p:cNvPr id="332" name="Picture 2" descr="C:\Project\ESB_Installations\ESB_100\UniversalMessaging\doc\dotnet\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9676" y="2815041"/>
              <a:ext cx="1371190" cy="313303"/>
            </a:xfrm>
            <a:prstGeom prst="rect">
              <a:avLst/>
            </a:prstGeom>
            <a:noFill/>
            <a:extLst>
              <a:ext uri="{909E8E84-426E-40DD-AFC4-6F175D3DCCD1}">
                <a14:hiddenFill xmlns:a14="http://schemas.microsoft.com/office/drawing/2010/main">
                  <a:solidFill>
                    <a:srgbClr val="FFFFFF"/>
                  </a:solidFill>
                </a14:hiddenFill>
              </a:ext>
            </a:extLst>
          </p:spPr>
        </p:pic>
        <p:cxnSp>
          <p:nvCxnSpPr>
            <p:cNvPr id="2071" name="Straight Arrow Connector 2070"/>
            <p:cNvCxnSpPr>
              <a:stCxn id="324" idx="3"/>
              <a:endCxn id="192" idx="1"/>
            </p:cNvCxnSpPr>
            <p:nvPr/>
          </p:nvCxnSpPr>
          <p:spPr>
            <a:xfrm flipV="1">
              <a:off x="5021829" y="3159068"/>
              <a:ext cx="685198" cy="314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92" name="Rounded Rectangle 191"/>
            <p:cNvSpPr/>
            <p:nvPr/>
          </p:nvSpPr>
          <p:spPr>
            <a:xfrm>
              <a:off x="5707027" y="2733645"/>
              <a:ext cx="1637058" cy="850846"/>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pic>
          <p:nvPicPr>
            <p:cNvPr id="193" name="Picture 1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5802" y="4071827"/>
              <a:ext cx="489661" cy="489661"/>
            </a:xfrm>
            <a:prstGeom prst="rect">
              <a:avLst/>
            </a:prstGeom>
          </p:spPr>
        </p:pic>
        <p:cxnSp>
          <p:nvCxnSpPr>
            <p:cNvPr id="202" name="Straight Arrow Connector 201"/>
            <p:cNvCxnSpPr>
              <a:stCxn id="325" idx="3"/>
              <a:endCxn id="193" idx="1"/>
            </p:cNvCxnSpPr>
            <p:nvPr/>
          </p:nvCxnSpPr>
          <p:spPr>
            <a:xfrm>
              <a:off x="3335581" y="4316658"/>
              <a:ext cx="860221"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343" name="Picture 3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5242" y="3155373"/>
              <a:ext cx="270894" cy="270894"/>
            </a:xfrm>
            <a:prstGeom prst="rect">
              <a:avLst/>
            </a:prstGeom>
          </p:spPr>
        </p:pic>
        <p:pic>
          <p:nvPicPr>
            <p:cNvPr id="207" name="Picture 20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75762" y="3155373"/>
              <a:ext cx="293247" cy="293247"/>
            </a:xfrm>
            <a:prstGeom prst="rect">
              <a:avLst/>
            </a:prstGeom>
          </p:spPr>
        </p:pic>
      </p:grpSp>
      <p:grpSp>
        <p:nvGrpSpPr>
          <p:cNvPr id="1037" name="Caching-Clustering"/>
          <p:cNvGrpSpPr/>
          <p:nvPr/>
        </p:nvGrpSpPr>
        <p:grpSpPr>
          <a:xfrm>
            <a:off x="882676" y="1384323"/>
            <a:ext cx="5103390" cy="2857771"/>
            <a:chOff x="882676" y="1384323"/>
            <a:chExt cx="5103390" cy="2857771"/>
          </a:xfrm>
        </p:grpSpPr>
        <p:grpSp>
          <p:nvGrpSpPr>
            <p:cNvPr id="2084" name="Group 7B"/>
            <p:cNvGrpSpPr/>
            <p:nvPr/>
          </p:nvGrpSpPr>
          <p:grpSpPr>
            <a:xfrm>
              <a:off x="882676" y="1825853"/>
              <a:ext cx="5103390" cy="2416241"/>
              <a:chOff x="5271675" y="2773763"/>
              <a:chExt cx="5103390" cy="2416241"/>
            </a:xfrm>
          </p:grpSpPr>
          <p:pic>
            <p:nvPicPr>
              <p:cNvPr id="311" name="Picture 3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71675" y="4687447"/>
                <a:ext cx="1835654" cy="242407"/>
              </a:xfrm>
              <a:prstGeom prst="rect">
                <a:avLst/>
              </a:prstGeom>
            </p:spPr>
          </p:pic>
          <p:pic>
            <p:nvPicPr>
              <p:cNvPr id="312" name="Picture 3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99424" y="4510834"/>
                <a:ext cx="2075641" cy="679170"/>
              </a:xfrm>
              <a:prstGeom prst="rect">
                <a:avLst/>
              </a:prstGeom>
            </p:spPr>
          </p:pic>
          <p:sp>
            <p:nvSpPr>
              <p:cNvPr id="150" name="Rounded Rectangle 149"/>
              <p:cNvSpPr/>
              <p:nvPr/>
            </p:nvSpPr>
            <p:spPr>
              <a:xfrm>
                <a:off x="5453277" y="3646687"/>
                <a:ext cx="1473080"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Caching</a:t>
                </a:r>
              </a:p>
            </p:txBody>
          </p:sp>
          <p:cxnSp>
            <p:nvCxnSpPr>
              <p:cNvPr id="164" name="Straight Arrow Connector 163"/>
              <p:cNvCxnSpPr>
                <a:stCxn id="7" idx="2"/>
                <a:endCxn id="150" idx="0"/>
              </p:cNvCxnSpPr>
              <p:nvPr/>
            </p:nvCxnSpPr>
            <p:spPr>
              <a:xfrm flipH="1">
                <a:off x="6189817" y="2773763"/>
                <a:ext cx="22003" cy="872924"/>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07" name="Rounded Rectangle 306"/>
              <p:cNvSpPr/>
              <p:nvPr/>
            </p:nvSpPr>
            <p:spPr>
              <a:xfrm>
                <a:off x="8532220" y="3658660"/>
                <a:ext cx="1636000" cy="3155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Clustering</a:t>
                </a:r>
              </a:p>
            </p:txBody>
          </p:sp>
          <p:cxnSp>
            <p:nvCxnSpPr>
              <p:cNvPr id="180" name="Straight Arrow Connector 179"/>
              <p:cNvCxnSpPr>
                <a:stCxn id="307" idx="2"/>
                <a:endCxn id="312" idx="0"/>
              </p:cNvCxnSpPr>
              <p:nvPr/>
            </p:nvCxnSpPr>
            <p:spPr>
              <a:xfrm flipH="1">
                <a:off x="9337245" y="3974168"/>
                <a:ext cx="12975" cy="53666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50" idx="2"/>
                <a:endCxn id="311" idx="0"/>
              </p:cNvCxnSpPr>
              <p:nvPr/>
            </p:nvCxnSpPr>
            <p:spPr>
              <a:xfrm flipH="1">
                <a:off x="6189502" y="3962195"/>
                <a:ext cx="315" cy="72525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cxnSp>
          <p:nvCxnSpPr>
            <p:cNvPr id="1036" name="Elbow Connector 1035"/>
            <p:cNvCxnSpPr>
              <a:stCxn id="7" idx="3"/>
              <a:endCxn id="307" idx="0"/>
            </p:cNvCxnSpPr>
            <p:nvPr/>
          </p:nvCxnSpPr>
          <p:spPr>
            <a:xfrm>
              <a:off x="3504432" y="1384323"/>
              <a:ext cx="1456789" cy="1326427"/>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8" name="Tranports"/>
          <p:cNvGrpSpPr/>
          <p:nvPr/>
        </p:nvGrpSpPr>
        <p:grpSpPr>
          <a:xfrm>
            <a:off x="652863" y="3224667"/>
            <a:ext cx="5785737" cy="1516322"/>
            <a:chOff x="3613420" y="1829547"/>
            <a:chExt cx="5785737" cy="1516322"/>
          </a:xfrm>
        </p:grpSpPr>
        <p:sp>
          <p:nvSpPr>
            <p:cNvPr id="2105" name="Rounded Rectangle 2104"/>
            <p:cNvSpPr/>
            <p:nvPr/>
          </p:nvSpPr>
          <p:spPr>
            <a:xfrm>
              <a:off x="3613420" y="2200805"/>
              <a:ext cx="4154392" cy="1107924"/>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pic>
          <p:nvPicPr>
            <p:cNvPr id="2103" name="Picture 210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87168" y="2499615"/>
              <a:ext cx="823415" cy="762639"/>
            </a:xfrm>
            <a:prstGeom prst="rect">
              <a:avLst/>
            </a:prstGeom>
          </p:spPr>
        </p:pic>
        <p:sp>
          <p:nvSpPr>
            <p:cNvPr id="2090" name="Rounded Rectangle 2089"/>
            <p:cNvSpPr/>
            <p:nvPr/>
          </p:nvSpPr>
          <p:spPr>
            <a:xfrm>
              <a:off x="8174117" y="2451596"/>
              <a:ext cx="1225040" cy="6181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smtClean="0">
                  <a:solidFill>
                    <a:schemeClr val="bg1"/>
                  </a:solidFill>
                </a:rPr>
                <a:t>Transports</a:t>
              </a:r>
            </a:p>
          </p:txBody>
        </p:sp>
        <p:pic>
          <p:nvPicPr>
            <p:cNvPr id="2096" name="Picture 209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33340" y="2722383"/>
              <a:ext cx="461211" cy="461211"/>
            </a:xfrm>
            <a:prstGeom prst="rect">
              <a:avLst/>
            </a:prstGeom>
          </p:spPr>
        </p:pic>
        <p:pic>
          <p:nvPicPr>
            <p:cNvPr id="2097" name="Picture 209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51556" y="2760830"/>
              <a:ext cx="585039" cy="585039"/>
            </a:xfrm>
            <a:prstGeom prst="rect">
              <a:avLst/>
            </a:prstGeom>
          </p:spPr>
        </p:pic>
        <p:pic>
          <p:nvPicPr>
            <p:cNvPr id="2098" name="Picture 209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31958" y="2151230"/>
              <a:ext cx="940974" cy="613679"/>
            </a:xfrm>
            <a:prstGeom prst="rect">
              <a:avLst/>
            </a:prstGeom>
          </p:spPr>
        </p:pic>
        <p:pic>
          <p:nvPicPr>
            <p:cNvPr id="2099" name="Picture 209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04528" y="2379830"/>
              <a:ext cx="576196" cy="432147"/>
            </a:xfrm>
            <a:prstGeom prst="rect">
              <a:avLst/>
            </a:prstGeom>
          </p:spPr>
        </p:pic>
        <p:pic>
          <p:nvPicPr>
            <p:cNvPr id="2100" name="Picture 209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63326" y="2280395"/>
              <a:ext cx="491582" cy="491582"/>
            </a:xfrm>
            <a:prstGeom prst="rect">
              <a:avLst/>
            </a:prstGeom>
          </p:spPr>
        </p:pic>
        <p:sp>
          <p:nvSpPr>
            <p:cNvPr id="2104" name="TextBox 2103"/>
            <p:cNvSpPr txBox="1"/>
            <p:nvPr/>
          </p:nvSpPr>
          <p:spPr>
            <a:xfrm>
              <a:off x="4717860" y="2667864"/>
              <a:ext cx="445635" cy="293786"/>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050" dirty="0" smtClean="0"/>
                <a:t>File</a:t>
              </a:r>
              <a:br>
                <a:rPr lang="en-US" sz="1050" dirty="0" smtClean="0"/>
              </a:br>
              <a:r>
                <a:rPr lang="en-US" sz="1050" dirty="0" smtClean="0"/>
                <a:t>Polling</a:t>
              </a:r>
            </a:p>
          </p:txBody>
        </p:sp>
        <p:sp>
          <p:nvSpPr>
            <p:cNvPr id="217" name="TextBox 216"/>
            <p:cNvSpPr txBox="1"/>
            <p:nvPr/>
          </p:nvSpPr>
          <p:spPr>
            <a:xfrm>
              <a:off x="4154326" y="2285548"/>
              <a:ext cx="801502" cy="161583"/>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050" dirty="0" smtClean="0"/>
                <a:t>WebSockets</a:t>
              </a:r>
            </a:p>
          </p:txBody>
        </p:sp>
        <p:cxnSp>
          <p:nvCxnSpPr>
            <p:cNvPr id="2107" name="Straight Arrow Connector 2106"/>
            <p:cNvCxnSpPr>
              <a:stCxn id="2090" idx="1"/>
              <a:endCxn id="2105" idx="3"/>
            </p:cNvCxnSpPr>
            <p:nvPr/>
          </p:nvCxnSpPr>
          <p:spPr>
            <a:xfrm flipH="1" flipV="1">
              <a:off x="7767812" y="2754767"/>
              <a:ext cx="406305" cy="590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90440" y="2734433"/>
              <a:ext cx="485775" cy="485775"/>
            </a:xfrm>
            <a:prstGeom prst="rect">
              <a:avLst/>
            </a:prstGeom>
          </p:spPr>
        </p:pic>
        <p:cxnSp>
          <p:nvCxnSpPr>
            <p:cNvPr id="1046" name="Straight Arrow Connector 1045"/>
            <p:cNvCxnSpPr>
              <a:stCxn id="33" idx="2"/>
              <a:endCxn id="2090" idx="0"/>
            </p:cNvCxnSpPr>
            <p:nvPr/>
          </p:nvCxnSpPr>
          <p:spPr>
            <a:xfrm>
              <a:off x="8780037" y="1829547"/>
              <a:ext cx="6600" cy="622049"/>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1050" name="Group 5"/>
          <p:cNvGrpSpPr/>
          <p:nvPr/>
        </p:nvGrpSpPr>
        <p:grpSpPr>
          <a:xfrm>
            <a:off x="1702225" y="3226272"/>
            <a:ext cx="5401069" cy="1561808"/>
            <a:chOff x="1702225" y="3226272"/>
            <a:chExt cx="5401069" cy="1561808"/>
          </a:xfrm>
        </p:grpSpPr>
        <p:grpSp>
          <p:nvGrpSpPr>
            <p:cNvPr id="34" name="Group 33"/>
            <p:cNvGrpSpPr/>
            <p:nvPr/>
          </p:nvGrpSpPr>
          <p:grpSpPr>
            <a:xfrm>
              <a:off x="1702225" y="3523498"/>
              <a:ext cx="5401069" cy="1264582"/>
              <a:chOff x="779546" y="3593168"/>
              <a:chExt cx="5401069" cy="1264582"/>
            </a:xfrm>
          </p:grpSpPr>
          <p:grpSp>
            <p:nvGrpSpPr>
              <p:cNvPr id="26" name="Group 25"/>
              <p:cNvGrpSpPr/>
              <p:nvPr/>
            </p:nvGrpSpPr>
            <p:grpSpPr>
              <a:xfrm>
                <a:off x="4475867" y="3654625"/>
                <a:ext cx="1692016" cy="1156034"/>
                <a:chOff x="4862557" y="3615167"/>
                <a:chExt cx="1692016" cy="1156034"/>
              </a:xfrm>
            </p:grpSpPr>
            <p:sp>
              <p:nvSpPr>
                <p:cNvPr id="226" name="Rounded Rectangle 225"/>
                <p:cNvSpPr/>
                <p:nvPr/>
              </p:nvSpPr>
              <p:spPr>
                <a:xfrm>
                  <a:off x="4862557" y="3615167"/>
                  <a:ext cx="1659956" cy="1156034"/>
                </a:xfrm>
                <a:prstGeom prst="round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 b="0" dirty="0">
                    <a:solidFill>
                      <a:schemeClr val="tx1"/>
                    </a:solidFill>
                  </a:endParaRPr>
                </a:p>
              </p:txBody>
            </p:sp>
            <p:sp>
              <p:nvSpPr>
                <p:cNvPr id="18" name="TextBox 17"/>
                <p:cNvSpPr txBox="1"/>
                <p:nvPr/>
              </p:nvSpPr>
              <p:spPr>
                <a:xfrm>
                  <a:off x="4945158" y="3928168"/>
                  <a:ext cx="1609415"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WS-RELIABLE MESSAGING</a:t>
                  </a:r>
                </a:p>
              </p:txBody>
            </p:sp>
            <p:sp>
              <p:nvSpPr>
                <p:cNvPr id="170" name="TextBox 169"/>
                <p:cNvSpPr txBox="1"/>
                <p:nvPr/>
              </p:nvSpPr>
              <p:spPr>
                <a:xfrm>
                  <a:off x="4945158" y="4309355"/>
                  <a:ext cx="878446"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WS-SECURITY</a:t>
                  </a:r>
                </a:p>
              </p:txBody>
            </p:sp>
            <p:sp>
              <p:nvSpPr>
                <p:cNvPr id="171" name="TextBox 170"/>
                <p:cNvSpPr txBox="1"/>
                <p:nvPr/>
              </p:nvSpPr>
              <p:spPr>
                <a:xfrm>
                  <a:off x="4945158" y="4136362"/>
                  <a:ext cx="724557"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WS-POLICY</a:t>
                  </a:r>
                </a:p>
              </p:txBody>
            </p:sp>
            <p:sp>
              <p:nvSpPr>
                <p:cNvPr id="172" name="TextBox 171"/>
                <p:cNvSpPr txBox="1"/>
                <p:nvPr/>
              </p:nvSpPr>
              <p:spPr>
                <a:xfrm>
                  <a:off x="4945158" y="4517539"/>
                  <a:ext cx="1064394" cy="138499"/>
                </a:xfrm>
                <a:prstGeom prst="rect">
                  <a:avLst/>
                </a:prstGeom>
                <a:noFill/>
              </p:spPr>
              <p:txBody>
                <a:bodyPr vert="horz" wrap="none" lIns="0" tIns="0" rIns="0" bIns="0" rtlCol="0">
                  <a:spAutoFit/>
                </a:bodyPr>
                <a:lstStyle/>
                <a:p>
                  <a:pPr>
                    <a:spcBef>
                      <a:spcPts val="432"/>
                    </a:spcBef>
                    <a:buClr>
                      <a:schemeClr val="bg1">
                        <a:lumMod val="50000"/>
                      </a:schemeClr>
                    </a:buClr>
                  </a:pPr>
                  <a:r>
                    <a:rPr lang="en-US" sz="900" dirty="0" smtClean="0"/>
                    <a:t>- WS-ADDRESSING</a:t>
                  </a:r>
                </a:p>
              </p:txBody>
            </p:sp>
            <p:sp>
              <p:nvSpPr>
                <p:cNvPr id="173" name="TextBox 172"/>
                <p:cNvSpPr txBox="1"/>
                <p:nvPr/>
              </p:nvSpPr>
              <p:spPr>
                <a:xfrm>
                  <a:off x="5107975" y="3654625"/>
                  <a:ext cx="878446"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WebServices</a:t>
                  </a:r>
                </a:p>
              </p:txBody>
            </p:sp>
          </p:grpSp>
          <p:sp>
            <p:nvSpPr>
              <p:cNvPr id="181" name="TextBox 180"/>
              <p:cNvSpPr txBox="1"/>
              <p:nvPr/>
            </p:nvSpPr>
            <p:spPr>
              <a:xfrm>
                <a:off x="3612993" y="4602177"/>
                <a:ext cx="58830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Swagger</a:t>
                </a:r>
              </a:p>
            </p:txBody>
          </p:sp>
          <p:grpSp>
            <p:nvGrpSpPr>
              <p:cNvPr id="32" name="Group 31"/>
              <p:cNvGrpSpPr/>
              <p:nvPr/>
            </p:nvGrpSpPr>
            <p:grpSpPr>
              <a:xfrm>
                <a:off x="779546" y="3593168"/>
                <a:ext cx="5401069" cy="1264582"/>
                <a:chOff x="779546" y="3593168"/>
                <a:chExt cx="5401069" cy="1264582"/>
              </a:xfrm>
            </p:grpSpPr>
            <p:pic>
              <p:nvPicPr>
                <p:cNvPr id="19" name="Picture 1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32702" y="4139295"/>
                  <a:ext cx="604545" cy="604545"/>
                </a:xfrm>
                <a:prstGeom prst="rect">
                  <a:avLst/>
                </a:prstGeom>
              </p:spPr>
            </p:pic>
            <p:pic>
              <p:nvPicPr>
                <p:cNvPr id="20" name="Picture 1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75409" y="3717519"/>
                  <a:ext cx="449782" cy="449782"/>
                </a:xfrm>
                <a:prstGeom prst="rect">
                  <a:avLst/>
                </a:prstGeom>
              </p:spPr>
            </p:pic>
            <p:pic>
              <p:nvPicPr>
                <p:cNvPr id="21" name="Picture 2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579447" y="4251297"/>
                  <a:ext cx="468872" cy="468872"/>
                </a:xfrm>
                <a:prstGeom prst="rect">
                  <a:avLst/>
                </a:prstGeom>
              </p:spPr>
            </p:pic>
            <p:pic>
              <p:nvPicPr>
                <p:cNvPr id="22" name="Picture 2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89759" y="3626377"/>
                  <a:ext cx="624920" cy="624920"/>
                </a:xfrm>
                <a:prstGeom prst="rect">
                  <a:avLst/>
                </a:prstGeom>
              </p:spPr>
            </p:pic>
            <p:pic>
              <p:nvPicPr>
                <p:cNvPr id="23" name="Picture 2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898433" y="3625554"/>
                  <a:ext cx="844183" cy="456315"/>
                </a:xfrm>
                <a:prstGeom prst="rect">
                  <a:avLst/>
                </a:prstGeom>
              </p:spPr>
            </p:pic>
            <p:pic>
              <p:nvPicPr>
                <p:cNvPr id="25" name="Picture 24"/>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3607826" y="4068261"/>
                  <a:ext cx="549299" cy="549299"/>
                </a:xfrm>
                <a:prstGeom prst="rect">
                  <a:avLst/>
                </a:prstGeom>
              </p:spPr>
            </p:pic>
            <p:sp>
              <p:nvSpPr>
                <p:cNvPr id="27" name="Rounded Rectangle 26"/>
                <p:cNvSpPr/>
                <p:nvPr/>
              </p:nvSpPr>
              <p:spPr>
                <a:xfrm>
                  <a:off x="779546" y="3593168"/>
                  <a:ext cx="5401069" cy="1264582"/>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cxnSp>
          <p:nvCxnSpPr>
            <p:cNvPr id="1049" name="Straight Arrow Connector 1048"/>
            <p:cNvCxnSpPr>
              <a:stCxn id="256" idx="2"/>
              <a:endCxn id="27" idx="0"/>
            </p:cNvCxnSpPr>
            <p:nvPr/>
          </p:nvCxnSpPr>
          <p:spPr>
            <a:xfrm>
              <a:off x="4402760" y="3226272"/>
              <a:ext cx="0" cy="29722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50" name="Group 4"/>
          <p:cNvGrpSpPr/>
          <p:nvPr/>
        </p:nvGrpSpPr>
        <p:grpSpPr>
          <a:xfrm>
            <a:off x="2116239" y="3209359"/>
            <a:ext cx="1700398" cy="1288245"/>
            <a:chOff x="2653101" y="3155406"/>
            <a:chExt cx="1700398" cy="1288245"/>
          </a:xfrm>
        </p:grpSpPr>
        <p:pic>
          <p:nvPicPr>
            <p:cNvPr id="302" name="Picture 301"/>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653101" y="3854039"/>
              <a:ext cx="1700398" cy="589612"/>
            </a:xfrm>
            <a:prstGeom prst="rect">
              <a:avLst/>
            </a:prstGeom>
          </p:spPr>
        </p:pic>
        <p:cxnSp>
          <p:nvCxnSpPr>
            <p:cNvPr id="49" name="Straight Arrow Connector 48"/>
            <p:cNvCxnSpPr>
              <a:stCxn id="38" idx="2"/>
              <a:endCxn id="302" idx="0"/>
            </p:cNvCxnSpPr>
            <p:nvPr/>
          </p:nvCxnSpPr>
          <p:spPr>
            <a:xfrm>
              <a:off x="3501847" y="3155406"/>
              <a:ext cx="1453" cy="69863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82" name="Group 3"/>
          <p:cNvGrpSpPr/>
          <p:nvPr/>
        </p:nvGrpSpPr>
        <p:grpSpPr>
          <a:xfrm>
            <a:off x="1051558" y="3205653"/>
            <a:ext cx="4953000" cy="1499697"/>
            <a:chOff x="1219200" y="3205653"/>
            <a:chExt cx="4953000" cy="1499697"/>
          </a:xfrm>
        </p:grpSpPr>
        <p:grpSp>
          <p:nvGrpSpPr>
            <p:cNvPr id="81" name="Group 80"/>
            <p:cNvGrpSpPr/>
            <p:nvPr/>
          </p:nvGrpSpPr>
          <p:grpSpPr>
            <a:xfrm>
              <a:off x="1219200" y="3205653"/>
              <a:ext cx="4953000" cy="1499697"/>
              <a:chOff x="1219200" y="3205653"/>
              <a:chExt cx="4953000" cy="1499697"/>
            </a:xfrm>
          </p:grpSpPr>
          <p:grpSp>
            <p:nvGrpSpPr>
              <p:cNvPr id="210" name="Group 209"/>
              <p:cNvGrpSpPr/>
              <p:nvPr/>
            </p:nvGrpSpPr>
            <p:grpSpPr>
              <a:xfrm>
                <a:off x="1219200" y="3672344"/>
                <a:ext cx="4953000" cy="1033006"/>
                <a:chOff x="845939" y="622222"/>
                <a:chExt cx="4953000" cy="1033006"/>
              </a:xfrm>
            </p:grpSpPr>
            <p:pic>
              <p:nvPicPr>
                <p:cNvPr id="2109" name="Picture 3" descr="C:\Project\ESB_Installations\ESB_101\Designer\eclipse\configuration\org.eclipse.osgi\1001\0\.cp\com\softwareag\is\ui\utils\icons\wizard\package.gif"/>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8659" y="824263"/>
                  <a:ext cx="714375" cy="628650"/>
                </a:xfrm>
                <a:prstGeom prst="rect">
                  <a:avLst/>
                </a:prstGeom>
                <a:noFill/>
                <a:extLst>
                  <a:ext uri="{909E8E84-426E-40DD-AFC4-6F175D3DCCD1}">
                    <a14:hiddenFill xmlns:a14="http://schemas.microsoft.com/office/drawing/2010/main">
                      <a:solidFill>
                        <a:srgbClr val="FFFFFF"/>
                      </a:solidFill>
                    </a14:hiddenFill>
                  </a:ext>
                </a:extLst>
              </p:spPr>
            </p:pic>
            <p:grpSp>
              <p:nvGrpSpPr>
                <p:cNvPr id="201" name="Group 200"/>
                <p:cNvGrpSpPr/>
                <p:nvPr/>
              </p:nvGrpSpPr>
              <p:grpSpPr>
                <a:xfrm>
                  <a:off x="2288301" y="622222"/>
                  <a:ext cx="3510638" cy="1033006"/>
                  <a:chOff x="2890780" y="622222"/>
                  <a:chExt cx="3510638" cy="1033006"/>
                </a:xfrm>
              </p:grpSpPr>
              <p:pic>
                <p:nvPicPr>
                  <p:cNvPr id="195" name="Picture 194"/>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010252" y="658782"/>
                    <a:ext cx="494655" cy="494655"/>
                  </a:xfrm>
                  <a:prstGeom prst="rect">
                    <a:avLst/>
                  </a:prstGeom>
                </p:spPr>
              </p:pic>
              <p:pic>
                <p:nvPicPr>
                  <p:cNvPr id="196" name="Picture 195"/>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928264" y="685151"/>
                    <a:ext cx="467084" cy="465710"/>
                  </a:xfrm>
                  <a:prstGeom prst="rect">
                    <a:avLst/>
                  </a:prstGeom>
                </p:spPr>
              </p:pic>
              <p:pic>
                <p:nvPicPr>
                  <p:cNvPr id="197" name="Picture 196"/>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4900964" y="684746"/>
                    <a:ext cx="464298" cy="464298"/>
                  </a:xfrm>
                  <a:prstGeom prst="rect">
                    <a:avLst/>
                  </a:prstGeom>
                </p:spPr>
              </p:pic>
              <p:pic>
                <p:nvPicPr>
                  <p:cNvPr id="198" name="Picture 197"/>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5706186" y="690718"/>
                    <a:ext cx="534775" cy="471283"/>
                  </a:xfrm>
                  <a:prstGeom prst="rect">
                    <a:avLst/>
                  </a:prstGeom>
                </p:spPr>
              </p:pic>
              <p:sp>
                <p:nvSpPr>
                  <p:cNvPr id="199" name="TextBox 198"/>
                  <p:cNvSpPr txBox="1"/>
                  <p:nvPr/>
                </p:nvSpPr>
                <p:spPr>
                  <a:xfrm>
                    <a:off x="3000988" y="1228473"/>
                    <a:ext cx="577081"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Lifecycle</a:t>
                    </a:r>
                  </a:p>
                </p:txBody>
              </p:sp>
              <p:sp>
                <p:nvSpPr>
                  <p:cNvPr id="233" name="TextBox 232"/>
                  <p:cNvSpPr txBox="1"/>
                  <p:nvPr/>
                </p:nvSpPr>
                <p:spPr>
                  <a:xfrm>
                    <a:off x="4906627" y="1169895"/>
                    <a:ext cx="455253" cy="323165"/>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Import/</a:t>
                    </a:r>
                    <a:br>
                      <a:rPr lang="en-US" sz="1050" dirty="0" smtClean="0"/>
                    </a:br>
                    <a:r>
                      <a:rPr lang="en-US" sz="1050" dirty="0" smtClean="0"/>
                      <a:t>Export</a:t>
                    </a:r>
                  </a:p>
                </p:txBody>
              </p:sp>
              <p:sp>
                <p:nvSpPr>
                  <p:cNvPr id="234" name="TextBox 233"/>
                  <p:cNvSpPr txBox="1"/>
                  <p:nvPr/>
                </p:nvSpPr>
                <p:spPr>
                  <a:xfrm>
                    <a:off x="3778666" y="1230461"/>
                    <a:ext cx="771045"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Deployment</a:t>
                    </a:r>
                  </a:p>
                </p:txBody>
              </p:sp>
              <p:sp>
                <p:nvSpPr>
                  <p:cNvPr id="235" name="TextBox 234"/>
                  <p:cNvSpPr txBox="1"/>
                  <p:nvPr/>
                </p:nvSpPr>
                <p:spPr>
                  <a:xfrm>
                    <a:off x="5677352" y="1228473"/>
                    <a:ext cx="620363"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Archiving</a:t>
                    </a:r>
                  </a:p>
                </p:txBody>
              </p:sp>
              <p:sp>
                <p:nvSpPr>
                  <p:cNvPr id="200" name="Rounded Rectangle 199"/>
                  <p:cNvSpPr/>
                  <p:nvPr/>
                </p:nvSpPr>
                <p:spPr>
                  <a:xfrm>
                    <a:off x="2890780" y="622222"/>
                    <a:ext cx="3510638" cy="1033006"/>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sp>
              <p:nvSpPr>
                <p:cNvPr id="246" name="TextBox 245"/>
                <p:cNvSpPr txBox="1"/>
                <p:nvPr/>
              </p:nvSpPr>
              <p:spPr>
                <a:xfrm>
                  <a:off x="845939" y="1430600"/>
                  <a:ext cx="711733"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IS Package</a:t>
                  </a:r>
                </a:p>
              </p:txBody>
            </p:sp>
          </p:grpSp>
          <p:cxnSp>
            <p:nvCxnSpPr>
              <p:cNvPr id="75" name="Straight Arrow Connector 74"/>
              <p:cNvCxnSpPr>
                <a:stCxn id="43" idx="2"/>
                <a:endCxn id="2109" idx="0"/>
              </p:cNvCxnSpPr>
              <p:nvPr/>
            </p:nvCxnSpPr>
            <p:spPr>
              <a:xfrm flipH="1">
                <a:off x="1589108" y="3205653"/>
                <a:ext cx="3321" cy="66873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a:stCxn id="2109" idx="3"/>
              <a:endCxn id="200" idx="1"/>
            </p:cNvCxnSpPr>
            <p:nvPr/>
          </p:nvCxnSpPr>
          <p:spPr>
            <a:xfrm>
              <a:off x="1946295" y="4188710"/>
              <a:ext cx="715267" cy="13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65" name="Group 2"/>
          <p:cNvGrpSpPr/>
          <p:nvPr/>
        </p:nvGrpSpPr>
        <p:grpSpPr>
          <a:xfrm>
            <a:off x="762000" y="679729"/>
            <a:ext cx="7654484" cy="1326743"/>
            <a:chOff x="762000" y="679729"/>
            <a:chExt cx="7654484" cy="1326743"/>
          </a:xfrm>
        </p:grpSpPr>
        <p:grpSp>
          <p:nvGrpSpPr>
            <p:cNvPr id="14" name="Group 13"/>
            <p:cNvGrpSpPr/>
            <p:nvPr/>
          </p:nvGrpSpPr>
          <p:grpSpPr>
            <a:xfrm>
              <a:off x="762000" y="679729"/>
              <a:ext cx="7654484" cy="937673"/>
              <a:chOff x="-1034032" y="678384"/>
              <a:chExt cx="7654484" cy="937673"/>
            </a:xfrm>
          </p:grpSpPr>
          <p:grpSp>
            <p:nvGrpSpPr>
              <p:cNvPr id="152" name="Group 151"/>
              <p:cNvGrpSpPr/>
              <p:nvPr/>
            </p:nvGrpSpPr>
            <p:grpSpPr>
              <a:xfrm>
                <a:off x="-1034032" y="678384"/>
                <a:ext cx="7654484" cy="937673"/>
                <a:chOff x="-1034032" y="678384"/>
                <a:chExt cx="7654484" cy="937673"/>
              </a:xfrm>
            </p:grpSpPr>
            <p:sp>
              <p:nvSpPr>
                <p:cNvPr id="2048" name="Rounded Rectangle 2047"/>
                <p:cNvSpPr/>
                <p:nvPr/>
              </p:nvSpPr>
              <p:spPr>
                <a:xfrm>
                  <a:off x="2187330" y="691409"/>
                  <a:ext cx="600530" cy="304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smtClean="0">
                      <a:solidFill>
                        <a:schemeClr val="bg1"/>
                      </a:solidFill>
                    </a:rPr>
                    <a:t>JMS</a:t>
                  </a:r>
                </a:p>
              </p:txBody>
            </p:sp>
            <p:sp>
              <p:nvSpPr>
                <p:cNvPr id="90" name="Rounded Rectangle 89"/>
                <p:cNvSpPr/>
                <p:nvPr/>
              </p:nvSpPr>
              <p:spPr>
                <a:xfrm>
                  <a:off x="1507513" y="1149026"/>
                  <a:ext cx="600530" cy="304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smtClean="0">
                      <a:solidFill>
                        <a:schemeClr val="bg1"/>
                      </a:solidFill>
                    </a:rPr>
                    <a:t>Native</a:t>
                  </a:r>
                </a:p>
              </p:txBody>
            </p:sp>
            <p:pic>
              <p:nvPicPr>
                <p:cNvPr id="2051" name="Picture 2050"/>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3602514" y="1019837"/>
                  <a:ext cx="1124274" cy="395013"/>
                </a:xfrm>
                <a:prstGeom prst="rect">
                  <a:avLst/>
                </a:prstGeom>
              </p:spPr>
            </p:pic>
            <p:pic>
              <p:nvPicPr>
                <p:cNvPr id="2052" name="Picture 2051"/>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5466444" y="1056638"/>
                  <a:ext cx="1077808" cy="353947"/>
                </a:xfrm>
                <a:prstGeom prst="rect">
                  <a:avLst/>
                </a:prstGeom>
              </p:spPr>
            </p:pic>
            <p:pic>
              <p:nvPicPr>
                <p:cNvPr id="2053" name="Picture 205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329299" y="1391537"/>
                  <a:ext cx="1230042" cy="149507"/>
                </a:xfrm>
                <a:prstGeom prst="rect">
                  <a:avLst/>
                </a:prstGeom>
              </p:spPr>
            </p:pic>
            <p:sp>
              <p:nvSpPr>
                <p:cNvPr id="95" name="Rounded Rectangle 94"/>
                <p:cNvSpPr/>
                <p:nvPr/>
              </p:nvSpPr>
              <p:spPr>
                <a:xfrm>
                  <a:off x="-350811" y="1289981"/>
                  <a:ext cx="683535" cy="215881"/>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b="1" dirty="0" smtClean="0">
                      <a:solidFill>
                        <a:sysClr val="windowText" lastClr="000000"/>
                      </a:solidFill>
                    </a:rPr>
                    <a:t>Broker</a:t>
                  </a:r>
                </a:p>
              </p:txBody>
            </p:sp>
            <p:sp>
              <p:nvSpPr>
                <p:cNvPr id="2054" name="Rounded Rectangle 2053"/>
                <p:cNvSpPr/>
                <p:nvPr/>
              </p:nvSpPr>
              <p:spPr>
                <a:xfrm>
                  <a:off x="-1034032" y="678384"/>
                  <a:ext cx="1972806" cy="885983"/>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2061" name="Straight Arrow Connector 2060"/>
                <p:cNvCxnSpPr>
                  <a:stCxn id="90" idx="1"/>
                  <a:endCxn id="2054" idx="3"/>
                </p:cNvCxnSpPr>
                <p:nvPr/>
              </p:nvCxnSpPr>
              <p:spPr>
                <a:xfrm flipH="1" flipV="1">
                  <a:off x="938774" y="1121376"/>
                  <a:ext cx="568739" cy="18005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048" idx="1"/>
                  <a:endCxn id="2054" idx="3"/>
                </p:cNvCxnSpPr>
                <p:nvPr/>
              </p:nvCxnSpPr>
              <p:spPr>
                <a:xfrm flipH="1">
                  <a:off x="938774" y="843809"/>
                  <a:ext cx="1248556" cy="27756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064" name="Rounded Rectangle 2063"/>
                <p:cNvSpPr/>
                <p:nvPr/>
              </p:nvSpPr>
              <p:spPr>
                <a:xfrm>
                  <a:off x="3385568" y="679197"/>
                  <a:ext cx="3234884" cy="936860"/>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bg1"/>
                    </a:solidFill>
                  </a:endParaRPr>
                </a:p>
              </p:txBody>
            </p:sp>
            <p:cxnSp>
              <p:nvCxnSpPr>
                <p:cNvPr id="2066" name="Straight Arrow Connector 2065"/>
                <p:cNvCxnSpPr>
                  <a:stCxn id="2048" idx="3"/>
                  <a:endCxn id="2064" idx="1"/>
                </p:cNvCxnSpPr>
                <p:nvPr/>
              </p:nvCxnSpPr>
              <p:spPr>
                <a:xfrm>
                  <a:off x="2787860" y="843809"/>
                  <a:ext cx="597708" cy="30381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115" name="Picture 11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863650" y="954699"/>
                  <a:ext cx="1538775" cy="351720"/>
                </a:xfrm>
                <a:prstGeom prst="rect">
                  <a:avLst/>
                </a:prstGeom>
              </p:spPr>
            </p:pic>
          </p:grpSp>
          <p:sp>
            <p:nvSpPr>
              <p:cNvPr id="13" name="TextBox 12"/>
              <p:cNvSpPr txBox="1"/>
              <p:nvPr/>
            </p:nvSpPr>
            <p:spPr>
              <a:xfrm>
                <a:off x="-780352" y="736785"/>
                <a:ext cx="1391407"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Software AG Providers</a:t>
                </a:r>
              </a:p>
            </p:txBody>
          </p:sp>
          <p:sp>
            <p:nvSpPr>
              <p:cNvPr id="163" name="TextBox 162"/>
              <p:cNvSpPr txBox="1"/>
              <p:nvPr/>
            </p:nvSpPr>
            <p:spPr>
              <a:xfrm>
                <a:off x="4618327" y="763700"/>
                <a:ext cx="1134926"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3</a:t>
                </a:r>
                <a:r>
                  <a:rPr lang="en-US" sz="1000" baseline="30000" dirty="0" smtClean="0"/>
                  <a:t>rd</a:t>
                </a:r>
                <a:r>
                  <a:rPr lang="en-US" sz="1000" dirty="0" smtClean="0"/>
                  <a:t> Party Providers</a:t>
                </a:r>
              </a:p>
            </p:txBody>
          </p:sp>
        </p:grpSp>
        <p:cxnSp>
          <p:nvCxnSpPr>
            <p:cNvPr id="62" name="Straight Arrow Connector 61"/>
            <p:cNvCxnSpPr/>
            <p:nvPr/>
          </p:nvCxnSpPr>
          <p:spPr>
            <a:xfrm flipH="1" flipV="1">
              <a:off x="3904075" y="1408135"/>
              <a:ext cx="941099" cy="57141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048" idx="2"/>
            </p:cNvCxnSpPr>
            <p:nvPr/>
          </p:nvCxnSpPr>
          <p:spPr>
            <a:xfrm flipH="1" flipV="1">
              <a:off x="4283627" y="997554"/>
              <a:ext cx="851404" cy="100891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37" name="Group1"/>
          <p:cNvGrpSpPr/>
          <p:nvPr/>
        </p:nvGrpSpPr>
        <p:grpSpPr>
          <a:xfrm>
            <a:off x="738236" y="326879"/>
            <a:ext cx="6981545" cy="1687836"/>
            <a:chOff x="738236" y="326879"/>
            <a:chExt cx="6981545" cy="1687836"/>
          </a:xfrm>
        </p:grpSpPr>
        <p:grpSp>
          <p:nvGrpSpPr>
            <p:cNvPr id="1025" name="Group 1"/>
            <p:cNvGrpSpPr/>
            <p:nvPr/>
          </p:nvGrpSpPr>
          <p:grpSpPr>
            <a:xfrm>
              <a:off x="738236" y="326879"/>
              <a:ext cx="6981545" cy="1687836"/>
              <a:chOff x="738236" y="326879"/>
              <a:chExt cx="6981545" cy="1687836"/>
            </a:xfrm>
          </p:grpSpPr>
          <p:sp>
            <p:nvSpPr>
              <p:cNvPr id="255" name="Rounded Rectangle 254"/>
              <p:cNvSpPr/>
              <p:nvPr/>
            </p:nvSpPr>
            <p:spPr>
              <a:xfrm>
                <a:off x="4318255" y="552754"/>
                <a:ext cx="3401526" cy="1090445"/>
              </a:xfrm>
              <a:prstGeom prst="roundRect">
                <a:avLst/>
              </a:pr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cxnSp>
            <p:nvCxnSpPr>
              <p:cNvPr id="257" name="Straight Arrow Connector 256"/>
              <p:cNvCxnSpPr>
                <a:stCxn id="119" idx="3"/>
                <a:endCxn id="255" idx="1"/>
              </p:cNvCxnSpPr>
              <p:nvPr/>
            </p:nvCxnSpPr>
            <p:spPr>
              <a:xfrm flipV="1">
                <a:off x="3806179" y="1097977"/>
                <a:ext cx="512076" cy="9631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258" name="Picture 4" descr="C:\Project\ESB_Installations\ESB_101\Designer\eclipse\configuration\org.eclipse.osgi\1001\0\.cp\com\softwareag\is\ui\utils\icons\flow_service\Loop_SmallIcon.gif"/>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082074" y="618686"/>
                <a:ext cx="282907" cy="282907"/>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5" descr="C:\Project\ESB_Installations\ESB_101\Designer\eclipse\configuration\org.eclipse.osgi\1001\0\.cp\com\softwareag\is\ui\utils\icons\flow_service\Branch_SmallIcon.gif"/>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01771" y="1235320"/>
                <a:ext cx="281913" cy="281913"/>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6" descr="C:\Project\ESB_Installations\ESB_101\Designer\eclipse\configuration\org.eclipse.osgi\1001\0\.cp\com\softwareag\is\ui\utils\icons\flow_service\Map.gif"/>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01168" y="625618"/>
                <a:ext cx="269732" cy="269732"/>
              </a:xfrm>
              <a:prstGeom prst="rect">
                <a:avLst/>
              </a:prstGeom>
              <a:noFill/>
              <a:extLst>
                <a:ext uri="{909E8E84-426E-40DD-AFC4-6F175D3DCCD1}">
                  <a14:hiddenFill xmlns:a14="http://schemas.microsoft.com/office/drawing/2010/main">
                    <a:solidFill>
                      <a:srgbClr val="FFFFFF"/>
                    </a:solidFill>
                  </a14:hiddenFill>
                </a:ext>
              </a:extLst>
            </p:spPr>
          </p:pic>
          <p:sp>
            <p:nvSpPr>
              <p:cNvPr id="264" name="TextBox 263"/>
              <p:cNvSpPr txBox="1"/>
              <p:nvPr/>
            </p:nvSpPr>
            <p:spPr>
              <a:xfrm>
                <a:off x="6359351" y="703879"/>
                <a:ext cx="346249"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Loop</a:t>
                </a:r>
              </a:p>
            </p:txBody>
          </p:sp>
          <p:sp>
            <p:nvSpPr>
              <p:cNvPr id="305" name="TextBox 304"/>
              <p:cNvSpPr txBox="1"/>
              <p:nvPr/>
            </p:nvSpPr>
            <p:spPr>
              <a:xfrm>
                <a:off x="4846687" y="1278090"/>
                <a:ext cx="48731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Branch</a:t>
                </a:r>
              </a:p>
            </p:txBody>
          </p:sp>
          <p:sp>
            <p:nvSpPr>
              <p:cNvPr id="306" name="TextBox 305"/>
              <p:cNvSpPr txBox="1"/>
              <p:nvPr/>
            </p:nvSpPr>
            <p:spPr>
              <a:xfrm>
                <a:off x="4747071" y="693960"/>
                <a:ext cx="282129"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Map</a:t>
                </a:r>
              </a:p>
            </p:txBody>
          </p:sp>
          <p:pic>
            <p:nvPicPr>
              <p:cNvPr id="266" name="Picture 7" descr="C:\Project\ESB_Installations\ESB_101\Designer\eclipse\configuration\org.eclipse.osgi\1001\0\.cp\com\softwareag\is\ui\utils\icons\flow_service\Sequence_SmallIcon.gif"/>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687701" y="895350"/>
                <a:ext cx="231883" cy="231883"/>
              </a:xfrm>
              <a:prstGeom prst="rect">
                <a:avLst/>
              </a:prstGeom>
              <a:noFill/>
              <a:extLst>
                <a:ext uri="{909E8E84-426E-40DD-AFC4-6F175D3DCCD1}">
                  <a14:hiddenFill xmlns:a14="http://schemas.microsoft.com/office/drawing/2010/main">
                    <a:solidFill>
                      <a:srgbClr val="FFFFFF"/>
                    </a:solidFill>
                  </a14:hiddenFill>
                </a:ext>
              </a:extLst>
            </p:spPr>
          </p:pic>
          <p:sp>
            <p:nvSpPr>
              <p:cNvPr id="308" name="TextBox 307"/>
              <p:cNvSpPr txBox="1"/>
              <p:nvPr/>
            </p:nvSpPr>
            <p:spPr>
              <a:xfrm>
                <a:off x="6951547" y="915995"/>
                <a:ext cx="66845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Sequence</a:t>
                </a:r>
              </a:p>
            </p:txBody>
          </p:sp>
          <p:pic>
            <p:nvPicPr>
              <p:cNvPr id="268" name="Picture 8" descr="C:\Project\ESB_Installations\ESB_101\Designer\eclipse\configuration\org.eclipse.osgi\1001\0\.cp\com\softwareag\is\ui\utils\icons\map\foreach_map_connect_enabled.png"/>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133536" y="885097"/>
                <a:ext cx="293951" cy="293951"/>
              </a:xfrm>
              <a:prstGeom prst="rect">
                <a:avLst/>
              </a:prstGeom>
              <a:noFill/>
              <a:extLst>
                <a:ext uri="{909E8E84-426E-40DD-AFC4-6F175D3DCCD1}">
                  <a14:hiddenFill xmlns:a14="http://schemas.microsoft.com/office/drawing/2010/main">
                    <a:solidFill>
                      <a:srgbClr val="FFFFFF"/>
                    </a:solidFill>
                  </a14:hiddenFill>
                </a:ext>
              </a:extLst>
            </p:spPr>
          </p:pic>
          <p:sp>
            <p:nvSpPr>
              <p:cNvPr id="310" name="TextBox 309"/>
              <p:cNvSpPr txBox="1"/>
              <p:nvPr/>
            </p:nvSpPr>
            <p:spPr>
              <a:xfrm>
                <a:off x="5466210" y="950795"/>
                <a:ext cx="565861"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ForEach</a:t>
                </a:r>
              </a:p>
            </p:txBody>
          </p:sp>
          <p:pic>
            <p:nvPicPr>
              <p:cNvPr id="281" name="Picture 9" descr="C:\Project\ESB_Installations\ESB_101\Designer\eclipse\configuration\org.eclipse.osgi\976\0\.cp\icons\XML_Doc_Node.png"/>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744131" y="626438"/>
                <a:ext cx="298283" cy="298283"/>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10" descr="C:\Project\ESB_Installations\ESB_101\Designer\eclipse\configuration\org.eclipse.osgi\976\0\.cp\icons\DocumentType.gif"/>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673822" y="617543"/>
                <a:ext cx="316072" cy="316072"/>
              </a:xfrm>
              <a:prstGeom prst="rect">
                <a:avLst/>
              </a:prstGeom>
              <a:noFill/>
              <a:extLst>
                <a:ext uri="{909E8E84-426E-40DD-AFC4-6F175D3DCCD1}">
                  <a14:hiddenFill xmlns:a14="http://schemas.microsoft.com/office/drawing/2010/main">
                    <a:solidFill>
                      <a:srgbClr val="FFFFFF"/>
                    </a:solidFill>
                  </a14:hiddenFill>
                </a:ext>
              </a:extLst>
            </p:spPr>
          </p:pic>
          <p:cxnSp>
            <p:nvCxnSpPr>
              <p:cNvPr id="286" name="Straight Arrow Connector 285"/>
              <p:cNvCxnSpPr>
                <a:stCxn id="205" idx="1"/>
                <a:endCxn id="281" idx="2"/>
              </p:cNvCxnSpPr>
              <p:nvPr/>
            </p:nvCxnSpPr>
            <p:spPr>
              <a:xfrm flipH="1" flipV="1">
                <a:off x="1893273" y="924721"/>
                <a:ext cx="226259" cy="34854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a:stCxn id="205" idx="3"/>
                <a:endCxn id="284" idx="2"/>
              </p:cNvCxnSpPr>
              <p:nvPr/>
            </p:nvCxnSpPr>
            <p:spPr>
              <a:xfrm flipV="1">
                <a:off x="2647238" y="933615"/>
                <a:ext cx="184620" cy="33965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2032670" y="709277"/>
                <a:ext cx="242054"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xml</a:t>
                </a:r>
              </a:p>
            </p:txBody>
          </p:sp>
          <p:sp>
            <p:nvSpPr>
              <p:cNvPr id="327" name="TextBox 326"/>
              <p:cNvSpPr txBox="1"/>
              <p:nvPr/>
            </p:nvSpPr>
            <p:spPr>
              <a:xfrm>
                <a:off x="2954222" y="656609"/>
                <a:ext cx="501740"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generic</a:t>
                </a:r>
              </a:p>
            </p:txBody>
          </p:sp>
          <p:pic>
            <p:nvPicPr>
              <p:cNvPr id="1026" name="Picture 2" descr="C:\Project\ESB_Installations\ESB_101\Designer\eclipse\configuration\org.eclipse.osgi\1001\0\.cp\com\softwareag\is\ui\utils\icons\flow_service\Repeat_SmallIcon.gif"/>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400800" y="1268753"/>
                <a:ext cx="236197" cy="236197"/>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p:cNvSpPr txBox="1"/>
              <p:nvPr/>
            </p:nvSpPr>
            <p:spPr>
              <a:xfrm>
                <a:off x="6666767" y="1308266"/>
                <a:ext cx="471283"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Repeat</a:t>
                </a:r>
              </a:p>
            </p:txBody>
          </p:sp>
          <p:pic>
            <p:nvPicPr>
              <p:cNvPr id="1027" name="Picture 3" descr="C:\Project\ESB_Installations\ESB_101\Designer\eclipse\configuration\org.eclipse.osgi\1001\0\.cp\com\softwareag\is\ui\utils\icons\flow_service\Exit_SmallIcon.gif"/>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562600" y="1241492"/>
                <a:ext cx="243530" cy="243530"/>
              </a:xfrm>
              <a:prstGeom prst="rect">
                <a:avLst/>
              </a:prstGeom>
              <a:noFill/>
              <a:extLst>
                <a:ext uri="{909E8E84-426E-40DD-AFC4-6F175D3DCCD1}">
                  <a14:hiddenFill xmlns:a14="http://schemas.microsoft.com/office/drawing/2010/main">
                    <a:solidFill>
                      <a:srgbClr val="FFFFFF"/>
                    </a:solidFill>
                  </a14:hiddenFill>
                </a:ext>
              </a:extLst>
            </p:spPr>
          </p:pic>
          <p:sp>
            <p:nvSpPr>
              <p:cNvPr id="159" name="TextBox 158"/>
              <p:cNvSpPr txBox="1"/>
              <p:nvPr/>
            </p:nvSpPr>
            <p:spPr>
              <a:xfrm>
                <a:off x="5818927" y="1297445"/>
                <a:ext cx="258084" cy="169277"/>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Exit</a:t>
                </a:r>
              </a:p>
            </p:txBody>
          </p:sp>
          <p:pic>
            <p:nvPicPr>
              <p:cNvPr id="83" name="Picture 2" descr="C:\Project\ESB_Installations\ESB_101\Designer\eclipse\configuration\org.eclipse.osgi\962\0\.cp\icons\pipeline.gif"/>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861460" y="1034099"/>
                <a:ext cx="463463" cy="463463"/>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p:cNvSpPr/>
              <p:nvPr/>
            </p:nvSpPr>
            <p:spPr>
              <a:xfrm>
                <a:off x="738236" y="829086"/>
                <a:ext cx="699230" cy="253916"/>
              </a:xfrm>
              <a:prstGeom prst="rect">
                <a:avLst/>
              </a:prstGeom>
            </p:spPr>
            <p:txBody>
              <a:bodyPr wrap="none">
                <a:spAutoFit/>
              </a:bodyPr>
              <a:lstStyle/>
              <a:p>
                <a:pPr algn="ctr"/>
                <a:r>
                  <a:rPr lang="en-US" sz="1050" dirty="0" smtClean="0"/>
                  <a:t>Pipeline</a:t>
                </a:r>
                <a:endParaRPr lang="en-US" sz="1050" dirty="0"/>
              </a:p>
            </p:txBody>
          </p:sp>
          <p:cxnSp>
            <p:nvCxnSpPr>
              <p:cNvPr id="86" name="Straight Arrow Connector 85"/>
              <p:cNvCxnSpPr>
                <a:endCxn id="83" idx="2"/>
              </p:cNvCxnSpPr>
              <p:nvPr/>
            </p:nvCxnSpPr>
            <p:spPr>
              <a:xfrm flipH="1" flipV="1">
                <a:off x="1093192" y="1497562"/>
                <a:ext cx="312815" cy="494419"/>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2363618" y="1561886"/>
                <a:ext cx="0" cy="452829"/>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119" name="Picture 3" descr="C:\Project\ESB_Installations\ESB_101\Designer\eclipse\configuration\org.eclipse.osgi\987\0\.cp\icons\tree\ns_flow.gif"/>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462464" y="1022429"/>
                <a:ext cx="343715" cy="343715"/>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Arrow Connector 121"/>
              <p:cNvCxnSpPr>
                <a:endCxn id="119" idx="2"/>
              </p:cNvCxnSpPr>
              <p:nvPr/>
            </p:nvCxnSpPr>
            <p:spPr>
              <a:xfrm flipV="1">
                <a:off x="3246326" y="1366144"/>
                <a:ext cx="387996" cy="62583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3437082" y="840669"/>
                <a:ext cx="489238" cy="253916"/>
              </a:xfrm>
              <a:prstGeom prst="rect">
                <a:avLst/>
              </a:prstGeom>
            </p:spPr>
            <p:txBody>
              <a:bodyPr wrap="none">
                <a:spAutoFit/>
              </a:bodyPr>
              <a:lstStyle/>
              <a:p>
                <a:pPr algn="ctr"/>
                <a:r>
                  <a:rPr lang="en-US" sz="1050" dirty="0" smtClean="0"/>
                  <a:t>Flow</a:t>
                </a:r>
                <a:endParaRPr lang="en-US" sz="1050" dirty="0"/>
              </a:p>
            </p:txBody>
          </p:sp>
          <p:sp>
            <p:nvSpPr>
              <p:cNvPr id="240" name="Rectangle 239"/>
              <p:cNvSpPr/>
              <p:nvPr/>
            </p:nvSpPr>
            <p:spPr>
              <a:xfrm>
                <a:off x="6730953" y="326879"/>
                <a:ext cx="896399" cy="253916"/>
              </a:xfrm>
              <a:prstGeom prst="rect">
                <a:avLst/>
              </a:prstGeom>
            </p:spPr>
            <p:txBody>
              <a:bodyPr wrap="none">
                <a:spAutoFit/>
              </a:bodyPr>
              <a:lstStyle/>
              <a:p>
                <a:pPr algn="ctr"/>
                <a:r>
                  <a:rPr lang="en-US" sz="1050" dirty="0" smtClean="0"/>
                  <a:t>Constructs</a:t>
                </a:r>
                <a:endParaRPr lang="en-US" sz="1050" dirty="0"/>
              </a:p>
            </p:txBody>
          </p:sp>
        </p:grpSp>
        <p:pic>
          <p:nvPicPr>
            <p:cNvPr id="17" name="Picture 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153697" y="1094939"/>
              <a:ext cx="552234" cy="47650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2202938" y="1120072"/>
              <a:ext cx="369832" cy="266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205" name="TextBox 204"/>
            <p:cNvSpPr txBox="1"/>
            <p:nvPr/>
          </p:nvSpPr>
          <p:spPr>
            <a:xfrm>
              <a:off x="2119532" y="1134768"/>
              <a:ext cx="527706" cy="276999"/>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900" dirty="0" smtClean="0"/>
                <a:t>Doc Types</a:t>
              </a:r>
            </a:p>
          </p:txBody>
        </p:sp>
      </p:grpSp>
      <p:grpSp>
        <p:nvGrpSpPr>
          <p:cNvPr id="79" name="Group 78"/>
          <p:cNvGrpSpPr/>
          <p:nvPr/>
        </p:nvGrpSpPr>
        <p:grpSpPr>
          <a:xfrm>
            <a:off x="76200" y="656609"/>
            <a:ext cx="3652492" cy="1349863"/>
            <a:chOff x="76200" y="656609"/>
            <a:chExt cx="3652492" cy="1349863"/>
          </a:xfrm>
        </p:grpSpPr>
        <p:grpSp>
          <p:nvGrpSpPr>
            <p:cNvPr id="77" name="Group 76"/>
            <p:cNvGrpSpPr/>
            <p:nvPr/>
          </p:nvGrpSpPr>
          <p:grpSpPr>
            <a:xfrm>
              <a:off x="76200" y="656609"/>
              <a:ext cx="3652492" cy="1349863"/>
              <a:chOff x="76200" y="656609"/>
              <a:chExt cx="3652492" cy="1349863"/>
            </a:xfrm>
          </p:grpSpPr>
          <p:sp>
            <p:nvSpPr>
              <p:cNvPr id="7" name="Rounded Rectangle 6"/>
              <p:cNvSpPr/>
              <p:nvPr/>
            </p:nvSpPr>
            <p:spPr>
              <a:xfrm>
                <a:off x="141210" y="942793"/>
                <a:ext cx="3363222" cy="8830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SERVICE INFRASTRUCTURE</a:t>
                </a:r>
              </a:p>
            </p:txBody>
          </p:sp>
          <p:sp>
            <p:nvSpPr>
              <p:cNvPr id="45" name="Rounded Rectangle 44"/>
              <p:cNvSpPr/>
              <p:nvPr/>
            </p:nvSpPr>
            <p:spPr>
              <a:xfrm>
                <a:off x="76200" y="656609"/>
                <a:ext cx="3652492" cy="1349863"/>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sp>
          <p:nvSpPr>
            <p:cNvPr id="46" name="TextBox 45"/>
            <p:cNvSpPr txBox="1"/>
            <p:nvPr/>
          </p:nvSpPr>
          <p:spPr>
            <a:xfrm>
              <a:off x="201638" y="658542"/>
              <a:ext cx="1532471"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Integration Server</a:t>
              </a:r>
            </a:p>
          </p:txBody>
        </p:sp>
      </p:grpSp>
      <p:grpSp>
        <p:nvGrpSpPr>
          <p:cNvPr id="76" name="Security"/>
          <p:cNvGrpSpPr/>
          <p:nvPr/>
        </p:nvGrpSpPr>
        <p:grpSpPr>
          <a:xfrm>
            <a:off x="1144813" y="1825853"/>
            <a:ext cx="7447039" cy="2231419"/>
            <a:chOff x="1144813" y="1825853"/>
            <a:chExt cx="7447039" cy="2231419"/>
          </a:xfrm>
        </p:grpSpPr>
        <p:grpSp>
          <p:nvGrpSpPr>
            <p:cNvPr id="73" name="Security"/>
            <p:cNvGrpSpPr/>
            <p:nvPr/>
          </p:nvGrpSpPr>
          <p:grpSpPr>
            <a:xfrm>
              <a:off x="1144813" y="1825853"/>
              <a:ext cx="7447039" cy="2231419"/>
              <a:chOff x="1144813" y="1825853"/>
              <a:chExt cx="7447039" cy="2231419"/>
            </a:xfrm>
          </p:grpSpPr>
          <p:sp>
            <p:nvSpPr>
              <p:cNvPr id="2068" name="Rounded Rectangle 2067"/>
              <p:cNvSpPr/>
              <p:nvPr/>
            </p:nvSpPr>
            <p:spPr>
              <a:xfrm>
                <a:off x="2943137" y="2318960"/>
                <a:ext cx="1291758" cy="346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smtClean="0">
                    <a:solidFill>
                      <a:schemeClr val="bg1"/>
                    </a:solidFill>
                  </a:rPr>
                  <a:t>Authentication</a:t>
                </a:r>
              </a:p>
            </p:txBody>
          </p:sp>
          <p:sp>
            <p:nvSpPr>
              <p:cNvPr id="111" name="Rounded Rectangle 110"/>
              <p:cNvSpPr/>
              <p:nvPr/>
            </p:nvSpPr>
            <p:spPr>
              <a:xfrm>
                <a:off x="1295790" y="3288451"/>
                <a:ext cx="1050205" cy="3246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smtClean="0">
                    <a:solidFill>
                      <a:schemeClr val="bg1"/>
                    </a:solidFill>
                  </a:rPr>
                  <a:t>Authorization</a:t>
                </a:r>
              </a:p>
            </p:txBody>
          </p:sp>
          <p:grpSp>
            <p:nvGrpSpPr>
              <p:cNvPr id="92" name="Group 91"/>
              <p:cNvGrpSpPr/>
              <p:nvPr/>
            </p:nvGrpSpPr>
            <p:grpSpPr>
              <a:xfrm>
                <a:off x="4950180" y="1967849"/>
                <a:ext cx="3279420" cy="1075670"/>
                <a:chOff x="3859754" y="606454"/>
                <a:chExt cx="3627232" cy="1060319"/>
              </a:xfrm>
            </p:grpSpPr>
            <p:pic>
              <p:nvPicPr>
                <p:cNvPr id="2073" name="Picture 2072"/>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3859754" y="606454"/>
                  <a:ext cx="661988" cy="659377"/>
                </a:xfrm>
                <a:prstGeom prst="rect">
                  <a:avLst/>
                </a:prstGeom>
              </p:spPr>
            </p:pic>
            <p:pic>
              <p:nvPicPr>
                <p:cNvPr id="2074" name="Picture 2073"/>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5956314" y="1135097"/>
                  <a:ext cx="592876" cy="462095"/>
                </a:xfrm>
                <a:prstGeom prst="rect">
                  <a:avLst/>
                </a:prstGeom>
              </p:spPr>
            </p:pic>
            <p:pic>
              <p:nvPicPr>
                <p:cNvPr id="2075" name="Picture 2074"/>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633743" y="677843"/>
                  <a:ext cx="930344" cy="372137"/>
                </a:xfrm>
                <a:prstGeom prst="rect">
                  <a:avLst/>
                </a:prstGeom>
              </p:spPr>
            </p:pic>
            <p:pic>
              <p:nvPicPr>
                <p:cNvPr id="2076" name="Picture 2075"/>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5222638" y="1093271"/>
                  <a:ext cx="566794" cy="518556"/>
                </a:xfrm>
                <a:prstGeom prst="rect">
                  <a:avLst/>
                </a:prstGeom>
              </p:spPr>
            </p:pic>
            <p:pic>
              <p:nvPicPr>
                <p:cNvPr id="2077" name="Picture 2076"/>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6533814" y="1025868"/>
                  <a:ext cx="953172" cy="395853"/>
                </a:xfrm>
                <a:prstGeom prst="rect">
                  <a:avLst/>
                </a:prstGeom>
              </p:spPr>
            </p:pic>
            <p:pic>
              <p:nvPicPr>
                <p:cNvPr id="2078" name="Picture 2077"/>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5670314" y="625023"/>
                  <a:ext cx="451023" cy="451023"/>
                </a:xfrm>
                <a:prstGeom prst="rect">
                  <a:avLst/>
                </a:prstGeom>
              </p:spPr>
            </p:pic>
            <p:sp>
              <p:nvSpPr>
                <p:cNvPr id="2079" name="TextBox 2078"/>
                <p:cNvSpPr txBox="1"/>
                <p:nvPr/>
              </p:nvSpPr>
              <p:spPr>
                <a:xfrm>
                  <a:off x="6138853" y="718146"/>
                  <a:ext cx="614864"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b="0" dirty="0" smtClean="0"/>
                    <a:t>Digest</a:t>
                  </a:r>
                </a:p>
              </p:txBody>
            </p:sp>
            <p:pic>
              <p:nvPicPr>
                <p:cNvPr id="74" name="Picture 73"/>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a:off x="4535102" y="1205973"/>
                  <a:ext cx="460800" cy="460800"/>
                </a:xfrm>
                <a:prstGeom prst="rect">
                  <a:avLst/>
                </a:prstGeom>
              </p:spPr>
            </p:pic>
            <p:sp>
              <p:nvSpPr>
                <p:cNvPr id="126" name="TextBox 125"/>
                <p:cNvSpPr txBox="1"/>
                <p:nvPr/>
              </p:nvSpPr>
              <p:spPr>
                <a:xfrm>
                  <a:off x="4143968" y="1410221"/>
                  <a:ext cx="526990" cy="237169"/>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b="0" dirty="0" smtClean="0"/>
                    <a:t>Basic</a:t>
                  </a:r>
                </a:p>
              </p:txBody>
            </p:sp>
          </p:grpSp>
          <p:pic>
            <p:nvPicPr>
              <p:cNvPr id="97" name="Picture 96"/>
              <p:cNvPicPr>
                <a:picLocks noChangeAspect="1"/>
              </p:cNvPicPr>
              <p:nvPr/>
            </p:nvPicPr>
            <p:blipFill>
              <a:blip r:embed="rId54" cstate="print">
                <a:extLst>
                  <a:ext uri="{28A0092B-C50C-407E-A947-70E740481C1C}">
                    <a14:useLocalDpi xmlns:a14="http://schemas.microsoft.com/office/drawing/2010/main" val="0"/>
                  </a:ext>
                </a:extLst>
              </a:blip>
              <a:stretch>
                <a:fillRect/>
              </a:stretch>
            </p:blipFill>
            <p:spPr>
              <a:xfrm>
                <a:off x="3447802" y="3070140"/>
                <a:ext cx="742943" cy="773037"/>
              </a:xfrm>
              <a:prstGeom prst="rect">
                <a:avLst/>
              </a:prstGeom>
            </p:spPr>
          </p:pic>
          <p:sp>
            <p:nvSpPr>
              <p:cNvPr id="1055" name="Rounded Rectangle 1054"/>
              <p:cNvSpPr/>
              <p:nvPr/>
            </p:nvSpPr>
            <p:spPr>
              <a:xfrm>
                <a:off x="1144813" y="2312269"/>
                <a:ext cx="1352161" cy="3492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Security</a:t>
                </a:r>
              </a:p>
            </p:txBody>
          </p:sp>
          <p:cxnSp>
            <p:nvCxnSpPr>
              <p:cNvPr id="129" name="Straight Arrow Connector 128"/>
              <p:cNvCxnSpPr>
                <a:stCxn id="1055" idx="3"/>
                <a:endCxn id="2068" idx="1"/>
              </p:cNvCxnSpPr>
              <p:nvPr/>
            </p:nvCxnSpPr>
            <p:spPr>
              <a:xfrm>
                <a:off x="2496974" y="2486884"/>
                <a:ext cx="446163" cy="527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55" idx="2"/>
                <a:endCxn id="111" idx="0"/>
              </p:cNvCxnSpPr>
              <p:nvPr/>
            </p:nvCxnSpPr>
            <p:spPr>
              <a:xfrm flipH="1">
                <a:off x="1820893" y="2661498"/>
                <a:ext cx="1" cy="62695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4846688" y="1918205"/>
                <a:ext cx="3745164" cy="1157794"/>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135" name="Straight Arrow Connector 134"/>
              <p:cNvCxnSpPr>
                <a:stCxn id="7" idx="2"/>
                <a:endCxn id="1055" idx="0"/>
              </p:cNvCxnSpPr>
              <p:nvPr/>
            </p:nvCxnSpPr>
            <p:spPr>
              <a:xfrm flipH="1">
                <a:off x="1820894" y="1825853"/>
                <a:ext cx="1927" cy="48641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068" idx="3"/>
                <a:endCxn id="133" idx="1"/>
              </p:cNvCxnSpPr>
              <p:nvPr/>
            </p:nvCxnSpPr>
            <p:spPr>
              <a:xfrm>
                <a:off x="4234895" y="2492160"/>
                <a:ext cx="611793" cy="4942"/>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111" idx="3"/>
                <a:endCxn id="97" idx="1"/>
              </p:cNvCxnSpPr>
              <p:nvPr/>
            </p:nvCxnSpPr>
            <p:spPr>
              <a:xfrm>
                <a:off x="2345995" y="3450766"/>
                <a:ext cx="1101807" cy="589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3678710" y="3895689"/>
                <a:ext cx="330219"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b="0" dirty="0" smtClean="0"/>
                  <a:t>ACLs</a:t>
                </a:r>
              </a:p>
            </p:txBody>
          </p:sp>
          <p:pic>
            <p:nvPicPr>
              <p:cNvPr id="70" name="Picture 2" descr="C:\Users\srsi\Desktop\PPT\images.png"/>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522507" y="2780630"/>
                <a:ext cx="830946" cy="214032"/>
              </a:xfrm>
              <a:prstGeom prst="rect">
                <a:avLst/>
              </a:prstGeom>
              <a:noFill/>
              <a:extLst>
                <a:ext uri="{909E8E84-426E-40DD-AFC4-6F175D3DCCD1}">
                  <a14:hiddenFill xmlns:a14="http://schemas.microsoft.com/office/drawing/2010/main">
                    <a:solidFill>
                      <a:srgbClr val="FFFFFF"/>
                    </a:solidFill>
                  </a14:hiddenFill>
                </a:ext>
              </a:extLst>
            </p:spPr>
          </p:pic>
        </p:grpSp>
        <p:sp>
          <p:nvSpPr>
            <p:cNvPr id="72" name="Rectangle 71"/>
            <p:cNvSpPr/>
            <p:nvPr/>
          </p:nvSpPr>
          <p:spPr>
            <a:xfrm>
              <a:off x="7640571" y="1978626"/>
              <a:ext cx="825867" cy="369332"/>
            </a:xfrm>
            <a:prstGeom prst="rect">
              <a:avLst/>
            </a:prstGeom>
            <a:noFill/>
          </p:spPr>
          <p:txBody>
            <a:bodyPr wrap="none" lIns="91440" tIns="45720" rIns="91440" bIns="45720">
              <a:spAutoFit/>
            </a:bodyPr>
            <a:lstStyle/>
            <a:p>
              <a:pPr algn="ct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NTLM</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spTree>
    <p:extLst>
      <p:ext uri="{BB962C8B-B14F-4D97-AF65-F5344CB8AC3E}">
        <p14:creationId xmlns:p14="http://schemas.microsoft.com/office/powerpoint/2010/main" val="35781777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arn(inVertical)">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nodeType="clickEffect">
                                  <p:stCondLst>
                                    <p:cond delay="0"/>
                                  </p:stCondLst>
                                  <p:childTnLst>
                                    <p:animEffect transition="out" filter="barn(inVertical)">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2"/>
                                        </p:tgtEl>
                                      </p:cBhvr>
                                    </p:animEffect>
                                    <p:set>
                                      <p:cBhvr>
                                        <p:cTn id="30" dur="1" fill="hold">
                                          <p:stCondLst>
                                            <p:cond delay="499"/>
                                          </p:stCondLst>
                                        </p:cTn>
                                        <p:tgtEl>
                                          <p:spTgt spid="82"/>
                                        </p:tgtEl>
                                        <p:attrNameLst>
                                          <p:attrName>style.visibility</p:attrName>
                                        </p:attrNameLst>
                                      </p:cBhvr>
                                      <p:to>
                                        <p:strVal val="hidden"/>
                                      </p:to>
                                    </p:se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randombar(horizontal)">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nodeType="clickEffect">
                                  <p:stCondLst>
                                    <p:cond delay="0"/>
                                  </p:stCondLst>
                                  <p:childTnLst>
                                    <p:animEffect transition="out" filter="randombar(horizontal)">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42" presetClass="entr" presetSubtype="0" fill="hold" nodeType="afterEffect">
                                  <p:stCondLst>
                                    <p:cond delay="0"/>
                                  </p:stCondLst>
                                  <p:childTnLst>
                                    <p:set>
                                      <p:cBhvr>
                                        <p:cTn id="42" dur="1" fill="hold">
                                          <p:stCondLst>
                                            <p:cond delay="0"/>
                                          </p:stCondLst>
                                        </p:cTn>
                                        <p:tgtEl>
                                          <p:spTgt spid="1050"/>
                                        </p:tgtEl>
                                        <p:attrNameLst>
                                          <p:attrName>style.visibility</p:attrName>
                                        </p:attrNameLst>
                                      </p:cBhvr>
                                      <p:to>
                                        <p:strVal val="visible"/>
                                      </p:to>
                                    </p:set>
                                    <p:animEffect transition="in" filter="fade">
                                      <p:cBhvr>
                                        <p:cTn id="43" dur="1000"/>
                                        <p:tgtEl>
                                          <p:spTgt spid="1050"/>
                                        </p:tgtEl>
                                      </p:cBhvr>
                                    </p:animEffect>
                                    <p:anim calcmode="lin" valueType="num">
                                      <p:cBhvr>
                                        <p:cTn id="44" dur="1000" fill="hold"/>
                                        <p:tgtEl>
                                          <p:spTgt spid="1050"/>
                                        </p:tgtEl>
                                        <p:attrNameLst>
                                          <p:attrName>ppt_x</p:attrName>
                                        </p:attrNameLst>
                                      </p:cBhvr>
                                      <p:tavLst>
                                        <p:tav tm="0">
                                          <p:val>
                                            <p:strVal val="#ppt_x"/>
                                          </p:val>
                                        </p:tav>
                                        <p:tav tm="100000">
                                          <p:val>
                                            <p:strVal val="#ppt_x"/>
                                          </p:val>
                                        </p:tav>
                                      </p:tavLst>
                                    </p:anim>
                                    <p:anim calcmode="lin" valueType="num">
                                      <p:cBhvr>
                                        <p:cTn id="45" dur="1000" fill="hold"/>
                                        <p:tgtEl>
                                          <p:spTgt spid="105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1050"/>
                                        </p:tgtEl>
                                      </p:cBhvr>
                                    </p:animEffect>
                                    <p:anim calcmode="lin" valueType="num">
                                      <p:cBhvr>
                                        <p:cTn id="50" dur="1000"/>
                                        <p:tgtEl>
                                          <p:spTgt spid="1050"/>
                                        </p:tgtEl>
                                        <p:attrNameLst>
                                          <p:attrName>ppt_x</p:attrName>
                                        </p:attrNameLst>
                                      </p:cBhvr>
                                      <p:tavLst>
                                        <p:tav tm="0">
                                          <p:val>
                                            <p:strVal val="ppt_x"/>
                                          </p:val>
                                        </p:tav>
                                        <p:tav tm="100000">
                                          <p:val>
                                            <p:strVal val="ppt_x"/>
                                          </p:val>
                                        </p:tav>
                                      </p:tavLst>
                                    </p:anim>
                                    <p:anim calcmode="lin" valueType="num">
                                      <p:cBhvr>
                                        <p:cTn id="51" dur="1000"/>
                                        <p:tgtEl>
                                          <p:spTgt spid="1050"/>
                                        </p:tgtEl>
                                        <p:attrNameLst>
                                          <p:attrName>ppt_y</p:attrName>
                                        </p:attrNameLst>
                                      </p:cBhvr>
                                      <p:tavLst>
                                        <p:tav tm="0">
                                          <p:val>
                                            <p:strVal val="ppt_y"/>
                                          </p:val>
                                        </p:tav>
                                        <p:tav tm="100000">
                                          <p:val>
                                            <p:strVal val="ppt_y+.1"/>
                                          </p:val>
                                        </p:tav>
                                      </p:tavLst>
                                    </p:anim>
                                    <p:set>
                                      <p:cBhvr>
                                        <p:cTn id="52" dur="1" fill="hold">
                                          <p:stCondLst>
                                            <p:cond delay="999"/>
                                          </p:stCondLst>
                                        </p:cTn>
                                        <p:tgtEl>
                                          <p:spTgt spid="1050"/>
                                        </p:tgtEl>
                                        <p:attrNameLst>
                                          <p:attrName>style.visibility</p:attrName>
                                        </p:attrNameLst>
                                      </p:cBhvr>
                                      <p:to>
                                        <p:strVal val="hidden"/>
                                      </p:to>
                                    </p:set>
                                  </p:childTnLst>
                                </p:cTn>
                              </p:par>
                            </p:childTnLst>
                          </p:cTn>
                        </p:par>
                        <p:par>
                          <p:cTn id="53" fill="hold">
                            <p:stCondLst>
                              <p:cond delay="1000"/>
                            </p:stCondLst>
                            <p:childTnLst>
                              <p:par>
                                <p:cTn id="54" presetID="16" presetClass="entr" presetSubtype="21"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barn(inVertical)">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xit" presetSubtype="10" fill="hold" nodeType="clickEffect">
                                  <p:stCondLst>
                                    <p:cond delay="0"/>
                                  </p:stCondLst>
                                  <p:childTnLst>
                                    <p:animEffect transition="out" filter="randombar(horizontal)">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3"/>
                                        </p:tgtEl>
                                        <p:attrNameLst>
                                          <p:attrName>style.visibility</p:attrName>
                                        </p:attrNameLst>
                                      </p:cBhvr>
                                      <p:to>
                                        <p:strVal val="hidden"/>
                                      </p:to>
                                    </p:set>
                                  </p:childTnLst>
                                </p:cTn>
                              </p:par>
                              <p:par>
                                <p:cTn id="65" presetID="42" presetClass="path" presetSubtype="0" accel="50000" decel="50000" fill="hold" grpId="0" nodeType="withEffect">
                                  <p:stCondLst>
                                    <p:cond delay="0"/>
                                  </p:stCondLst>
                                  <p:childTnLst>
                                    <p:animMotion origin="layout" path="M -8.33333E-7 -2.3711E-6 L -0.6276 -0.30102 " pathEditMode="relative" rAng="0" ptsTypes="AA">
                                      <p:cBhvr>
                                        <p:cTn id="66" dur="2000" fill="hold"/>
                                        <p:tgtEl>
                                          <p:spTgt spid="31"/>
                                        </p:tgtEl>
                                        <p:attrNameLst>
                                          <p:attrName>ppt_x</p:attrName>
                                          <p:attrName>ppt_y</p:attrName>
                                        </p:attrNameLst>
                                      </p:cBhvr>
                                      <p:rCtr x="-31389" y="-15066"/>
                                    </p:animMotion>
                                  </p:childTnLst>
                                </p:cTn>
                              </p:par>
                            </p:childTnLst>
                          </p:cTn>
                        </p:par>
                        <p:par>
                          <p:cTn id="67" fill="hold">
                            <p:stCondLst>
                              <p:cond delay="2500"/>
                            </p:stCondLst>
                            <p:childTnLst>
                              <p:par>
                                <p:cTn id="68" presetID="10" presetClass="entr" presetSubtype="0" fill="hold"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42" presetClass="entr" presetSubtype="0" fill="hold" nodeType="withEffect">
                                  <p:stCondLst>
                                    <p:cond delay="0"/>
                                  </p:stCondLst>
                                  <p:childTnLst>
                                    <p:set>
                                      <p:cBhvr>
                                        <p:cTn id="72" dur="1" fill="hold">
                                          <p:stCondLst>
                                            <p:cond delay="0"/>
                                          </p:stCondLst>
                                        </p:cTn>
                                        <p:tgtEl>
                                          <p:spTgt spid="1037"/>
                                        </p:tgtEl>
                                        <p:attrNameLst>
                                          <p:attrName>style.visibility</p:attrName>
                                        </p:attrNameLst>
                                      </p:cBhvr>
                                      <p:to>
                                        <p:strVal val="visible"/>
                                      </p:to>
                                    </p:set>
                                    <p:animEffect transition="in" filter="fade">
                                      <p:cBhvr>
                                        <p:cTn id="73" dur="1000"/>
                                        <p:tgtEl>
                                          <p:spTgt spid="1037"/>
                                        </p:tgtEl>
                                      </p:cBhvr>
                                    </p:animEffect>
                                    <p:anim calcmode="lin" valueType="num">
                                      <p:cBhvr>
                                        <p:cTn id="74" dur="1000" fill="hold"/>
                                        <p:tgtEl>
                                          <p:spTgt spid="1037"/>
                                        </p:tgtEl>
                                        <p:attrNameLst>
                                          <p:attrName>ppt_x</p:attrName>
                                        </p:attrNameLst>
                                      </p:cBhvr>
                                      <p:tavLst>
                                        <p:tav tm="0">
                                          <p:val>
                                            <p:strVal val="#ppt_x"/>
                                          </p:val>
                                        </p:tav>
                                        <p:tav tm="100000">
                                          <p:val>
                                            <p:strVal val="#ppt_x"/>
                                          </p:val>
                                        </p:tav>
                                      </p:tavLst>
                                    </p:anim>
                                    <p:anim calcmode="lin" valueType="num">
                                      <p:cBhvr>
                                        <p:cTn id="75" dur="1000" fill="hold"/>
                                        <p:tgtEl>
                                          <p:spTgt spid="103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xit" presetSubtype="0" fill="hold" nodeType="clickEffect">
                                  <p:stCondLst>
                                    <p:cond delay="0"/>
                                  </p:stCondLst>
                                  <p:childTnLst>
                                    <p:animEffect transition="out" filter="fade">
                                      <p:cBhvr>
                                        <p:cTn id="79" dur="1000"/>
                                        <p:tgtEl>
                                          <p:spTgt spid="1037"/>
                                        </p:tgtEl>
                                      </p:cBhvr>
                                    </p:animEffect>
                                    <p:anim calcmode="lin" valueType="num">
                                      <p:cBhvr>
                                        <p:cTn id="80" dur="1000"/>
                                        <p:tgtEl>
                                          <p:spTgt spid="1037"/>
                                        </p:tgtEl>
                                        <p:attrNameLst>
                                          <p:attrName>ppt_x</p:attrName>
                                        </p:attrNameLst>
                                      </p:cBhvr>
                                      <p:tavLst>
                                        <p:tav tm="0">
                                          <p:val>
                                            <p:strVal val="ppt_x"/>
                                          </p:val>
                                        </p:tav>
                                        <p:tav tm="100000">
                                          <p:val>
                                            <p:strVal val="ppt_x"/>
                                          </p:val>
                                        </p:tav>
                                      </p:tavLst>
                                    </p:anim>
                                    <p:anim calcmode="lin" valueType="num">
                                      <p:cBhvr>
                                        <p:cTn id="81" dur="1000"/>
                                        <p:tgtEl>
                                          <p:spTgt spid="1037"/>
                                        </p:tgtEl>
                                        <p:attrNameLst>
                                          <p:attrName>ppt_y</p:attrName>
                                        </p:attrNameLst>
                                      </p:cBhvr>
                                      <p:tavLst>
                                        <p:tav tm="0">
                                          <p:val>
                                            <p:strVal val="ppt_y"/>
                                          </p:val>
                                        </p:tav>
                                        <p:tav tm="100000">
                                          <p:val>
                                            <p:strVal val="ppt_y+.1"/>
                                          </p:val>
                                        </p:tav>
                                      </p:tavLst>
                                    </p:anim>
                                    <p:set>
                                      <p:cBhvr>
                                        <p:cTn id="82" dur="1" fill="hold">
                                          <p:stCondLst>
                                            <p:cond delay="999"/>
                                          </p:stCondLst>
                                        </p:cTn>
                                        <p:tgtEl>
                                          <p:spTgt spid="1037"/>
                                        </p:tgtEl>
                                        <p:attrNameLst>
                                          <p:attrName>style.visibility</p:attrName>
                                        </p:attrNameLst>
                                      </p:cBhvr>
                                      <p:to>
                                        <p:strVal val="hidden"/>
                                      </p:to>
                                    </p:set>
                                  </p:childTnLst>
                                </p:cTn>
                              </p:par>
                            </p:childTnLst>
                          </p:cTn>
                        </p:par>
                        <p:par>
                          <p:cTn id="83" fill="hold">
                            <p:stCondLst>
                              <p:cond delay="1000"/>
                            </p:stCondLst>
                            <p:childTnLst>
                              <p:par>
                                <p:cTn id="84" presetID="42" presetClass="entr" presetSubtype="0" fill="hold" nodeType="after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fade">
                                      <p:cBhvr>
                                        <p:cTn id="86" dur="1000"/>
                                        <p:tgtEl>
                                          <p:spTgt spid="76"/>
                                        </p:tgtEl>
                                      </p:cBhvr>
                                    </p:animEffect>
                                    <p:anim calcmode="lin" valueType="num">
                                      <p:cBhvr>
                                        <p:cTn id="87" dur="1000" fill="hold"/>
                                        <p:tgtEl>
                                          <p:spTgt spid="76"/>
                                        </p:tgtEl>
                                        <p:attrNameLst>
                                          <p:attrName>ppt_x</p:attrName>
                                        </p:attrNameLst>
                                      </p:cBhvr>
                                      <p:tavLst>
                                        <p:tav tm="0">
                                          <p:val>
                                            <p:strVal val="#ppt_x"/>
                                          </p:val>
                                        </p:tav>
                                        <p:tav tm="100000">
                                          <p:val>
                                            <p:strVal val="#ppt_x"/>
                                          </p:val>
                                        </p:tav>
                                      </p:tavLst>
                                    </p:anim>
                                    <p:anim calcmode="lin" valueType="num">
                                      <p:cBhvr>
                                        <p:cTn id="88"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xit" presetSubtype="0" fill="hold" nodeType="clickEffect">
                                  <p:stCondLst>
                                    <p:cond delay="0"/>
                                  </p:stCondLst>
                                  <p:childTnLst>
                                    <p:animEffect transition="out" filter="fade">
                                      <p:cBhvr>
                                        <p:cTn id="92" dur="1000"/>
                                        <p:tgtEl>
                                          <p:spTgt spid="76"/>
                                        </p:tgtEl>
                                      </p:cBhvr>
                                    </p:animEffect>
                                    <p:anim calcmode="lin" valueType="num">
                                      <p:cBhvr>
                                        <p:cTn id="93" dur="1000"/>
                                        <p:tgtEl>
                                          <p:spTgt spid="76"/>
                                        </p:tgtEl>
                                        <p:attrNameLst>
                                          <p:attrName>ppt_x</p:attrName>
                                        </p:attrNameLst>
                                      </p:cBhvr>
                                      <p:tavLst>
                                        <p:tav tm="0">
                                          <p:val>
                                            <p:strVal val="ppt_x"/>
                                          </p:val>
                                        </p:tav>
                                        <p:tav tm="100000">
                                          <p:val>
                                            <p:strVal val="ppt_x"/>
                                          </p:val>
                                        </p:tav>
                                      </p:tavLst>
                                    </p:anim>
                                    <p:anim calcmode="lin" valueType="num">
                                      <p:cBhvr>
                                        <p:cTn id="94" dur="1000"/>
                                        <p:tgtEl>
                                          <p:spTgt spid="76"/>
                                        </p:tgtEl>
                                        <p:attrNameLst>
                                          <p:attrName>ppt_y</p:attrName>
                                        </p:attrNameLst>
                                      </p:cBhvr>
                                      <p:tavLst>
                                        <p:tav tm="0">
                                          <p:val>
                                            <p:strVal val="ppt_y"/>
                                          </p:val>
                                        </p:tav>
                                        <p:tav tm="100000">
                                          <p:val>
                                            <p:strVal val="ppt_y+.1"/>
                                          </p:val>
                                        </p:tav>
                                      </p:tavLst>
                                    </p:anim>
                                    <p:set>
                                      <p:cBhvr>
                                        <p:cTn id="95" dur="1" fill="hold">
                                          <p:stCondLst>
                                            <p:cond delay="999"/>
                                          </p:stCondLst>
                                        </p:cTn>
                                        <p:tgtEl>
                                          <p:spTgt spid="76"/>
                                        </p:tgtEl>
                                        <p:attrNameLst>
                                          <p:attrName>style.visibility</p:attrName>
                                        </p:attrNameLst>
                                      </p:cBhvr>
                                      <p:to>
                                        <p:strVal val="hidden"/>
                                      </p:to>
                                    </p:set>
                                  </p:childTnLst>
                                </p:cTn>
                              </p:par>
                            </p:childTnLst>
                          </p:cTn>
                        </p:par>
                        <p:par>
                          <p:cTn id="96" fill="hold">
                            <p:stCondLst>
                              <p:cond delay="1000"/>
                            </p:stCondLst>
                            <p:childTnLst>
                              <p:par>
                                <p:cTn id="97" presetID="14" presetClass="entr" presetSubtype="10" fill="hold" nodeType="afterEffect">
                                  <p:stCondLst>
                                    <p:cond delay="0"/>
                                  </p:stCondLst>
                                  <p:childTnLst>
                                    <p:set>
                                      <p:cBhvr>
                                        <p:cTn id="98" dur="1" fill="hold">
                                          <p:stCondLst>
                                            <p:cond delay="0"/>
                                          </p:stCondLst>
                                        </p:cTn>
                                        <p:tgtEl>
                                          <p:spTgt spid="211"/>
                                        </p:tgtEl>
                                        <p:attrNameLst>
                                          <p:attrName>style.visibility</p:attrName>
                                        </p:attrNameLst>
                                      </p:cBhvr>
                                      <p:to>
                                        <p:strVal val="visible"/>
                                      </p:to>
                                    </p:set>
                                    <p:animEffect transition="in" filter="randombar(horizontal)">
                                      <p:cBhvr>
                                        <p:cTn id="99" dur="500"/>
                                        <p:tgtEl>
                                          <p:spTgt spid="211"/>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xit" presetSubtype="21" fill="hold" nodeType="clickEffect">
                                  <p:stCondLst>
                                    <p:cond delay="0"/>
                                  </p:stCondLst>
                                  <p:childTnLst>
                                    <p:animEffect transition="out" filter="barn(inVertical)">
                                      <p:cBhvr>
                                        <p:cTn id="103" dur="500"/>
                                        <p:tgtEl>
                                          <p:spTgt spid="211"/>
                                        </p:tgtEl>
                                      </p:cBhvr>
                                    </p:animEffect>
                                    <p:set>
                                      <p:cBhvr>
                                        <p:cTn id="104" dur="1" fill="hold">
                                          <p:stCondLst>
                                            <p:cond delay="499"/>
                                          </p:stCondLst>
                                        </p:cTn>
                                        <p:tgtEl>
                                          <p:spTgt spid="211"/>
                                        </p:tgtEl>
                                        <p:attrNameLst>
                                          <p:attrName>style.visibility</p:attrName>
                                        </p:attrNameLst>
                                      </p:cBhvr>
                                      <p:to>
                                        <p:strVal val="hidden"/>
                                      </p:to>
                                    </p:set>
                                  </p:childTnLst>
                                </p:cTn>
                              </p:par>
                            </p:childTnLst>
                          </p:cTn>
                        </p:par>
                        <p:par>
                          <p:cTn id="105" fill="hold">
                            <p:stCondLst>
                              <p:cond delay="500"/>
                            </p:stCondLst>
                            <p:childTnLst>
                              <p:par>
                                <p:cTn id="106" presetID="10" presetClass="entr" presetSubtype="0" fill="hold" nodeType="after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fade">
                                      <p:cBhvr>
                                        <p:cTn id="108" dur="500"/>
                                        <p:tgtEl>
                                          <p:spTgt spid="7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par>
                          <p:cTn id="114" fill="hold">
                            <p:stCondLst>
                              <p:cond delay="500"/>
                            </p:stCondLst>
                            <p:childTnLst>
                              <p:par>
                                <p:cTn id="115" presetID="16" presetClass="entr" presetSubtype="21"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barn(inVertical)">
                                      <p:cBhvr>
                                        <p:cTn id="1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pPr>
              <a:defRPr/>
            </a:pPr>
            <a:r>
              <a:rPr lang="en-IN" smtClean="0"/>
              <a:t>© 2016 Software AG. All rights reserved. For internal use only</a:t>
            </a:r>
            <a:endParaRPr lang="en-IN"/>
          </a:p>
        </p:txBody>
      </p:sp>
      <p:sp>
        <p:nvSpPr>
          <p:cNvPr id="148" name="Title 1"/>
          <p:cNvSpPr>
            <a:spLocks noGrp="1"/>
          </p:cNvSpPr>
          <p:nvPr>
            <p:ph type="title"/>
          </p:nvPr>
        </p:nvSpPr>
        <p:spPr>
          <a:xfrm>
            <a:off x="232435" y="-107094"/>
            <a:ext cx="8332787" cy="600075"/>
          </a:xfrm>
        </p:spPr>
        <p:txBody>
          <a:bodyPr/>
          <a:lstStyle/>
          <a:p>
            <a:r>
              <a:rPr lang="en-US" dirty="0" smtClean="0"/>
              <a:t>Integration server - product FLOW</a:t>
            </a:r>
            <a:endParaRPr lang="en-US" dirty="0"/>
          </a:p>
        </p:txBody>
      </p:sp>
      <p:cxnSp>
        <p:nvCxnSpPr>
          <p:cNvPr id="110" name="Straight Connector 109"/>
          <p:cNvCxnSpPr/>
          <p:nvPr/>
        </p:nvCxnSpPr>
        <p:spPr>
          <a:xfrm>
            <a:off x="7391400" y="514349"/>
            <a:ext cx="0" cy="421160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553517" y="614252"/>
            <a:ext cx="0" cy="421160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grpSp>
        <p:nvGrpSpPr>
          <p:cNvPr id="7" name="3rd Party"/>
          <p:cNvGrpSpPr/>
          <p:nvPr/>
        </p:nvGrpSpPr>
        <p:grpSpPr>
          <a:xfrm>
            <a:off x="7661686" y="3114640"/>
            <a:ext cx="1306427" cy="1346935"/>
            <a:chOff x="7661686" y="3114640"/>
            <a:chExt cx="1306427" cy="1346935"/>
          </a:xfrm>
        </p:grpSpPr>
        <p:pic>
          <p:nvPicPr>
            <p:cNvPr id="2074" name="Picture 20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972" y="3531016"/>
              <a:ext cx="447902" cy="447902"/>
            </a:xfrm>
            <a:prstGeom prst="rect">
              <a:avLst/>
            </a:prstGeom>
          </p:spPr>
        </p:pic>
        <p:pic>
          <p:nvPicPr>
            <p:cNvPr id="2075" name="Picture 20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5692" y="4201298"/>
              <a:ext cx="512421" cy="260277"/>
            </a:xfrm>
            <a:prstGeom prst="rect">
              <a:avLst/>
            </a:prstGeom>
          </p:spPr>
        </p:pic>
        <p:pic>
          <p:nvPicPr>
            <p:cNvPr id="2076" name="Picture 20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1686" y="4036144"/>
              <a:ext cx="814847" cy="314700"/>
            </a:xfrm>
            <a:prstGeom prst="rect">
              <a:avLst/>
            </a:prstGeom>
          </p:spPr>
        </p:pic>
        <p:pic>
          <p:nvPicPr>
            <p:cNvPr id="2077" name="Picture 20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5080" y="3114640"/>
              <a:ext cx="609525" cy="291371"/>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62854" y="3381210"/>
              <a:ext cx="582198" cy="582198"/>
            </a:xfrm>
            <a:prstGeom prst="rect">
              <a:avLst/>
            </a:prstGeom>
          </p:spPr>
        </p:pic>
      </p:grpSp>
      <p:grpSp>
        <p:nvGrpSpPr>
          <p:cNvPr id="35" name="Adapters"/>
          <p:cNvGrpSpPr/>
          <p:nvPr/>
        </p:nvGrpSpPr>
        <p:grpSpPr>
          <a:xfrm>
            <a:off x="3127116" y="2818646"/>
            <a:ext cx="4492884" cy="1824925"/>
            <a:chOff x="3127116" y="2818646"/>
            <a:chExt cx="4492884" cy="1824925"/>
          </a:xfrm>
        </p:grpSpPr>
        <p:sp>
          <p:nvSpPr>
            <p:cNvPr id="64" name="Rounded Rectangle 63"/>
            <p:cNvSpPr/>
            <p:nvPr/>
          </p:nvSpPr>
          <p:spPr>
            <a:xfrm>
              <a:off x="5036218" y="3984721"/>
              <a:ext cx="2089325"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Adapters/</a:t>
              </a:r>
              <a:br>
                <a:rPr lang="en-US" sz="1400" b="1" dirty="0" smtClean="0">
                  <a:solidFill>
                    <a:schemeClr val="tx1"/>
                  </a:solidFill>
                </a:rPr>
              </a:br>
              <a:r>
                <a:rPr lang="en-US" sz="1400" b="1" dirty="0" smtClean="0">
                  <a:solidFill>
                    <a:schemeClr val="tx1"/>
                  </a:solidFill>
                </a:rPr>
                <a:t>Connectors</a:t>
              </a:r>
            </a:p>
          </p:txBody>
        </p:sp>
        <p:sp>
          <p:nvSpPr>
            <p:cNvPr id="151" name="TextBox 150"/>
            <p:cNvSpPr txBox="1"/>
            <p:nvPr/>
          </p:nvSpPr>
          <p:spPr>
            <a:xfrm>
              <a:off x="3127116" y="4036144"/>
              <a:ext cx="1444884" cy="246221"/>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800" dirty="0" smtClean="0"/>
                <a:t>5. Outbound</a:t>
              </a:r>
              <a:br>
                <a:rPr lang="en-US" sz="800" dirty="0" smtClean="0"/>
              </a:br>
              <a:r>
                <a:rPr lang="en-US" sz="800" dirty="0" smtClean="0"/>
                <a:t>via Adapters</a:t>
              </a:r>
            </a:p>
          </p:txBody>
        </p:sp>
        <p:cxnSp>
          <p:nvCxnSpPr>
            <p:cNvPr id="114" name="Straight Arrow Connector 113"/>
            <p:cNvCxnSpPr>
              <a:stCxn id="64" idx="3"/>
            </p:cNvCxnSpPr>
            <p:nvPr/>
          </p:nvCxnSpPr>
          <p:spPr>
            <a:xfrm>
              <a:off x="7125543" y="4314146"/>
              <a:ext cx="494457"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33" idx="2"/>
              <a:endCxn id="64" idx="1"/>
            </p:cNvCxnSpPr>
            <p:nvPr/>
          </p:nvCxnSpPr>
          <p:spPr>
            <a:xfrm rot="16200000" flipH="1">
              <a:off x="3474563" y="2752490"/>
              <a:ext cx="1495499" cy="1627812"/>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37" name="Outbound"/>
          <p:cNvGrpSpPr/>
          <p:nvPr/>
        </p:nvGrpSpPr>
        <p:grpSpPr>
          <a:xfrm>
            <a:off x="3279516" y="2818646"/>
            <a:ext cx="4257163" cy="998475"/>
            <a:chOff x="3279516" y="2818646"/>
            <a:chExt cx="4257163" cy="998475"/>
          </a:xfrm>
        </p:grpSpPr>
        <p:pic>
          <p:nvPicPr>
            <p:cNvPr id="89" name="Picture 8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18802" y="3404222"/>
              <a:ext cx="387653" cy="387653"/>
            </a:xfrm>
            <a:prstGeom prst="rect">
              <a:avLst/>
            </a:prstGeom>
          </p:spPr>
        </p:pic>
        <p:pic>
          <p:nvPicPr>
            <p:cNvPr id="90" name="Picture 8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7800" y="3404222"/>
              <a:ext cx="549204" cy="358177"/>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97936" y="3384453"/>
              <a:ext cx="434102" cy="402061"/>
            </a:xfrm>
            <a:prstGeom prst="rect">
              <a:avLst/>
            </a:prstGeom>
          </p:spPr>
        </p:pic>
        <p:cxnSp>
          <p:nvCxnSpPr>
            <p:cNvPr id="112" name="Straight Arrow Connector 111"/>
            <p:cNvCxnSpPr>
              <a:stCxn id="71" idx="3"/>
            </p:cNvCxnSpPr>
            <p:nvPr/>
          </p:nvCxnSpPr>
          <p:spPr>
            <a:xfrm>
              <a:off x="7125543" y="3487696"/>
              <a:ext cx="411136"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036219" y="3158271"/>
              <a:ext cx="2089324"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Outbound Clients</a:t>
              </a:r>
              <a:br>
                <a:rPr lang="en-US" sz="1400" b="1" dirty="0" smtClean="0">
                  <a:solidFill>
                    <a:schemeClr val="tx1"/>
                  </a:solidFill>
                </a:rPr>
              </a:br>
              <a:endParaRPr lang="en-US" sz="1400" b="1" dirty="0" smtClean="0">
                <a:solidFill>
                  <a:schemeClr val="tx1"/>
                </a:solidFill>
              </a:endParaRPr>
            </a:p>
            <a:p>
              <a:pPr algn="ctr"/>
              <a:endParaRPr lang="en-US" sz="1400" b="1" dirty="0" smtClean="0">
                <a:solidFill>
                  <a:schemeClr val="tx1"/>
                </a:solidFill>
              </a:endParaRPr>
            </a:p>
          </p:txBody>
        </p:sp>
        <p:sp>
          <p:nvSpPr>
            <p:cNvPr id="124" name="TextBox 123"/>
            <p:cNvSpPr txBox="1"/>
            <p:nvPr/>
          </p:nvSpPr>
          <p:spPr>
            <a:xfrm>
              <a:off x="3279516" y="3230778"/>
              <a:ext cx="1292484" cy="246221"/>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800" dirty="0" smtClean="0"/>
                <a:t>5. Service to </a:t>
              </a:r>
              <a:br>
                <a:rPr lang="en-US" sz="800" dirty="0" smtClean="0"/>
              </a:br>
              <a:r>
                <a:rPr lang="en-US" sz="800" dirty="0" smtClean="0"/>
                <a:t>outbound 3</a:t>
              </a:r>
              <a:r>
                <a:rPr lang="en-US" sz="800" baseline="30000" dirty="0" smtClean="0"/>
                <a:t>rd</a:t>
              </a:r>
              <a:r>
                <a:rPr lang="en-US" sz="800" dirty="0" smtClean="0"/>
                <a:t> party</a:t>
              </a:r>
            </a:p>
          </p:txBody>
        </p:sp>
        <p:cxnSp>
          <p:nvCxnSpPr>
            <p:cNvPr id="141" name="Elbow Connector 140"/>
            <p:cNvCxnSpPr>
              <a:stCxn id="33" idx="2"/>
              <a:endCxn id="71" idx="1"/>
            </p:cNvCxnSpPr>
            <p:nvPr/>
          </p:nvCxnSpPr>
          <p:spPr>
            <a:xfrm rot="16200000" flipH="1">
              <a:off x="3887788" y="2339264"/>
              <a:ext cx="669049" cy="1627813"/>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30" name="Send Message"/>
          <p:cNvGrpSpPr/>
          <p:nvPr/>
        </p:nvGrpSpPr>
        <p:grpSpPr>
          <a:xfrm>
            <a:off x="6887861" y="2487401"/>
            <a:ext cx="1123651" cy="231831"/>
            <a:chOff x="6887861" y="2487401"/>
            <a:chExt cx="1123651" cy="231831"/>
          </a:xfrm>
        </p:grpSpPr>
        <p:cxnSp>
          <p:nvCxnSpPr>
            <p:cNvPr id="27" name="Straight Arrow Connector 26"/>
            <p:cNvCxnSpPr>
              <a:stCxn id="70" idx="3"/>
            </p:cNvCxnSpPr>
            <p:nvPr/>
          </p:nvCxnSpPr>
          <p:spPr>
            <a:xfrm>
              <a:off x="6887861" y="2487401"/>
              <a:ext cx="1123651" cy="783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078362" y="2503788"/>
              <a:ext cx="567463" cy="215444"/>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700" dirty="0" smtClean="0"/>
                <a:t>Publish/Send</a:t>
              </a:r>
              <a:br>
                <a:rPr lang="en-US" sz="700" dirty="0" smtClean="0"/>
              </a:br>
              <a:r>
                <a:rPr lang="en-US" sz="700" dirty="0" smtClean="0"/>
                <a:t>Messages</a:t>
              </a:r>
            </a:p>
          </p:txBody>
        </p:sp>
      </p:grpSp>
      <p:grpSp>
        <p:nvGrpSpPr>
          <p:cNvPr id="24" name="Message Produce"/>
          <p:cNvGrpSpPr/>
          <p:nvPr/>
        </p:nvGrpSpPr>
        <p:grpSpPr>
          <a:xfrm>
            <a:off x="4226011" y="2487401"/>
            <a:ext cx="1026638" cy="183832"/>
            <a:chOff x="4137965" y="2487401"/>
            <a:chExt cx="1026638" cy="183832"/>
          </a:xfrm>
        </p:grpSpPr>
        <p:sp>
          <p:nvSpPr>
            <p:cNvPr id="134" name="TextBox 133"/>
            <p:cNvSpPr txBox="1"/>
            <p:nvPr/>
          </p:nvSpPr>
          <p:spPr>
            <a:xfrm>
              <a:off x="4137965" y="2548122"/>
              <a:ext cx="1018615" cy="123111"/>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800" dirty="0"/>
                <a:t>5</a:t>
              </a:r>
              <a:r>
                <a:rPr lang="en-US" sz="800" dirty="0" smtClean="0"/>
                <a:t>. Produce</a:t>
              </a:r>
            </a:p>
          </p:txBody>
        </p:sp>
        <p:cxnSp>
          <p:nvCxnSpPr>
            <p:cNvPr id="131" name="Straight Arrow Connector 130"/>
            <p:cNvCxnSpPr>
              <a:stCxn id="33" idx="3"/>
              <a:endCxn id="70" idx="1"/>
            </p:cNvCxnSpPr>
            <p:nvPr/>
          </p:nvCxnSpPr>
          <p:spPr>
            <a:xfrm flipV="1">
              <a:off x="4137965" y="2487401"/>
              <a:ext cx="1026638" cy="1821"/>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2" name="Find Namespace"/>
          <p:cNvGrpSpPr/>
          <p:nvPr/>
        </p:nvGrpSpPr>
        <p:grpSpPr>
          <a:xfrm>
            <a:off x="1993352" y="2489222"/>
            <a:ext cx="873637" cy="676396"/>
            <a:chOff x="1993352" y="2489222"/>
            <a:chExt cx="873637" cy="676396"/>
          </a:xfrm>
        </p:grpSpPr>
        <p:sp>
          <p:nvSpPr>
            <p:cNvPr id="122" name="TextBox 121"/>
            <p:cNvSpPr txBox="1"/>
            <p:nvPr/>
          </p:nvSpPr>
          <p:spPr>
            <a:xfrm>
              <a:off x="1993352" y="2950174"/>
              <a:ext cx="873637" cy="215444"/>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700" dirty="0" smtClean="0"/>
                <a:t>4.  Get Service from </a:t>
              </a:r>
              <a:br>
                <a:rPr lang="en-US" sz="700" dirty="0" smtClean="0"/>
              </a:br>
              <a:r>
                <a:rPr lang="en-US" sz="700" dirty="0" smtClean="0"/>
                <a:t>in Namespace</a:t>
              </a:r>
            </a:p>
          </p:txBody>
        </p:sp>
        <p:cxnSp>
          <p:nvCxnSpPr>
            <p:cNvPr id="133" name="Straight Arrow Connector 132"/>
            <p:cNvCxnSpPr>
              <a:stCxn id="33" idx="1"/>
              <a:endCxn id="42" idx="3"/>
            </p:cNvCxnSpPr>
            <p:nvPr/>
          </p:nvCxnSpPr>
          <p:spPr>
            <a:xfrm flipH="1">
              <a:off x="2309437" y="2489222"/>
              <a:ext cx="281363" cy="601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0" name="ContentHandler"/>
          <p:cNvGrpSpPr/>
          <p:nvPr/>
        </p:nvGrpSpPr>
        <p:grpSpPr>
          <a:xfrm>
            <a:off x="2594408" y="874462"/>
            <a:ext cx="3475847" cy="1283514"/>
            <a:chOff x="2506362" y="874462"/>
            <a:chExt cx="3475847" cy="1283514"/>
          </a:xfrm>
        </p:grpSpPr>
        <p:grpSp>
          <p:nvGrpSpPr>
            <p:cNvPr id="62" name="Group 61"/>
            <p:cNvGrpSpPr/>
            <p:nvPr/>
          </p:nvGrpSpPr>
          <p:grpSpPr>
            <a:xfrm>
              <a:off x="2506362" y="874462"/>
              <a:ext cx="1635211" cy="658850"/>
              <a:chOff x="1371600" y="2441155"/>
              <a:chExt cx="1635211" cy="658850"/>
            </a:xfrm>
          </p:grpSpPr>
          <p:sp>
            <p:nvSpPr>
              <p:cNvPr id="23" name="Rounded Rectangle 22"/>
              <p:cNvSpPr/>
              <p:nvPr/>
            </p:nvSpPr>
            <p:spPr>
              <a:xfrm>
                <a:off x="1371600" y="2441155"/>
                <a:ext cx="1635211"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Content Handler</a:t>
                </a:r>
                <a:br>
                  <a:rPr lang="en-US" sz="1400" b="1" dirty="0" smtClean="0">
                    <a:solidFill>
                      <a:schemeClr val="tx1"/>
                    </a:solidFill>
                  </a:rPr>
                </a:br>
                <a:r>
                  <a:rPr lang="en-US" sz="1400" b="1" dirty="0" smtClean="0">
                    <a:solidFill>
                      <a:schemeClr val="tx1"/>
                    </a:solidFill>
                  </a:rPr>
                  <a:t/>
                </a:r>
                <a:br>
                  <a:rPr lang="en-US" sz="1400" b="1" dirty="0" smtClean="0">
                    <a:solidFill>
                      <a:schemeClr val="tx1"/>
                    </a:solidFill>
                  </a:rPr>
                </a:br>
                <a:endParaRPr lang="en-US" sz="1400" b="1" dirty="0" smtClean="0">
                  <a:solidFill>
                    <a:schemeClr val="tx1"/>
                  </a:solidFill>
                </a:endParaRPr>
              </a:p>
            </p:txBody>
          </p:sp>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41502" y="2748864"/>
                <a:ext cx="275292" cy="27529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94940" y="2692447"/>
                <a:ext cx="385763" cy="385763"/>
              </a:xfrm>
              <a:prstGeom prst="rect">
                <a:avLst/>
              </a:prstGeom>
            </p:spPr>
          </p:pic>
          <p:pic>
            <p:nvPicPr>
              <p:cNvPr id="29" name="Picture 10" descr="C:\Project\ESB_Installations\ESB_101\Designer\eclipse\configuration\org.eclipse.osgi\976\0\.cp\icons\DocumentType.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0833" y="2728474"/>
                <a:ext cx="316072" cy="316072"/>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a:stCxn id="26" idx="3"/>
                <a:endCxn id="28" idx="1"/>
              </p:cNvCxnSpPr>
              <p:nvPr/>
            </p:nvCxnSpPr>
            <p:spPr>
              <a:xfrm flipV="1">
                <a:off x="1816794" y="2885329"/>
                <a:ext cx="178146" cy="1181"/>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365576" y="2886509"/>
                <a:ext cx="178146"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4301509" y="1056435"/>
              <a:ext cx="641201" cy="123111"/>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800" dirty="0" smtClean="0"/>
                <a:t>2. XML/JSON</a:t>
              </a:r>
            </a:p>
          </p:txBody>
        </p:sp>
        <p:cxnSp>
          <p:nvCxnSpPr>
            <p:cNvPr id="139" name="Straight Arrow Connector 138"/>
            <p:cNvCxnSpPr>
              <a:stCxn id="9" idx="1"/>
              <a:endCxn id="23" idx="3"/>
            </p:cNvCxnSpPr>
            <p:nvPr/>
          </p:nvCxnSpPr>
          <p:spPr>
            <a:xfrm flipH="1">
              <a:off x="4141573" y="1203887"/>
              <a:ext cx="1001741"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70" idx="0"/>
              <a:endCxn id="120" idx="2"/>
            </p:cNvCxnSpPr>
            <p:nvPr/>
          </p:nvCxnSpPr>
          <p:spPr>
            <a:xfrm rot="16200000" flipV="1">
              <a:off x="4812945" y="988711"/>
              <a:ext cx="978430" cy="1360099"/>
            </a:xfrm>
            <a:prstGeom prst="bentConnector3">
              <a:avLst>
                <a:gd name="adj1" fmla="val 50000"/>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19" name="Listeners"/>
          <p:cNvGrpSpPr/>
          <p:nvPr/>
        </p:nvGrpSpPr>
        <p:grpSpPr>
          <a:xfrm>
            <a:off x="5231360" y="874462"/>
            <a:ext cx="1656501" cy="1942364"/>
            <a:chOff x="5143314" y="874462"/>
            <a:chExt cx="1656501" cy="1942364"/>
          </a:xfrm>
        </p:grpSpPr>
        <p:grpSp>
          <p:nvGrpSpPr>
            <p:cNvPr id="61" name="Group 60"/>
            <p:cNvGrpSpPr/>
            <p:nvPr/>
          </p:nvGrpSpPr>
          <p:grpSpPr>
            <a:xfrm>
              <a:off x="5143314" y="874462"/>
              <a:ext cx="1635211" cy="658850"/>
              <a:chOff x="1371599" y="1078188"/>
              <a:chExt cx="1635211" cy="658850"/>
            </a:xfrm>
          </p:grpSpPr>
          <p:sp>
            <p:nvSpPr>
              <p:cNvPr id="9" name="Rounded Rectangle 8"/>
              <p:cNvSpPr/>
              <p:nvPr/>
            </p:nvSpPr>
            <p:spPr>
              <a:xfrm>
                <a:off x="1371599" y="1078188"/>
                <a:ext cx="1635211"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Listeners</a:t>
                </a:r>
                <a:br>
                  <a:rPr lang="en-US" sz="1400" b="1" dirty="0" smtClean="0">
                    <a:solidFill>
                      <a:schemeClr val="tx1"/>
                    </a:solidFill>
                  </a:rPr>
                </a:br>
                <a:r>
                  <a:rPr lang="en-US" sz="1400" b="1" dirty="0" smtClean="0">
                    <a:solidFill>
                      <a:schemeClr val="tx1"/>
                    </a:solidFill>
                  </a:rPr>
                  <a:t/>
                </a:r>
                <a:br>
                  <a:rPr lang="en-US" sz="1400" b="1" dirty="0" smtClean="0">
                    <a:solidFill>
                      <a:schemeClr val="tx1"/>
                    </a:solidFill>
                  </a:rPr>
                </a:br>
                <a:endParaRPr lang="en-US" sz="1400" b="1" dirty="0" smtClean="0">
                  <a:solidFill>
                    <a:schemeClr val="tx1"/>
                  </a:solidFill>
                </a:endParaRPr>
              </a:p>
            </p:txBody>
          </p:sp>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20547" y="1326739"/>
                <a:ext cx="434102" cy="402061"/>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39071" y="1349385"/>
                <a:ext cx="387653" cy="387653"/>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7498" y="1334977"/>
                <a:ext cx="549204" cy="358177"/>
              </a:xfrm>
              <a:prstGeom prst="rect">
                <a:avLst/>
              </a:prstGeom>
            </p:spPr>
          </p:pic>
        </p:grpSp>
        <p:sp>
          <p:nvSpPr>
            <p:cNvPr id="70" name="Rounded Rectangle 69"/>
            <p:cNvSpPr/>
            <p:nvPr/>
          </p:nvSpPr>
          <p:spPr>
            <a:xfrm>
              <a:off x="5164603" y="2157976"/>
              <a:ext cx="1635212"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Messaging</a:t>
              </a:r>
            </a:p>
            <a:p>
              <a:pPr algn="ctr"/>
              <a:r>
                <a:rPr lang="en-US" sz="1400" dirty="0">
                  <a:solidFill>
                    <a:schemeClr val="tx1"/>
                  </a:solidFill>
                </a:rPr>
                <a:t/>
              </a:r>
              <a:br>
                <a:rPr lang="en-US" sz="1400" dirty="0">
                  <a:solidFill>
                    <a:schemeClr val="tx1"/>
                  </a:solidFill>
                </a:rPr>
              </a:br>
              <a:endParaRPr lang="en-US" sz="1400" b="1" dirty="0" smtClean="0">
                <a:solidFill>
                  <a:schemeClr val="tx1"/>
                </a:solidFill>
              </a:endParaRPr>
            </a:p>
          </p:txBody>
        </p:sp>
        <p:sp>
          <p:nvSpPr>
            <p:cNvPr id="2071" name="Rounded Rectangle 2070"/>
            <p:cNvSpPr/>
            <p:nvPr/>
          </p:nvSpPr>
          <p:spPr>
            <a:xfrm>
              <a:off x="5257131" y="2453989"/>
              <a:ext cx="665205" cy="25837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ysClr val="windowText" lastClr="000000"/>
                  </a:solidFill>
                </a:rPr>
                <a:t>JMS</a:t>
              </a:r>
            </a:p>
          </p:txBody>
        </p:sp>
        <p:sp>
          <p:nvSpPr>
            <p:cNvPr id="96" name="Rounded Rectangle 95"/>
            <p:cNvSpPr/>
            <p:nvPr/>
          </p:nvSpPr>
          <p:spPr>
            <a:xfrm>
              <a:off x="6030042" y="2446512"/>
              <a:ext cx="665205" cy="25837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ysClr val="windowText" lastClr="000000"/>
                  </a:solidFill>
                </a:rPr>
                <a:t>Native</a:t>
              </a:r>
            </a:p>
          </p:txBody>
        </p:sp>
      </p:grpSp>
      <p:grpSp>
        <p:nvGrpSpPr>
          <p:cNvPr id="39" name="Receive Message"/>
          <p:cNvGrpSpPr/>
          <p:nvPr/>
        </p:nvGrpSpPr>
        <p:grpSpPr>
          <a:xfrm>
            <a:off x="6887861" y="2487401"/>
            <a:ext cx="1123651" cy="263950"/>
            <a:chOff x="6887861" y="2487401"/>
            <a:chExt cx="1123651" cy="263950"/>
          </a:xfrm>
        </p:grpSpPr>
        <p:sp>
          <p:nvSpPr>
            <p:cNvPr id="135" name="TextBox 134"/>
            <p:cNvSpPr txBox="1"/>
            <p:nvPr/>
          </p:nvSpPr>
          <p:spPr>
            <a:xfrm>
              <a:off x="7126208" y="2535907"/>
              <a:ext cx="512961" cy="215444"/>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700" dirty="0" smtClean="0"/>
                <a:t>Subscribed </a:t>
              </a:r>
              <a:br>
                <a:rPr lang="en-US" sz="700" dirty="0" smtClean="0"/>
              </a:br>
              <a:r>
                <a:rPr lang="en-US" sz="700" dirty="0" smtClean="0"/>
                <a:t>Messages</a:t>
              </a:r>
            </a:p>
          </p:txBody>
        </p:sp>
        <p:cxnSp>
          <p:nvCxnSpPr>
            <p:cNvPr id="126" name="Straight Arrow Connector 125"/>
            <p:cNvCxnSpPr>
              <a:stCxn id="70" idx="3"/>
            </p:cNvCxnSpPr>
            <p:nvPr/>
          </p:nvCxnSpPr>
          <p:spPr>
            <a:xfrm>
              <a:off x="6887861" y="2487401"/>
              <a:ext cx="1123651" cy="0"/>
            </a:xfrm>
            <a:prstGeom prst="straightConnector1">
              <a:avLst/>
            </a:prstGeom>
            <a:ln w="9525">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38" name="Clients Invocation"/>
          <p:cNvGrpSpPr/>
          <p:nvPr/>
        </p:nvGrpSpPr>
        <p:grpSpPr>
          <a:xfrm>
            <a:off x="6866571" y="946700"/>
            <a:ext cx="1074867" cy="257187"/>
            <a:chOff x="6866571" y="946700"/>
            <a:chExt cx="1074867" cy="257187"/>
          </a:xfrm>
        </p:grpSpPr>
        <p:cxnSp>
          <p:nvCxnSpPr>
            <p:cNvPr id="18" name="Straight Arrow Connector 17"/>
            <p:cNvCxnSpPr>
              <a:endCxn id="9" idx="3"/>
            </p:cNvCxnSpPr>
            <p:nvPr/>
          </p:nvCxnSpPr>
          <p:spPr>
            <a:xfrm flipH="1">
              <a:off x="6866571" y="1203887"/>
              <a:ext cx="1074867"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970824" y="946700"/>
              <a:ext cx="698909" cy="246221"/>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800" dirty="0" smtClean="0"/>
                <a:t>Clients Invoke</a:t>
              </a:r>
              <a:br>
                <a:rPr lang="en-US" sz="800" dirty="0" smtClean="0"/>
              </a:br>
              <a:r>
                <a:rPr lang="en-US" sz="800" dirty="0" smtClean="0"/>
                <a:t>Service</a:t>
              </a:r>
            </a:p>
          </p:txBody>
        </p:sp>
      </p:grpSp>
      <p:grpSp>
        <p:nvGrpSpPr>
          <p:cNvPr id="3" name="Messaging Providers"/>
          <p:cNvGrpSpPr/>
          <p:nvPr/>
        </p:nvGrpSpPr>
        <p:grpSpPr>
          <a:xfrm>
            <a:off x="7536679" y="2094792"/>
            <a:ext cx="1538775" cy="567601"/>
            <a:chOff x="7536679" y="2094792"/>
            <a:chExt cx="1538775" cy="567601"/>
          </a:xfrm>
        </p:grpSpPr>
        <p:pic>
          <p:nvPicPr>
            <p:cNvPr id="72" name="Picture 7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36679" y="2094792"/>
              <a:ext cx="1538775" cy="351720"/>
            </a:xfrm>
            <a:prstGeom prst="rect">
              <a:avLst/>
            </a:prstGeom>
          </p:spPr>
        </p:pic>
        <p:sp>
          <p:nvSpPr>
            <p:cNvPr id="88" name="Rounded Rectangle 87"/>
            <p:cNvSpPr/>
            <p:nvPr/>
          </p:nvSpPr>
          <p:spPr>
            <a:xfrm>
              <a:off x="8134765" y="2446512"/>
              <a:ext cx="683535" cy="215881"/>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b="1" dirty="0" smtClean="0">
                  <a:solidFill>
                    <a:sysClr val="windowText" lastClr="000000"/>
                  </a:solidFill>
                </a:rPr>
                <a:t>Broker</a:t>
              </a:r>
            </a:p>
          </p:txBody>
        </p:sp>
      </p:grpSp>
      <p:grpSp>
        <p:nvGrpSpPr>
          <p:cNvPr id="2" name="Clients"/>
          <p:cNvGrpSpPr/>
          <p:nvPr/>
        </p:nvGrpSpPr>
        <p:grpSpPr>
          <a:xfrm>
            <a:off x="7928548" y="558991"/>
            <a:ext cx="834452" cy="1250759"/>
            <a:chOff x="222136" y="648236"/>
            <a:chExt cx="834452" cy="1250759"/>
          </a:xfrm>
        </p:grpSpPr>
        <p:sp>
          <p:nvSpPr>
            <p:cNvPr id="6" name="TextBox 5"/>
            <p:cNvSpPr txBox="1"/>
            <p:nvPr/>
          </p:nvSpPr>
          <p:spPr>
            <a:xfrm>
              <a:off x="303063" y="648236"/>
              <a:ext cx="596317"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u="sng" dirty="0" smtClean="0"/>
                <a:t>Clients</a:t>
              </a:r>
            </a:p>
          </p:txBody>
        </p:sp>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8193" y="1037957"/>
              <a:ext cx="331860" cy="331860"/>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51164" y="1029967"/>
              <a:ext cx="325344" cy="325344"/>
            </a:xfrm>
            <a:prstGeom prst="rect">
              <a:avLst/>
            </a:prstGeom>
          </p:spPr>
        </p:pic>
        <p:pic>
          <p:nvPicPr>
            <p:cNvPr id="15" name="Picture 1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71658" y="1514065"/>
              <a:ext cx="384930" cy="38493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2136" y="1514065"/>
              <a:ext cx="383400" cy="383400"/>
            </a:xfrm>
            <a:prstGeom prst="rect">
              <a:avLst/>
            </a:prstGeom>
          </p:spPr>
        </p:pic>
      </p:grpSp>
      <p:grpSp>
        <p:nvGrpSpPr>
          <p:cNvPr id="8" name="Namespace"/>
          <p:cNvGrpSpPr/>
          <p:nvPr/>
        </p:nvGrpSpPr>
        <p:grpSpPr>
          <a:xfrm>
            <a:off x="674226" y="1487807"/>
            <a:ext cx="1635211" cy="1336856"/>
            <a:chOff x="148776" y="1487807"/>
            <a:chExt cx="1635211" cy="1336856"/>
          </a:xfrm>
        </p:grpSpPr>
        <p:sp>
          <p:nvSpPr>
            <p:cNvPr id="123" name="TextBox 122"/>
            <p:cNvSpPr txBox="1"/>
            <p:nvPr/>
          </p:nvSpPr>
          <p:spPr>
            <a:xfrm>
              <a:off x="1020859" y="1617285"/>
              <a:ext cx="756617" cy="276999"/>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900" dirty="0" smtClean="0"/>
                <a:t>Service</a:t>
              </a:r>
              <a:br>
                <a:rPr lang="en-US" sz="900" dirty="0" smtClean="0"/>
              </a:br>
              <a:r>
                <a:rPr lang="en-US" sz="900" dirty="0" smtClean="0"/>
                <a:t>Orchestration</a:t>
              </a:r>
            </a:p>
          </p:txBody>
        </p:sp>
        <p:cxnSp>
          <p:nvCxnSpPr>
            <p:cNvPr id="55" name="Straight Arrow Connector 54"/>
            <p:cNvCxnSpPr>
              <a:stCxn id="42" idx="0"/>
              <a:endCxn id="58" idx="2"/>
            </p:cNvCxnSpPr>
            <p:nvPr/>
          </p:nvCxnSpPr>
          <p:spPr>
            <a:xfrm rot="16200000" flipV="1">
              <a:off x="366981" y="1566412"/>
              <a:ext cx="678006" cy="520796"/>
            </a:xfrm>
            <a:prstGeom prst="bentConnector3">
              <a:avLst>
                <a:gd name="adj1" fmla="val 50000"/>
              </a:avLst>
            </a:prstGeom>
            <a:ln w="9525">
              <a:headEnd type="arrow"/>
              <a:tailEnd type="none"/>
            </a:ln>
          </p:spPr>
          <p:style>
            <a:lnRef idx="1">
              <a:schemeClr val="accent1"/>
            </a:lnRef>
            <a:fillRef idx="0">
              <a:schemeClr val="accent1"/>
            </a:fillRef>
            <a:effectRef idx="0">
              <a:schemeClr val="accent1"/>
            </a:effectRef>
            <a:fontRef idx="minor">
              <a:schemeClr val="tx1"/>
            </a:fontRef>
          </p:style>
        </p:cxnSp>
        <p:grpSp>
          <p:nvGrpSpPr>
            <p:cNvPr id="52" name="Namespace"/>
            <p:cNvGrpSpPr/>
            <p:nvPr/>
          </p:nvGrpSpPr>
          <p:grpSpPr>
            <a:xfrm>
              <a:off x="148776" y="2165813"/>
              <a:ext cx="1635211" cy="658850"/>
              <a:chOff x="4114800" y="1078188"/>
              <a:chExt cx="1635211" cy="658850"/>
            </a:xfrm>
          </p:grpSpPr>
          <p:sp>
            <p:nvSpPr>
              <p:cNvPr id="42" name="Rounded Rectangle 41"/>
              <p:cNvSpPr/>
              <p:nvPr/>
            </p:nvSpPr>
            <p:spPr>
              <a:xfrm>
                <a:off x="4114800" y="1078188"/>
                <a:ext cx="1635211" cy="658850"/>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Namespace</a:t>
                </a:r>
                <a:br>
                  <a:rPr lang="en-US" sz="1400" b="1" dirty="0" smtClean="0">
                    <a:solidFill>
                      <a:schemeClr val="tx1"/>
                    </a:solidFill>
                  </a:rPr>
                </a:br>
                <a:r>
                  <a:rPr lang="en-US" sz="1400" b="1" dirty="0" smtClean="0">
                    <a:solidFill>
                      <a:schemeClr val="tx1"/>
                    </a:solidFill>
                  </a:rPr>
                  <a:t/>
                </a:r>
                <a:br>
                  <a:rPr lang="en-US" sz="1400" b="1" dirty="0" smtClean="0">
                    <a:solidFill>
                      <a:schemeClr val="tx1"/>
                    </a:solidFill>
                  </a:rPr>
                </a:br>
                <a:endParaRPr lang="en-US" sz="1400" b="1" dirty="0" smtClean="0">
                  <a:solidFill>
                    <a:schemeClr val="tx1"/>
                  </a:solidFill>
                </a:endParaRPr>
              </a:p>
            </p:txBody>
          </p:sp>
          <p:pic>
            <p:nvPicPr>
              <p:cNvPr id="46" name="Picture 4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191000" y="1284099"/>
                <a:ext cx="192881" cy="192881"/>
              </a:xfrm>
              <a:prstGeom prst="rect">
                <a:avLst/>
              </a:prstGeom>
            </p:spPr>
          </p:pic>
          <p:pic>
            <p:nvPicPr>
              <p:cNvPr id="47" name="Picture 4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343400" y="1482501"/>
                <a:ext cx="192881" cy="192881"/>
              </a:xfrm>
              <a:prstGeom prst="rect">
                <a:avLst/>
              </a:prstGeom>
            </p:spPr>
          </p:pic>
          <p:pic>
            <p:nvPicPr>
              <p:cNvPr id="48" name="Picture 4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97562" y="1481800"/>
                <a:ext cx="192881" cy="192881"/>
              </a:xfrm>
              <a:prstGeom prst="rect">
                <a:avLst/>
              </a:prstGeom>
            </p:spPr>
          </p:pic>
          <p:pic>
            <p:nvPicPr>
              <p:cNvPr id="49" name="Picture 4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890443" y="1311172"/>
                <a:ext cx="192881" cy="192881"/>
              </a:xfrm>
              <a:prstGeom prst="rect">
                <a:avLst/>
              </a:prstGeom>
            </p:spPr>
          </p:pic>
          <p:pic>
            <p:nvPicPr>
              <p:cNvPr id="51" name="Picture 10" descr="C:\Project\ESB_Installations\ESB_101\Designer\eclipse\configuration\org.eclipse.osgi\976\0\.cp\icons\DocumentType.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3324" y="1477798"/>
                <a:ext cx="188191" cy="18819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ESB_Installations\ESB_101\Designer\eclipse\configuration\org.eclipse.osgi\984\0\.cp\icons\ns_jmstrigger.gif"/>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1102" y="1325398"/>
                <a:ext cx="2476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C:\Project\ESB_Installations\ESB_101\Designer\eclipse\configuration\org.eclipse.osgi\976\0\.cp\icons\DocumentType.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8629" y="1307502"/>
                <a:ext cx="188191" cy="18819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421569" y="1482501"/>
                <a:ext cx="192881" cy="192881"/>
              </a:xfrm>
              <a:prstGeom prst="rect">
                <a:avLst/>
              </a:prstGeom>
            </p:spPr>
          </p:pic>
        </p:grpSp>
      </p:grpSp>
      <p:grpSp>
        <p:nvGrpSpPr>
          <p:cNvPr id="57" name="Designer"/>
          <p:cNvGrpSpPr/>
          <p:nvPr/>
        </p:nvGrpSpPr>
        <p:grpSpPr>
          <a:xfrm>
            <a:off x="704335" y="713861"/>
            <a:ext cx="533399" cy="773946"/>
            <a:chOff x="863460" y="1425343"/>
            <a:chExt cx="638320" cy="843029"/>
          </a:xfrm>
        </p:grpSpPr>
        <p:pic>
          <p:nvPicPr>
            <p:cNvPr id="58" name="Picture 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70895" y="1644920"/>
              <a:ext cx="623452" cy="623452"/>
            </a:xfrm>
            <a:prstGeom prst="rect">
              <a:avLst/>
            </a:prstGeom>
          </p:spPr>
        </p:pic>
        <p:sp>
          <p:nvSpPr>
            <p:cNvPr id="59" name="TextBox 58"/>
            <p:cNvSpPr txBox="1"/>
            <p:nvPr/>
          </p:nvSpPr>
          <p:spPr>
            <a:xfrm>
              <a:off x="863460" y="1425343"/>
              <a:ext cx="638320" cy="185417"/>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400" dirty="0" smtClean="0">
                  <a:latin typeface="Bell MT" panose="02020503060305020303" pitchFamily="18" charset="0"/>
                </a:rPr>
                <a:t>Designer</a:t>
              </a:r>
            </a:p>
          </p:txBody>
        </p:sp>
      </p:grpSp>
      <p:sp>
        <p:nvSpPr>
          <p:cNvPr id="40" name="TextBox 39"/>
          <p:cNvSpPr txBox="1"/>
          <p:nvPr/>
        </p:nvSpPr>
        <p:spPr>
          <a:xfrm>
            <a:off x="591124" y="512825"/>
            <a:ext cx="759823"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Design Time</a:t>
            </a:r>
          </a:p>
        </p:txBody>
      </p:sp>
      <p:sp>
        <p:nvSpPr>
          <p:cNvPr id="97" name="TextBox 96"/>
          <p:cNvSpPr txBox="1"/>
          <p:nvPr/>
        </p:nvSpPr>
        <p:spPr>
          <a:xfrm>
            <a:off x="4630383" y="482047"/>
            <a:ext cx="548227"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err="1" smtClean="0"/>
              <a:t>RunTime</a:t>
            </a:r>
            <a:endParaRPr lang="en-US" sz="1000" dirty="0" smtClean="0"/>
          </a:p>
        </p:txBody>
      </p:sp>
      <p:grpSp>
        <p:nvGrpSpPr>
          <p:cNvPr id="25" name="Service Invocation"/>
          <p:cNvGrpSpPr/>
          <p:nvPr/>
        </p:nvGrpSpPr>
        <p:grpSpPr>
          <a:xfrm>
            <a:off x="2426891" y="1533312"/>
            <a:ext cx="1819685" cy="1285335"/>
            <a:chOff x="2426891" y="1533312"/>
            <a:chExt cx="1819685" cy="1285335"/>
          </a:xfrm>
        </p:grpSpPr>
        <p:grpSp>
          <p:nvGrpSpPr>
            <p:cNvPr id="21" name="Service Invocation"/>
            <p:cNvGrpSpPr/>
            <p:nvPr/>
          </p:nvGrpSpPr>
          <p:grpSpPr>
            <a:xfrm>
              <a:off x="2590800" y="1533312"/>
              <a:ext cx="1655776" cy="1285335"/>
              <a:chOff x="2502754" y="1533312"/>
              <a:chExt cx="1655776" cy="1285335"/>
            </a:xfrm>
          </p:grpSpPr>
          <p:sp>
            <p:nvSpPr>
              <p:cNvPr id="33" name="Rounded Rectangle 32"/>
              <p:cNvSpPr/>
              <p:nvPr/>
            </p:nvSpPr>
            <p:spPr>
              <a:xfrm>
                <a:off x="2502754" y="2159797"/>
                <a:ext cx="1635211"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Service Invocation</a:t>
                </a:r>
              </a:p>
            </p:txBody>
          </p:sp>
          <p:sp>
            <p:nvSpPr>
              <p:cNvPr id="121" name="TextBox 120"/>
              <p:cNvSpPr txBox="1"/>
              <p:nvPr/>
            </p:nvSpPr>
            <p:spPr>
              <a:xfrm>
                <a:off x="3357029" y="1757560"/>
                <a:ext cx="801501" cy="138499"/>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900" dirty="0"/>
                  <a:t>3</a:t>
                </a:r>
                <a:r>
                  <a:rPr lang="en-US" sz="900" dirty="0" smtClean="0"/>
                  <a:t>. IData format</a:t>
                </a:r>
              </a:p>
            </p:txBody>
          </p:sp>
          <p:pic>
            <p:nvPicPr>
              <p:cNvPr id="87" name="Picture 2" descr="C:\Project\ESB_Installations\ESB_101\Designer\eclipse\configuration\org.eclipse.osgi\962\0\.cp\icons\pipeline.gif"/>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30991" y="1880450"/>
                <a:ext cx="231967" cy="231967"/>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Arrow Connector 136"/>
              <p:cNvCxnSpPr>
                <a:stCxn id="23" idx="2"/>
                <a:endCxn id="33" idx="0"/>
              </p:cNvCxnSpPr>
              <p:nvPr/>
            </p:nvCxnSpPr>
            <p:spPr>
              <a:xfrm flipH="1">
                <a:off x="3320360" y="1533312"/>
                <a:ext cx="3608" cy="626485"/>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7" name="Diagram 16"/>
            <p:cNvGraphicFramePr/>
            <p:nvPr>
              <p:extLst>
                <p:ext uri="{D42A27DB-BD31-4B8C-83A1-F6EECF244321}">
                  <p14:modId xmlns:p14="http://schemas.microsoft.com/office/powerpoint/2010/main" val="3199779379"/>
                </p:ext>
              </p:extLst>
            </p:nvPr>
          </p:nvGraphicFramePr>
          <p:xfrm>
            <a:off x="2426891" y="1578766"/>
            <a:ext cx="918875" cy="52374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Tree>
    <p:extLst>
      <p:ext uri="{BB962C8B-B14F-4D97-AF65-F5344CB8AC3E}">
        <p14:creationId xmlns:p14="http://schemas.microsoft.com/office/powerpoint/2010/main" val="21877102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500"/>
                            </p:stCondLst>
                            <p:childTnLst>
                              <p:par>
                                <p:cTn id="41" presetID="1" presetClass="entr" presetSubtype="0" fill="hold" nodeType="afterEffect">
                                  <p:stCondLst>
                                    <p:cond delay="100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00"/>
                            </p:stCondLst>
                            <p:childTnLst>
                              <p:par>
                                <p:cTn id="49" presetID="1" presetClass="exit" presetSubtype="0" fill="hold" nodeType="afterEffect">
                                  <p:stCondLst>
                                    <p:cond delay="0"/>
                                  </p:stCondLst>
                                  <p:childTnLst>
                                    <p:set>
                                      <p:cBhvr>
                                        <p:cTn id="50" dur="1" fill="hold">
                                          <p:stCondLst>
                                            <p:cond delay="0"/>
                                          </p:stCondLst>
                                        </p:cTn>
                                        <p:tgtEl>
                                          <p:spTgt spid="39"/>
                                        </p:tgtEl>
                                        <p:attrNameLst>
                                          <p:attrName>style.visibility</p:attrName>
                                        </p:attrNameLst>
                                      </p:cBhvr>
                                      <p:to>
                                        <p:strVal val="hidden"/>
                                      </p:to>
                                    </p:se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par>
                          <p:cTn id="64" fill="hold">
                            <p:stCondLst>
                              <p:cond delay="500"/>
                            </p:stCondLst>
                            <p:childTnLst>
                              <p:par>
                                <p:cTn id="65" presetID="42" presetClass="entr" presetSubtype="0"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1000"/>
                                        <p:tgtEl>
                                          <p:spTgt spid="7"/>
                                        </p:tgtEl>
                                      </p:cBhvr>
                                    </p:animEffect>
                                    <p:anim calcmode="lin" valueType="num">
                                      <p:cBhvr>
                                        <p:cTn id="68" dur="1000" fill="hold"/>
                                        <p:tgtEl>
                                          <p:spTgt spid="7"/>
                                        </p:tgtEl>
                                        <p:attrNameLst>
                                          <p:attrName>ppt_x</p:attrName>
                                        </p:attrNameLst>
                                      </p:cBhvr>
                                      <p:tavLst>
                                        <p:tav tm="0">
                                          <p:val>
                                            <p:strVal val="#ppt_x"/>
                                          </p:val>
                                        </p:tav>
                                        <p:tav tm="100000">
                                          <p:val>
                                            <p:strVal val="#ppt_x"/>
                                          </p:val>
                                        </p:tav>
                                      </p:tavLst>
                                    </p:anim>
                                    <p:anim calcmode="lin" valueType="num">
                                      <p:cBhvr>
                                        <p:cTn id="6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pPr>
              <a:defRPr/>
            </a:pPr>
            <a:r>
              <a:rPr lang="en-IN" smtClean="0"/>
              <a:t>© 2016 Software AG. All rights reserved. For internal use only</a:t>
            </a:r>
            <a:endParaRPr lang="en-IN"/>
          </a:p>
        </p:txBody>
      </p:sp>
      <p:sp>
        <p:nvSpPr>
          <p:cNvPr id="148" name="Title 1"/>
          <p:cNvSpPr>
            <a:spLocks noGrp="1"/>
          </p:cNvSpPr>
          <p:nvPr>
            <p:ph type="title"/>
          </p:nvPr>
        </p:nvSpPr>
        <p:spPr>
          <a:xfrm>
            <a:off x="232435" y="-107094"/>
            <a:ext cx="8332787" cy="600075"/>
          </a:xfrm>
        </p:spPr>
        <p:txBody>
          <a:bodyPr/>
          <a:lstStyle/>
          <a:p>
            <a:r>
              <a:rPr lang="en-US" dirty="0" smtClean="0"/>
              <a:t>ESB product FLOW</a:t>
            </a:r>
            <a:endParaRPr lang="en-US" dirty="0"/>
          </a:p>
        </p:txBody>
      </p:sp>
      <p:cxnSp>
        <p:nvCxnSpPr>
          <p:cNvPr id="110" name="Straight Connector 109"/>
          <p:cNvCxnSpPr/>
          <p:nvPr/>
        </p:nvCxnSpPr>
        <p:spPr>
          <a:xfrm>
            <a:off x="7391400" y="514349"/>
            <a:ext cx="0" cy="421160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553517" y="614252"/>
            <a:ext cx="0" cy="421160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grpSp>
        <p:nvGrpSpPr>
          <p:cNvPr id="7" name="3rd Party"/>
          <p:cNvGrpSpPr/>
          <p:nvPr/>
        </p:nvGrpSpPr>
        <p:grpSpPr>
          <a:xfrm>
            <a:off x="7661686" y="3114640"/>
            <a:ext cx="1306427" cy="1346935"/>
            <a:chOff x="7661686" y="3114640"/>
            <a:chExt cx="1306427" cy="1346935"/>
          </a:xfrm>
        </p:grpSpPr>
        <p:pic>
          <p:nvPicPr>
            <p:cNvPr id="2074" name="Picture 20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972" y="3531016"/>
              <a:ext cx="447902" cy="447902"/>
            </a:xfrm>
            <a:prstGeom prst="rect">
              <a:avLst/>
            </a:prstGeom>
          </p:spPr>
        </p:pic>
        <p:pic>
          <p:nvPicPr>
            <p:cNvPr id="2075" name="Picture 20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5692" y="4201298"/>
              <a:ext cx="512421" cy="260277"/>
            </a:xfrm>
            <a:prstGeom prst="rect">
              <a:avLst/>
            </a:prstGeom>
          </p:spPr>
        </p:pic>
        <p:pic>
          <p:nvPicPr>
            <p:cNvPr id="2076" name="Picture 20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1686" y="4036144"/>
              <a:ext cx="814847" cy="314700"/>
            </a:xfrm>
            <a:prstGeom prst="rect">
              <a:avLst/>
            </a:prstGeom>
          </p:spPr>
        </p:pic>
        <p:pic>
          <p:nvPicPr>
            <p:cNvPr id="2077" name="Picture 20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5080" y="3114640"/>
              <a:ext cx="609525" cy="291371"/>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62854" y="3381210"/>
              <a:ext cx="582198" cy="582198"/>
            </a:xfrm>
            <a:prstGeom prst="rect">
              <a:avLst/>
            </a:prstGeom>
          </p:spPr>
        </p:pic>
      </p:grpSp>
      <p:grpSp>
        <p:nvGrpSpPr>
          <p:cNvPr id="35" name="Adapters"/>
          <p:cNvGrpSpPr/>
          <p:nvPr/>
        </p:nvGrpSpPr>
        <p:grpSpPr>
          <a:xfrm>
            <a:off x="3127116" y="2818646"/>
            <a:ext cx="4492884" cy="1824925"/>
            <a:chOff x="3127116" y="2818646"/>
            <a:chExt cx="4492884" cy="1824925"/>
          </a:xfrm>
        </p:grpSpPr>
        <p:sp>
          <p:nvSpPr>
            <p:cNvPr id="64" name="Rounded Rectangle 63"/>
            <p:cNvSpPr/>
            <p:nvPr/>
          </p:nvSpPr>
          <p:spPr>
            <a:xfrm>
              <a:off x="5036218" y="3984721"/>
              <a:ext cx="2089325"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Adapters/</a:t>
              </a:r>
              <a:br>
                <a:rPr lang="en-US" sz="1400" b="1" dirty="0" smtClean="0">
                  <a:solidFill>
                    <a:schemeClr val="tx1"/>
                  </a:solidFill>
                </a:rPr>
              </a:br>
              <a:r>
                <a:rPr lang="en-US" sz="1400" b="1" dirty="0" smtClean="0">
                  <a:solidFill>
                    <a:schemeClr val="tx1"/>
                  </a:solidFill>
                </a:rPr>
                <a:t>Connectors</a:t>
              </a:r>
            </a:p>
          </p:txBody>
        </p:sp>
        <p:sp>
          <p:nvSpPr>
            <p:cNvPr id="151" name="TextBox 150"/>
            <p:cNvSpPr txBox="1"/>
            <p:nvPr/>
          </p:nvSpPr>
          <p:spPr>
            <a:xfrm>
              <a:off x="3127116" y="4036144"/>
              <a:ext cx="1444884" cy="246221"/>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800" dirty="0" smtClean="0"/>
                <a:t>Outbound</a:t>
              </a:r>
              <a:br>
                <a:rPr lang="en-US" sz="800" dirty="0" smtClean="0"/>
              </a:br>
              <a:r>
                <a:rPr lang="en-US" sz="800" dirty="0" smtClean="0"/>
                <a:t>via Adapters</a:t>
              </a:r>
            </a:p>
          </p:txBody>
        </p:sp>
        <p:cxnSp>
          <p:nvCxnSpPr>
            <p:cNvPr id="114" name="Straight Arrow Connector 113"/>
            <p:cNvCxnSpPr>
              <a:stCxn id="64" idx="3"/>
            </p:cNvCxnSpPr>
            <p:nvPr/>
          </p:nvCxnSpPr>
          <p:spPr>
            <a:xfrm>
              <a:off x="7125543" y="4314146"/>
              <a:ext cx="494457"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33" idx="2"/>
              <a:endCxn id="64" idx="1"/>
            </p:cNvCxnSpPr>
            <p:nvPr/>
          </p:nvCxnSpPr>
          <p:spPr>
            <a:xfrm rot="16200000" flipH="1">
              <a:off x="3474563" y="2752490"/>
              <a:ext cx="1495499" cy="1627812"/>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37" name="Outbound"/>
          <p:cNvGrpSpPr/>
          <p:nvPr/>
        </p:nvGrpSpPr>
        <p:grpSpPr>
          <a:xfrm>
            <a:off x="3279516" y="2818646"/>
            <a:ext cx="4257163" cy="998475"/>
            <a:chOff x="3279516" y="2818646"/>
            <a:chExt cx="4257163" cy="998475"/>
          </a:xfrm>
        </p:grpSpPr>
        <p:pic>
          <p:nvPicPr>
            <p:cNvPr id="89" name="Picture 8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18802" y="3404222"/>
              <a:ext cx="387653" cy="387653"/>
            </a:xfrm>
            <a:prstGeom prst="rect">
              <a:avLst/>
            </a:prstGeom>
          </p:spPr>
        </p:pic>
        <p:pic>
          <p:nvPicPr>
            <p:cNvPr id="90" name="Picture 8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7800" y="3404222"/>
              <a:ext cx="549204" cy="358177"/>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97936" y="3384453"/>
              <a:ext cx="434102" cy="402061"/>
            </a:xfrm>
            <a:prstGeom prst="rect">
              <a:avLst/>
            </a:prstGeom>
          </p:spPr>
        </p:pic>
        <p:cxnSp>
          <p:nvCxnSpPr>
            <p:cNvPr id="112" name="Straight Arrow Connector 111"/>
            <p:cNvCxnSpPr>
              <a:stCxn id="71" idx="3"/>
            </p:cNvCxnSpPr>
            <p:nvPr/>
          </p:nvCxnSpPr>
          <p:spPr>
            <a:xfrm>
              <a:off x="7125543" y="3487696"/>
              <a:ext cx="411136"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5036219" y="3158271"/>
              <a:ext cx="2089324"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Outbound Clients</a:t>
              </a:r>
              <a:br>
                <a:rPr lang="en-US" sz="1400" b="1" dirty="0" smtClean="0">
                  <a:solidFill>
                    <a:schemeClr val="tx1"/>
                  </a:solidFill>
                </a:rPr>
              </a:br>
              <a:endParaRPr lang="en-US" sz="1400" b="1" dirty="0" smtClean="0">
                <a:solidFill>
                  <a:schemeClr val="tx1"/>
                </a:solidFill>
              </a:endParaRPr>
            </a:p>
            <a:p>
              <a:pPr algn="ctr"/>
              <a:endParaRPr lang="en-US" sz="1400" b="1" dirty="0" smtClean="0">
                <a:solidFill>
                  <a:schemeClr val="tx1"/>
                </a:solidFill>
              </a:endParaRPr>
            </a:p>
          </p:txBody>
        </p:sp>
        <p:sp>
          <p:nvSpPr>
            <p:cNvPr id="124" name="TextBox 123"/>
            <p:cNvSpPr txBox="1"/>
            <p:nvPr/>
          </p:nvSpPr>
          <p:spPr>
            <a:xfrm>
              <a:off x="3279516" y="3230778"/>
              <a:ext cx="1292484" cy="246221"/>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800" dirty="0" smtClean="0"/>
                <a:t>Service to </a:t>
              </a:r>
              <a:br>
                <a:rPr lang="en-US" sz="800" dirty="0" smtClean="0"/>
              </a:br>
              <a:r>
                <a:rPr lang="en-US" sz="800" dirty="0" smtClean="0"/>
                <a:t>outbound 3</a:t>
              </a:r>
              <a:r>
                <a:rPr lang="en-US" sz="800" baseline="30000" dirty="0" smtClean="0"/>
                <a:t>rd</a:t>
              </a:r>
              <a:r>
                <a:rPr lang="en-US" sz="800" dirty="0" smtClean="0"/>
                <a:t> party</a:t>
              </a:r>
            </a:p>
          </p:txBody>
        </p:sp>
        <p:cxnSp>
          <p:nvCxnSpPr>
            <p:cNvPr id="141" name="Elbow Connector 140"/>
            <p:cNvCxnSpPr>
              <a:stCxn id="33" idx="2"/>
              <a:endCxn id="71" idx="1"/>
            </p:cNvCxnSpPr>
            <p:nvPr/>
          </p:nvCxnSpPr>
          <p:spPr>
            <a:xfrm rot="16200000" flipH="1">
              <a:off x="3887788" y="2339264"/>
              <a:ext cx="669049" cy="1627813"/>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30" name="Send Message"/>
          <p:cNvGrpSpPr/>
          <p:nvPr/>
        </p:nvGrpSpPr>
        <p:grpSpPr>
          <a:xfrm>
            <a:off x="6887861" y="2487401"/>
            <a:ext cx="1123651" cy="231831"/>
            <a:chOff x="6887861" y="2487401"/>
            <a:chExt cx="1123651" cy="231831"/>
          </a:xfrm>
        </p:grpSpPr>
        <p:cxnSp>
          <p:nvCxnSpPr>
            <p:cNvPr id="27" name="Straight Arrow Connector 26"/>
            <p:cNvCxnSpPr>
              <a:stCxn id="70" idx="3"/>
            </p:cNvCxnSpPr>
            <p:nvPr/>
          </p:nvCxnSpPr>
          <p:spPr>
            <a:xfrm>
              <a:off x="6887861" y="2487401"/>
              <a:ext cx="1123651" cy="783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078362" y="2503788"/>
              <a:ext cx="567463" cy="215444"/>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700" dirty="0" smtClean="0"/>
                <a:t>Publish/Send</a:t>
              </a:r>
              <a:br>
                <a:rPr lang="en-US" sz="700" dirty="0" smtClean="0"/>
              </a:br>
              <a:r>
                <a:rPr lang="en-US" sz="700" dirty="0" smtClean="0"/>
                <a:t>Messages</a:t>
              </a:r>
            </a:p>
          </p:txBody>
        </p:sp>
      </p:grpSp>
      <p:grpSp>
        <p:nvGrpSpPr>
          <p:cNvPr id="24" name="Message Produce"/>
          <p:cNvGrpSpPr/>
          <p:nvPr/>
        </p:nvGrpSpPr>
        <p:grpSpPr>
          <a:xfrm>
            <a:off x="4226011" y="2487401"/>
            <a:ext cx="1026638" cy="183832"/>
            <a:chOff x="4137965" y="2487401"/>
            <a:chExt cx="1026638" cy="183832"/>
          </a:xfrm>
        </p:grpSpPr>
        <p:sp>
          <p:nvSpPr>
            <p:cNvPr id="134" name="TextBox 133"/>
            <p:cNvSpPr txBox="1"/>
            <p:nvPr/>
          </p:nvSpPr>
          <p:spPr>
            <a:xfrm>
              <a:off x="4137965" y="2548122"/>
              <a:ext cx="1018615" cy="123111"/>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800" dirty="0" smtClean="0"/>
                <a:t>Produce</a:t>
              </a:r>
            </a:p>
          </p:txBody>
        </p:sp>
        <p:cxnSp>
          <p:nvCxnSpPr>
            <p:cNvPr id="131" name="Straight Arrow Connector 130"/>
            <p:cNvCxnSpPr>
              <a:stCxn id="33" idx="3"/>
              <a:endCxn id="70" idx="1"/>
            </p:cNvCxnSpPr>
            <p:nvPr/>
          </p:nvCxnSpPr>
          <p:spPr>
            <a:xfrm flipV="1">
              <a:off x="4137965" y="2487401"/>
              <a:ext cx="1026638" cy="1821"/>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2" name="Find Namespace"/>
          <p:cNvGrpSpPr/>
          <p:nvPr/>
        </p:nvGrpSpPr>
        <p:grpSpPr>
          <a:xfrm>
            <a:off x="2056671" y="2489222"/>
            <a:ext cx="746999" cy="676396"/>
            <a:chOff x="2056671" y="2489222"/>
            <a:chExt cx="746999" cy="676396"/>
          </a:xfrm>
        </p:grpSpPr>
        <p:sp>
          <p:nvSpPr>
            <p:cNvPr id="122" name="TextBox 121"/>
            <p:cNvSpPr txBox="1"/>
            <p:nvPr/>
          </p:nvSpPr>
          <p:spPr>
            <a:xfrm>
              <a:off x="2056671" y="2950174"/>
              <a:ext cx="746999" cy="215444"/>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700" dirty="0" smtClean="0"/>
                <a:t>Get Service from </a:t>
              </a:r>
              <a:br>
                <a:rPr lang="en-US" sz="700" dirty="0" smtClean="0"/>
              </a:br>
              <a:r>
                <a:rPr lang="en-US" sz="700" dirty="0" smtClean="0"/>
                <a:t>Namespace</a:t>
              </a:r>
            </a:p>
          </p:txBody>
        </p:sp>
        <p:cxnSp>
          <p:nvCxnSpPr>
            <p:cNvPr id="133" name="Straight Arrow Connector 132"/>
            <p:cNvCxnSpPr>
              <a:stCxn id="33" idx="1"/>
              <a:endCxn id="42" idx="3"/>
            </p:cNvCxnSpPr>
            <p:nvPr/>
          </p:nvCxnSpPr>
          <p:spPr>
            <a:xfrm flipH="1">
              <a:off x="2309437" y="2489222"/>
              <a:ext cx="281363" cy="601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20" name="ContentHandler"/>
          <p:cNvGrpSpPr/>
          <p:nvPr/>
        </p:nvGrpSpPr>
        <p:grpSpPr>
          <a:xfrm>
            <a:off x="2594408" y="874462"/>
            <a:ext cx="3475847" cy="1283514"/>
            <a:chOff x="2506362" y="874462"/>
            <a:chExt cx="3475847" cy="1283514"/>
          </a:xfrm>
        </p:grpSpPr>
        <p:grpSp>
          <p:nvGrpSpPr>
            <p:cNvPr id="62" name="Group 61"/>
            <p:cNvGrpSpPr/>
            <p:nvPr/>
          </p:nvGrpSpPr>
          <p:grpSpPr>
            <a:xfrm>
              <a:off x="2506362" y="874462"/>
              <a:ext cx="1635211" cy="658850"/>
              <a:chOff x="1371600" y="2441155"/>
              <a:chExt cx="1635211" cy="658850"/>
            </a:xfrm>
          </p:grpSpPr>
          <p:sp>
            <p:nvSpPr>
              <p:cNvPr id="23" name="Rounded Rectangle 22"/>
              <p:cNvSpPr/>
              <p:nvPr/>
            </p:nvSpPr>
            <p:spPr>
              <a:xfrm>
                <a:off x="1371600" y="2441155"/>
                <a:ext cx="1635211"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Content Handler</a:t>
                </a:r>
                <a:br>
                  <a:rPr lang="en-US" sz="1400" b="1" dirty="0" smtClean="0">
                    <a:solidFill>
                      <a:schemeClr val="tx1"/>
                    </a:solidFill>
                  </a:rPr>
                </a:br>
                <a:r>
                  <a:rPr lang="en-US" sz="1400" b="1" dirty="0" smtClean="0">
                    <a:solidFill>
                      <a:schemeClr val="tx1"/>
                    </a:solidFill>
                  </a:rPr>
                  <a:t/>
                </a:r>
                <a:br>
                  <a:rPr lang="en-US" sz="1400" b="1" dirty="0" smtClean="0">
                    <a:solidFill>
                      <a:schemeClr val="tx1"/>
                    </a:solidFill>
                  </a:rPr>
                </a:br>
                <a:endParaRPr lang="en-US" sz="1400" b="1" dirty="0" smtClean="0">
                  <a:solidFill>
                    <a:schemeClr val="tx1"/>
                  </a:solidFill>
                </a:endParaRPr>
              </a:p>
            </p:txBody>
          </p:sp>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00043" y="2748864"/>
                <a:ext cx="275292" cy="27529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94940" y="2692447"/>
                <a:ext cx="385763" cy="385763"/>
              </a:xfrm>
              <a:prstGeom prst="rect">
                <a:avLst/>
              </a:prstGeom>
            </p:spPr>
          </p:pic>
          <p:pic>
            <p:nvPicPr>
              <p:cNvPr id="29" name="Picture 10" descr="C:\Project\ESB_Installations\ESB_101\Designer\eclipse\configuration\org.eclipse.osgi\976\0\.cp\icons\DocumentType.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4222" y="2723375"/>
                <a:ext cx="316072" cy="316072"/>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a:stCxn id="28" idx="3"/>
                <a:endCxn id="26" idx="1"/>
              </p:cNvCxnSpPr>
              <p:nvPr/>
            </p:nvCxnSpPr>
            <p:spPr>
              <a:xfrm>
                <a:off x="2380703" y="2885329"/>
                <a:ext cx="219340" cy="1181"/>
              </a:xfrm>
              <a:prstGeom prst="straightConnector1">
                <a:avLst/>
              </a:prstGeom>
              <a:ln w="9525">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1"/>
              </p:cNvCxnSpPr>
              <p:nvPr/>
            </p:nvCxnSpPr>
            <p:spPr>
              <a:xfrm>
                <a:off x="1755022" y="2877032"/>
                <a:ext cx="239918" cy="8297"/>
              </a:xfrm>
              <a:prstGeom prst="straightConnector1">
                <a:avLst/>
              </a:prstGeom>
              <a:ln w="9525">
                <a:headEnd type="arrow"/>
                <a:tailEnd type="none"/>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4359217" y="1056435"/>
              <a:ext cx="525785" cy="123111"/>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800" dirty="0" smtClean="0"/>
                <a:t>XML/JSON</a:t>
              </a:r>
            </a:p>
          </p:txBody>
        </p:sp>
        <p:cxnSp>
          <p:nvCxnSpPr>
            <p:cNvPr id="139" name="Straight Arrow Connector 138"/>
            <p:cNvCxnSpPr>
              <a:stCxn id="9" idx="1"/>
              <a:endCxn id="23" idx="3"/>
            </p:cNvCxnSpPr>
            <p:nvPr/>
          </p:nvCxnSpPr>
          <p:spPr>
            <a:xfrm flipH="1">
              <a:off x="4141573" y="1203887"/>
              <a:ext cx="1001741"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70" idx="0"/>
              <a:endCxn id="120" idx="2"/>
            </p:cNvCxnSpPr>
            <p:nvPr/>
          </p:nvCxnSpPr>
          <p:spPr>
            <a:xfrm rot="16200000" flipV="1">
              <a:off x="4812945" y="988711"/>
              <a:ext cx="978430" cy="1360099"/>
            </a:xfrm>
            <a:prstGeom prst="bentConnector3">
              <a:avLst>
                <a:gd name="adj1" fmla="val 50000"/>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19" name="Listeners"/>
          <p:cNvGrpSpPr/>
          <p:nvPr/>
        </p:nvGrpSpPr>
        <p:grpSpPr>
          <a:xfrm>
            <a:off x="5231360" y="874462"/>
            <a:ext cx="1656501" cy="1942364"/>
            <a:chOff x="5143314" y="874462"/>
            <a:chExt cx="1656501" cy="1942364"/>
          </a:xfrm>
        </p:grpSpPr>
        <p:grpSp>
          <p:nvGrpSpPr>
            <p:cNvPr id="61" name="Group 60"/>
            <p:cNvGrpSpPr/>
            <p:nvPr/>
          </p:nvGrpSpPr>
          <p:grpSpPr>
            <a:xfrm>
              <a:off x="5143314" y="874462"/>
              <a:ext cx="1635211" cy="658850"/>
              <a:chOff x="1371599" y="1078188"/>
              <a:chExt cx="1635211" cy="658850"/>
            </a:xfrm>
          </p:grpSpPr>
          <p:sp>
            <p:nvSpPr>
              <p:cNvPr id="9" name="Rounded Rectangle 8"/>
              <p:cNvSpPr/>
              <p:nvPr/>
            </p:nvSpPr>
            <p:spPr>
              <a:xfrm>
                <a:off x="1371599" y="1078188"/>
                <a:ext cx="1635211"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Listeners</a:t>
                </a:r>
                <a:br>
                  <a:rPr lang="en-US" sz="1400" b="1" dirty="0" smtClean="0">
                    <a:solidFill>
                      <a:schemeClr val="tx1"/>
                    </a:solidFill>
                  </a:rPr>
                </a:br>
                <a:r>
                  <a:rPr lang="en-US" sz="1400" b="1" dirty="0" smtClean="0">
                    <a:solidFill>
                      <a:schemeClr val="tx1"/>
                    </a:solidFill>
                  </a:rPr>
                  <a:t/>
                </a:r>
                <a:br>
                  <a:rPr lang="en-US" sz="1400" b="1" dirty="0" smtClean="0">
                    <a:solidFill>
                      <a:schemeClr val="tx1"/>
                    </a:solidFill>
                  </a:rPr>
                </a:br>
                <a:endParaRPr lang="en-US" sz="1400" b="1" dirty="0" smtClean="0">
                  <a:solidFill>
                    <a:schemeClr val="tx1"/>
                  </a:solidFill>
                </a:endParaRPr>
              </a:p>
            </p:txBody>
          </p:sp>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20547" y="1326739"/>
                <a:ext cx="434102" cy="402061"/>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39071" y="1349385"/>
                <a:ext cx="387653" cy="387653"/>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7498" y="1334977"/>
                <a:ext cx="549204" cy="358177"/>
              </a:xfrm>
              <a:prstGeom prst="rect">
                <a:avLst/>
              </a:prstGeom>
            </p:spPr>
          </p:pic>
        </p:grpSp>
        <p:sp>
          <p:nvSpPr>
            <p:cNvPr id="70" name="Rounded Rectangle 69"/>
            <p:cNvSpPr/>
            <p:nvPr/>
          </p:nvSpPr>
          <p:spPr>
            <a:xfrm>
              <a:off x="5164603" y="2157976"/>
              <a:ext cx="1635212"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Messaging</a:t>
              </a:r>
            </a:p>
            <a:p>
              <a:pPr algn="ctr"/>
              <a:r>
                <a:rPr lang="en-US" sz="1400" dirty="0">
                  <a:solidFill>
                    <a:schemeClr val="tx1"/>
                  </a:solidFill>
                </a:rPr>
                <a:t/>
              </a:r>
              <a:br>
                <a:rPr lang="en-US" sz="1400" dirty="0">
                  <a:solidFill>
                    <a:schemeClr val="tx1"/>
                  </a:solidFill>
                </a:rPr>
              </a:br>
              <a:endParaRPr lang="en-US" sz="1400" b="1" dirty="0" smtClean="0">
                <a:solidFill>
                  <a:schemeClr val="tx1"/>
                </a:solidFill>
              </a:endParaRPr>
            </a:p>
          </p:txBody>
        </p:sp>
        <p:sp>
          <p:nvSpPr>
            <p:cNvPr id="2071" name="Rounded Rectangle 2070"/>
            <p:cNvSpPr/>
            <p:nvPr/>
          </p:nvSpPr>
          <p:spPr>
            <a:xfrm>
              <a:off x="5257131" y="2453989"/>
              <a:ext cx="665205" cy="25837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ysClr val="windowText" lastClr="000000"/>
                  </a:solidFill>
                </a:rPr>
                <a:t>JMS</a:t>
              </a:r>
            </a:p>
          </p:txBody>
        </p:sp>
        <p:sp>
          <p:nvSpPr>
            <p:cNvPr id="96" name="Rounded Rectangle 95"/>
            <p:cNvSpPr/>
            <p:nvPr/>
          </p:nvSpPr>
          <p:spPr>
            <a:xfrm>
              <a:off x="6030042" y="2446512"/>
              <a:ext cx="665205" cy="25837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ysClr val="windowText" lastClr="000000"/>
                  </a:solidFill>
                </a:rPr>
                <a:t>Native</a:t>
              </a:r>
            </a:p>
          </p:txBody>
        </p:sp>
      </p:grpSp>
      <p:grpSp>
        <p:nvGrpSpPr>
          <p:cNvPr id="39" name="Receive Message"/>
          <p:cNvGrpSpPr/>
          <p:nvPr/>
        </p:nvGrpSpPr>
        <p:grpSpPr>
          <a:xfrm>
            <a:off x="6887861" y="2487401"/>
            <a:ext cx="1123651" cy="263950"/>
            <a:chOff x="6887861" y="2487401"/>
            <a:chExt cx="1123651" cy="263950"/>
          </a:xfrm>
        </p:grpSpPr>
        <p:sp>
          <p:nvSpPr>
            <p:cNvPr id="135" name="TextBox 134"/>
            <p:cNvSpPr txBox="1"/>
            <p:nvPr/>
          </p:nvSpPr>
          <p:spPr>
            <a:xfrm>
              <a:off x="7126208" y="2535907"/>
              <a:ext cx="512961" cy="215444"/>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700" dirty="0" smtClean="0"/>
                <a:t>Subscribed </a:t>
              </a:r>
              <a:br>
                <a:rPr lang="en-US" sz="700" dirty="0" smtClean="0"/>
              </a:br>
              <a:r>
                <a:rPr lang="en-US" sz="700" dirty="0" smtClean="0"/>
                <a:t>Messages</a:t>
              </a:r>
            </a:p>
          </p:txBody>
        </p:sp>
        <p:cxnSp>
          <p:nvCxnSpPr>
            <p:cNvPr id="126" name="Straight Arrow Connector 125"/>
            <p:cNvCxnSpPr>
              <a:stCxn id="70" idx="3"/>
            </p:cNvCxnSpPr>
            <p:nvPr/>
          </p:nvCxnSpPr>
          <p:spPr>
            <a:xfrm>
              <a:off x="6887861" y="2487401"/>
              <a:ext cx="1123651" cy="0"/>
            </a:xfrm>
            <a:prstGeom prst="straightConnector1">
              <a:avLst/>
            </a:prstGeom>
            <a:ln w="9525">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38" name="Clients Invocation"/>
          <p:cNvGrpSpPr/>
          <p:nvPr/>
        </p:nvGrpSpPr>
        <p:grpSpPr>
          <a:xfrm>
            <a:off x="6866571" y="946700"/>
            <a:ext cx="1074867" cy="257187"/>
            <a:chOff x="6866571" y="946700"/>
            <a:chExt cx="1074867" cy="257187"/>
          </a:xfrm>
        </p:grpSpPr>
        <p:cxnSp>
          <p:nvCxnSpPr>
            <p:cNvPr id="18" name="Straight Arrow Connector 17"/>
            <p:cNvCxnSpPr>
              <a:endCxn id="9" idx="3"/>
            </p:cNvCxnSpPr>
            <p:nvPr/>
          </p:nvCxnSpPr>
          <p:spPr>
            <a:xfrm flipH="1">
              <a:off x="6866571" y="1203887"/>
              <a:ext cx="1074867"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970824" y="946700"/>
              <a:ext cx="698909" cy="246221"/>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800" dirty="0" smtClean="0"/>
                <a:t>Clients Invoke</a:t>
              </a:r>
              <a:br>
                <a:rPr lang="en-US" sz="800" dirty="0" smtClean="0"/>
              </a:br>
              <a:r>
                <a:rPr lang="en-US" sz="800" dirty="0" smtClean="0"/>
                <a:t>Service</a:t>
              </a:r>
            </a:p>
          </p:txBody>
        </p:sp>
      </p:grpSp>
      <p:grpSp>
        <p:nvGrpSpPr>
          <p:cNvPr id="3" name="Messaging Providers"/>
          <p:cNvGrpSpPr/>
          <p:nvPr/>
        </p:nvGrpSpPr>
        <p:grpSpPr>
          <a:xfrm>
            <a:off x="7536679" y="2094792"/>
            <a:ext cx="1538775" cy="567601"/>
            <a:chOff x="7536679" y="2094792"/>
            <a:chExt cx="1538775" cy="567601"/>
          </a:xfrm>
        </p:grpSpPr>
        <p:pic>
          <p:nvPicPr>
            <p:cNvPr id="72" name="Picture 7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36679" y="2094792"/>
              <a:ext cx="1538775" cy="351720"/>
            </a:xfrm>
            <a:prstGeom prst="rect">
              <a:avLst/>
            </a:prstGeom>
          </p:spPr>
        </p:pic>
        <p:sp>
          <p:nvSpPr>
            <p:cNvPr id="88" name="Rounded Rectangle 87"/>
            <p:cNvSpPr/>
            <p:nvPr/>
          </p:nvSpPr>
          <p:spPr>
            <a:xfrm>
              <a:off x="8134765" y="2446512"/>
              <a:ext cx="683535" cy="215881"/>
            </a:xfrm>
            <a:prstGeom prst="round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b="1" dirty="0" smtClean="0">
                  <a:solidFill>
                    <a:sysClr val="windowText" lastClr="000000"/>
                  </a:solidFill>
                </a:rPr>
                <a:t>Broker</a:t>
              </a:r>
            </a:p>
          </p:txBody>
        </p:sp>
      </p:grpSp>
      <p:grpSp>
        <p:nvGrpSpPr>
          <p:cNvPr id="2" name="Clients"/>
          <p:cNvGrpSpPr/>
          <p:nvPr/>
        </p:nvGrpSpPr>
        <p:grpSpPr>
          <a:xfrm>
            <a:off x="7928548" y="558991"/>
            <a:ext cx="834452" cy="1250759"/>
            <a:chOff x="222136" y="648236"/>
            <a:chExt cx="834452" cy="1250759"/>
          </a:xfrm>
        </p:grpSpPr>
        <p:sp>
          <p:nvSpPr>
            <p:cNvPr id="6" name="TextBox 5"/>
            <p:cNvSpPr txBox="1"/>
            <p:nvPr/>
          </p:nvSpPr>
          <p:spPr>
            <a:xfrm>
              <a:off x="303063" y="648236"/>
              <a:ext cx="596317"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u="sng" dirty="0" smtClean="0"/>
                <a:t>Clients</a:t>
              </a:r>
            </a:p>
          </p:txBody>
        </p:sp>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8193" y="1037957"/>
              <a:ext cx="331860" cy="331860"/>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51164" y="1029967"/>
              <a:ext cx="325344" cy="325344"/>
            </a:xfrm>
            <a:prstGeom prst="rect">
              <a:avLst/>
            </a:prstGeom>
          </p:spPr>
        </p:pic>
        <p:pic>
          <p:nvPicPr>
            <p:cNvPr id="15" name="Picture 1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71658" y="1514065"/>
              <a:ext cx="384930" cy="38493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2136" y="1514065"/>
              <a:ext cx="383400" cy="383400"/>
            </a:xfrm>
            <a:prstGeom prst="rect">
              <a:avLst/>
            </a:prstGeom>
          </p:spPr>
        </p:pic>
      </p:grpSp>
      <p:grpSp>
        <p:nvGrpSpPr>
          <p:cNvPr id="8" name="Namespace"/>
          <p:cNvGrpSpPr/>
          <p:nvPr/>
        </p:nvGrpSpPr>
        <p:grpSpPr>
          <a:xfrm>
            <a:off x="674226" y="1487807"/>
            <a:ext cx="1635211" cy="1336856"/>
            <a:chOff x="148776" y="1487807"/>
            <a:chExt cx="1635211" cy="1336856"/>
          </a:xfrm>
        </p:grpSpPr>
        <p:sp>
          <p:nvSpPr>
            <p:cNvPr id="123" name="TextBox 122"/>
            <p:cNvSpPr txBox="1"/>
            <p:nvPr/>
          </p:nvSpPr>
          <p:spPr>
            <a:xfrm>
              <a:off x="1020859" y="1617285"/>
              <a:ext cx="756617" cy="276999"/>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900" dirty="0" smtClean="0"/>
                <a:t>Service</a:t>
              </a:r>
              <a:br>
                <a:rPr lang="en-US" sz="900" dirty="0" smtClean="0"/>
              </a:br>
              <a:r>
                <a:rPr lang="en-US" sz="900" dirty="0" smtClean="0"/>
                <a:t>Orchestration</a:t>
              </a:r>
            </a:p>
          </p:txBody>
        </p:sp>
        <p:cxnSp>
          <p:nvCxnSpPr>
            <p:cNvPr id="55" name="Straight Arrow Connector 54"/>
            <p:cNvCxnSpPr>
              <a:stCxn id="42" idx="0"/>
              <a:endCxn id="58" idx="2"/>
            </p:cNvCxnSpPr>
            <p:nvPr/>
          </p:nvCxnSpPr>
          <p:spPr>
            <a:xfrm flipH="1" flipV="1">
              <a:off x="445586" y="1487807"/>
              <a:ext cx="520796" cy="678006"/>
            </a:xfrm>
            <a:prstGeom prst="straightConnector1">
              <a:avLst/>
            </a:prstGeom>
            <a:ln w="9525">
              <a:headEnd type="arrow"/>
              <a:tailEnd type="none"/>
            </a:ln>
          </p:spPr>
          <p:style>
            <a:lnRef idx="1">
              <a:schemeClr val="accent1"/>
            </a:lnRef>
            <a:fillRef idx="0">
              <a:schemeClr val="accent1"/>
            </a:fillRef>
            <a:effectRef idx="0">
              <a:schemeClr val="accent1"/>
            </a:effectRef>
            <a:fontRef idx="minor">
              <a:schemeClr val="tx1"/>
            </a:fontRef>
          </p:style>
        </p:cxnSp>
        <p:grpSp>
          <p:nvGrpSpPr>
            <p:cNvPr id="52" name="Namespace"/>
            <p:cNvGrpSpPr/>
            <p:nvPr/>
          </p:nvGrpSpPr>
          <p:grpSpPr>
            <a:xfrm>
              <a:off x="148776" y="2165813"/>
              <a:ext cx="1635211" cy="658850"/>
              <a:chOff x="4114800" y="1078188"/>
              <a:chExt cx="1635211" cy="658850"/>
            </a:xfrm>
          </p:grpSpPr>
          <p:sp>
            <p:nvSpPr>
              <p:cNvPr id="42" name="Rounded Rectangle 41"/>
              <p:cNvSpPr/>
              <p:nvPr/>
            </p:nvSpPr>
            <p:spPr>
              <a:xfrm>
                <a:off x="4114800" y="1078188"/>
                <a:ext cx="1635211" cy="658850"/>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Namespace</a:t>
                </a:r>
                <a:br>
                  <a:rPr lang="en-US" sz="1400" b="1" dirty="0" smtClean="0">
                    <a:solidFill>
                      <a:schemeClr val="tx1"/>
                    </a:solidFill>
                  </a:rPr>
                </a:br>
                <a:r>
                  <a:rPr lang="en-US" sz="1400" b="1" dirty="0" smtClean="0">
                    <a:solidFill>
                      <a:schemeClr val="tx1"/>
                    </a:solidFill>
                  </a:rPr>
                  <a:t/>
                </a:r>
                <a:br>
                  <a:rPr lang="en-US" sz="1400" b="1" dirty="0" smtClean="0">
                    <a:solidFill>
                      <a:schemeClr val="tx1"/>
                    </a:solidFill>
                  </a:rPr>
                </a:br>
                <a:endParaRPr lang="en-US" sz="1400" b="1" dirty="0" smtClean="0">
                  <a:solidFill>
                    <a:schemeClr val="tx1"/>
                  </a:solidFill>
                </a:endParaRPr>
              </a:p>
            </p:txBody>
          </p:sp>
          <p:pic>
            <p:nvPicPr>
              <p:cNvPr id="46" name="Picture 4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191000" y="1284099"/>
                <a:ext cx="192881" cy="192881"/>
              </a:xfrm>
              <a:prstGeom prst="rect">
                <a:avLst/>
              </a:prstGeom>
            </p:spPr>
          </p:pic>
          <p:pic>
            <p:nvPicPr>
              <p:cNvPr id="47" name="Picture 4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343400" y="1482501"/>
                <a:ext cx="192881" cy="192881"/>
              </a:xfrm>
              <a:prstGeom prst="rect">
                <a:avLst/>
              </a:prstGeom>
            </p:spPr>
          </p:pic>
          <p:pic>
            <p:nvPicPr>
              <p:cNvPr id="48" name="Picture 4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97562" y="1481800"/>
                <a:ext cx="192881" cy="192881"/>
              </a:xfrm>
              <a:prstGeom prst="rect">
                <a:avLst/>
              </a:prstGeom>
            </p:spPr>
          </p:pic>
          <p:pic>
            <p:nvPicPr>
              <p:cNvPr id="49" name="Picture 4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890443" y="1311172"/>
                <a:ext cx="192881" cy="192881"/>
              </a:xfrm>
              <a:prstGeom prst="rect">
                <a:avLst/>
              </a:prstGeom>
            </p:spPr>
          </p:pic>
          <p:pic>
            <p:nvPicPr>
              <p:cNvPr id="51" name="Picture 10" descr="C:\Project\ESB_Installations\ESB_101\Designer\eclipse\configuration\org.eclipse.osgi\976\0\.cp\icons\DocumentType.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3324" y="1477798"/>
                <a:ext cx="188191" cy="18819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ESB_Installations\ESB_101\Designer\eclipse\configuration\org.eclipse.osgi\984\0\.cp\icons\ns_jmstrigger.gif"/>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1102" y="1325398"/>
                <a:ext cx="2476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C:\Project\ESB_Installations\ESB_101\Designer\eclipse\configuration\org.eclipse.osgi\976\0\.cp\icons\DocumentType.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8629" y="1307502"/>
                <a:ext cx="188191" cy="18819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421569" y="1482501"/>
                <a:ext cx="192881" cy="192881"/>
              </a:xfrm>
              <a:prstGeom prst="rect">
                <a:avLst/>
              </a:prstGeom>
            </p:spPr>
          </p:pic>
        </p:grpSp>
      </p:grpSp>
      <p:grpSp>
        <p:nvGrpSpPr>
          <p:cNvPr id="57" name="Designer"/>
          <p:cNvGrpSpPr/>
          <p:nvPr/>
        </p:nvGrpSpPr>
        <p:grpSpPr>
          <a:xfrm>
            <a:off x="704335" y="713861"/>
            <a:ext cx="533399" cy="773946"/>
            <a:chOff x="863460" y="1425343"/>
            <a:chExt cx="638320" cy="843029"/>
          </a:xfrm>
        </p:grpSpPr>
        <p:pic>
          <p:nvPicPr>
            <p:cNvPr id="58" name="Picture 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70895" y="1644920"/>
              <a:ext cx="623452" cy="623452"/>
            </a:xfrm>
            <a:prstGeom prst="rect">
              <a:avLst/>
            </a:prstGeom>
          </p:spPr>
        </p:pic>
        <p:sp>
          <p:nvSpPr>
            <p:cNvPr id="59" name="TextBox 58"/>
            <p:cNvSpPr txBox="1"/>
            <p:nvPr/>
          </p:nvSpPr>
          <p:spPr>
            <a:xfrm>
              <a:off x="863460" y="1425343"/>
              <a:ext cx="638320" cy="185417"/>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400" dirty="0" smtClean="0">
                  <a:latin typeface="Bell MT" panose="02020503060305020303" pitchFamily="18" charset="0"/>
                </a:rPr>
                <a:t>Designer</a:t>
              </a:r>
            </a:p>
          </p:txBody>
        </p:sp>
      </p:grpSp>
      <p:sp>
        <p:nvSpPr>
          <p:cNvPr id="40" name="TextBox 39"/>
          <p:cNvSpPr txBox="1"/>
          <p:nvPr/>
        </p:nvSpPr>
        <p:spPr>
          <a:xfrm>
            <a:off x="591124" y="512825"/>
            <a:ext cx="759823"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Design Time</a:t>
            </a:r>
          </a:p>
        </p:txBody>
      </p:sp>
      <p:sp>
        <p:nvSpPr>
          <p:cNvPr id="97" name="TextBox 96"/>
          <p:cNvSpPr txBox="1"/>
          <p:nvPr/>
        </p:nvSpPr>
        <p:spPr>
          <a:xfrm>
            <a:off x="4630383" y="482047"/>
            <a:ext cx="548227"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err="1" smtClean="0"/>
              <a:t>RunTime</a:t>
            </a:r>
            <a:endParaRPr lang="en-US" sz="1000" dirty="0" smtClean="0"/>
          </a:p>
        </p:txBody>
      </p:sp>
      <p:grpSp>
        <p:nvGrpSpPr>
          <p:cNvPr id="25" name="Service Invocation"/>
          <p:cNvGrpSpPr/>
          <p:nvPr/>
        </p:nvGrpSpPr>
        <p:grpSpPr>
          <a:xfrm>
            <a:off x="2426891" y="1533312"/>
            <a:ext cx="1819685" cy="1285335"/>
            <a:chOff x="2426891" y="1533312"/>
            <a:chExt cx="1819685" cy="1285335"/>
          </a:xfrm>
        </p:grpSpPr>
        <p:grpSp>
          <p:nvGrpSpPr>
            <p:cNvPr id="21" name="Service Invocation"/>
            <p:cNvGrpSpPr/>
            <p:nvPr/>
          </p:nvGrpSpPr>
          <p:grpSpPr>
            <a:xfrm>
              <a:off x="2590800" y="1533312"/>
              <a:ext cx="1655776" cy="1285335"/>
              <a:chOff x="2502754" y="1533312"/>
              <a:chExt cx="1655776" cy="1285335"/>
            </a:xfrm>
          </p:grpSpPr>
          <p:sp>
            <p:nvSpPr>
              <p:cNvPr id="33" name="Rounded Rectangle 32"/>
              <p:cNvSpPr/>
              <p:nvPr/>
            </p:nvSpPr>
            <p:spPr>
              <a:xfrm>
                <a:off x="2502754" y="2159797"/>
                <a:ext cx="1635211" cy="65885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solidFill>
                  </a:rPr>
                  <a:t>Service Invocation</a:t>
                </a:r>
              </a:p>
            </p:txBody>
          </p:sp>
          <p:sp>
            <p:nvSpPr>
              <p:cNvPr id="121" name="TextBox 120"/>
              <p:cNvSpPr txBox="1"/>
              <p:nvPr/>
            </p:nvSpPr>
            <p:spPr>
              <a:xfrm>
                <a:off x="3357029" y="1757560"/>
                <a:ext cx="801501" cy="138499"/>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900" dirty="0"/>
                  <a:t>3</a:t>
                </a:r>
                <a:r>
                  <a:rPr lang="en-US" sz="900" dirty="0" smtClean="0"/>
                  <a:t>. IData format</a:t>
                </a:r>
              </a:p>
            </p:txBody>
          </p:sp>
          <p:pic>
            <p:nvPicPr>
              <p:cNvPr id="87" name="Picture 2" descr="C:\Project\ESB_Installations\ESB_101\Designer\eclipse\configuration\org.eclipse.osgi\962\0\.cp\icons\pipeline.gif"/>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30991" y="1880450"/>
                <a:ext cx="231967" cy="231967"/>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Arrow Connector 136"/>
              <p:cNvCxnSpPr>
                <a:stCxn id="23" idx="2"/>
                <a:endCxn id="33" idx="0"/>
              </p:cNvCxnSpPr>
              <p:nvPr/>
            </p:nvCxnSpPr>
            <p:spPr>
              <a:xfrm flipH="1">
                <a:off x="3320360" y="1533312"/>
                <a:ext cx="3608" cy="626485"/>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7" name="Diagram 16"/>
            <p:cNvGraphicFramePr/>
            <p:nvPr>
              <p:extLst>
                <p:ext uri="{D42A27DB-BD31-4B8C-83A1-F6EECF244321}">
                  <p14:modId xmlns:p14="http://schemas.microsoft.com/office/powerpoint/2010/main" val="261362617"/>
                </p:ext>
              </p:extLst>
            </p:nvPr>
          </p:nvGraphicFramePr>
          <p:xfrm>
            <a:off x="2426891" y="1578766"/>
            <a:ext cx="918875" cy="52374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Tree>
    <p:extLst>
      <p:ext uri="{BB962C8B-B14F-4D97-AF65-F5344CB8AC3E}">
        <p14:creationId xmlns:p14="http://schemas.microsoft.com/office/powerpoint/2010/main" val="3193095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500"/>
                            </p:stCondLst>
                            <p:childTnLst>
                              <p:par>
                                <p:cTn id="41" presetID="1" presetClass="entr" presetSubtype="0" fill="hold" nodeType="afterEffect">
                                  <p:stCondLst>
                                    <p:cond delay="100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00"/>
                            </p:stCondLst>
                            <p:childTnLst>
                              <p:par>
                                <p:cTn id="49" presetID="1" presetClass="exit" presetSubtype="0" fill="hold" nodeType="afterEffect">
                                  <p:stCondLst>
                                    <p:cond delay="0"/>
                                  </p:stCondLst>
                                  <p:childTnLst>
                                    <p:set>
                                      <p:cBhvr>
                                        <p:cTn id="50" dur="1" fill="hold">
                                          <p:stCondLst>
                                            <p:cond delay="0"/>
                                          </p:stCondLst>
                                        </p:cTn>
                                        <p:tgtEl>
                                          <p:spTgt spid="39"/>
                                        </p:tgtEl>
                                        <p:attrNameLst>
                                          <p:attrName>style.visibility</p:attrName>
                                        </p:attrNameLst>
                                      </p:cBhvr>
                                      <p:to>
                                        <p:strVal val="hidden"/>
                                      </p:to>
                                    </p:se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par>
                          <p:cTn id="64" fill="hold">
                            <p:stCondLst>
                              <p:cond delay="500"/>
                            </p:stCondLst>
                            <p:childTnLst>
                              <p:par>
                                <p:cTn id="65" presetID="42" presetClass="entr" presetSubtype="0"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1000"/>
                                        <p:tgtEl>
                                          <p:spTgt spid="7"/>
                                        </p:tgtEl>
                                      </p:cBhvr>
                                    </p:animEffect>
                                    <p:anim calcmode="lin" valueType="num">
                                      <p:cBhvr>
                                        <p:cTn id="68" dur="1000" fill="hold"/>
                                        <p:tgtEl>
                                          <p:spTgt spid="7"/>
                                        </p:tgtEl>
                                        <p:attrNameLst>
                                          <p:attrName>ppt_x</p:attrName>
                                        </p:attrNameLst>
                                      </p:cBhvr>
                                      <p:tavLst>
                                        <p:tav tm="0">
                                          <p:val>
                                            <p:strVal val="#ppt_x"/>
                                          </p:val>
                                        </p:tav>
                                        <p:tav tm="100000">
                                          <p:val>
                                            <p:strVal val="#ppt_x"/>
                                          </p:val>
                                        </p:tav>
                                      </p:tavLst>
                                    </p:anim>
                                    <p:anim calcmode="lin" valueType="num">
                                      <p:cBhvr>
                                        <p:cTn id="6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p:cNvSpPr>
            <a:spLocks noGrp="1"/>
          </p:cNvSpPr>
          <p:nvPr>
            <p:ph type="title"/>
          </p:nvPr>
        </p:nvSpPr>
        <p:spPr/>
        <p:txBody>
          <a:bodyPr/>
          <a:lstStyle/>
          <a:p>
            <a:pPr eaLnBrk="1" hangingPunct="1"/>
            <a:r>
              <a:rPr lang="en-US" dirty="0" smtClean="0"/>
              <a:t>Service Invocation</a:t>
            </a:r>
            <a:endParaRPr lang="de-DE" smtClean="0"/>
          </a:p>
        </p:txBody>
      </p:sp>
      <p:sp>
        <p:nvSpPr>
          <p:cNvPr id="3" name="Text Placeholder 2"/>
          <p:cNvSpPr>
            <a:spLocks noGrp="1"/>
          </p:cNvSpPr>
          <p:nvPr>
            <p:ph type="body" sz="quarter" idx="13"/>
          </p:nvPr>
        </p:nvSpPr>
        <p:spPr/>
        <p:txBody>
          <a:bodyPr/>
          <a:lstStyle/>
          <a:p>
            <a:r>
              <a:rPr lang="en-US" dirty="0"/>
              <a:t>Flexible Options</a:t>
            </a:r>
            <a:endParaRPr lang="en-US"/>
          </a:p>
        </p:txBody>
      </p:sp>
      <p:sp>
        <p:nvSpPr>
          <p:cNvPr id="15" name="Text Box 71"/>
          <p:cNvSpPr txBox="1">
            <a:spLocks noChangeArrowheads="1"/>
          </p:cNvSpPr>
          <p:nvPr/>
        </p:nvSpPr>
        <p:spPr bwMode="auto">
          <a:xfrm>
            <a:off x="741886" y="1503628"/>
            <a:ext cx="1021656" cy="257369"/>
          </a:xfrm>
          <a:prstGeom prst="rect">
            <a:avLst/>
          </a:prstGeom>
          <a:noFill/>
          <a:ln w="19050">
            <a:noFill/>
            <a:miter lim="800000"/>
            <a:headEnd/>
            <a:tailEnd/>
          </a:ln>
          <a:effectLst/>
        </p:spPr>
        <p:txBody>
          <a:bodyPr wrap="none" lIns="36000" tIns="36000" rIns="36000" bIns="36000" anchor="ctr">
            <a:spAutoFit/>
          </a:bodyPr>
          <a:lstStyle/>
          <a:p>
            <a:pPr algn="ctr">
              <a:defRPr/>
            </a:pPr>
            <a:r>
              <a:rPr lang="en-US" sz="1200" b="1" dirty="0"/>
              <a:t>ON DEMAND</a:t>
            </a:r>
          </a:p>
        </p:txBody>
      </p:sp>
      <p:sp>
        <p:nvSpPr>
          <p:cNvPr id="16" name="Text Box 71"/>
          <p:cNvSpPr txBox="1">
            <a:spLocks noChangeArrowheads="1"/>
          </p:cNvSpPr>
          <p:nvPr/>
        </p:nvSpPr>
        <p:spPr bwMode="auto">
          <a:xfrm>
            <a:off x="741886" y="2580549"/>
            <a:ext cx="1030297" cy="257369"/>
          </a:xfrm>
          <a:prstGeom prst="rect">
            <a:avLst/>
          </a:prstGeom>
          <a:noFill/>
          <a:ln w="19050">
            <a:noFill/>
            <a:miter lim="800000"/>
            <a:headEnd/>
            <a:tailEnd/>
          </a:ln>
          <a:effectLst/>
        </p:spPr>
        <p:txBody>
          <a:bodyPr wrap="none" lIns="36000" tIns="36000" rIns="36000" bIns="36000" anchor="ctr">
            <a:spAutoFit/>
          </a:bodyPr>
          <a:lstStyle/>
          <a:p>
            <a:pPr algn="ctr">
              <a:defRPr/>
            </a:pPr>
            <a:r>
              <a:rPr lang="en-US" sz="1200" b="1" dirty="0"/>
              <a:t>SCHEDULED</a:t>
            </a:r>
          </a:p>
        </p:txBody>
      </p:sp>
      <p:sp>
        <p:nvSpPr>
          <p:cNvPr id="20" name="AutoShape 35"/>
          <p:cNvSpPr>
            <a:spLocks noChangeArrowheads="1"/>
          </p:cNvSpPr>
          <p:nvPr/>
        </p:nvSpPr>
        <p:spPr bwMode="auto">
          <a:xfrm>
            <a:off x="2852826" y="2605054"/>
            <a:ext cx="2443153" cy="220362"/>
          </a:xfrm>
          <a:prstGeom prst="leftRightArrow">
            <a:avLst/>
          </a:prstGeom>
          <a:solidFill>
            <a:schemeClr val="bg1">
              <a:lumMod val="85000"/>
            </a:schemeClr>
          </a:solidFill>
          <a:ln w="12700">
            <a:noFill/>
            <a:miter lim="800000"/>
            <a:headEnd/>
            <a:tailEnd/>
          </a:ln>
          <a:effectLst/>
        </p:spPr>
        <p:txBody>
          <a:bodyPr wrap="none" anchor="ctr"/>
          <a:lstStyle/>
          <a:p>
            <a:pPr algn="ctr">
              <a:defRPr/>
            </a:pPr>
            <a:endParaRPr lang="de-DE">
              <a:solidFill>
                <a:srgbClr val="233356"/>
              </a:solidFill>
            </a:endParaRPr>
          </a:p>
        </p:txBody>
      </p:sp>
      <p:sp>
        <p:nvSpPr>
          <p:cNvPr id="21" name="AutoShape 35"/>
          <p:cNvSpPr>
            <a:spLocks noChangeArrowheads="1"/>
          </p:cNvSpPr>
          <p:nvPr/>
        </p:nvSpPr>
        <p:spPr bwMode="auto">
          <a:xfrm rot="1320000">
            <a:off x="3022679" y="1998669"/>
            <a:ext cx="2273300" cy="214313"/>
          </a:xfrm>
          <a:prstGeom prst="leftRightArrow">
            <a:avLst/>
          </a:prstGeom>
          <a:solidFill>
            <a:schemeClr val="bg1">
              <a:lumMod val="85000"/>
            </a:schemeClr>
          </a:solidFill>
          <a:ln w="12700">
            <a:noFill/>
            <a:miter lim="800000"/>
            <a:headEnd/>
            <a:tailEnd/>
          </a:ln>
          <a:effectLst/>
        </p:spPr>
        <p:txBody>
          <a:bodyPr wrap="none" anchor="ctr"/>
          <a:lstStyle/>
          <a:p>
            <a:pPr algn="ctr">
              <a:defRPr/>
            </a:pPr>
            <a:endParaRPr lang="de-DE">
              <a:solidFill>
                <a:srgbClr val="233356"/>
              </a:solidFill>
            </a:endParaRPr>
          </a:p>
        </p:txBody>
      </p:sp>
      <p:sp>
        <p:nvSpPr>
          <p:cNvPr id="22" name="AutoShape 35"/>
          <p:cNvSpPr>
            <a:spLocks noChangeArrowheads="1"/>
          </p:cNvSpPr>
          <p:nvPr/>
        </p:nvSpPr>
        <p:spPr bwMode="auto">
          <a:xfrm rot="20280000">
            <a:off x="2945200" y="3181768"/>
            <a:ext cx="2273300" cy="214313"/>
          </a:xfrm>
          <a:prstGeom prst="leftRightArrow">
            <a:avLst/>
          </a:prstGeom>
          <a:solidFill>
            <a:schemeClr val="bg1">
              <a:lumMod val="85000"/>
            </a:schemeClr>
          </a:solidFill>
          <a:ln w="12700">
            <a:noFill/>
            <a:miter lim="800000"/>
            <a:headEnd/>
            <a:tailEnd/>
          </a:ln>
          <a:effectLst/>
        </p:spPr>
        <p:txBody>
          <a:bodyPr wrap="none" anchor="ctr"/>
          <a:lstStyle/>
          <a:p>
            <a:pPr algn="ctr">
              <a:defRPr/>
            </a:pPr>
            <a:endParaRPr lang="de-DE">
              <a:solidFill>
                <a:srgbClr val="233356"/>
              </a:solidFill>
            </a:endParaRPr>
          </a:p>
        </p:txBody>
      </p:sp>
      <p:sp>
        <p:nvSpPr>
          <p:cNvPr id="17" name="Text Box 71"/>
          <p:cNvSpPr txBox="1">
            <a:spLocks noChangeArrowheads="1"/>
          </p:cNvSpPr>
          <p:nvPr/>
        </p:nvSpPr>
        <p:spPr bwMode="auto">
          <a:xfrm>
            <a:off x="741886" y="3601170"/>
            <a:ext cx="1209959" cy="257369"/>
          </a:xfrm>
          <a:prstGeom prst="rect">
            <a:avLst/>
          </a:prstGeom>
          <a:noFill/>
          <a:ln w="19050">
            <a:noFill/>
            <a:miter lim="800000"/>
            <a:headEnd/>
            <a:tailEnd/>
          </a:ln>
          <a:effectLst/>
        </p:spPr>
        <p:txBody>
          <a:bodyPr wrap="none" lIns="36000" tIns="36000" rIns="36000" bIns="36000" anchor="ctr">
            <a:spAutoFit/>
          </a:bodyPr>
          <a:lstStyle/>
          <a:p>
            <a:pPr algn="ctr">
              <a:defRPr/>
            </a:pPr>
            <a:r>
              <a:rPr lang="en-US" sz="1200" b="1" dirty="0"/>
              <a:t>EVENT DRIVEN</a:t>
            </a:r>
          </a:p>
        </p:txBody>
      </p:sp>
      <p:sp>
        <p:nvSpPr>
          <p:cNvPr id="18" name="Round Diagonal Corner Rectangle 46"/>
          <p:cNvSpPr/>
          <p:nvPr/>
        </p:nvSpPr>
        <p:spPr>
          <a:xfrm>
            <a:off x="4800600" y="1034931"/>
            <a:ext cx="1828800" cy="3151007"/>
          </a:xfrm>
          <a:prstGeom prst="round2DiagRect">
            <a:avLst>
              <a:gd name="adj1" fmla="val 11604"/>
              <a:gd name="adj2" fmla="val 0"/>
            </a:avLst>
          </a:prstGeom>
          <a:solidFill>
            <a:schemeClr val="bg1">
              <a:lumMod val="85000"/>
            </a:schemeClr>
          </a:solidFill>
          <a:ln w="19050" cap="flat" cmpd="sng" algn="ctr">
            <a:noFill/>
            <a:miter lim="800000"/>
          </a:ln>
          <a:effectLst/>
          <a:scene3d>
            <a:camera prst="orthographicFront">
              <a:rot lat="0" lon="0" rev="0"/>
            </a:camera>
            <a:lightRig rig="threePt" dir="t"/>
          </a:scene3d>
          <a:sp3d prstMaterial="plastic"/>
        </p:spPr>
        <p:txBody>
          <a:bodyPr wrap="square" lIns="36000" tIns="45720" rIns="36000" anchor="t">
            <a:spAutoFit/>
          </a:bodyPr>
          <a:lstStyle/>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HTTP(S)</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FTP(S)</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SOAP</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JMS</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Scheduler</a:t>
            </a:r>
            <a:endParaRPr lang="de-DE" sz="1600" b="1" i="1" dirty="0">
              <a:solidFill>
                <a:srgbClr val="333333"/>
              </a:solidFill>
            </a:endParaRP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SMTP</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BPM Event</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Java Client</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C/C++ Client</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.NET Client</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Adapter</a:t>
            </a:r>
          </a:p>
          <a:p>
            <a:pPr marL="180000" indent="-180000" eaLnBrk="0" hangingPunct="0">
              <a:lnSpc>
                <a:spcPct val="90000"/>
              </a:lnSpc>
              <a:spcBef>
                <a:spcPts val="100"/>
              </a:spcBef>
              <a:spcAft>
                <a:spcPts val="100"/>
              </a:spcAft>
              <a:buSzPct val="100000"/>
              <a:buFont typeface="Arial" pitchFamily="34" charset="0"/>
              <a:buChar char="•"/>
              <a:defRPr/>
            </a:pPr>
            <a:r>
              <a:rPr lang="de-DE" sz="1600" b="1" dirty="0">
                <a:solidFill>
                  <a:srgbClr val="333333"/>
                </a:solidFill>
              </a:rPr>
              <a:t>FLOW</a:t>
            </a:r>
          </a:p>
        </p:txBody>
      </p:sp>
      <p:grpSp>
        <p:nvGrpSpPr>
          <p:cNvPr id="4" name="Group 3"/>
          <p:cNvGrpSpPr/>
          <p:nvPr/>
        </p:nvGrpSpPr>
        <p:grpSpPr>
          <a:xfrm>
            <a:off x="1887463" y="1343683"/>
            <a:ext cx="1140210" cy="705600"/>
            <a:chOff x="2461335" y="910460"/>
            <a:chExt cx="1334628" cy="825912"/>
          </a:xfrm>
        </p:grpSpPr>
        <p:pic>
          <p:nvPicPr>
            <p:cNvPr id="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51437" y="991846"/>
              <a:ext cx="744526" cy="74452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61335" y="910460"/>
              <a:ext cx="658675" cy="658675"/>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076795" y="2284738"/>
            <a:ext cx="651395" cy="6513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214399" y="3203401"/>
            <a:ext cx="785670" cy="785670"/>
          </a:xfrm>
          <a:prstGeom prst="rect">
            <a:avLst/>
          </a:prstGeom>
          <a:noFill/>
          <a:extLst>
            <a:ext uri="{909E8E84-426E-40DD-AFC4-6F175D3DCCD1}">
              <a14:hiddenFill xmlns:a14="http://schemas.microsoft.com/office/drawing/2010/main">
                <a:solidFill>
                  <a:srgbClr val="FFFFFF"/>
                </a:solidFill>
              </a14:hiddenFill>
            </a:ext>
          </a:extLst>
        </p:spPr>
      </p:pic>
      <p:sp>
        <p:nvSpPr>
          <p:cNvPr id="28" name="Round Diagonal Corner Rectangle 37"/>
          <p:cNvSpPr/>
          <p:nvPr/>
        </p:nvSpPr>
        <p:spPr>
          <a:xfrm>
            <a:off x="410068" y="4316351"/>
            <a:ext cx="8507316" cy="43848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lnSpc>
                <a:spcPct val="90000"/>
              </a:lnSpc>
            </a:pPr>
            <a:r>
              <a:rPr lang="en-US" sz="1800" b="1" dirty="0" err="1" smtClean="0">
                <a:solidFill>
                  <a:srgbClr val="FFFFFF"/>
                </a:solidFill>
              </a:rPr>
              <a:t>webMethods</a:t>
            </a:r>
            <a:r>
              <a:rPr lang="en-US" sz="1800" b="1" dirty="0" smtClean="0">
                <a:solidFill>
                  <a:srgbClr val="FFFFFF"/>
                </a:solidFill>
              </a:rPr>
              <a:t> Integration Server can support </a:t>
            </a:r>
            <a:r>
              <a:rPr lang="en-US" sz="1800" b="1" dirty="0">
                <a:solidFill>
                  <a:srgbClr val="FFFFFF"/>
                </a:solidFill>
              </a:rPr>
              <a:t>any Integration Pattern</a:t>
            </a:r>
          </a:p>
        </p:txBody>
      </p:sp>
    </p:spTree>
    <p:extLst>
      <p:ext uri="{BB962C8B-B14F-4D97-AF65-F5344CB8AC3E}">
        <p14:creationId xmlns:p14="http://schemas.microsoft.com/office/powerpoint/2010/main" val="1656610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09750"/>
            <a:ext cx="8353425" cy="323850"/>
          </a:xfrm>
        </p:spPr>
        <p:txBody>
          <a:bodyPr/>
          <a:lstStyle/>
          <a:p>
            <a:r>
              <a:rPr lang="en-US" dirty="0" smtClean="0"/>
              <a:t>scale</a:t>
            </a:r>
            <a:endParaRPr lang="en-US" dirty="0"/>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279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Integration @ Internet Scale =</a:t>
            </a:r>
            <a:endParaRPr lang="en-US" dirty="0"/>
          </a:p>
        </p:txBody>
      </p:sp>
      <p:sp>
        <p:nvSpPr>
          <p:cNvPr id="4" name="Text Placeholder 3"/>
          <p:cNvSpPr>
            <a:spLocks noGrp="1"/>
          </p:cNvSpPr>
          <p:nvPr>
            <p:ph type="body" sz="quarter" idx="13"/>
          </p:nvPr>
        </p:nvSpPr>
        <p:spPr/>
        <p:txBody>
          <a:bodyPr/>
          <a:lstStyle/>
          <a:p>
            <a:r>
              <a:rPr lang="en-US" altLang="en-US" dirty="0"/>
              <a:t>webMethods + Terracotta</a:t>
            </a:r>
            <a:endParaRPr lang="en-US" dirty="0"/>
          </a:p>
        </p:txBody>
      </p:sp>
      <p:sp>
        <p:nvSpPr>
          <p:cNvPr id="75" name="Round Diagonal Corner Rectangle 37"/>
          <p:cNvSpPr/>
          <p:nvPr/>
        </p:nvSpPr>
        <p:spPr>
          <a:xfrm>
            <a:off x="410067" y="1182048"/>
            <a:ext cx="3792797" cy="578946"/>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76" name="Round Diagonal Corner Rectangle 37"/>
          <p:cNvSpPr/>
          <p:nvPr/>
        </p:nvSpPr>
        <p:spPr>
          <a:xfrm>
            <a:off x="410068" y="1846886"/>
            <a:ext cx="3792795" cy="585216"/>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77" name="Round Diagonal Corner Rectangle 37"/>
          <p:cNvSpPr/>
          <p:nvPr/>
        </p:nvSpPr>
        <p:spPr>
          <a:xfrm>
            <a:off x="410067" y="2521847"/>
            <a:ext cx="3792797" cy="582999"/>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78" name="Rectangle 6"/>
          <p:cNvSpPr txBox="1">
            <a:spLocks noChangeArrowheads="1"/>
          </p:cNvSpPr>
          <p:nvPr/>
        </p:nvSpPr>
        <p:spPr bwMode="auto">
          <a:xfrm>
            <a:off x="512948" y="1861275"/>
            <a:ext cx="3582484" cy="589138"/>
          </a:xfrm>
          <a:prstGeom prst="rect">
            <a:avLst/>
          </a:prstGeom>
          <a:noFill/>
          <a:ln w="9525">
            <a:noFill/>
            <a:miter lim="800000"/>
            <a:headEnd/>
            <a:tailEnd/>
          </a:ln>
        </p:spPr>
        <p:txBody>
          <a:bodyPr lIns="72000" tIns="0" rIns="72000" bIns="0" anchor="ctr"/>
          <a:lstStyle/>
          <a:p>
            <a:pPr>
              <a:spcAft>
                <a:spcPts val="0"/>
              </a:spcAft>
            </a:pPr>
            <a:r>
              <a:rPr lang="en-US" sz="1400" dirty="0"/>
              <a:t>Custom data cache using public </a:t>
            </a:r>
            <a:br>
              <a:rPr lang="en-US" sz="1400" dirty="0"/>
            </a:br>
            <a:r>
              <a:rPr lang="en-US" sz="1400" dirty="0"/>
              <a:t>caching services</a:t>
            </a:r>
            <a:endParaRPr lang="en-US" sz="2800" dirty="0"/>
          </a:p>
        </p:txBody>
      </p:sp>
      <p:sp>
        <p:nvSpPr>
          <p:cNvPr id="79" name="Rectangle 6"/>
          <p:cNvSpPr txBox="1">
            <a:spLocks noChangeArrowheads="1"/>
          </p:cNvSpPr>
          <p:nvPr/>
        </p:nvSpPr>
        <p:spPr bwMode="auto">
          <a:xfrm>
            <a:off x="512948" y="2532627"/>
            <a:ext cx="3572405" cy="572121"/>
          </a:xfrm>
          <a:prstGeom prst="rect">
            <a:avLst/>
          </a:prstGeom>
          <a:noFill/>
          <a:ln w="9525">
            <a:noFill/>
            <a:miter lim="800000"/>
            <a:headEnd/>
            <a:tailEnd/>
          </a:ln>
        </p:spPr>
        <p:txBody>
          <a:bodyPr lIns="72000" tIns="0" rIns="72000" bIns="0" anchor="ctr"/>
          <a:lstStyle/>
          <a:p>
            <a:pPr marL="0" lvl="1"/>
            <a:r>
              <a:rPr lang="en-US" sz="1400" dirty="0"/>
              <a:t>One click “Service Result Caching”</a:t>
            </a:r>
          </a:p>
        </p:txBody>
      </p:sp>
      <p:sp>
        <p:nvSpPr>
          <p:cNvPr id="80" name="Rectangle 6"/>
          <p:cNvSpPr>
            <a:spLocks noChangeArrowheads="1"/>
          </p:cNvSpPr>
          <p:nvPr/>
        </p:nvSpPr>
        <p:spPr bwMode="auto">
          <a:xfrm>
            <a:off x="512948" y="1199561"/>
            <a:ext cx="3592563" cy="574580"/>
          </a:xfrm>
          <a:prstGeom prst="rect">
            <a:avLst/>
          </a:prstGeom>
          <a:noFill/>
          <a:ln w="9525">
            <a:noFill/>
            <a:miter lim="800000"/>
            <a:headEnd/>
            <a:tailEnd/>
          </a:ln>
        </p:spPr>
        <p:txBody>
          <a:bodyPr lIns="72000" tIns="0" rIns="72000" bIns="0" anchor="ctr"/>
          <a:lstStyle/>
          <a:p>
            <a:pPr>
              <a:spcAft>
                <a:spcPts val="0"/>
              </a:spcAft>
            </a:pPr>
            <a:r>
              <a:rPr lang="en-US" sz="1400" dirty="0"/>
              <a:t>Distributed caching using TSA</a:t>
            </a:r>
          </a:p>
        </p:txBody>
      </p:sp>
      <p:sp>
        <p:nvSpPr>
          <p:cNvPr id="81" name="Round Diagonal Corner Rectangle 37"/>
          <p:cNvSpPr/>
          <p:nvPr/>
        </p:nvSpPr>
        <p:spPr>
          <a:xfrm>
            <a:off x="410068" y="3194922"/>
            <a:ext cx="3792795" cy="585216"/>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82" name="Rectangle 6"/>
          <p:cNvSpPr txBox="1">
            <a:spLocks noChangeArrowheads="1"/>
          </p:cNvSpPr>
          <p:nvPr/>
        </p:nvSpPr>
        <p:spPr bwMode="auto">
          <a:xfrm>
            <a:off x="512948" y="3198910"/>
            <a:ext cx="3538733" cy="589138"/>
          </a:xfrm>
          <a:prstGeom prst="rect">
            <a:avLst/>
          </a:prstGeom>
          <a:noFill/>
          <a:ln w="9525">
            <a:noFill/>
            <a:miter lim="800000"/>
            <a:headEnd/>
            <a:tailEnd/>
          </a:ln>
        </p:spPr>
        <p:txBody>
          <a:bodyPr lIns="72000" tIns="0" rIns="72000" bIns="0" anchor="ctr"/>
          <a:lstStyle/>
          <a:p>
            <a:pPr>
              <a:spcAft>
                <a:spcPts val="0"/>
              </a:spcAft>
            </a:pPr>
            <a:r>
              <a:rPr lang="en-US" sz="1400" dirty="0"/>
              <a:t>Support for Ehcache search API</a:t>
            </a:r>
            <a:endParaRPr lang="en-US" sz="2400" dirty="0"/>
          </a:p>
        </p:txBody>
      </p:sp>
      <p:sp>
        <p:nvSpPr>
          <p:cNvPr id="83" name="Round Diagonal Corner Rectangle 37"/>
          <p:cNvSpPr/>
          <p:nvPr/>
        </p:nvSpPr>
        <p:spPr>
          <a:xfrm>
            <a:off x="410067" y="3874949"/>
            <a:ext cx="3794760"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84" name="Rectangle 6"/>
          <p:cNvSpPr txBox="1">
            <a:spLocks noChangeArrowheads="1"/>
          </p:cNvSpPr>
          <p:nvPr/>
        </p:nvSpPr>
        <p:spPr bwMode="auto">
          <a:xfrm>
            <a:off x="539683" y="3971093"/>
            <a:ext cx="3617895" cy="626269"/>
          </a:xfrm>
          <a:prstGeom prst="rect">
            <a:avLst/>
          </a:prstGeom>
          <a:noFill/>
          <a:ln w="9525">
            <a:noFill/>
            <a:miter lim="800000"/>
            <a:headEnd/>
            <a:tailEnd/>
          </a:ln>
        </p:spPr>
        <p:txBody>
          <a:bodyPr lIns="72000" tIns="0" rIns="72000" bIns="0" anchor="ctr"/>
          <a:lstStyle/>
          <a:p>
            <a:r>
              <a:rPr lang="en-US" sz="1400" b="1" dirty="0">
                <a:solidFill>
                  <a:srgbClr val="FFFFFF"/>
                </a:solidFill>
              </a:rPr>
              <a:t>Scale-out and Scale-Up using </a:t>
            </a:r>
            <a:br>
              <a:rPr lang="en-US" sz="1400" b="1" dirty="0">
                <a:solidFill>
                  <a:srgbClr val="FFFFFF"/>
                </a:solidFill>
              </a:rPr>
            </a:br>
            <a:r>
              <a:rPr lang="en-US" sz="1400" b="1" dirty="0">
                <a:solidFill>
                  <a:srgbClr val="FFFFFF"/>
                </a:solidFill>
              </a:rPr>
              <a:t>Terracotta TSA and BigMemory</a:t>
            </a:r>
          </a:p>
        </p:txBody>
      </p:sp>
      <p:grpSp>
        <p:nvGrpSpPr>
          <p:cNvPr id="8" name="Group 7"/>
          <p:cNvGrpSpPr/>
          <p:nvPr/>
        </p:nvGrpSpPr>
        <p:grpSpPr>
          <a:xfrm>
            <a:off x="4823905" y="1091058"/>
            <a:ext cx="3313116" cy="2129571"/>
            <a:chOff x="4656409" y="1319869"/>
            <a:chExt cx="4124879" cy="3000209"/>
          </a:xfrm>
        </p:grpSpPr>
        <p:sp>
          <p:nvSpPr>
            <p:cNvPr id="43" name="Rectangle 63"/>
            <p:cNvSpPr>
              <a:spLocks noChangeArrowheads="1"/>
            </p:cNvSpPr>
            <p:nvPr/>
          </p:nvSpPr>
          <p:spPr bwMode="auto">
            <a:xfrm>
              <a:off x="4666488" y="2788850"/>
              <a:ext cx="4114800" cy="961041"/>
            </a:xfrm>
            <a:prstGeom prst="rect">
              <a:avLst/>
            </a:prstGeom>
            <a:solidFill>
              <a:schemeClr val="bg1">
                <a:alpha val="0"/>
              </a:schemeClr>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dirty="0"/>
            </a:p>
          </p:txBody>
        </p:sp>
        <p:sp>
          <p:nvSpPr>
            <p:cNvPr id="44" name="Rectangle 64"/>
            <p:cNvSpPr>
              <a:spLocks noChangeArrowheads="1"/>
            </p:cNvSpPr>
            <p:nvPr/>
          </p:nvSpPr>
          <p:spPr bwMode="auto">
            <a:xfrm>
              <a:off x="4666488" y="1319869"/>
              <a:ext cx="4112155" cy="1143481"/>
            </a:xfrm>
            <a:prstGeom prst="rect">
              <a:avLst/>
            </a:prstGeom>
            <a:solidFill>
              <a:schemeClr val="bg1">
                <a:alpha val="0"/>
              </a:schemeClr>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dirty="0"/>
            </a:p>
          </p:txBody>
        </p:sp>
        <p:sp>
          <p:nvSpPr>
            <p:cNvPr id="45" name="Rectangle 26"/>
            <p:cNvSpPr>
              <a:spLocks noChangeArrowheads="1"/>
            </p:cNvSpPr>
            <p:nvPr/>
          </p:nvSpPr>
          <p:spPr bwMode="auto">
            <a:xfrm>
              <a:off x="4724623" y="1377020"/>
              <a:ext cx="1500515" cy="1028700"/>
            </a:xfrm>
            <a:prstGeom prst="rect">
              <a:avLst/>
            </a:prstGeom>
            <a:solidFill>
              <a:schemeClr val="bg1">
                <a:alpha val="0"/>
              </a:schemeClr>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dirty="0"/>
            </a:p>
          </p:txBody>
        </p:sp>
        <p:sp>
          <p:nvSpPr>
            <p:cNvPr id="46" name="Text Box 28"/>
            <p:cNvSpPr txBox="1">
              <a:spLocks noChangeArrowheads="1"/>
            </p:cNvSpPr>
            <p:nvPr/>
          </p:nvSpPr>
          <p:spPr bwMode="auto">
            <a:xfrm>
              <a:off x="4726962" y="2143547"/>
              <a:ext cx="1515979" cy="3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800" dirty="0"/>
                <a:t>Commodity Server 1</a:t>
              </a:r>
            </a:p>
          </p:txBody>
        </p:sp>
        <p:sp>
          <p:nvSpPr>
            <p:cNvPr id="47" name="Text Box 29"/>
            <p:cNvSpPr txBox="1">
              <a:spLocks noChangeArrowheads="1"/>
            </p:cNvSpPr>
            <p:nvPr/>
          </p:nvSpPr>
          <p:spPr bwMode="auto">
            <a:xfrm>
              <a:off x="6301168" y="1445914"/>
              <a:ext cx="948386" cy="47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dirty="0">
                  <a:solidFill>
                    <a:schemeClr val="accent2"/>
                  </a:solidFill>
                </a:rPr>
                <a:t>On Demand</a:t>
              </a:r>
            </a:p>
            <a:p>
              <a:r>
                <a:rPr lang="en-US" altLang="en-US" sz="800" dirty="0">
                  <a:solidFill>
                    <a:schemeClr val="accent2"/>
                  </a:solidFill>
                </a:rPr>
                <a:t>Scale out…</a:t>
              </a:r>
            </a:p>
          </p:txBody>
        </p:sp>
        <p:sp>
          <p:nvSpPr>
            <p:cNvPr id="48" name="Line 30"/>
            <p:cNvSpPr>
              <a:spLocks noChangeShapeType="1"/>
            </p:cNvSpPr>
            <p:nvPr/>
          </p:nvSpPr>
          <p:spPr bwMode="auto">
            <a:xfrm>
              <a:off x="6322706" y="1434170"/>
              <a:ext cx="836826" cy="0"/>
            </a:xfrm>
            <a:prstGeom prst="line">
              <a:avLst/>
            </a:prstGeom>
            <a:noFill/>
            <a:ln w="9525">
              <a:solidFill>
                <a:srgbClr val="006F9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49" name="Line 31"/>
            <p:cNvSpPr>
              <a:spLocks noChangeShapeType="1"/>
            </p:cNvSpPr>
            <p:nvPr/>
          </p:nvSpPr>
          <p:spPr bwMode="auto">
            <a:xfrm>
              <a:off x="6322706" y="1441474"/>
              <a:ext cx="0" cy="866925"/>
            </a:xfrm>
            <a:prstGeom prst="line">
              <a:avLst/>
            </a:prstGeom>
            <a:noFill/>
            <a:ln w="9525">
              <a:solidFill>
                <a:srgbClr val="006F9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50" name="Text Box 32"/>
            <p:cNvSpPr txBox="1">
              <a:spLocks noChangeArrowheads="1"/>
            </p:cNvSpPr>
            <p:nvPr/>
          </p:nvSpPr>
          <p:spPr bwMode="auto">
            <a:xfrm>
              <a:off x="6301168" y="1867758"/>
              <a:ext cx="948386" cy="47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dirty="0">
                  <a:solidFill>
                    <a:schemeClr val="accent2"/>
                  </a:solidFill>
                </a:rPr>
                <a:t>On Demand</a:t>
              </a:r>
            </a:p>
            <a:p>
              <a:r>
                <a:rPr lang="en-US" altLang="en-US" sz="800" dirty="0">
                  <a:solidFill>
                    <a:schemeClr val="accent2"/>
                  </a:solidFill>
                </a:rPr>
                <a:t>Scale Up…</a:t>
              </a:r>
            </a:p>
          </p:txBody>
        </p:sp>
        <p:sp>
          <p:nvSpPr>
            <p:cNvPr id="51" name="Rectangle 36"/>
            <p:cNvSpPr>
              <a:spLocks noChangeArrowheads="1"/>
            </p:cNvSpPr>
            <p:nvPr/>
          </p:nvSpPr>
          <p:spPr bwMode="auto">
            <a:xfrm>
              <a:off x="7218461" y="1377020"/>
              <a:ext cx="1500515" cy="1028700"/>
            </a:xfrm>
            <a:prstGeom prst="rect">
              <a:avLst/>
            </a:prstGeom>
            <a:solidFill>
              <a:schemeClr val="bg1">
                <a:alpha val="0"/>
              </a:schemeClr>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dirty="0"/>
            </a:p>
          </p:txBody>
        </p:sp>
        <p:sp>
          <p:nvSpPr>
            <p:cNvPr id="52" name="Text Box 37"/>
            <p:cNvSpPr txBox="1">
              <a:spLocks noChangeArrowheads="1"/>
            </p:cNvSpPr>
            <p:nvPr/>
          </p:nvSpPr>
          <p:spPr bwMode="auto">
            <a:xfrm>
              <a:off x="7220881" y="2143547"/>
              <a:ext cx="1497289" cy="3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r>
                <a:rPr lang="en-US" altLang="en-US" sz="800" dirty="0"/>
                <a:t>Commodity Server…n</a:t>
              </a:r>
            </a:p>
          </p:txBody>
        </p:sp>
        <p:sp>
          <p:nvSpPr>
            <p:cNvPr id="53" name="AutoShape 39"/>
            <p:cNvSpPr>
              <a:spLocks noChangeArrowheads="1"/>
            </p:cNvSpPr>
            <p:nvPr/>
          </p:nvSpPr>
          <p:spPr bwMode="auto">
            <a:xfrm>
              <a:off x="4656409" y="3862878"/>
              <a:ext cx="4114800" cy="457200"/>
            </a:xfrm>
            <a:prstGeom prst="roundRect">
              <a:avLst>
                <a:gd name="adj" fmla="val 16667"/>
              </a:avLst>
            </a:prstGeom>
            <a:solidFill>
              <a:schemeClr val="accent1"/>
            </a:solidFill>
            <a:ln w="25400">
              <a:noFill/>
              <a:round/>
              <a:headEnd/>
              <a:tailEnd/>
            </a:ln>
            <a:effectLst/>
            <a:extLst/>
          </p:spPr>
          <p:txBody>
            <a:bodyPr wrap="none" anchor="ctr"/>
            <a:lstStyle/>
            <a:p>
              <a:pPr algn="ctr"/>
              <a:endParaRPr lang="en-US" altLang="en-US" sz="1000" dirty="0">
                <a:solidFill>
                  <a:schemeClr val="bg1"/>
                </a:solidFill>
              </a:endParaRPr>
            </a:p>
          </p:txBody>
        </p:sp>
        <p:sp>
          <p:nvSpPr>
            <p:cNvPr id="54" name="Text Box 41"/>
            <p:cNvSpPr txBox="1">
              <a:spLocks noChangeArrowheads="1"/>
            </p:cNvSpPr>
            <p:nvPr/>
          </p:nvSpPr>
          <p:spPr bwMode="auto">
            <a:xfrm>
              <a:off x="5076626" y="3944555"/>
              <a:ext cx="3622503" cy="36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050" b="1" dirty="0">
                  <a:solidFill>
                    <a:srgbClr val="FFFFFF"/>
                  </a:solidFill>
                </a:rPr>
                <a:t>Inflexible Backend Infrastructure</a:t>
              </a:r>
            </a:p>
          </p:txBody>
        </p:sp>
        <p:grpSp>
          <p:nvGrpSpPr>
            <p:cNvPr id="7" name="Group 6"/>
            <p:cNvGrpSpPr/>
            <p:nvPr/>
          </p:nvGrpSpPr>
          <p:grpSpPr>
            <a:xfrm>
              <a:off x="5958947" y="2840208"/>
              <a:ext cx="1641436" cy="886143"/>
              <a:chOff x="6412495" y="2668841"/>
              <a:chExt cx="1641436" cy="886143"/>
            </a:xfrm>
          </p:grpSpPr>
          <p:sp>
            <p:nvSpPr>
              <p:cNvPr id="56" name="Text Box 55"/>
              <p:cNvSpPr txBox="1">
                <a:spLocks noChangeArrowheads="1"/>
              </p:cNvSpPr>
              <p:nvPr/>
            </p:nvSpPr>
            <p:spPr bwMode="auto">
              <a:xfrm>
                <a:off x="7105544" y="3078018"/>
                <a:ext cx="948387" cy="47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dirty="0">
                    <a:solidFill>
                      <a:srgbClr val="006F97"/>
                    </a:solidFill>
                  </a:rPr>
                  <a:t>On Demand</a:t>
                </a:r>
              </a:p>
              <a:p>
                <a:r>
                  <a:rPr lang="en-US" altLang="en-US" sz="800" dirty="0">
                    <a:solidFill>
                      <a:srgbClr val="006F97"/>
                    </a:solidFill>
                  </a:rPr>
                  <a:t>Scale out…</a:t>
                </a:r>
              </a:p>
            </p:txBody>
          </p:sp>
          <p:sp>
            <p:nvSpPr>
              <p:cNvPr id="57" name="Line 56"/>
              <p:cNvSpPr>
                <a:spLocks noChangeShapeType="1"/>
              </p:cNvSpPr>
              <p:nvPr/>
            </p:nvSpPr>
            <p:spPr bwMode="auto">
              <a:xfrm flipV="1">
                <a:off x="6541746" y="3473541"/>
                <a:ext cx="1450751" cy="0"/>
              </a:xfrm>
              <a:prstGeom prst="line">
                <a:avLst/>
              </a:prstGeom>
              <a:noFill/>
              <a:ln w="9525">
                <a:solidFill>
                  <a:srgbClr val="006F9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58" name="Line 57"/>
              <p:cNvSpPr>
                <a:spLocks noChangeShapeType="1"/>
              </p:cNvSpPr>
              <p:nvPr/>
            </p:nvSpPr>
            <p:spPr bwMode="auto">
              <a:xfrm>
                <a:off x="6412495" y="2708848"/>
                <a:ext cx="0" cy="799108"/>
              </a:xfrm>
              <a:prstGeom prst="line">
                <a:avLst/>
              </a:prstGeom>
              <a:noFill/>
              <a:ln w="9525">
                <a:solidFill>
                  <a:srgbClr val="006F9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0" dirty="0"/>
              </a:p>
            </p:txBody>
          </p:sp>
          <p:sp>
            <p:nvSpPr>
              <p:cNvPr id="59" name="Text Box 58"/>
              <p:cNvSpPr txBox="1">
                <a:spLocks noChangeArrowheads="1"/>
              </p:cNvSpPr>
              <p:nvPr/>
            </p:nvSpPr>
            <p:spPr bwMode="auto">
              <a:xfrm>
                <a:off x="6422114" y="2668841"/>
                <a:ext cx="945496" cy="47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800" dirty="0">
                    <a:solidFill>
                      <a:srgbClr val="006F97"/>
                    </a:solidFill>
                  </a:rPr>
                  <a:t>On </a:t>
                </a:r>
                <a:r>
                  <a:rPr lang="en-US" altLang="en-US" sz="800" dirty="0" smtClean="0">
                    <a:solidFill>
                      <a:srgbClr val="006F97"/>
                    </a:solidFill>
                  </a:rPr>
                  <a:t>Demand</a:t>
                </a:r>
              </a:p>
              <a:p>
                <a:r>
                  <a:rPr lang="en-US" altLang="en-US" sz="800" dirty="0" smtClean="0">
                    <a:solidFill>
                      <a:srgbClr val="006F97"/>
                    </a:solidFill>
                  </a:rPr>
                  <a:t>Scale Up…</a:t>
                </a:r>
                <a:endParaRPr lang="en-US" altLang="en-US" sz="800" dirty="0">
                  <a:solidFill>
                    <a:srgbClr val="006F97"/>
                  </a:solidFill>
                </a:endParaRPr>
              </a:p>
            </p:txBody>
          </p:sp>
        </p:grpSp>
        <p:sp>
          <p:nvSpPr>
            <p:cNvPr id="61" name="Text Box 65"/>
            <p:cNvSpPr txBox="1">
              <a:spLocks noChangeArrowheads="1"/>
            </p:cNvSpPr>
            <p:nvPr/>
          </p:nvSpPr>
          <p:spPr bwMode="auto">
            <a:xfrm>
              <a:off x="4830006" y="2502480"/>
              <a:ext cx="3908793" cy="36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050" b="1" dirty="0" smtClean="0"/>
                <a:t>Scalable Integration Infrastructure</a:t>
              </a:r>
              <a:endParaRPr lang="en-US" altLang="en-US" sz="1050" b="1" dirty="0"/>
            </a:p>
          </p:txBody>
        </p:sp>
        <p:grpSp>
          <p:nvGrpSpPr>
            <p:cNvPr id="3" name="Group 2"/>
            <p:cNvGrpSpPr/>
            <p:nvPr/>
          </p:nvGrpSpPr>
          <p:grpSpPr>
            <a:xfrm>
              <a:off x="7367610" y="1434863"/>
              <a:ext cx="1269930" cy="703682"/>
              <a:chOff x="6774506" y="1031651"/>
              <a:chExt cx="1756219" cy="1053380"/>
            </a:xfrm>
          </p:grpSpPr>
          <p:sp>
            <p:nvSpPr>
              <p:cNvPr id="72" name="Rounded Rectangle 71"/>
              <p:cNvSpPr/>
              <p:nvPr/>
            </p:nvSpPr>
            <p:spPr>
              <a:xfrm>
                <a:off x="6774506" y="1386480"/>
                <a:ext cx="1756219" cy="343722"/>
              </a:xfrm>
              <a:prstGeom prst="roundRect">
                <a:avLst/>
              </a:prstGeom>
              <a:solidFill>
                <a:srgbClr val="00709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t>Ehcache</a:t>
                </a:r>
                <a:endParaRPr lang="en-US" sz="1000" b="1" dirty="0"/>
              </a:p>
            </p:txBody>
          </p:sp>
          <p:sp>
            <p:nvSpPr>
              <p:cNvPr id="73" name="Rounded Rectangle 72"/>
              <p:cNvSpPr/>
              <p:nvPr/>
            </p:nvSpPr>
            <p:spPr>
              <a:xfrm>
                <a:off x="6774506" y="1031651"/>
                <a:ext cx="1756219" cy="343722"/>
              </a:xfrm>
              <a:prstGeom prst="roundRect">
                <a:avLst/>
              </a:prstGeom>
              <a:solidFill>
                <a:srgbClr val="23335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t>Integration Server</a:t>
                </a:r>
                <a:endParaRPr lang="en-US" sz="700" b="1" dirty="0"/>
              </a:p>
            </p:txBody>
          </p:sp>
          <p:sp>
            <p:nvSpPr>
              <p:cNvPr id="74" name="Rounded Rectangle 73"/>
              <p:cNvSpPr/>
              <p:nvPr/>
            </p:nvSpPr>
            <p:spPr>
              <a:xfrm>
                <a:off x="6774506" y="1741309"/>
                <a:ext cx="1756219" cy="343722"/>
              </a:xfrm>
              <a:prstGeom prst="roundRect">
                <a:avLst/>
              </a:prstGeom>
              <a:solidFill>
                <a:schemeClr val="tx1">
                  <a:lumMod val="40000"/>
                  <a:lumOff val="6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srgbClr val="000000"/>
                    </a:solidFill>
                  </a:rPr>
                  <a:t>BigMemory</a:t>
                </a:r>
                <a:endParaRPr lang="en-US" sz="1000" b="1" dirty="0">
                  <a:solidFill>
                    <a:srgbClr val="000000"/>
                  </a:solidFill>
                </a:endParaRPr>
              </a:p>
            </p:txBody>
          </p:sp>
        </p:grpSp>
        <p:grpSp>
          <p:nvGrpSpPr>
            <p:cNvPr id="85" name="Group 84"/>
            <p:cNvGrpSpPr/>
            <p:nvPr/>
          </p:nvGrpSpPr>
          <p:grpSpPr>
            <a:xfrm>
              <a:off x="4828968" y="1434863"/>
              <a:ext cx="1269930" cy="703682"/>
              <a:chOff x="6774506" y="1031651"/>
              <a:chExt cx="1756219" cy="1053380"/>
            </a:xfrm>
          </p:grpSpPr>
          <p:sp>
            <p:nvSpPr>
              <p:cNvPr id="86" name="Rounded Rectangle 85"/>
              <p:cNvSpPr/>
              <p:nvPr/>
            </p:nvSpPr>
            <p:spPr>
              <a:xfrm>
                <a:off x="6774506" y="1386480"/>
                <a:ext cx="1756219" cy="343722"/>
              </a:xfrm>
              <a:prstGeom prst="roundRect">
                <a:avLst/>
              </a:prstGeom>
              <a:solidFill>
                <a:srgbClr val="00709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t>Ehcache</a:t>
                </a:r>
                <a:endParaRPr lang="en-US" sz="1000" b="1" dirty="0"/>
              </a:p>
            </p:txBody>
          </p:sp>
          <p:sp>
            <p:nvSpPr>
              <p:cNvPr id="87" name="Rounded Rectangle 86"/>
              <p:cNvSpPr/>
              <p:nvPr/>
            </p:nvSpPr>
            <p:spPr>
              <a:xfrm>
                <a:off x="6774506" y="1031651"/>
                <a:ext cx="1756219" cy="343722"/>
              </a:xfrm>
              <a:prstGeom prst="roundRect">
                <a:avLst/>
              </a:prstGeom>
              <a:solidFill>
                <a:srgbClr val="23335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t>Integration Server</a:t>
                </a:r>
                <a:endParaRPr lang="en-US" sz="700" b="1" dirty="0"/>
              </a:p>
            </p:txBody>
          </p:sp>
          <p:sp>
            <p:nvSpPr>
              <p:cNvPr id="88" name="Rounded Rectangle 87"/>
              <p:cNvSpPr/>
              <p:nvPr/>
            </p:nvSpPr>
            <p:spPr>
              <a:xfrm>
                <a:off x="6774506" y="1741309"/>
                <a:ext cx="1756219" cy="343722"/>
              </a:xfrm>
              <a:prstGeom prst="roundRect">
                <a:avLst/>
              </a:prstGeom>
              <a:solidFill>
                <a:schemeClr val="tx1">
                  <a:lumMod val="40000"/>
                  <a:lumOff val="6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srgbClr val="000000"/>
                    </a:solidFill>
                  </a:rPr>
                  <a:t>BigMemory</a:t>
                </a:r>
                <a:endParaRPr lang="en-US" sz="1000" b="1" dirty="0">
                  <a:solidFill>
                    <a:srgbClr val="000000"/>
                  </a:solidFill>
                </a:endParaRPr>
              </a:p>
            </p:txBody>
          </p:sp>
        </p:grpSp>
        <p:grpSp>
          <p:nvGrpSpPr>
            <p:cNvPr id="6" name="Group 5"/>
            <p:cNvGrpSpPr/>
            <p:nvPr/>
          </p:nvGrpSpPr>
          <p:grpSpPr>
            <a:xfrm>
              <a:off x="7629659" y="2880180"/>
              <a:ext cx="1089317" cy="789061"/>
              <a:chOff x="7700211" y="2668493"/>
              <a:chExt cx="1089317" cy="789061"/>
            </a:xfrm>
          </p:grpSpPr>
          <p:sp>
            <p:nvSpPr>
              <p:cNvPr id="93" name="Rectangle 36"/>
              <p:cNvSpPr>
                <a:spLocks noChangeArrowheads="1"/>
              </p:cNvSpPr>
              <p:nvPr/>
            </p:nvSpPr>
            <p:spPr bwMode="auto">
              <a:xfrm>
                <a:off x="7700211" y="2668493"/>
                <a:ext cx="1089317" cy="789061"/>
              </a:xfrm>
              <a:prstGeom prst="rect">
                <a:avLst/>
              </a:prstGeom>
              <a:solidFill>
                <a:schemeClr val="bg1">
                  <a:alpha val="0"/>
                </a:schemeClr>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dirty="0"/>
              </a:p>
            </p:txBody>
          </p:sp>
          <p:grpSp>
            <p:nvGrpSpPr>
              <p:cNvPr id="89" name="Group 88"/>
              <p:cNvGrpSpPr/>
              <p:nvPr/>
            </p:nvGrpSpPr>
            <p:grpSpPr>
              <a:xfrm>
                <a:off x="7790920" y="2751683"/>
                <a:ext cx="918390" cy="625228"/>
                <a:chOff x="6774506" y="1386480"/>
                <a:chExt cx="1756219" cy="698551"/>
              </a:xfrm>
            </p:grpSpPr>
            <p:sp>
              <p:nvSpPr>
                <p:cNvPr id="90" name="Rounded Rectangle 89"/>
                <p:cNvSpPr/>
                <p:nvPr/>
              </p:nvSpPr>
              <p:spPr>
                <a:xfrm>
                  <a:off x="6774506" y="1386480"/>
                  <a:ext cx="1756219" cy="343722"/>
                </a:xfrm>
                <a:prstGeom prst="roundRect">
                  <a:avLst/>
                </a:prstGeom>
                <a:solidFill>
                  <a:srgbClr val="00709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t>TSA Server #n</a:t>
                  </a:r>
                  <a:endParaRPr lang="en-US" sz="1000" b="1" dirty="0"/>
                </a:p>
              </p:txBody>
            </p:sp>
            <p:sp>
              <p:nvSpPr>
                <p:cNvPr id="92" name="Rounded Rectangle 91"/>
                <p:cNvSpPr/>
                <p:nvPr/>
              </p:nvSpPr>
              <p:spPr>
                <a:xfrm>
                  <a:off x="6774506" y="1741309"/>
                  <a:ext cx="1756219" cy="343722"/>
                </a:xfrm>
                <a:prstGeom prst="roundRect">
                  <a:avLst/>
                </a:prstGeom>
                <a:solidFill>
                  <a:schemeClr val="tx1">
                    <a:lumMod val="40000"/>
                    <a:lumOff val="6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srgbClr val="000000"/>
                      </a:solidFill>
                    </a:rPr>
                    <a:t>BigMemory</a:t>
                  </a:r>
                  <a:endParaRPr lang="en-US" sz="1000" b="1" dirty="0">
                    <a:solidFill>
                      <a:srgbClr val="000000"/>
                    </a:solidFill>
                  </a:endParaRPr>
                </a:p>
              </p:txBody>
            </p:sp>
          </p:grpSp>
        </p:grpSp>
        <p:grpSp>
          <p:nvGrpSpPr>
            <p:cNvPr id="94" name="Group 93"/>
            <p:cNvGrpSpPr/>
            <p:nvPr/>
          </p:nvGrpSpPr>
          <p:grpSpPr>
            <a:xfrm>
              <a:off x="4728180" y="2871294"/>
              <a:ext cx="1089317" cy="789061"/>
              <a:chOff x="7700211" y="2668493"/>
              <a:chExt cx="1089317" cy="789061"/>
            </a:xfrm>
          </p:grpSpPr>
          <p:sp>
            <p:nvSpPr>
              <p:cNvPr id="95" name="Rectangle 36"/>
              <p:cNvSpPr>
                <a:spLocks noChangeArrowheads="1"/>
              </p:cNvSpPr>
              <p:nvPr/>
            </p:nvSpPr>
            <p:spPr bwMode="auto">
              <a:xfrm>
                <a:off x="7700211" y="2668493"/>
                <a:ext cx="1089317" cy="789061"/>
              </a:xfrm>
              <a:prstGeom prst="rect">
                <a:avLst/>
              </a:prstGeom>
              <a:solidFill>
                <a:schemeClr val="bg1">
                  <a:alpha val="0"/>
                </a:schemeClr>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dirty="0"/>
              </a:p>
            </p:txBody>
          </p:sp>
          <p:grpSp>
            <p:nvGrpSpPr>
              <p:cNvPr id="96" name="Group 95"/>
              <p:cNvGrpSpPr/>
              <p:nvPr/>
            </p:nvGrpSpPr>
            <p:grpSpPr>
              <a:xfrm>
                <a:off x="7790920" y="2751683"/>
                <a:ext cx="918390" cy="625228"/>
                <a:chOff x="6774506" y="1386480"/>
                <a:chExt cx="1756219" cy="698551"/>
              </a:xfrm>
            </p:grpSpPr>
            <p:sp>
              <p:nvSpPr>
                <p:cNvPr id="97" name="Rounded Rectangle 96"/>
                <p:cNvSpPr/>
                <p:nvPr/>
              </p:nvSpPr>
              <p:spPr>
                <a:xfrm>
                  <a:off x="6774506" y="1386480"/>
                  <a:ext cx="1756219" cy="343722"/>
                </a:xfrm>
                <a:prstGeom prst="roundRect">
                  <a:avLst/>
                </a:prstGeom>
                <a:solidFill>
                  <a:srgbClr val="00709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t>TSA Server #1</a:t>
                  </a:r>
                  <a:endParaRPr lang="en-US" sz="1000" b="1" dirty="0"/>
                </a:p>
              </p:txBody>
            </p:sp>
            <p:sp>
              <p:nvSpPr>
                <p:cNvPr id="98" name="Rounded Rectangle 97"/>
                <p:cNvSpPr/>
                <p:nvPr/>
              </p:nvSpPr>
              <p:spPr>
                <a:xfrm>
                  <a:off x="6774506" y="1741309"/>
                  <a:ext cx="1756219" cy="343722"/>
                </a:xfrm>
                <a:prstGeom prst="roundRect">
                  <a:avLst/>
                </a:prstGeom>
                <a:solidFill>
                  <a:schemeClr val="tx1">
                    <a:lumMod val="40000"/>
                    <a:lumOff val="6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b="1" dirty="0" smtClean="0">
                      <a:solidFill>
                        <a:srgbClr val="000000"/>
                      </a:solidFill>
                    </a:rPr>
                    <a:t>BigMemory</a:t>
                  </a:r>
                  <a:endParaRPr lang="en-US" sz="1000" b="1" dirty="0">
                    <a:solidFill>
                      <a:srgbClr val="000000"/>
                    </a:solidFill>
                  </a:endParaRPr>
                </a:p>
              </p:txBody>
            </p:sp>
          </p:grpSp>
        </p:grpSp>
      </p:grpSp>
    </p:spTree>
    <p:extLst>
      <p:ext uri="{BB962C8B-B14F-4D97-AF65-F5344CB8AC3E}">
        <p14:creationId xmlns:p14="http://schemas.microsoft.com/office/powerpoint/2010/main" val="914215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 Diagonal Corner Rectangle 37"/>
          <p:cNvSpPr/>
          <p:nvPr/>
        </p:nvSpPr>
        <p:spPr>
          <a:xfrm>
            <a:off x="410067" y="897490"/>
            <a:ext cx="3792797" cy="85613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2" name="Round Diagonal Corner Rectangle 37"/>
          <p:cNvSpPr/>
          <p:nvPr/>
        </p:nvSpPr>
        <p:spPr>
          <a:xfrm>
            <a:off x="410067" y="1836748"/>
            <a:ext cx="3792797" cy="931296"/>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3" name="Round Diagonal Corner Rectangle 37"/>
          <p:cNvSpPr/>
          <p:nvPr/>
        </p:nvSpPr>
        <p:spPr>
          <a:xfrm>
            <a:off x="410067" y="2859717"/>
            <a:ext cx="3792797" cy="931296"/>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 name="Title 1"/>
          <p:cNvSpPr>
            <a:spLocks noGrp="1"/>
          </p:cNvSpPr>
          <p:nvPr>
            <p:ph type="title"/>
          </p:nvPr>
        </p:nvSpPr>
        <p:spPr/>
        <p:txBody>
          <a:bodyPr/>
          <a:lstStyle/>
          <a:p>
            <a:r>
              <a:rPr lang="en-US" dirty="0"/>
              <a:t>Big XML Processing</a:t>
            </a:r>
          </a:p>
        </p:txBody>
      </p:sp>
      <p:sp>
        <p:nvSpPr>
          <p:cNvPr id="16" name="Rectangle 6"/>
          <p:cNvSpPr txBox="1">
            <a:spLocks noChangeArrowheads="1"/>
          </p:cNvSpPr>
          <p:nvPr/>
        </p:nvSpPr>
        <p:spPr bwMode="auto">
          <a:xfrm>
            <a:off x="512948" y="1895269"/>
            <a:ext cx="3582484" cy="751552"/>
          </a:xfrm>
          <a:prstGeom prst="rect">
            <a:avLst/>
          </a:prstGeom>
          <a:noFill/>
          <a:ln w="9525">
            <a:noFill/>
            <a:miter lim="800000"/>
            <a:headEnd/>
            <a:tailEnd/>
          </a:ln>
        </p:spPr>
        <p:txBody>
          <a:bodyPr lIns="72000" tIns="0" rIns="72000" bIns="0" anchor="ctr"/>
          <a:lstStyle/>
          <a:p>
            <a:pPr>
              <a:spcAft>
                <a:spcPts val="0"/>
              </a:spcAft>
            </a:pPr>
            <a:r>
              <a:rPr lang="en-US" sz="1400" dirty="0"/>
              <a:t>Multiple files can be processed simultaneously</a:t>
            </a:r>
            <a:endParaRPr lang="en-US" dirty="0"/>
          </a:p>
        </p:txBody>
      </p:sp>
      <p:sp>
        <p:nvSpPr>
          <p:cNvPr id="17" name="Rectangle 6"/>
          <p:cNvSpPr txBox="1">
            <a:spLocks noChangeArrowheads="1"/>
          </p:cNvSpPr>
          <p:nvPr/>
        </p:nvSpPr>
        <p:spPr bwMode="auto">
          <a:xfrm>
            <a:off x="512948" y="2937861"/>
            <a:ext cx="3572405" cy="751552"/>
          </a:xfrm>
          <a:prstGeom prst="rect">
            <a:avLst/>
          </a:prstGeom>
          <a:noFill/>
          <a:ln w="9525">
            <a:noFill/>
            <a:miter lim="800000"/>
            <a:headEnd/>
            <a:tailEnd/>
          </a:ln>
        </p:spPr>
        <p:txBody>
          <a:bodyPr lIns="72000" tIns="0" rIns="72000" bIns="0" anchor="ctr"/>
          <a:lstStyle/>
          <a:p>
            <a:pPr marL="0" lvl="1"/>
            <a:r>
              <a:rPr lang="en-US" sz="1400" dirty="0"/>
              <a:t>Ability to optionally use BigMemory to keep parsed portions on disk instead of Heap</a:t>
            </a:r>
          </a:p>
        </p:txBody>
      </p:sp>
      <p:sp>
        <p:nvSpPr>
          <p:cNvPr id="19" name="Rectangle 6"/>
          <p:cNvSpPr>
            <a:spLocks noChangeArrowheads="1"/>
          </p:cNvSpPr>
          <p:nvPr/>
        </p:nvSpPr>
        <p:spPr bwMode="auto">
          <a:xfrm>
            <a:off x="512948" y="896066"/>
            <a:ext cx="3592563" cy="915979"/>
          </a:xfrm>
          <a:prstGeom prst="rect">
            <a:avLst/>
          </a:prstGeom>
          <a:noFill/>
          <a:ln w="9525">
            <a:noFill/>
            <a:miter lim="800000"/>
            <a:headEnd/>
            <a:tailEnd/>
          </a:ln>
        </p:spPr>
        <p:txBody>
          <a:bodyPr lIns="72000" tIns="0" rIns="72000" bIns="0" anchor="ctr"/>
          <a:lstStyle/>
          <a:p>
            <a:pPr>
              <a:spcAft>
                <a:spcPts val="0"/>
              </a:spcAft>
            </a:pPr>
            <a:r>
              <a:rPr lang="en-US" sz="1400" dirty="0"/>
              <a:t>Large XML (&gt; 1 GB) can be parsed </a:t>
            </a:r>
            <a:br>
              <a:rPr lang="en-US" sz="1400" dirty="0"/>
            </a:br>
            <a:r>
              <a:rPr lang="en-US" sz="1400" dirty="0"/>
              <a:t>in-memory by caching portions on Ehcache</a:t>
            </a:r>
          </a:p>
        </p:txBody>
      </p:sp>
      <p:sp>
        <p:nvSpPr>
          <p:cNvPr id="25" name="Round Diagonal Corner Rectangle 37"/>
          <p:cNvSpPr/>
          <p:nvPr/>
        </p:nvSpPr>
        <p:spPr>
          <a:xfrm>
            <a:off x="410067" y="3874949"/>
            <a:ext cx="3794760"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8" name="Rectangle 6"/>
          <p:cNvSpPr txBox="1">
            <a:spLocks noChangeArrowheads="1"/>
          </p:cNvSpPr>
          <p:nvPr/>
        </p:nvSpPr>
        <p:spPr bwMode="auto">
          <a:xfrm>
            <a:off x="539684" y="3971093"/>
            <a:ext cx="3591158" cy="626269"/>
          </a:xfrm>
          <a:prstGeom prst="rect">
            <a:avLst/>
          </a:prstGeom>
          <a:noFill/>
          <a:ln w="9525">
            <a:noFill/>
            <a:miter lim="800000"/>
            <a:headEnd/>
            <a:tailEnd/>
          </a:ln>
        </p:spPr>
        <p:txBody>
          <a:bodyPr lIns="72000" tIns="0" rIns="72000" bIns="0" anchor="ctr"/>
          <a:lstStyle/>
          <a:p>
            <a:r>
              <a:rPr lang="en-US" sz="1400" b="1" dirty="0">
                <a:solidFill>
                  <a:srgbClr val="FFFFFF"/>
                </a:solidFill>
              </a:rPr>
              <a:t>Simultaneously process multiple large XML documents</a:t>
            </a:r>
          </a:p>
        </p:txBody>
      </p:sp>
      <p:grpSp>
        <p:nvGrpSpPr>
          <p:cNvPr id="3" name="Group 2"/>
          <p:cNvGrpSpPr/>
          <p:nvPr/>
        </p:nvGrpSpPr>
        <p:grpSpPr>
          <a:xfrm>
            <a:off x="4636465" y="887397"/>
            <a:ext cx="3894260" cy="3697971"/>
            <a:chOff x="4475522" y="892921"/>
            <a:chExt cx="4055202" cy="3850802"/>
          </a:xfrm>
        </p:grpSpPr>
        <p:sp>
          <p:nvSpPr>
            <p:cNvPr id="33" name="TextBox 32"/>
            <p:cNvSpPr txBox="1"/>
            <p:nvPr/>
          </p:nvSpPr>
          <p:spPr>
            <a:xfrm>
              <a:off x="4475522" y="892921"/>
              <a:ext cx="1672985" cy="288446"/>
            </a:xfrm>
            <a:prstGeom prst="rect">
              <a:avLst/>
            </a:prstGeom>
            <a:noFill/>
          </p:spPr>
          <p:txBody>
            <a:bodyPr wrap="square" rtlCol="0">
              <a:spAutoFit/>
            </a:bodyPr>
            <a:lstStyle/>
            <a:p>
              <a:pPr algn="ctr"/>
              <a:r>
                <a:rPr lang="en-US" sz="1200" b="1" dirty="0" smtClean="0"/>
                <a:t>Large XML files</a:t>
              </a:r>
              <a:endParaRPr lang="en-US" sz="1200" b="1" dirty="0"/>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880" y="2353679"/>
              <a:ext cx="3240434" cy="2390044"/>
            </a:xfrm>
            <a:prstGeom prst="rect">
              <a:avLst/>
            </a:prstGeom>
            <a:noFill/>
            <a:ln w="3175" cmpd="sng">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6" name="Rounded Rectangle 35"/>
            <p:cNvSpPr/>
            <p:nvPr/>
          </p:nvSpPr>
          <p:spPr>
            <a:xfrm>
              <a:off x="6701924" y="1412630"/>
              <a:ext cx="1828800" cy="357927"/>
            </a:xfrm>
            <a:prstGeom prst="roundRect">
              <a:avLst/>
            </a:prstGeom>
            <a:solidFill>
              <a:srgbClr val="00709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Ehcache</a:t>
              </a:r>
              <a:endParaRPr lang="en-US" sz="2000" b="1" dirty="0"/>
            </a:p>
          </p:txBody>
        </p:sp>
        <p:sp>
          <p:nvSpPr>
            <p:cNvPr id="37" name="Rounded Rectangle 36"/>
            <p:cNvSpPr/>
            <p:nvPr/>
          </p:nvSpPr>
          <p:spPr>
            <a:xfrm>
              <a:off x="6701924" y="1043137"/>
              <a:ext cx="1828800" cy="357927"/>
            </a:xfrm>
            <a:prstGeom prst="roundRect">
              <a:avLst/>
            </a:prstGeom>
            <a:solidFill>
              <a:srgbClr val="23335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Integration Server</a:t>
              </a:r>
              <a:endParaRPr lang="en-US" b="1" dirty="0"/>
            </a:p>
          </p:txBody>
        </p:sp>
        <p:sp>
          <p:nvSpPr>
            <p:cNvPr id="42" name="Rounded Rectangle 41"/>
            <p:cNvSpPr/>
            <p:nvPr/>
          </p:nvSpPr>
          <p:spPr>
            <a:xfrm>
              <a:off x="6701924" y="1782124"/>
              <a:ext cx="1828800" cy="357927"/>
            </a:xfrm>
            <a:prstGeom prst="roundRect">
              <a:avLst/>
            </a:prstGeom>
            <a:solidFill>
              <a:schemeClr val="tx1">
                <a:lumMod val="40000"/>
                <a:lumOff val="6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BigMemory</a:t>
              </a:r>
              <a:endParaRPr lang="en-US" sz="2000" b="1" dirty="0">
                <a:solidFill>
                  <a:srgbClr val="000000"/>
                </a:solidFill>
              </a:endParaRPr>
            </a:p>
          </p:txBody>
        </p:sp>
      </p:grpSp>
      <p:pic>
        <p:nvPicPr>
          <p:cNvPr id="4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05528" y="1243079"/>
            <a:ext cx="876578" cy="876578"/>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5935579" y="1417053"/>
            <a:ext cx="721895" cy="387684"/>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Tree>
    <p:extLst>
      <p:ext uri="{BB962C8B-B14F-4D97-AF65-F5344CB8AC3E}">
        <p14:creationId xmlns:p14="http://schemas.microsoft.com/office/powerpoint/2010/main" val="1864177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platzhalter 37"/>
          <p:cNvSpPr txBox="1">
            <a:spLocks/>
          </p:cNvSpPr>
          <p:nvPr/>
        </p:nvSpPr>
        <p:spPr>
          <a:xfrm>
            <a:off x="3952875" y="1156311"/>
            <a:ext cx="4914900" cy="290512"/>
          </a:xfrm>
          <a:prstGeom prst="rect">
            <a:avLst/>
          </a:prstGeom>
        </p:spPr>
        <p:txBody>
          <a:bodyPr anchor="ctr"/>
          <a:lstStyle>
            <a:lvl1pPr marL="0" indent="0" algn="l">
              <a:defRPr sz="1600"/>
            </a:lvl1pPr>
          </a:lstStyle>
          <a:p>
            <a:pPr>
              <a:spcBef>
                <a:spcPct val="20000"/>
              </a:spcBef>
              <a:spcAft>
                <a:spcPct val="5000"/>
              </a:spcAft>
              <a:buClr>
                <a:srgbClr val="038299"/>
              </a:buClr>
              <a:buSzPct val="120000"/>
              <a:defRPr/>
            </a:pPr>
            <a:r>
              <a:rPr lang="en-US" kern="0" dirty="0">
                <a:solidFill>
                  <a:srgbClr val="233356"/>
                </a:solidFill>
              </a:rPr>
              <a:t>Everything in the </a:t>
            </a:r>
            <a:r>
              <a:rPr lang="en-US" kern="0" dirty="0" err="1">
                <a:solidFill>
                  <a:srgbClr val="233356"/>
                </a:solidFill>
              </a:rPr>
              <a:t>webMethods</a:t>
            </a:r>
            <a:r>
              <a:rPr lang="en-US" kern="0" dirty="0">
                <a:solidFill>
                  <a:srgbClr val="233356"/>
                </a:solidFill>
              </a:rPr>
              <a:t> </a:t>
            </a:r>
            <a:r>
              <a:rPr lang="en-US" kern="0" dirty="0" smtClean="0">
                <a:solidFill>
                  <a:srgbClr val="233356"/>
                </a:solidFill>
              </a:rPr>
              <a:t>IS </a:t>
            </a:r>
            <a:r>
              <a:rPr lang="en-US" kern="0" dirty="0">
                <a:solidFill>
                  <a:srgbClr val="233356"/>
                </a:solidFill>
              </a:rPr>
              <a:t>is a service</a:t>
            </a:r>
          </a:p>
        </p:txBody>
      </p:sp>
      <p:sp>
        <p:nvSpPr>
          <p:cNvPr id="62" name="Textplatzhalter 37"/>
          <p:cNvSpPr txBox="1">
            <a:spLocks/>
          </p:cNvSpPr>
          <p:nvPr/>
        </p:nvSpPr>
        <p:spPr>
          <a:xfrm>
            <a:off x="3465320" y="3083277"/>
            <a:ext cx="5091112" cy="290512"/>
          </a:xfrm>
          <a:prstGeom prst="rect">
            <a:avLst/>
          </a:prstGeom>
        </p:spPr>
        <p:txBody>
          <a:bodyPr anchor="ctr"/>
          <a:lstStyle>
            <a:lvl1pPr marL="0" indent="0" algn="l">
              <a:defRPr sz="1600"/>
            </a:lvl1pPr>
          </a:lstStyle>
          <a:p>
            <a:pPr>
              <a:spcBef>
                <a:spcPct val="20000"/>
              </a:spcBef>
              <a:spcAft>
                <a:spcPct val="5000"/>
              </a:spcAft>
              <a:buClr>
                <a:srgbClr val="038299"/>
              </a:buClr>
              <a:buSzPct val="120000"/>
              <a:defRPr/>
            </a:pPr>
            <a:r>
              <a:rPr lang="en-US" kern="0" dirty="0">
                <a:solidFill>
                  <a:srgbClr val="233356"/>
                </a:solidFill>
              </a:rPr>
              <a:t>Library of </a:t>
            </a:r>
            <a:r>
              <a:rPr lang="en-US" kern="0" dirty="0" smtClean="0">
                <a:solidFill>
                  <a:srgbClr val="233356"/>
                </a:solidFill>
              </a:rPr>
              <a:t>application/technology adapters</a:t>
            </a:r>
            <a:endParaRPr lang="en-US" kern="0" dirty="0">
              <a:solidFill>
                <a:srgbClr val="233356"/>
              </a:solidFill>
            </a:endParaRPr>
          </a:p>
        </p:txBody>
      </p:sp>
      <p:sp>
        <p:nvSpPr>
          <p:cNvPr id="63" name="Textplatzhalter 37"/>
          <p:cNvSpPr txBox="1">
            <a:spLocks/>
          </p:cNvSpPr>
          <p:nvPr/>
        </p:nvSpPr>
        <p:spPr>
          <a:xfrm>
            <a:off x="3992563" y="2172899"/>
            <a:ext cx="4356363" cy="290512"/>
          </a:xfrm>
          <a:prstGeom prst="rect">
            <a:avLst/>
          </a:prstGeom>
        </p:spPr>
        <p:txBody>
          <a:bodyPr anchor="ctr"/>
          <a:lstStyle>
            <a:lvl1pPr marL="0" indent="0" algn="l">
              <a:defRPr sz="1600"/>
            </a:lvl1pPr>
          </a:lstStyle>
          <a:p>
            <a:pPr>
              <a:spcBef>
                <a:spcPct val="20000"/>
              </a:spcBef>
              <a:spcAft>
                <a:spcPct val="5000"/>
              </a:spcAft>
              <a:buClr>
                <a:srgbClr val="038299"/>
              </a:buClr>
              <a:buSzPct val="120000"/>
              <a:defRPr/>
            </a:pPr>
            <a:r>
              <a:rPr lang="en-US" kern="0" dirty="0">
                <a:solidFill>
                  <a:srgbClr val="233356"/>
                </a:solidFill>
              </a:rPr>
              <a:t>Rapidly assemble using </a:t>
            </a:r>
            <a:r>
              <a:rPr lang="en-US" kern="0" dirty="0" smtClean="0">
                <a:solidFill>
                  <a:srgbClr val="233356"/>
                </a:solidFill>
              </a:rPr>
              <a:t>FLOW Language</a:t>
            </a:r>
            <a:endParaRPr lang="en-US" kern="0" dirty="0">
              <a:solidFill>
                <a:srgbClr val="233356"/>
              </a:solidFill>
            </a:endParaRPr>
          </a:p>
        </p:txBody>
      </p:sp>
      <p:sp>
        <p:nvSpPr>
          <p:cNvPr id="64" name="Textplatzhalter 37"/>
          <p:cNvSpPr txBox="1">
            <a:spLocks/>
          </p:cNvSpPr>
          <p:nvPr/>
        </p:nvSpPr>
        <p:spPr>
          <a:xfrm>
            <a:off x="3798550" y="2640872"/>
            <a:ext cx="5100637" cy="290513"/>
          </a:xfrm>
          <a:prstGeom prst="rect">
            <a:avLst/>
          </a:prstGeom>
        </p:spPr>
        <p:txBody>
          <a:bodyPr anchor="ctr"/>
          <a:lstStyle>
            <a:lvl1pPr marL="0" indent="0" algn="l">
              <a:defRPr sz="1600"/>
            </a:lvl1pPr>
          </a:lstStyle>
          <a:p>
            <a:pPr>
              <a:spcBef>
                <a:spcPct val="20000"/>
              </a:spcBef>
              <a:spcAft>
                <a:spcPct val="5000"/>
              </a:spcAft>
              <a:buClr>
                <a:srgbClr val="038299"/>
              </a:buClr>
              <a:buSzPct val="120000"/>
              <a:defRPr/>
            </a:pPr>
            <a:r>
              <a:rPr lang="en-US" kern="0" dirty="0">
                <a:solidFill>
                  <a:srgbClr val="233356"/>
                </a:solidFill>
              </a:rPr>
              <a:t>Visual transformation, mapping, and routing </a:t>
            </a:r>
          </a:p>
        </p:txBody>
      </p:sp>
      <p:sp>
        <p:nvSpPr>
          <p:cNvPr id="65" name="Textplatzhalter 37"/>
          <p:cNvSpPr txBox="1">
            <a:spLocks/>
          </p:cNvSpPr>
          <p:nvPr/>
        </p:nvSpPr>
        <p:spPr>
          <a:xfrm>
            <a:off x="4017963" y="1668954"/>
            <a:ext cx="5467350" cy="290512"/>
          </a:xfrm>
          <a:prstGeom prst="rect">
            <a:avLst/>
          </a:prstGeom>
        </p:spPr>
        <p:txBody>
          <a:bodyPr anchor="ctr"/>
          <a:lstStyle>
            <a:lvl1pPr marL="0" indent="0" algn="l">
              <a:defRPr sz="1600"/>
            </a:lvl1pPr>
          </a:lstStyle>
          <a:p>
            <a:pPr>
              <a:spcBef>
                <a:spcPct val="20000"/>
              </a:spcBef>
              <a:spcAft>
                <a:spcPct val="5000"/>
              </a:spcAft>
              <a:buClr>
                <a:srgbClr val="038299"/>
              </a:buClr>
              <a:buSzPct val="120000"/>
              <a:defRPr/>
            </a:pPr>
            <a:r>
              <a:rPr lang="en-US" kern="0" dirty="0">
                <a:solidFill>
                  <a:srgbClr val="233356"/>
                </a:solidFill>
              </a:rPr>
              <a:t>Built in service libraries speeds development</a:t>
            </a:r>
          </a:p>
        </p:txBody>
      </p:sp>
      <p:grpSp>
        <p:nvGrpSpPr>
          <p:cNvPr id="4" name="Group 3"/>
          <p:cNvGrpSpPr/>
          <p:nvPr/>
        </p:nvGrpSpPr>
        <p:grpSpPr>
          <a:xfrm>
            <a:off x="662397" y="3971621"/>
            <a:ext cx="2377440" cy="731520"/>
            <a:chOff x="3253510" y="3905487"/>
            <a:chExt cx="2203051" cy="632308"/>
          </a:xfrm>
        </p:grpSpPr>
        <p:sp>
          <p:nvSpPr>
            <p:cNvPr id="69" name="Round Diagonal Corner Rectangle 37"/>
            <p:cNvSpPr/>
            <p:nvPr/>
          </p:nvSpPr>
          <p:spPr>
            <a:xfrm>
              <a:off x="3253510" y="3905487"/>
              <a:ext cx="2064119" cy="632308"/>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dirty="0">
                <a:solidFill>
                  <a:schemeClr val="bg1">
                    <a:lumMod val="50000"/>
                  </a:schemeClr>
                </a:solidFill>
              </a:endParaRPr>
            </a:p>
          </p:txBody>
        </p:sp>
        <p:sp>
          <p:nvSpPr>
            <p:cNvPr id="70" name="Rectangle 6"/>
            <p:cNvSpPr txBox="1">
              <a:spLocks noChangeArrowheads="1"/>
            </p:cNvSpPr>
            <p:nvPr/>
          </p:nvSpPr>
          <p:spPr bwMode="auto">
            <a:xfrm>
              <a:off x="3316284" y="4005760"/>
              <a:ext cx="2140277" cy="469702"/>
            </a:xfrm>
            <a:prstGeom prst="rect">
              <a:avLst/>
            </a:prstGeom>
            <a:noFill/>
            <a:ln w="9525">
              <a:noFill/>
              <a:miter lim="800000"/>
              <a:headEnd/>
              <a:tailEnd/>
            </a:ln>
          </p:spPr>
          <p:txBody>
            <a:bodyPr lIns="72000" tIns="0" rIns="72000" bIns="0" anchor="ctr"/>
            <a:lstStyle/>
            <a:p>
              <a:r>
                <a:rPr lang="en-US" sz="1200" b="1" dirty="0">
                  <a:solidFill>
                    <a:srgbClr val="FFFFFF"/>
                  </a:solidFill>
                </a:rPr>
                <a:t>Hide complexity of  heterogeneous technologies </a:t>
              </a:r>
            </a:p>
          </p:txBody>
        </p:sp>
      </p:grpSp>
      <p:sp>
        <p:nvSpPr>
          <p:cNvPr id="7" name="Title 6"/>
          <p:cNvSpPr>
            <a:spLocks noGrp="1"/>
          </p:cNvSpPr>
          <p:nvPr>
            <p:ph type="title"/>
          </p:nvPr>
        </p:nvSpPr>
        <p:spPr>
          <a:xfrm>
            <a:off x="3702537" y="319488"/>
            <a:ext cx="4968021" cy="364358"/>
          </a:xfrm>
        </p:spPr>
        <p:txBody>
          <a:bodyPr/>
          <a:lstStyle/>
          <a:p>
            <a:r>
              <a:rPr lang="en-US" dirty="0" smtClean="0"/>
              <a:t>highlights</a:t>
            </a:r>
            <a:endParaRPr lang="en-US" dirty="0"/>
          </a:p>
        </p:txBody>
      </p:sp>
      <p:sp>
        <p:nvSpPr>
          <p:cNvPr id="8" name="Text Placeholder 7"/>
          <p:cNvSpPr>
            <a:spLocks noGrp="1"/>
          </p:cNvSpPr>
          <p:nvPr>
            <p:ph type="body" sz="quarter" idx="13"/>
          </p:nvPr>
        </p:nvSpPr>
        <p:spPr>
          <a:xfrm>
            <a:off x="3780691" y="664936"/>
            <a:ext cx="4968021" cy="364358"/>
          </a:xfrm>
        </p:spPr>
        <p:txBody>
          <a:bodyPr/>
          <a:lstStyle/>
          <a:p>
            <a:endParaRPr lang="en-US" dirty="0"/>
          </a:p>
        </p:txBody>
      </p:sp>
      <p:sp>
        <p:nvSpPr>
          <p:cNvPr id="34" name="Bogen 14"/>
          <p:cNvSpPr/>
          <p:nvPr/>
        </p:nvSpPr>
        <p:spPr bwMode="auto">
          <a:xfrm>
            <a:off x="-1142129" y="-146865"/>
            <a:ext cx="4822622" cy="3922150"/>
          </a:xfrm>
          <a:prstGeom prst="arc">
            <a:avLst>
              <a:gd name="adj1" fmla="val 17031363"/>
              <a:gd name="adj2" fmla="val 7691350"/>
            </a:avLst>
          </a:prstGeom>
          <a:noFill/>
          <a:ln w="76200" cap="flat" cmpd="sng" algn="ctr">
            <a:solidFill>
              <a:srgbClr val="0899CC"/>
            </a:solidFill>
            <a:prstDash val="solid"/>
            <a:round/>
            <a:headEnd type="none" w="med" len="med"/>
            <a:tailEnd type="none" w="med" len="med"/>
          </a:ln>
          <a:effectLst>
            <a:outerShdw blurRad="63500" sx="102000" sy="102000" algn="ctr" rotWithShape="0">
              <a:prstClr val="black">
                <a:alpha val="40000"/>
              </a:prstClr>
            </a:outerShdw>
          </a:effectLst>
          <a:scene3d>
            <a:camera prst="orthographicFront"/>
            <a:lightRig rig="threePt" dir="t"/>
          </a:scene3d>
          <a:sp3d prstMaterial="metal"/>
        </p:spPr>
        <p:txBody>
          <a:bodyPr/>
          <a:lstStyle/>
          <a:p>
            <a:pPr algn="ctr">
              <a:defRPr/>
            </a:pPr>
            <a:endParaRPr lang="de-DE">
              <a:solidFill>
                <a:srgbClr val="233356"/>
              </a:solidFill>
            </a:endParaRPr>
          </a:p>
        </p:txBody>
      </p:sp>
      <p:grpSp>
        <p:nvGrpSpPr>
          <p:cNvPr id="35" name="Gruppieren 13"/>
          <p:cNvGrpSpPr>
            <a:grpSpLocks/>
          </p:cNvGrpSpPr>
          <p:nvPr/>
        </p:nvGrpSpPr>
        <p:grpSpPr bwMode="auto">
          <a:xfrm>
            <a:off x="3493130" y="1198534"/>
            <a:ext cx="239967" cy="243648"/>
            <a:chOff x="3507259" y="1857904"/>
            <a:chExt cx="234000" cy="234000"/>
          </a:xfrm>
        </p:grpSpPr>
        <p:sp>
          <p:nvSpPr>
            <p:cNvPr id="36" name="Ellipse 17"/>
            <p:cNvSpPr>
              <a:spLocks noChangeAspect="1"/>
            </p:cNvSpPr>
            <p:nvPr/>
          </p:nvSpPr>
          <p:spPr bwMode="auto">
            <a:xfrm>
              <a:off x="3588259" y="1938904"/>
              <a:ext cx="72000" cy="72000"/>
            </a:xfrm>
            <a:prstGeom prst="ellipse">
              <a:avLst/>
            </a:prstGeom>
            <a:noFill/>
            <a:ln w="1270" algn="ctr">
              <a:solidFill>
                <a:srgbClr val="0899CC"/>
              </a:solidFill>
              <a:round/>
              <a:headEnd/>
              <a:tailEnd/>
            </a:ln>
          </p:spPr>
          <p:txBody>
            <a:bodyPr wrap="none" anchor="ctr"/>
            <a:lstStyle/>
            <a:p>
              <a:pPr algn="ctr"/>
              <a:endParaRPr lang="de-DE">
                <a:solidFill>
                  <a:srgbClr val="233356"/>
                </a:solidFill>
              </a:endParaRPr>
            </a:p>
          </p:txBody>
        </p:sp>
        <p:sp>
          <p:nvSpPr>
            <p:cNvPr id="37" name="Ellipse 18"/>
            <p:cNvSpPr>
              <a:spLocks noChangeAspect="1"/>
            </p:cNvSpPr>
            <p:nvPr/>
          </p:nvSpPr>
          <p:spPr bwMode="auto">
            <a:xfrm>
              <a:off x="3507259" y="1857904"/>
              <a:ext cx="234000" cy="234000"/>
            </a:xfrm>
            <a:prstGeom prst="ellipse">
              <a:avLst/>
            </a:prstGeom>
            <a:solidFill>
              <a:schemeClr val="bg1"/>
            </a:solidFill>
            <a:ln w="38100" cap="flat" cmpd="sng" algn="ctr">
              <a:solidFill>
                <a:srgbClr val="0899CC"/>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prstMaterial="metal"/>
          </p:spPr>
          <p:txBody>
            <a:bodyPr/>
            <a:lstStyle/>
            <a:p>
              <a:pPr algn="ctr">
                <a:defRPr/>
              </a:pPr>
              <a:endParaRPr lang="de-DE">
                <a:solidFill>
                  <a:srgbClr val="233356"/>
                </a:solidFill>
              </a:endParaRPr>
            </a:p>
          </p:txBody>
        </p:sp>
      </p:grpSp>
      <p:grpSp>
        <p:nvGrpSpPr>
          <p:cNvPr id="52" name="Gruppieren 16"/>
          <p:cNvGrpSpPr>
            <a:grpSpLocks/>
          </p:cNvGrpSpPr>
          <p:nvPr/>
        </p:nvGrpSpPr>
        <p:grpSpPr bwMode="auto">
          <a:xfrm>
            <a:off x="3558583" y="1706436"/>
            <a:ext cx="239967" cy="243648"/>
            <a:chOff x="3607272" y="2467504"/>
            <a:chExt cx="234000" cy="234000"/>
          </a:xfrm>
        </p:grpSpPr>
        <p:sp>
          <p:nvSpPr>
            <p:cNvPr id="53" name="Ellipse 20"/>
            <p:cNvSpPr>
              <a:spLocks noChangeAspect="1"/>
            </p:cNvSpPr>
            <p:nvPr/>
          </p:nvSpPr>
          <p:spPr bwMode="auto">
            <a:xfrm>
              <a:off x="3688272" y="2548504"/>
              <a:ext cx="72000" cy="72000"/>
            </a:xfrm>
            <a:prstGeom prst="ellipse">
              <a:avLst/>
            </a:prstGeom>
            <a:noFill/>
            <a:ln w="1270" algn="ctr">
              <a:solidFill>
                <a:srgbClr val="0899CC"/>
              </a:solidFill>
              <a:round/>
              <a:headEnd/>
              <a:tailEnd/>
            </a:ln>
          </p:spPr>
          <p:txBody>
            <a:bodyPr wrap="none" anchor="ctr"/>
            <a:lstStyle/>
            <a:p>
              <a:pPr algn="ctr"/>
              <a:endParaRPr lang="de-DE">
                <a:solidFill>
                  <a:srgbClr val="233356"/>
                </a:solidFill>
              </a:endParaRPr>
            </a:p>
          </p:txBody>
        </p:sp>
        <p:sp>
          <p:nvSpPr>
            <p:cNvPr id="54" name="Ellipse 21"/>
            <p:cNvSpPr>
              <a:spLocks noChangeAspect="1"/>
            </p:cNvSpPr>
            <p:nvPr/>
          </p:nvSpPr>
          <p:spPr bwMode="auto">
            <a:xfrm>
              <a:off x="3607272" y="2467504"/>
              <a:ext cx="234000" cy="234000"/>
            </a:xfrm>
            <a:prstGeom prst="ellipse">
              <a:avLst/>
            </a:prstGeom>
            <a:solidFill>
              <a:schemeClr val="bg1"/>
            </a:solidFill>
            <a:ln w="38100" cap="flat" cmpd="sng" algn="ctr">
              <a:solidFill>
                <a:srgbClr val="0899CC"/>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prstMaterial="metal"/>
          </p:spPr>
          <p:txBody>
            <a:bodyPr/>
            <a:lstStyle/>
            <a:p>
              <a:pPr algn="ctr">
                <a:defRPr/>
              </a:pPr>
              <a:endParaRPr lang="de-DE">
                <a:solidFill>
                  <a:srgbClr val="233356"/>
                </a:solidFill>
              </a:endParaRPr>
            </a:p>
          </p:txBody>
        </p:sp>
      </p:grpSp>
      <p:grpSp>
        <p:nvGrpSpPr>
          <p:cNvPr id="55" name="Gruppieren 19"/>
          <p:cNvGrpSpPr>
            <a:grpSpLocks/>
          </p:cNvGrpSpPr>
          <p:nvPr/>
        </p:nvGrpSpPr>
        <p:grpSpPr bwMode="auto">
          <a:xfrm>
            <a:off x="3465320" y="2197060"/>
            <a:ext cx="247488" cy="243648"/>
            <a:chOff x="3547741" y="3077103"/>
            <a:chExt cx="234000" cy="234000"/>
          </a:xfrm>
        </p:grpSpPr>
        <p:sp>
          <p:nvSpPr>
            <p:cNvPr id="56" name="Ellipse 23"/>
            <p:cNvSpPr>
              <a:spLocks noChangeAspect="1"/>
            </p:cNvSpPr>
            <p:nvPr/>
          </p:nvSpPr>
          <p:spPr bwMode="auto">
            <a:xfrm>
              <a:off x="3628741" y="3158103"/>
              <a:ext cx="72000" cy="72000"/>
            </a:xfrm>
            <a:prstGeom prst="ellipse">
              <a:avLst/>
            </a:prstGeom>
            <a:noFill/>
            <a:ln w="1270" algn="ctr">
              <a:solidFill>
                <a:srgbClr val="0899CC"/>
              </a:solidFill>
              <a:round/>
              <a:headEnd/>
              <a:tailEnd/>
            </a:ln>
          </p:spPr>
          <p:txBody>
            <a:bodyPr wrap="none" anchor="ctr"/>
            <a:lstStyle/>
            <a:p>
              <a:pPr algn="ctr"/>
              <a:endParaRPr lang="de-DE">
                <a:solidFill>
                  <a:srgbClr val="233356"/>
                </a:solidFill>
              </a:endParaRPr>
            </a:p>
          </p:txBody>
        </p:sp>
        <p:sp>
          <p:nvSpPr>
            <p:cNvPr id="57" name="Ellipse 24"/>
            <p:cNvSpPr>
              <a:spLocks noChangeAspect="1"/>
            </p:cNvSpPr>
            <p:nvPr/>
          </p:nvSpPr>
          <p:spPr bwMode="auto">
            <a:xfrm>
              <a:off x="3547741" y="3077103"/>
              <a:ext cx="234000" cy="234000"/>
            </a:xfrm>
            <a:prstGeom prst="ellipse">
              <a:avLst/>
            </a:prstGeom>
            <a:solidFill>
              <a:schemeClr val="bg1"/>
            </a:solidFill>
            <a:ln w="38100" cap="flat" cmpd="sng" algn="ctr">
              <a:solidFill>
                <a:srgbClr val="0899CC"/>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prstMaterial="metal"/>
          </p:spPr>
          <p:txBody>
            <a:bodyPr/>
            <a:lstStyle/>
            <a:p>
              <a:pPr algn="ctr">
                <a:defRPr/>
              </a:pPr>
              <a:endParaRPr lang="de-DE">
                <a:solidFill>
                  <a:srgbClr val="233356"/>
                </a:solidFill>
              </a:endParaRPr>
            </a:p>
          </p:txBody>
        </p:sp>
      </p:grpSp>
      <p:grpSp>
        <p:nvGrpSpPr>
          <p:cNvPr id="73" name="Gruppieren 22"/>
          <p:cNvGrpSpPr>
            <a:grpSpLocks/>
          </p:cNvGrpSpPr>
          <p:nvPr/>
        </p:nvGrpSpPr>
        <p:grpSpPr bwMode="auto">
          <a:xfrm>
            <a:off x="3237606" y="2661767"/>
            <a:ext cx="247488" cy="243648"/>
            <a:chOff x="3328666" y="3653364"/>
            <a:chExt cx="234000" cy="234000"/>
          </a:xfrm>
        </p:grpSpPr>
        <p:sp>
          <p:nvSpPr>
            <p:cNvPr id="74" name="Ellipse 26"/>
            <p:cNvSpPr>
              <a:spLocks noChangeAspect="1"/>
            </p:cNvSpPr>
            <p:nvPr/>
          </p:nvSpPr>
          <p:spPr bwMode="auto">
            <a:xfrm>
              <a:off x="3409666" y="3734364"/>
              <a:ext cx="72000" cy="72000"/>
            </a:xfrm>
            <a:prstGeom prst="ellipse">
              <a:avLst/>
            </a:prstGeom>
            <a:noFill/>
            <a:ln w="1270" algn="ctr">
              <a:solidFill>
                <a:srgbClr val="0899CC"/>
              </a:solidFill>
              <a:round/>
              <a:headEnd/>
              <a:tailEnd/>
            </a:ln>
          </p:spPr>
          <p:txBody>
            <a:bodyPr wrap="none" anchor="ctr"/>
            <a:lstStyle/>
            <a:p>
              <a:pPr algn="ctr"/>
              <a:endParaRPr lang="de-DE">
                <a:solidFill>
                  <a:srgbClr val="233356"/>
                </a:solidFill>
              </a:endParaRPr>
            </a:p>
          </p:txBody>
        </p:sp>
        <p:sp>
          <p:nvSpPr>
            <p:cNvPr id="75" name="Ellipse 27"/>
            <p:cNvSpPr>
              <a:spLocks noChangeAspect="1"/>
            </p:cNvSpPr>
            <p:nvPr/>
          </p:nvSpPr>
          <p:spPr bwMode="auto">
            <a:xfrm>
              <a:off x="3328666" y="3653364"/>
              <a:ext cx="234000" cy="234000"/>
            </a:xfrm>
            <a:prstGeom prst="ellipse">
              <a:avLst/>
            </a:prstGeom>
            <a:solidFill>
              <a:schemeClr val="bg1"/>
            </a:solidFill>
            <a:ln w="38100" cap="flat" cmpd="sng" algn="ctr">
              <a:solidFill>
                <a:srgbClr val="0899CC"/>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prstMaterial="metal"/>
          </p:spPr>
          <p:txBody>
            <a:bodyPr/>
            <a:lstStyle/>
            <a:p>
              <a:pPr algn="ctr">
                <a:defRPr/>
              </a:pPr>
              <a:endParaRPr lang="de-DE">
                <a:solidFill>
                  <a:srgbClr val="233356"/>
                </a:solidFill>
              </a:endParaRPr>
            </a:p>
          </p:txBody>
        </p:sp>
      </p:grpSp>
      <p:grpSp>
        <p:nvGrpSpPr>
          <p:cNvPr id="76" name="Gruppieren 25"/>
          <p:cNvGrpSpPr>
            <a:grpSpLocks/>
          </p:cNvGrpSpPr>
          <p:nvPr/>
        </p:nvGrpSpPr>
        <p:grpSpPr bwMode="auto">
          <a:xfrm>
            <a:off x="2864691" y="3083277"/>
            <a:ext cx="239967" cy="242311"/>
            <a:chOff x="2973860" y="4151043"/>
            <a:chExt cx="234000" cy="234000"/>
          </a:xfrm>
        </p:grpSpPr>
        <p:sp>
          <p:nvSpPr>
            <p:cNvPr id="77" name="Ellipse 29"/>
            <p:cNvSpPr>
              <a:spLocks noChangeAspect="1"/>
            </p:cNvSpPr>
            <p:nvPr/>
          </p:nvSpPr>
          <p:spPr bwMode="auto">
            <a:xfrm>
              <a:off x="3054860" y="4232043"/>
              <a:ext cx="72000" cy="72000"/>
            </a:xfrm>
            <a:prstGeom prst="ellipse">
              <a:avLst/>
            </a:prstGeom>
            <a:noFill/>
            <a:ln w="1270" algn="ctr">
              <a:solidFill>
                <a:srgbClr val="0899CC"/>
              </a:solidFill>
              <a:round/>
              <a:headEnd/>
              <a:tailEnd/>
            </a:ln>
          </p:spPr>
          <p:txBody>
            <a:bodyPr wrap="none" anchor="ctr"/>
            <a:lstStyle/>
            <a:p>
              <a:pPr algn="ctr"/>
              <a:endParaRPr lang="de-DE">
                <a:solidFill>
                  <a:srgbClr val="233356"/>
                </a:solidFill>
              </a:endParaRPr>
            </a:p>
          </p:txBody>
        </p:sp>
        <p:sp>
          <p:nvSpPr>
            <p:cNvPr id="78" name="Ellipse 30"/>
            <p:cNvSpPr>
              <a:spLocks noChangeAspect="1"/>
            </p:cNvSpPr>
            <p:nvPr/>
          </p:nvSpPr>
          <p:spPr bwMode="auto">
            <a:xfrm>
              <a:off x="2973860" y="4151043"/>
              <a:ext cx="234000" cy="234000"/>
            </a:xfrm>
            <a:prstGeom prst="ellipse">
              <a:avLst/>
            </a:prstGeom>
            <a:solidFill>
              <a:schemeClr val="bg1"/>
            </a:solidFill>
            <a:ln w="38100" cap="flat" cmpd="sng" algn="ctr">
              <a:solidFill>
                <a:srgbClr val="0899CC"/>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prstMaterial="metal"/>
          </p:spPr>
          <p:txBody>
            <a:bodyPr/>
            <a:lstStyle/>
            <a:p>
              <a:pPr algn="ctr">
                <a:defRPr/>
              </a:pPr>
              <a:endParaRPr lang="de-DE">
                <a:solidFill>
                  <a:srgbClr val="233356"/>
                </a:solidFill>
              </a:endParaRPr>
            </a:p>
          </p:txBody>
        </p:sp>
      </p:grpSp>
      <p:grpSp>
        <p:nvGrpSpPr>
          <p:cNvPr id="2" name="Group 1"/>
          <p:cNvGrpSpPr/>
          <p:nvPr/>
        </p:nvGrpSpPr>
        <p:grpSpPr>
          <a:xfrm>
            <a:off x="141938" y="493495"/>
            <a:ext cx="2937438" cy="2615874"/>
            <a:chOff x="5098155" y="1415135"/>
            <a:chExt cx="2975429" cy="2649706"/>
          </a:xfrm>
        </p:grpSpPr>
        <p:pic>
          <p:nvPicPr>
            <p:cNvPr id="66" name="Picture 81"/>
            <p:cNvPicPr>
              <a:picLocks noChangeAspect="1" noChangeArrowheads="1"/>
            </p:cNvPicPr>
            <p:nvPr/>
          </p:nvPicPr>
          <p:blipFill>
            <a:blip r:embed="rId3" cstate="print">
              <a:duotone>
                <a:schemeClr val="accent3">
                  <a:shade val="45000"/>
                  <a:satMod val="135000"/>
                </a:schemeClr>
                <a:prstClr val="white"/>
              </a:duotone>
              <a:alphaModFix amt="47000"/>
              <a:extLst>
                <a:ext uri="{28A0092B-C50C-407E-A947-70E740481C1C}">
                  <a14:useLocalDpi xmlns:a14="http://schemas.microsoft.com/office/drawing/2010/main" val="0"/>
                </a:ext>
              </a:extLst>
            </a:blip>
            <a:stretch>
              <a:fillRect/>
            </a:stretch>
          </p:blipFill>
          <p:spPr bwMode="auto">
            <a:xfrm>
              <a:off x="5600929" y="1415135"/>
              <a:ext cx="1969880" cy="2649706"/>
            </a:xfrm>
            <a:prstGeom prst="rect">
              <a:avLst/>
            </a:prstGeom>
            <a:noFill/>
            <a:ln>
              <a:noFill/>
            </a:ln>
            <a:effectLst/>
          </p:spPr>
        </p:pic>
        <p:sp>
          <p:nvSpPr>
            <p:cNvPr id="79" name="Alternate Process 78"/>
            <p:cNvSpPr/>
            <p:nvPr/>
          </p:nvSpPr>
          <p:spPr>
            <a:xfrm>
              <a:off x="5098155" y="2630706"/>
              <a:ext cx="2975429" cy="435429"/>
            </a:xfrm>
            <a:prstGeom prst="flowChartAlternateProcess">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nvGrpSpPr>
            <p:cNvPr id="80" name="Group 79"/>
            <p:cNvGrpSpPr/>
            <p:nvPr/>
          </p:nvGrpSpPr>
          <p:grpSpPr>
            <a:xfrm>
              <a:off x="5242415" y="3197367"/>
              <a:ext cx="2686908" cy="608996"/>
              <a:chOff x="2235248" y="2471661"/>
              <a:chExt cx="2686908" cy="608996"/>
            </a:xfrm>
          </p:grpSpPr>
          <p:sp>
            <p:nvSpPr>
              <p:cNvPr id="81" name="Round Diagonal Corner Rectangle 80"/>
              <p:cNvSpPr/>
              <p:nvPr/>
            </p:nvSpPr>
            <p:spPr>
              <a:xfrm>
                <a:off x="2235248"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grpSp>
            <p:nvGrpSpPr>
              <p:cNvPr id="82" name="Group 81"/>
              <p:cNvGrpSpPr/>
              <p:nvPr/>
            </p:nvGrpSpPr>
            <p:grpSpPr>
              <a:xfrm>
                <a:off x="2295264" y="2567215"/>
                <a:ext cx="688968" cy="426356"/>
                <a:chOff x="2461335" y="910460"/>
                <a:chExt cx="1334627" cy="825912"/>
              </a:xfrm>
            </p:grpSpPr>
            <p:pic>
              <p:nvPicPr>
                <p:cNvPr id="8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051436" y="991845"/>
                  <a:ext cx="744526" cy="74452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461335" y="910460"/>
                  <a:ext cx="658676" cy="658675"/>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Round Diagonal Corner Rectangle 82"/>
              <p:cNvSpPr/>
              <p:nvPr/>
            </p:nvSpPr>
            <p:spPr>
              <a:xfrm>
                <a:off x="3172325"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sp>
            <p:nvSpPr>
              <p:cNvPr id="84" name="Round Diagonal Corner Rectangle 83"/>
              <p:cNvSpPr/>
              <p:nvPr/>
            </p:nvSpPr>
            <p:spPr>
              <a:xfrm>
                <a:off x="4109403"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pic>
            <p:nvPicPr>
              <p:cNvPr id="85"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364439" y="2546414"/>
                <a:ext cx="302680" cy="4653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69778" y="2571188"/>
                <a:ext cx="417847" cy="41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Group 88"/>
            <p:cNvGrpSpPr/>
            <p:nvPr/>
          </p:nvGrpSpPr>
          <p:grpSpPr>
            <a:xfrm>
              <a:off x="5242415" y="1898339"/>
              <a:ext cx="2686908" cy="608996"/>
              <a:chOff x="2235248" y="2471661"/>
              <a:chExt cx="2686908" cy="608996"/>
            </a:xfrm>
          </p:grpSpPr>
          <p:sp>
            <p:nvSpPr>
              <p:cNvPr id="90" name="Round Diagonal Corner Rectangle 89"/>
              <p:cNvSpPr/>
              <p:nvPr/>
            </p:nvSpPr>
            <p:spPr>
              <a:xfrm>
                <a:off x="2235248"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120" name="Round Diagonal Corner Rectangle 119"/>
              <p:cNvSpPr/>
              <p:nvPr/>
            </p:nvSpPr>
            <p:spPr>
              <a:xfrm>
                <a:off x="3172325"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121" name="Round Diagonal Corner Rectangle 120"/>
              <p:cNvSpPr/>
              <p:nvPr/>
            </p:nvSpPr>
            <p:spPr>
              <a:xfrm>
                <a:off x="4109403"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pic>
          <p:nvPicPr>
            <p:cNvPr id="1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345714" y="1964483"/>
              <a:ext cx="480311" cy="48031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5406401" y="1975013"/>
              <a:ext cx="462829" cy="462829"/>
            </a:xfrm>
            <a:prstGeom prst="rect">
              <a:avLst/>
            </a:prstGeom>
            <a:noFill/>
            <a:extLst>
              <a:ext uri="{909E8E84-426E-40DD-AFC4-6F175D3DCCD1}">
                <a14:hiddenFill xmlns:a14="http://schemas.microsoft.com/office/drawing/2010/main">
                  <a:solidFill>
                    <a:srgbClr val="FFFFFF"/>
                  </a:solidFill>
                </a14:hiddenFill>
              </a:ext>
            </a:extLst>
          </p:spPr>
        </p:pic>
        <p:grpSp>
          <p:nvGrpSpPr>
            <p:cNvPr id="124" name="Group 123"/>
            <p:cNvGrpSpPr/>
            <p:nvPr/>
          </p:nvGrpSpPr>
          <p:grpSpPr>
            <a:xfrm>
              <a:off x="5633368" y="2494635"/>
              <a:ext cx="1899557" cy="145142"/>
              <a:chOff x="2554512" y="1768929"/>
              <a:chExt cx="1899557" cy="145142"/>
            </a:xfrm>
          </p:grpSpPr>
          <p:cxnSp>
            <p:nvCxnSpPr>
              <p:cNvPr id="125" name="Straight Connector 124"/>
              <p:cNvCxnSpPr/>
              <p:nvPr/>
            </p:nvCxnSpPr>
            <p:spPr>
              <a:xfrm flipH="1">
                <a:off x="4454069" y="17816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26" name="Straight Connector 125"/>
              <p:cNvCxnSpPr/>
              <p:nvPr/>
            </p:nvCxnSpPr>
            <p:spPr>
              <a:xfrm flipH="1">
                <a:off x="3490683" y="1779815"/>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27" name="Straight Connector 126"/>
              <p:cNvCxnSpPr/>
              <p:nvPr/>
            </p:nvCxnSpPr>
            <p:spPr>
              <a:xfrm flipH="1">
                <a:off x="2554512" y="17689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grpSp>
        <p:grpSp>
          <p:nvGrpSpPr>
            <p:cNvPr id="128" name="Group 127"/>
            <p:cNvGrpSpPr/>
            <p:nvPr/>
          </p:nvGrpSpPr>
          <p:grpSpPr>
            <a:xfrm>
              <a:off x="5633368" y="3064321"/>
              <a:ext cx="1899557" cy="145142"/>
              <a:chOff x="2554512" y="1768929"/>
              <a:chExt cx="1899557" cy="145142"/>
            </a:xfrm>
          </p:grpSpPr>
          <p:cxnSp>
            <p:nvCxnSpPr>
              <p:cNvPr id="129" name="Straight Connector 128"/>
              <p:cNvCxnSpPr/>
              <p:nvPr/>
            </p:nvCxnSpPr>
            <p:spPr>
              <a:xfrm flipH="1">
                <a:off x="4454069" y="17816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30" name="Straight Connector 129"/>
              <p:cNvCxnSpPr/>
              <p:nvPr/>
            </p:nvCxnSpPr>
            <p:spPr>
              <a:xfrm flipH="1">
                <a:off x="3490683" y="1779815"/>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31" name="Straight Connector 130"/>
              <p:cNvCxnSpPr/>
              <p:nvPr/>
            </p:nvCxnSpPr>
            <p:spPr>
              <a:xfrm flipH="1">
                <a:off x="2554512" y="17689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grpSp>
        <p:sp>
          <p:nvSpPr>
            <p:cNvPr id="132" name="TextBox 131"/>
            <p:cNvSpPr txBox="1"/>
            <p:nvPr/>
          </p:nvSpPr>
          <p:spPr>
            <a:xfrm>
              <a:off x="5787588" y="2730493"/>
              <a:ext cx="1551214" cy="246221"/>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1600" b="1" dirty="0" err="1" smtClean="0">
                  <a:solidFill>
                    <a:schemeClr val="bg1"/>
                  </a:solidFill>
                  <a:latin typeface="Arial"/>
                  <a:cs typeface="Arial"/>
                </a:rPr>
                <a:t>ESB</a:t>
              </a:r>
            </a:p>
          </p:txBody>
        </p:sp>
        <p:grpSp>
          <p:nvGrpSpPr>
            <p:cNvPr id="133" name="Group 132"/>
            <p:cNvGrpSpPr/>
            <p:nvPr/>
          </p:nvGrpSpPr>
          <p:grpSpPr>
            <a:xfrm>
              <a:off x="7259423" y="1947007"/>
              <a:ext cx="536575" cy="536574"/>
              <a:chOff x="5318125" y="2075376"/>
              <a:chExt cx="536575" cy="536574"/>
            </a:xfrm>
          </p:grpSpPr>
          <p:grpSp>
            <p:nvGrpSpPr>
              <p:cNvPr id="134" name="Group 133"/>
              <p:cNvGrpSpPr/>
              <p:nvPr/>
            </p:nvGrpSpPr>
            <p:grpSpPr>
              <a:xfrm>
                <a:off x="5458108" y="2179027"/>
                <a:ext cx="256892" cy="262131"/>
                <a:chOff x="4946187" y="3633376"/>
                <a:chExt cx="614599" cy="627132"/>
              </a:xfrm>
            </p:grpSpPr>
            <p:grpSp>
              <p:nvGrpSpPr>
                <p:cNvPr id="136" name="Group 135"/>
                <p:cNvGrpSpPr/>
                <p:nvPr/>
              </p:nvGrpSpPr>
              <p:grpSpPr>
                <a:xfrm>
                  <a:off x="4946187" y="3633376"/>
                  <a:ext cx="614599" cy="613679"/>
                  <a:chOff x="760413" y="2879725"/>
                  <a:chExt cx="1058862" cy="1057275"/>
                </a:xfrm>
                <a:solidFill>
                  <a:schemeClr val="accent1"/>
                </a:solidFill>
              </p:grpSpPr>
              <p:sp>
                <p:nvSpPr>
                  <p:cNvPr id="138" name="Freeform 6"/>
                  <p:cNvSpPr>
                    <a:spLocks noEditPoints="1"/>
                  </p:cNvSpPr>
                  <p:nvPr/>
                </p:nvSpPr>
                <p:spPr bwMode="auto">
                  <a:xfrm>
                    <a:off x="760413" y="2879725"/>
                    <a:ext cx="1058862" cy="1057275"/>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4 h 168"/>
                      <a:gd name="T12" fmla="*/ 4 w 168"/>
                      <a:gd name="T13" fmla="*/ 84 h 168"/>
                      <a:gd name="T14" fmla="*/ 84 w 168"/>
                      <a:gd name="T15" fmla="*/ 164 h 168"/>
                      <a:gd name="T16" fmla="*/ 164 w 168"/>
                      <a:gd name="T17" fmla="*/ 84 h 168"/>
                      <a:gd name="T18" fmla="*/ 84 w 168"/>
                      <a:gd name="T19"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0"/>
                          <a:pt x="0" y="84"/>
                        </a:cubicBezTo>
                        <a:cubicBezTo>
                          <a:pt x="0" y="38"/>
                          <a:pt x="38" y="0"/>
                          <a:pt x="84" y="0"/>
                        </a:cubicBezTo>
                        <a:cubicBezTo>
                          <a:pt x="130" y="0"/>
                          <a:pt x="168" y="38"/>
                          <a:pt x="168" y="84"/>
                        </a:cubicBezTo>
                        <a:cubicBezTo>
                          <a:pt x="168" y="130"/>
                          <a:pt x="130" y="168"/>
                          <a:pt x="84" y="168"/>
                        </a:cubicBezTo>
                        <a:close/>
                        <a:moveTo>
                          <a:pt x="84" y="4"/>
                        </a:moveTo>
                        <a:cubicBezTo>
                          <a:pt x="40" y="4"/>
                          <a:pt x="4" y="40"/>
                          <a:pt x="4" y="84"/>
                        </a:cubicBezTo>
                        <a:cubicBezTo>
                          <a:pt x="4" y="128"/>
                          <a:pt x="40" y="164"/>
                          <a:pt x="84" y="164"/>
                        </a:cubicBezTo>
                        <a:cubicBezTo>
                          <a:pt x="128" y="164"/>
                          <a:pt x="164" y="128"/>
                          <a:pt x="164" y="84"/>
                        </a:cubicBezTo>
                        <a:cubicBezTo>
                          <a:pt x="164" y="40"/>
                          <a:pt x="128" y="4"/>
                          <a:pt x="84" y="4"/>
                        </a:cubicBezTo>
                        <a:close/>
                      </a:path>
                    </a:pathLst>
                  </a:custGeom>
                  <a:grp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7"/>
                  <p:cNvSpPr>
                    <a:spLocks/>
                  </p:cNvSpPr>
                  <p:nvPr/>
                </p:nvSpPr>
                <p:spPr bwMode="auto">
                  <a:xfrm>
                    <a:off x="936625" y="2898775"/>
                    <a:ext cx="750887" cy="881063"/>
                  </a:xfrm>
                  <a:custGeom>
                    <a:avLst/>
                    <a:gdLst>
                      <a:gd name="T0" fmla="*/ 36 w 119"/>
                      <a:gd name="T1" fmla="*/ 120 h 140"/>
                      <a:gd name="T2" fmla="*/ 40 w 119"/>
                      <a:gd name="T3" fmla="*/ 110 h 140"/>
                      <a:gd name="T4" fmla="*/ 33 w 119"/>
                      <a:gd name="T5" fmla="*/ 99 h 140"/>
                      <a:gd name="T6" fmla="*/ 19 w 119"/>
                      <a:gd name="T7" fmla="*/ 90 h 140"/>
                      <a:gd name="T8" fmla="*/ 0 w 119"/>
                      <a:gd name="T9" fmla="*/ 74 h 140"/>
                      <a:gd name="T10" fmla="*/ 38 w 119"/>
                      <a:gd name="T11" fmla="*/ 45 h 140"/>
                      <a:gd name="T12" fmla="*/ 58 w 119"/>
                      <a:gd name="T13" fmla="*/ 48 h 140"/>
                      <a:gd name="T14" fmla="*/ 64 w 119"/>
                      <a:gd name="T15" fmla="*/ 29 h 140"/>
                      <a:gd name="T16" fmla="*/ 52 w 119"/>
                      <a:gd name="T17" fmla="*/ 30 h 140"/>
                      <a:gd name="T18" fmla="*/ 80 w 119"/>
                      <a:gd name="T19" fmla="*/ 1 h 140"/>
                      <a:gd name="T20" fmla="*/ 80 w 119"/>
                      <a:gd name="T21" fmla="*/ 4 h 140"/>
                      <a:gd name="T22" fmla="*/ 54 w 119"/>
                      <a:gd name="T23" fmla="*/ 26 h 140"/>
                      <a:gd name="T24" fmla="*/ 67 w 119"/>
                      <a:gd name="T25" fmla="*/ 26 h 140"/>
                      <a:gd name="T26" fmla="*/ 67 w 119"/>
                      <a:gd name="T27" fmla="*/ 51 h 140"/>
                      <a:gd name="T28" fmla="*/ 37 w 119"/>
                      <a:gd name="T29" fmla="*/ 50 h 140"/>
                      <a:gd name="T30" fmla="*/ 36 w 119"/>
                      <a:gd name="T31" fmla="*/ 49 h 140"/>
                      <a:gd name="T32" fmla="*/ 21 w 119"/>
                      <a:gd name="T33" fmla="*/ 47 h 140"/>
                      <a:gd name="T34" fmla="*/ 13 w 119"/>
                      <a:gd name="T35" fmla="*/ 86 h 140"/>
                      <a:gd name="T36" fmla="*/ 33 w 119"/>
                      <a:gd name="T37" fmla="*/ 89 h 140"/>
                      <a:gd name="T38" fmla="*/ 44 w 119"/>
                      <a:gd name="T39" fmla="*/ 110 h 140"/>
                      <a:gd name="T40" fmla="*/ 40 w 119"/>
                      <a:gd name="T41" fmla="*/ 120 h 140"/>
                      <a:gd name="T42" fmla="*/ 68 w 119"/>
                      <a:gd name="T43" fmla="*/ 120 h 140"/>
                      <a:gd name="T44" fmla="*/ 80 w 119"/>
                      <a:gd name="T45" fmla="*/ 112 h 140"/>
                      <a:gd name="T46" fmla="*/ 79 w 119"/>
                      <a:gd name="T47" fmla="*/ 107 h 140"/>
                      <a:gd name="T48" fmla="*/ 81 w 119"/>
                      <a:gd name="T49" fmla="*/ 95 h 140"/>
                      <a:gd name="T50" fmla="*/ 80 w 119"/>
                      <a:gd name="T51" fmla="*/ 75 h 140"/>
                      <a:gd name="T52" fmla="*/ 74 w 119"/>
                      <a:gd name="T53" fmla="*/ 62 h 140"/>
                      <a:gd name="T54" fmla="*/ 72 w 119"/>
                      <a:gd name="T55" fmla="*/ 57 h 140"/>
                      <a:gd name="T56" fmla="*/ 115 w 119"/>
                      <a:gd name="T57" fmla="*/ 25 h 140"/>
                      <a:gd name="T58" fmla="*/ 119 w 119"/>
                      <a:gd name="T59" fmla="*/ 26 h 140"/>
                      <a:gd name="T60" fmla="*/ 98 w 119"/>
                      <a:gd name="T61" fmla="*/ 54 h 140"/>
                      <a:gd name="T62" fmla="*/ 83 w 119"/>
                      <a:gd name="T63" fmla="*/ 73 h 140"/>
                      <a:gd name="T64" fmla="*/ 93 w 119"/>
                      <a:gd name="T65" fmla="*/ 72 h 140"/>
                      <a:gd name="T66" fmla="*/ 79 w 119"/>
                      <a:gd name="T67" fmla="*/ 103 h 140"/>
                      <a:gd name="T68" fmla="*/ 85 w 119"/>
                      <a:gd name="T69" fmla="*/ 110 h 140"/>
                      <a:gd name="T70" fmla="*/ 72 w 119"/>
                      <a:gd name="T71"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9" h="140">
                        <a:moveTo>
                          <a:pt x="49" y="140"/>
                        </a:moveTo>
                        <a:cubicBezTo>
                          <a:pt x="43" y="140"/>
                          <a:pt x="36" y="124"/>
                          <a:pt x="36" y="120"/>
                        </a:cubicBezTo>
                        <a:cubicBezTo>
                          <a:pt x="36" y="118"/>
                          <a:pt x="37" y="116"/>
                          <a:pt x="38" y="114"/>
                        </a:cubicBezTo>
                        <a:cubicBezTo>
                          <a:pt x="39" y="112"/>
                          <a:pt x="40" y="111"/>
                          <a:pt x="40" y="110"/>
                        </a:cubicBezTo>
                        <a:cubicBezTo>
                          <a:pt x="40" y="108"/>
                          <a:pt x="36" y="103"/>
                          <a:pt x="33" y="100"/>
                        </a:cubicBezTo>
                        <a:cubicBezTo>
                          <a:pt x="33" y="100"/>
                          <a:pt x="33" y="99"/>
                          <a:pt x="33" y="99"/>
                        </a:cubicBezTo>
                        <a:cubicBezTo>
                          <a:pt x="33" y="95"/>
                          <a:pt x="32" y="93"/>
                          <a:pt x="30" y="92"/>
                        </a:cubicBezTo>
                        <a:cubicBezTo>
                          <a:pt x="28" y="89"/>
                          <a:pt x="24" y="90"/>
                          <a:pt x="19" y="90"/>
                        </a:cubicBezTo>
                        <a:cubicBezTo>
                          <a:pt x="17" y="90"/>
                          <a:pt x="15" y="90"/>
                          <a:pt x="13" y="90"/>
                        </a:cubicBezTo>
                        <a:cubicBezTo>
                          <a:pt x="3" y="90"/>
                          <a:pt x="0" y="79"/>
                          <a:pt x="0" y="74"/>
                        </a:cubicBezTo>
                        <a:cubicBezTo>
                          <a:pt x="0" y="73"/>
                          <a:pt x="1" y="47"/>
                          <a:pt x="20" y="43"/>
                        </a:cubicBezTo>
                        <a:cubicBezTo>
                          <a:pt x="29" y="42"/>
                          <a:pt x="35" y="42"/>
                          <a:pt x="38" y="45"/>
                        </a:cubicBezTo>
                        <a:cubicBezTo>
                          <a:pt x="39" y="46"/>
                          <a:pt x="40" y="47"/>
                          <a:pt x="40" y="48"/>
                        </a:cubicBezTo>
                        <a:cubicBezTo>
                          <a:pt x="44" y="52"/>
                          <a:pt x="52" y="50"/>
                          <a:pt x="58" y="48"/>
                        </a:cubicBezTo>
                        <a:cubicBezTo>
                          <a:pt x="61" y="48"/>
                          <a:pt x="63" y="47"/>
                          <a:pt x="65" y="47"/>
                        </a:cubicBezTo>
                        <a:cubicBezTo>
                          <a:pt x="66" y="38"/>
                          <a:pt x="66" y="30"/>
                          <a:pt x="64" y="29"/>
                        </a:cubicBezTo>
                        <a:cubicBezTo>
                          <a:pt x="64" y="29"/>
                          <a:pt x="64" y="29"/>
                          <a:pt x="64" y="29"/>
                        </a:cubicBezTo>
                        <a:cubicBezTo>
                          <a:pt x="60" y="31"/>
                          <a:pt x="56" y="32"/>
                          <a:pt x="52" y="30"/>
                        </a:cubicBezTo>
                        <a:cubicBezTo>
                          <a:pt x="49" y="28"/>
                          <a:pt x="47" y="25"/>
                          <a:pt x="47" y="21"/>
                        </a:cubicBezTo>
                        <a:cubicBezTo>
                          <a:pt x="46" y="8"/>
                          <a:pt x="76" y="1"/>
                          <a:pt x="80" y="1"/>
                        </a:cubicBezTo>
                        <a:cubicBezTo>
                          <a:pt x="81" y="0"/>
                          <a:pt x="82" y="1"/>
                          <a:pt x="82" y="2"/>
                        </a:cubicBezTo>
                        <a:cubicBezTo>
                          <a:pt x="82" y="3"/>
                          <a:pt x="81" y="4"/>
                          <a:pt x="80" y="4"/>
                        </a:cubicBezTo>
                        <a:cubicBezTo>
                          <a:pt x="69" y="7"/>
                          <a:pt x="50" y="13"/>
                          <a:pt x="51" y="20"/>
                        </a:cubicBezTo>
                        <a:cubicBezTo>
                          <a:pt x="51" y="23"/>
                          <a:pt x="52" y="25"/>
                          <a:pt x="54" y="26"/>
                        </a:cubicBezTo>
                        <a:cubicBezTo>
                          <a:pt x="56" y="27"/>
                          <a:pt x="59" y="27"/>
                          <a:pt x="62" y="26"/>
                        </a:cubicBezTo>
                        <a:cubicBezTo>
                          <a:pt x="64" y="25"/>
                          <a:pt x="66" y="25"/>
                          <a:pt x="67" y="26"/>
                        </a:cubicBezTo>
                        <a:cubicBezTo>
                          <a:pt x="71" y="29"/>
                          <a:pt x="70" y="43"/>
                          <a:pt x="69" y="49"/>
                        </a:cubicBezTo>
                        <a:cubicBezTo>
                          <a:pt x="69" y="50"/>
                          <a:pt x="68" y="51"/>
                          <a:pt x="67" y="51"/>
                        </a:cubicBezTo>
                        <a:cubicBezTo>
                          <a:pt x="65" y="51"/>
                          <a:pt x="62" y="52"/>
                          <a:pt x="59" y="52"/>
                        </a:cubicBezTo>
                        <a:cubicBezTo>
                          <a:pt x="52" y="54"/>
                          <a:pt x="42" y="56"/>
                          <a:pt x="37" y="50"/>
                        </a:cubicBezTo>
                        <a:cubicBezTo>
                          <a:pt x="36" y="50"/>
                          <a:pt x="36" y="49"/>
                          <a:pt x="36" y="49"/>
                        </a:cubicBezTo>
                        <a:cubicBezTo>
                          <a:pt x="36" y="49"/>
                          <a:pt x="36" y="49"/>
                          <a:pt x="36" y="49"/>
                        </a:cubicBezTo>
                        <a:cubicBezTo>
                          <a:pt x="36" y="49"/>
                          <a:pt x="36" y="48"/>
                          <a:pt x="35" y="48"/>
                        </a:cubicBezTo>
                        <a:cubicBezTo>
                          <a:pt x="34" y="47"/>
                          <a:pt x="30" y="45"/>
                          <a:pt x="21" y="47"/>
                        </a:cubicBezTo>
                        <a:cubicBezTo>
                          <a:pt x="5" y="50"/>
                          <a:pt x="4" y="74"/>
                          <a:pt x="4" y="74"/>
                        </a:cubicBezTo>
                        <a:cubicBezTo>
                          <a:pt x="4" y="74"/>
                          <a:pt x="5" y="86"/>
                          <a:pt x="13" y="86"/>
                        </a:cubicBezTo>
                        <a:cubicBezTo>
                          <a:pt x="15" y="86"/>
                          <a:pt x="17" y="86"/>
                          <a:pt x="19" y="86"/>
                        </a:cubicBezTo>
                        <a:cubicBezTo>
                          <a:pt x="24" y="86"/>
                          <a:pt x="30" y="85"/>
                          <a:pt x="33" y="89"/>
                        </a:cubicBezTo>
                        <a:cubicBezTo>
                          <a:pt x="35" y="91"/>
                          <a:pt x="36" y="94"/>
                          <a:pt x="37" y="98"/>
                        </a:cubicBezTo>
                        <a:cubicBezTo>
                          <a:pt x="39" y="100"/>
                          <a:pt x="44" y="106"/>
                          <a:pt x="44" y="110"/>
                        </a:cubicBezTo>
                        <a:cubicBezTo>
                          <a:pt x="44" y="112"/>
                          <a:pt x="43" y="114"/>
                          <a:pt x="42" y="116"/>
                        </a:cubicBezTo>
                        <a:cubicBezTo>
                          <a:pt x="41" y="117"/>
                          <a:pt x="40" y="119"/>
                          <a:pt x="40" y="120"/>
                        </a:cubicBezTo>
                        <a:cubicBezTo>
                          <a:pt x="40" y="123"/>
                          <a:pt x="47" y="135"/>
                          <a:pt x="49" y="136"/>
                        </a:cubicBezTo>
                        <a:cubicBezTo>
                          <a:pt x="58" y="136"/>
                          <a:pt x="68" y="133"/>
                          <a:pt x="68" y="120"/>
                        </a:cubicBezTo>
                        <a:cubicBezTo>
                          <a:pt x="68" y="119"/>
                          <a:pt x="69" y="119"/>
                          <a:pt x="70" y="118"/>
                        </a:cubicBezTo>
                        <a:cubicBezTo>
                          <a:pt x="70" y="118"/>
                          <a:pt x="75" y="117"/>
                          <a:pt x="80" y="112"/>
                        </a:cubicBezTo>
                        <a:cubicBezTo>
                          <a:pt x="80" y="111"/>
                          <a:pt x="81" y="110"/>
                          <a:pt x="81" y="110"/>
                        </a:cubicBezTo>
                        <a:cubicBezTo>
                          <a:pt x="81" y="109"/>
                          <a:pt x="80" y="108"/>
                          <a:pt x="79" y="107"/>
                        </a:cubicBezTo>
                        <a:cubicBezTo>
                          <a:pt x="77" y="106"/>
                          <a:pt x="75" y="105"/>
                          <a:pt x="75" y="102"/>
                        </a:cubicBezTo>
                        <a:cubicBezTo>
                          <a:pt x="75" y="101"/>
                          <a:pt x="77" y="99"/>
                          <a:pt x="81" y="95"/>
                        </a:cubicBezTo>
                        <a:cubicBezTo>
                          <a:pt x="88" y="88"/>
                          <a:pt x="94" y="81"/>
                          <a:pt x="91" y="76"/>
                        </a:cubicBezTo>
                        <a:cubicBezTo>
                          <a:pt x="88" y="77"/>
                          <a:pt x="83" y="79"/>
                          <a:pt x="80" y="75"/>
                        </a:cubicBezTo>
                        <a:cubicBezTo>
                          <a:pt x="79" y="75"/>
                          <a:pt x="79" y="75"/>
                          <a:pt x="79" y="74"/>
                        </a:cubicBezTo>
                        <a:cubicBezTo>
                          <a:pt x="78" y="68"/>
                          <a:pt x="75" y="62"/>
                          <a:pt x="74" y="62"/>
                        </a:cubicBezTo>
                        <a:cubicBezTo>
                          <a:pt x="72" y="62"/>
                          <a:pt x="72" y="61"/>
                          <a:pt x="72" y="60"/>
                        </a:cubicBezTo>
                        <a:cubicBezTo>
                          <a:pt x="71" y="60"/>
                          <a:pt x="71" y="59"/>
                          <a:pt x="72" y="57"/>
                        </a:cubicBezTo>
                        <a:cubicBezTo>
                          <a:pt x="75" y="54"/>
                          <a:pt x="86" y="48"/>
                          <a:pt x="99" y="50"/>
                        </a:cubicBezTo>
                        <a:cubicBezTo>
                          <a:pt x="111" y="43"/>
                          <a:pt x="115" y="26"/>
                          <a:pt x="115" y="25"/>
                        </a:cubicBezTo>
                        <a:cubicBezTo>
                          <a:pt x="115" y="24"/>
                          <a:pt x="116" y="24"/>
                          <a:pt x="117" y="24"/>
                        </a:cubicBezTo>
                        <a:cubicBezTo>
                          <a:pt x="118" y="24"/>
                          <a:pt x="119" y="25"/>
                          <a:pt x="119" y="26"/>
                        </a:cubicBezTo>
                        <a:cubicBezTo>
                          <a:pt x="118" y="27"/>
                          <a:pt x="115" y="47"/>
                          <a:pt x="100" y="54"/>
                        </a:cubicBezTo>
                        <a:cubicBezTo>
                          <a:pt x="99" y="54"/>
                          <a:pt x="99" y="54"/>
                          <a:pt x="98" y="54"/>
                        </a:cubicBezTo>
                        <a:cubicBezTo>
                          <a:pt x="89" y="52"/>
                          <a:pt x="80" y="56"/>
                          <a:pt x="76" y="59"/>
                        </a:cubicBezTo>
                        <a:cubicBezTo>
                          <a:pt x="79" y="61"/>
                          <a:pt x="81" y="67"/>
                          <a:pt x="83" y="73"/>
                        </a:cubicBezTo>
                        <a:cubicBezTo>
                          <a:pt x="85" y="75"/>
                          <a:pt x="91" y="72"/>
                          <a:pt x="91" y="72"/>
                        </a:cubicBezTo>
                        <a:cubicBezTo>
                          <a:pt x="92" y="72"/>
                          <a:pt x="93" y="72"/>
                          <a:pt x="93" y="72"/>
                        </a:cubicBezTo>
                        <a:cubicBezTo>
                          <a:pt x="101" y="80"/>
                          <a:pt x="91" y="91"/>
                          <a:pt x="84" y="98"/>
                        </a:cubicBezTo>
                        <a:cubicBezTo>
                          <a:pt x="82" y="99"/>
                          <a:pt x="80" y="102"/>
                          <a:pt x="79" y="103"/>
                        </a:cubicBezTo>
                        <a:cubicBezTo>
                          <a:pt x="79" y="103"/>
                          <a:pt x="81" y="104"/>
                          <a:pt x="81" y="104"/>
                        </a:cubicBezTo>
                        <a:cubicBezTo>
                          <a:pt x="83" y="106"/>
                          <a:pt x="85" y="107"/>
                          <a:pt x="85" y="110"/>
                        </a:cubicBezTo>
                        <a:cubicBezTo>
                          <a:pt x="85" y="111"/>
                          <a:pt x="84" y="113"/>
                          <a:pt x="82" y="115"/>
                        </a:cubicBezTo>
                        <a:cubicBezTo>
                          <a:pt x="78" y="119"/>
                          <a:pt x="74" y="121"/>
                          <a:pt x="72" y="122"/>
                        </a:cubicBezTo>
                        <a:cubicBezTo>
                          <a:pt x="72" y="133"/>
                          <a:pt x="63" y="140"/>
                          <a:pt x="49" y="140"/>
                        </a:cubicBezTo>
                        <a:close/>
                      </a:path>
                    </a:pathLst>
                  </a:custGeom>
                  <a:grp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7" name="Rectangle 136"/>
                <p:cNvSpPr/>
                <p:nvPr/>
              </p:nvSpPr>
              <p:spPr>
                <a:xfrm>
                  <a:off x="5006383" y="4142080"/>
                  <a:ext cx="506355" cy="118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pic>
            <p:nvPicPr>
              <p:cNvPr id="135"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318125" y="2075376"/>
                <a:ext cx="536575" cy="53657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 name="Group 5"/>
          <p:cNvGrpSpPr/>
          <p:nvPr/>
        </p:nvGrpSpPr>
        <p:grpSpPr>
          <a:xfrm>
            <a:off x="3237606" y="3950361"/>
            <a:ext cx="2377440" cy="731520"/>
            <a:chOff x="3548399" y="2854191"/>
            <a:chExt cx="2752159" cy="843077"/>
          </a:xfrm>
        </p:grpSpPr>
        <p:sp>
          <p:nvSpPr>
            <p:cNvPr id="93" name="Round Diagonal Corner Rectangle 37"/>
            <p:cNvSpPr/>
            <p:nvPr/>
          </p:nvSpPr>
          <p:spPr>
            <a:xfrm>
              <a:off x="3548399" y="2854191"/>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dirty="0">
                <a:solidFill>
                  <a:schemeClr val="bg1">
                    <a:lumMod val="50000"/>
                  </a:schemeClr>
                </a:solidFill>
              </a:endParaRPr>
            </a:p>
          </p:txBody>
        </p:sp>
        <p:sp>
          <p:nvSpPr>
            <p:cNvPr id="94" name="Rectangle 6"/>
            <p:cNvSpPr txBox="1">
              <a:spLocks noChangeArrowheads="1"/>
            </p:cNvSpPr>
            <p:nvPr/>
          </p:nvSpPr>
          <p:spPr bwMode="auto">
            <a:xfrm>
              <a:off x="3678015" y="2954464"/>
              <a:ext cx="2492926" cy="626269"/>
            </a:xfrm>
            <a:prstGeom prst="rect">
              <a:avLst/>
            </a:prstGeom>
            <a:noFill/>
            <a:ln w="9525">
              <a:noFill/>
              <a:miter lim="800000"/>
              <a:headEnd/>
              <a:tailEnd/>
            </a:ln>
          </p:spPr>
          <p:txBody>
            <a:bodyPr lIns="72000" tIns="0" rIns="72000" bIns="0" anchor="ctr"/>
            <a:lstStyle/>
            <a:p>
              <a:r>
                <a:rPr lang="en-US" sz="1200" b="1" dirty="0">
                  <a:solidFill>
                    <a:srgbClr val="FFFFFF"/>
                  </a:solidFill>
                </a:rPr>
                <a:t>Point and Click mapping between formats</a:t>
              </a:r>
            </a:p>
          </p:txBody>
        </p:sp>
      </p:grpSp>
      <p:grpSp>
        <p:nvGrpSpPr>
          <p:cNvPr id="9" name="Group 8"/>
          <p:cNvGrpSpPr/>
          <p:nvPr/>
        </p:nvGrpSpPr>
        <p:grpSpPr>
          <a:xfrm>
            <a:off x="5911955" y="3943306"/>
            <a:ext cx="2377440" cy="731520"/>
            <a:chOff x="6391841" y="2854191"/>
            <a:chExt cx="2752159" cy="843077"/>
          </a:xfrm>
        </p:grpSpPr>
        <p:sp>
          <p:nvSpPr>
            <p:cNvPr id="95" name="Round Diagonal Corner Rectangle 37"/>
            <p:cNvSpPr/>
            <p:nvPr/>
          </p:nvSpPr>
          <p:spPr>
            <a:xfrm>
              <a:off x="6391841" y="2854191"/>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dirty="0">
                <a:solidFill>
                  <a:schemeClr val="bg1">
                    <a:lumMod val="50000"/>
                  </a:schemeClr>
                </a:solidFill>
              </a:endParaRPr>
            </a:p>
          </p:txBody>
        </p:sp>
        <p:sp>
          <p:nvSpPr>
            <p:cNvPr id="96" name="Rectangle 6"/>
            <p:cNvSpPr txBox="1">
              <a:spLocks noChangeArrowheads="1"/>
            </p:cNvSpPr>
            <p:nvPr/>
          </p:nvSpPr>
          <p:spPr bwMode="auto">
            <a:xfrm>
              <a:off x="6454615" y="2954464"/>
              <a:ext cx="2539023" cy="626269"/>
            </a:xfrm>
            <a:prstGeom prst="rect">
              <a:avLst/>
            </a:prstGeom>
            <a:noFill/>
            <a:ln w="9525">
              <a:noFill/>
              <a:miter lim="800000"/>
              <a:headEnd/>
              <a:tailEnd/>
            </a:ln>
          </p:spPr>
          <p:txBody>
            <a:bodyPr lIns="72000" tIns="0" rIns="72000" bIns="0" anchor="ctr"/>
            <a:lstStyle/>
            <a:p>
              <a:r>
                <a:rPr lang="en-US" sz="1200" b="1" dirty="0">
                  <a:solidFill>
                    <a:srgbClr val="FFFFFF"/>
                  </a:solidFill>
                </a:rPr>
                <a:t>Seamless integration </a:t>
              </a:r>
              <a:br>
                <a:rPr lang="en-US" sz="1200" b="1" dirty="0">
                  <a:solidFill>
                    <a:srgbClr val="FFFFFF"/>
                  </a:solidFill>
                </a:rPr>
              </a:br>
              <a:r>
                <a:rPr lang="en-US" sz="1200" b="1" dirty="0">
                  <a:solidFill>
                    <a:srgbClr val="FFFFFF"/>
                  </a:solidFill>
                </a:rPr>
                <a:t>with other </a:t>
              </a:r>
              <a:r>
                <a:rPr lang="en-US" sz="1200" b="1" dirty="0" err="1">
                  <a:solidFill>
                    <a:srgbClr val="FFFFFF"/>
                  </a:solidFill>
                </a:rPr>
                <a:t>webMethods</a:t>
              </a:r>
              <a:r>
                <a:rPr lang="en-US" sz="1200" b="1" dirty="0">
                  <a:solidFill>
                    <a:srgbClr val="FFFFFF"/>
                  </a:solidFill>
                </a:rPr>
                <a:t> suite components</a:t>
              </a:r>
            </a:p>
          </p:txBody>
        </p:sp>
      </p:grpSp>
    </p:spTree>
    <p:extLst>
      <p:ext uri="{BB962C8B-B14F-4D97-AF65-F5344CB8AC3E}">
        <p14:creationId xmlns:p14="http://schemas.microsoft.com/office/powerpoint/2010/main" val="3423234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1000"/>
                                        <p:tgtEl>
                                          <p:spTgt spid="34"/>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par>
                                <p:cTn id="14" presetID="53"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p:cTn id="16" dur="500" fill="hold"/>
                                        <p:tgtEl>
                                          <p:spTgt spid="73"/>
                                        </p:tgtEl>
                                        <p:attrNameLst>
                                          <p:attrName>ppt_w</p:attrName>
                                        </p:attrNameLst>
                                      </p:cBhvr>
                                      <p:tavLst>
                                        <p:tav tm="0">
                                          <p:val>
                                            <p:fltVal val="0"/>
                                          </p:val>
                                        </p:tav>
                                        <p:tav tm="100000">
                                          <p:val>
                                            <p:strVal val="#ppt_w"/>
                                          </p:val>
                                        </p:tav>
                                      </p:tavLst>
                                    </p:anim>
                                    <p:anim calcmode="lin" valueType="num">
                                      <p:cBhvr>
                                        <p:cTn id="17" dur="500" fill="hold"/>
                                        <p:tgtEl>
                                          <p:spTgt spid="73"/>
                                        </p:tgtEl>
                                        <p:attrNameLst>
                                          <p:attrName>ppt_h</p:attrName>
                                        </p:attrNameLst>
                                      </p:cBhvr>
                                      <p:tavLst>
                                        <p:tav tm="0">
                                          <p:val>
                                            <p:fltVal val="0"/>
                                          </p:val>
                                        </p:tav>
                                        <p:tav tm="100000">
                                          <p:val>
                                            <p:strVal val="#ppt_h"/>
                                          </p:val>
                                        </p:tav>
                                      </p:tavLst>
                                    </p:anim>
                                    <p:animEffect transition="in" filter="fade">
                                      <p:cBhvr>
                                        <p:cTn id="18" dur="500"/>
                                        <p:tgtEl>
                                          <p:spTgt spid="73"/>
                                        </p:tgtEl>
                                      </p:cBhvr>
                                    </p:animEffect>
                                  </p:childTnLst>
                                </p:cTn>
                              </p:par>
                              <p:par>
                                <p:cTn id="19" presetID="53"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53" presetClass="entr" presetSubtype="0"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fltVal val="0"/>
                                          </p:val>
                                        </p:tav>
                                        <p:tav tm="100000">
                                          <p:val>
                                            <p:strVal val="#ppt_h"/>
                                          </p:val>
                                        </p:tav>
                                      </p:tavLst>
                                    </p:anim>
                                    <p:animEffect transition="in" filter="fade">
                                      <p:cBhvr>
                                        <p:cTn id="28" dur="500"/>
                                        <p:tgtEl>
                                          <p:spTgt spid="52"/>
                                        </p:tgtEl>
                                      </p:cBhvr>
                                    </p:animEffect>
                                  </p:childTnLst>
                                </p:cTn>
                              </p:par>
                              <p:par>
                                <p:cTn id="29" presetID="53"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0" presetClass="path" presetSubtype="0" accel="50000" fill="hold" nodeType="withEffect">
                                  <p:stCondLst>
                                    <p:cond delay="0"/>
                                  </p:stCondLst>
                                  <p:childTnLst>
                                    <p:animMotion origin="layout" path="M -0.32164 0.0559 C -0.30236 0.06362 -0.24575 0.09944 -0.20632 0.10284 C -0.1669 0.10624 -0.11966 0.09296 -0.08527 0.07597 C -0.05089 0.05899 -0.01789 0.01606 -0.00017 0.00031 " pathEditMode="relative" rAng="0" ptsTypes="aaaa">
                                      <p:cBhvr>
                                        <p:cTn id="35" dur="1000" fill="hold"/>
                                        <p:tgtEl>
                                          <p:spTgt spid="76"/>
                                        </p:tgtEl>
                                        <p:attrNameLst>
                                          <p:attrName>ppt_x</p:attrName>
                                          <p:attrName>ppt_y</p:attrName>
                                        </p:attrNameLst>
                                      </p:cBhvr>
                                      <p:rCtr x="16065" y="-278"/>
                                    </p:animMotion>
                                  </p:childTnLst>
                                </p:cTn>
                              </p:par>
                              <p:par>
                                <p:cTn id="36" presetID="0" presetClass="path" presetSubtype="0" accel="50000" fill="hold" nodeType="withEffect">
                                  <p:stCondLst>
                                    <p:cond delay="0"/>
                                  </p:stCondLst>
                                  <p:childTnLst>
                                    <p:animMotion origin="layout" path="M -0.36054 0.13404 C -0.35845 0.13682 -0.36679 0.14145 -0.34786 0.15102 C -0.32893 0.1606 -0.28447 0.19117 -0.24678 0.19148 C -0.2091 0.19179 -0.15752 0.1748 -0.12139 0.15257 C -0.08527 0.13033 -0.04984 0.08431 -0.02969 0.05868 C -0.00885 0.03336 -0.00486 0.01236 0.00157 -3.57011E-6 " pathEditMode="relative" rAng="0" ptsTypes="aaaaaa">
                                      <p:cBhvr>
                                        <p:cTn id="37" dur="1000" fill="hold"/>
                                        <p:tgtEl>
                                          <p:spTgt spid="73"/>
                                        </p:tgtEl>
                                        <p:attrNameLst>
                                          <p:attrName>ppt_x</p:attrName>
                                          <p:attrName>ppt_y</p:attrName>
                                        </p:attrNameLst>
                                      </p:cBhvr>
                                      <p:rCtr x="17784" y="-3830"/>
                                    </p:animMotion>
                                  </p:childTnLst>
                                </p:cTn>
                              </p:par>
                              <p:par>
                                <p:cTn id="38" presetID="0" presetClass="path" presetSubtype="0" accel="50000" fill="hold" nodeType="withEffect">
                                  <p:stCondLst>
                                    <p:cond delay="0"/>
                                  </p:stCondLst>
                                  <p:childTnLst>
                                    <p:animMotion origin="layout" path="M -0.38503 0.2378 C -0.36575 0.2449 -0.31052 0.2764 -0.26971 0.27795 C -0.22907 0.27949 -0.17767 0.26992 -0.14119 0.24768 C -0.1049 0.22545 -0.07433 0.18468 -0.05071 0.1436 C -0.02675 0.10253 -0.00886 0.03026 0.00208 0.00031 " pathEditMode="relative" rAng="0" ptsTypes="aaaaa">
                                      <p:cBhvr>
                                        <p:cTn id="39" dur="1000" fill="hold"/>
                                        <p:tgtEl>
                                          <p:spTgt spid="55"/>
                                        </p:tgtEl>
                                        <p:attrNameLst>
                                          <p:attrName>ppt_x</p:attrName>
                                          <p:attrName>ppt_y</p:attrName>
                                        </p:attrNameLst>
                                      </p:cBhvr>
                                      <p:rCtr x="19347" y="-9790"/>
                                    </p:animMotion>
                                  </p:childTnLst>
                                </p:cTn>
                              </p:par>
                              <p:par>
                                <p:cTn id="40" presetID="0" presetClass="path" presetSubtype="0" accel="50000" fill="hold" nodeType="withEffect">
                                  <p:stCondLst>
                                    <p:cond delay="0"/>
                                  </p:stCondLst>
                                  <p:childTnLst>
                                    <p:animMotion origin="layout" path="M -0.39771 0.32644 C -0.37791 0.33478 -0.32025 0.37369 -0.27857 0.37523 C -0.23707 0.37678 -0.18392 0.35948 -0.14728 0.33509 C -0.11063 0.31069 -0.08146 0.26591 -0.05923 0.22916 C -0.03648 0.19241 -0.02223 0.15257 -0.01233 0.11427 C -0.00244 0.07598 -0.00191 0.01884 0.00017 -0.00031 " pathEditMode="relative" rAng="0" ptsTypes="aaaaaa">
                                      <p:cBhvr>
                                        <p:cTn id="41" dur="1000" fill="hold"/>
                                        <p:tgtEl>
                                          <p:spTgt spid="52"/>
                                        </p:tgtEl>
                                        <p:attrNameLst>
                                          <p:attrName>ppt_x</p:attrName>
                                          <p:attrName>ppt_y</p:attrName>
                                        </p:attrNameLst>
                                      </p:cBhvr>
                                      <p:rCtr x="19885" y="-13836"/>
                                    </p:animMotion>
                                  </p:childTnLst>
                                </p:cTn>
                              </p:par>
                              <p:par>
                                <p:cTn id="42" presetID="0" presetClass="path" presetSubtype="0" accel="50000" fill="hold" nodeType="withEffect">
                                  <p:stCondLst>
                                    <p:cond delay="0"/>
                                  </p:stCondLst>
                                  <p:childTnLst>
                                    <p:animMotion origin="layout" path="M -0.38868 0.43082 C -0.36836 0.43761 -0.30827 0.47282 -0.26711 0.47282 C -0.2256 0.47282 -0.17698 0.45645 -0.1412 0.43082 C -0.10542 0.40519 -0.0752 0.35793 -0.0528 0.31964 C -0.03057 0.28134 -0.01685 0.2415 -0.00747 0.20105 C 0.00191 0.16059 0.00225 0.10901 0.00364 0.07721 C 0.00503 0.0454 0.00121 0.02316 0.00069 0.01019 C 0.00017 -0.00278 0.00017 0.00154 4.34873E-6 2.94009E-6 " pathEditMode="relative" rAng="0" ptsTypes="aaaaaaaa">
                                      <p:cBhvr>
                                        <p:cTn id="43" dur="1000" fill="hold"/>
                                        <p:tgtEl>
                                          <p:spTgt spid="35"/>
                                        </p:tgtEl>
                                        <p:attrNameLst>
                                          <p:attrName>ppt_x</p:attrName>
                                          <p:attrName>ppt_y</p:attrName>
                                        </p:attrNameLst>
                                      </p:cBhvr>
                                      <p:rCtr x="19677" y="-19580"/>
                                    </p:animMotion>
                                  </p:childTnLst>
                                </p:cTn>
                              </p:par>
                            </p:childTnLst>
                          </p:cTn>
                        </p:par>
                        <p:par>
                          <p:cTn id="44" fill="hold">
                            <p:stCondLst>
                              <p:cond delay="2000"/>
                            </p:stCondLst>
                            <p:childTnLst>
                              <p:par>
                                <p:cTn id="45" presetID="55" presetClass="entr" presetSubtype="0" fill="hold" grpId="0" nodeType="afterEffect">
                                  <p:stCondLst>
                                    <p:cond delay="0"/>
                                  </p:stCondLst>
                                  <p:childTnLst>
                                    <p:set>
                                      <p:cBhvr>
                                        <p:cTn id="46" dur="1" fill="hold">
                                          <p:stCondLst>
                                            <p:cond delay="0"/>
                                          </p:stCondLst>
                                        </p:cTn>
                                        <p:tgtEl>
                                          <p:spTgt spid="61">
                                            <p:txEl>
                                              <p:pRg st="0" end="0"/>
                                            </p:txEl>
                                          </p:spTgt>
                                        </p:tgtEl>
                                        <p:attrNameLst>
                                          <p:attrName>style.visibility</p:attrName>
                                        </p:attrNameLst>
                                      </p:cBhvr>
                                      <p:to>
                                        <p:strVal val="visible"/>
                                      </p:to>
                                    </p:set>
                                    <p:anim calcmode="lin" valueType="num">
                                      <p:cBhvr>
                                        <p:cTn id="47" dur="1000" fill="hold"/>
                                        <p:tgtEl>
                                          <p:spTgt spid="61">
                                            <p:txEl>
                                              <p:pRg st="0" end="0"/>
                                            </p:txEl>
                                          </p:spTgt>
                                        </p:tgtEl>
                                        <p:attrNameLst>
                                          <p:attrName>ppt_w</p:attrName>
                                        </p:attrNameLst>
                                      </p:cBhvr>
                                      <p:tavLst>
                                        <p:tav tm="0">
                                          <p:val>
                                            <p:strVal val="#ppt_w*0.70"/>
                                          </p:val>
                                        </p:tav>
                                        <p:tav tm="100000">
                                          <p:val>
                                            <p:strVal val="#ppt_w"/>
                                          </p:val>
                                        </p:tav>
                                      </p:tavLst>
                                    </p:anim>
                                    <p:anim calcmode="lin" valueType="num">
                                      <p:cBhvr>
                                        <p:cTn id="48" dur="1000" fill="hold"/>
                                        <p:tgtEl>
                                          <p:spTgt spid="61">
                                            <p:txEl>
                                              <p:pRg st="0" end="0"/>
                                            </p:txEl>
                                          </p:spTgt>
                                        </p:tgtEl>
                                        <p:attrNameLst>
                                          <p:attrName>ppt_h</p:attrName>
                                        </p:attrNameLst>
                                      </p:cBhvr>
                                      <p:tavLst>
                                        <p:tav tm="0">
                                          <p:val>
                                            <p:strVal val="#ppt_h"/>
                                          </p:val>
                                        </p:tav>
                                        <p:tav tm="100000">
                                          <p:val>
                                            <p:strVal val="#ppt_h"/>
                                          </p:val>
                                        </p:tav>
                                      </p:tavLst>
                                    </p:anim>
                                    <p:animEffect transition="in" filter="fade">
                                      <p:cBhvr>
                                        <p:cTn id="49" dur="1000"/>
                                        <p:tgtEl>
                                          <p:spTgt spid="61">
                                            <p:txEl>
                                              <p:pRg st="0" end="0"/>
                                            </p:txEl>
                                          </p:spTgt>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62">
                                            <p:txEl>
                                              <p:pRg st="0" end="0"/>
                                            </p:txEl>
                                          </p:spTgt>
                                        </p:tgtEl>
                                        <p:attrNameLst>
                                          <p:attrName>style.visibility</p:attrName>
                                        </p:attrNameLst>
                                      </p:cBhvr>
                                      <p:to>
                                        <p:strVal val="visible"/>
                                      </p:to>
                                    </p:set>
                                    <p:anim calcmode="lin" valueType="num">
                                      <p:cBhvr>
                                        <p:cTn id="52" dur="1000" fill="hold"/>
                                        <p:tgtEl>
                                          <p:spTgt spid="62">
                                            <p:txEl>
                                              <p:pRg st="0" end="0"/>
                                            </p:txEl>
                                          </p:spTgt>
                                        </p:tgtEl>
                                        <p:attrNameLst>
                                          <p:attrName>ppt_w</p:attrName>
                                        </p:attrNameLst>
                                      </p:cBhvr>
                                      <p:tavLst>
                                        <p:tav tm="0">
                                          <p:val>
                                            <p:strVal val="#ppt_w*0.70"/>
                                          </p:val>
                                        </p:tav>
                                        <p:tav tm="100000">
                                          <p:val>
                                            <p:strVal val="#ppt_w"/>
                                          </p:val>
                                        </p:tav>
                                      </p:tavLst>
                                    </p:anim>
                                    <p:anim calcmode="lin" valueType="num">
                                      <p:cBhvr>
                                        <p:cTn id="53" dur="1000" fill="hold"/>
                                        <p:tgtEl>
                                          <p:spTgt spid="62">
                                            <p:txEl>
                                              <p:pRg st="0" end="0"/>
                                            </p:txEl>
                                          </p:spTgt>
                                        </p:tgtEl>
                                        <p:attrNameLst>
                                          <p:attrName>ppt_h</p:attrName>
                                        </p:attrNameLst>
                                      </p:cBhvr>
                                      <p:tavLst>
                                        <p:tav tm="0">
                                          <p:val>
                                            <p:strVal val="#ppt_h"/>
                                          </p:val>
                                        </p:tav>
                                        <p:tav tm="100000">
                                          <p:val>
                                            <p:strVal val="#ppt_h"/>
                                          </p:val>
                                        </p:tav>
                                      </p:tavLst>
                                    </p:anim>
                                    <p:animEffect transition="in" filter="fade">
                                      <p:cBhvr>
                                        <p:cTn id="54" dur="1000"/>
                                        <p:tgtEl>
                                          <p:spTgt spid="62">
                                            <p:txEl>
                                              <p:pRg st="0" end="0"/>
                                            </p:txEl>
                                          </p:spTgt>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63">
                                            <p:txEl>
                                              <p:pRg st="0" end="0"/>
                                            </p:txEl>
                                          </p:spTgt>
                                        </p:tgtEl>
                                        <p:attrNameLst>
                                          <p:attrName>style.visibility</p:attrName>
                                        </p:attrNameLst>
                                      </p:cBhvr>
                                      <p:to>
                                        <p:strVal val="visible"/>
                                      </p:to>
                                    </p:set>
                                    <p:anim calcmode="lin" valueType="num">
                                      <p:cBhvr>
                                        <p:cTn id="57" dur="1000" fill="hold"/>
                                        <p:tgtEl>
                                          <p:spTgt spid="63">
                                            <p:txEl>
                                              <p:pRg st="0" end="0"/>
                                            </p:txEl>
                                          </p:spTgt>
                                        </p:tgtEl>
                                        <p:attrNameLst>
                                          <p:attrName>ppt_w</p:attrName>
                                        </p:attrNameLst>
                                      </p:cBhvr>
                                      <p:tavLst>
                                        <p:tav tm="0">
                                          <p:val>
                                            <p:strVal val="#ppt_w*0.70"/>
                                          </p:val>
                                        </p:tav>
                                        <p:tav tm="100000">
                                          <p:val>
                                            <p:strVal val="#ppt_w"/>
                                          </p:val>
                                        </p:tav>
                                      </p:tavLst>
                                    </p:anim>
                                    <p:anim calcmode="lin" valueType="num">
                                      <p:cBhvr>
                                        <p:cTn id="58" dur="1000" fill="hold"/>
                                        <p:tgtEl>
                                          <p:spTgt spid="63">
                                            <p:txEl>
                                              <p:pRg st="0" end="0"/>
                                            </p:txEl>
                                          </p:spTgt>
                                        </p:tgtEl>
                                        <p:attrNameLst>
                                          <p:attrName>ppt_h</p:attrName>
                                        </p:attrNameLst>
                                      </p:cBhvr>
                                      <p:tavLst>
                                        <p:tav tm="0">
                                          <p:val>
                                            <p:strVal val="#ppt_h"/>
                                          </p:val>
                                        </p:tav>
                                        <p:tav tm="100000">
                                          <p:val>
                                            <p:strVal val="#ppt_h"/>
                                          </p:val>
                                        </p:tav>
                                      </p:tavLst>
                                    </p:anim>
                                    <p:animEffect transition="in" filter="fade">
                                      <p:cBhvr>
                                        <p:cTn id="59" dur="1000"/>
                                        <p:tgtEl>
                                          <p:spTgt spid="63">
                                            <p:txEl>
                                              <p:pRg st="0" end="0"/>
                                            </p:txEl>
                                          </p:spTgt>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64">
                                            <p:txEl>
                                              <p:pRg st="0" end="0"/>
                                            </p:txEl>
                                          </p:spTgt>
                                        </p:tgtEl>
                                        <p:attrNameLst>
                                          <p:attrName>style.visibility</p:attrName>
                                        </p:attrNameLst>
                                      </p:cBhvr>
                                      <p:to>
                                        <p:strVal val="visible"/>
                                      </p:to>
                                    </p:set>
                                    <p:anim calcmode="lin" valueType="num">
                                      <p:cBhvr>
                                        <p:cTn id="62" dur="1000" fill="hold"/>
                                        <p:tgtEl>
                                          <p:spTgt spid="64">
                                            <p:txEl>
                                              <p:pRg st="0" end="0"/>
                                            </p:txEl>
                                          </p:spTgt>
                                        </p:tgtEl>
                                        <p:attrNameLst>
                                          <p:attrName>ppt_w</p:attrName>
                                        </p:attrNameLst>
                                      </p:cBhvr>
                                      <p:tavLst>
                                        <p:tav tm="0">
                                          <p:val>
                                            <p:strVal val="#ppt_w*0.70"/>
                                          </p:val>
                                        </p:tav>
                                        <p:tav tm="100000">
                                          <p:val>
                                            <p:strVal val="#ppt_w"/>
                                          </p:val>
                                        </p:tav>
                                      </p:tavLst>
                                    </p:anim>
                                    <p:anim calcmode="lin" valueType="num">
                                      <p:cBhvr>
                                        <p:cTn id="63" dur="1000" fill="hold"/>
                                        <p:tgtEl>
                                          <p:spTgt spid="64">
                                            <p:txEl>
                                              <p:pRg st="0" end="0"/>
                                            </p:txEl>
                                          </p:spTgt>
                                        </p:tgtEl>
                                        <p:attrNameLst>
                                          <p:attrName>ppt_h</p:attrName>
                                        </p:attrNameLst>
                                      </p:cBhvr>
                                      <p:tavLst>
                                        <p:tav tm="0">
                                          <p:val>
                                            <p:strVal val="#ppt_h"/>
                                          </p:val>
                                        </p:tav>
                                        <p:tav tm="100000">
                                          <p:val>
                                            <p:strVal val="#ppt_h"/>
                                          </p:val>
                                        </p:tav>
                                      </p:tavLst>
                                    </p:anim>
                                    <p:animEffect transition="in" filter="fade">
                                      <p:cBhvr>
                                        <p:cTn id="64" dur="1000"/>
                                        <p:tgtEl>
                                          <p:spTgt spid="64">
                                            <p:txEl>
                                              <p:pRg st="0" end="0"/>
                                            </p:txEl>
                                          </p:spTgt>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65">
                                            <p:txEl>
                                              <p:pRg st="0" end="0"/>
                                            </p:txEl>
                                          </p:spTgt>
                                        </p:tgtEl>
                                        <p:attrNameLst>
                                          <p:attrName>style.visibility</p:attrName>
                                        </p:attrNameLst>
                                      </p:cBhvr>
                                      <p:to>
                                        <p:strVal val="visible"/>
                                      </p:to>
                                    </p:set>
                                    <p:anim calcmode="lin" valueType="num">
                                      <p:cBhvr>
                                        <p:cTn id="67" dur="1000" fill="hold"/>
                                        <p:tgtEl>
                                          <p:spTgt spid="65">
                                            <p:txEl>
                                              <p:pRg st="0" end="0"/>
                                            </p:txEl>
                                          </p:spTgt>
                                        </p:tgtEl>
                                        <p:attrNameLst>
                                          <p:attrName>ppt_w</p:attrName>
                                        </p:attrNameLst>
                                      </p:cBhvr>
                                      <p:tavLst>
                                        <p:tav tm="0">
                                          <p:val>
                                            <p:strVal val="#ppt_w*0.70"/>
                                          </p:val>
                                        </p:tav>
                                        <p:tav tm="100000">
                                          <p:val>
                                            <p:strVal val="#ppt_w"/>
                                          </p:val>
                                        </p:tav>
                                      </p:tavLst>
                                    </p:anim>
                                    <p:anim calcmode="lin" valueType="num">
                                      <p:cBhvr>
                                        <p:cTn id="68" dur="1000" fill="hold"/>
                                        <p:tgtEl>
                                          <p:spTgt spid="65">
                                            <p:txEl>
                                              <p:pRg st="0" end="0"/>
                                            </p:txEl>
                                          </p:spTgt>
                                        </p:tgtEl>
                                        <p:attrNameLst>
                                          <p:attrName>ppt_h</p:attrName>
                                        </p:attrNameLst>
                                      </p:cBhvr>
                                      <p:tavLst>
                                        <p:tav tm="0">
                                          <p:val>
                                            <p:strVal val="#ppt_h"/>
                                          </p:val>
                                        </p:tav>
                                        <p:tav tm="100000">
                                          <p:val>
                                            <p:strVal val="#ppt_h"/>
                                          </p:val>
                                        </p:tav>
                                      </p:tavLst>
                                    </p:anim>
                                    <p:animEffect transition="in" filter="fade">
                                      <p:cBhvr>
                                        <p:cTn id="69" dur="1000"/>
                                        <p:tgtEl>
                                          <p:spTgt spid="6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allAtOnce">
        <p:tmplLst>
          <p:tmpl lvl="1">
            <p:tnLst>
              <p:par>
                <p:cTn presetID="55"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1000" fill="hold"/>
                        <p:tgtEl>
                          <p:spTgt spid="61"/>
                        </p:tgtEl>
                        <p:attrNameLst>
                          <p:attrName>ppt_w</p:attrName>
                        </p:attrNameLst>
                      </p:cBhvr>
                      <p:tavLst>
                        <p:tav tm="0">
                          <p:val>
                            <p:strVal val="#ppt_w*0.70"/>
                          </p:val>
                        </p:tav>
                        <p:tav tm="100000">
                          <p:val>
                            <p:strVal val="#ppt_w"/>
                          </p:val>
                        </p:tav>
                      </p:tavLst>
                    </p:anim>
                    <p:anim calcmode="lin" valueType="num">
                      <p:cBhvr>
                        <p:cTn dur="1000" fill="hold"/>
                        <p:tgtEl>
                          <p:spTgt spid="61"/>
                        </p:tgtEl>
                        <p:attrNameLst>
                          <p:attrName>ppt_h</p:attrName>
                        </p:attrNameLst>
                      </p:cBhvr>
                      <p:tavLst>
                        <p:tav tm="0">
                          <p:val>
                            <p:strVal val="#ppt_h"/>
                          </p:val>
                        </p:tav>
                        <p:tav tm="100000">
                          <p:val>
                            <p:strVal val="#ppt_h"/>
                          </p:val>
                        </p:tav>
                      </p:tavLst>
                    </p:anim>
                    <p:animEffect transition="in" filter="fade">
                      <p:cBhvr>
                        <p:cTn dur="1000"/>
                        <p:tgtEl>
                          <p:spTgt spid="61"/>
                        </p:tgtEl>
                      </p:cBhvr>
                    </p:animEffect>
                  </p:childTnLst>
                </p:cTn>
              </p:par>
            </p:tnLst>
          </p:tmpl>
        </p:tmplLst>
      </p:bldP>
      <p:bldP spid="62" grpId="0" build="allAtOnce">
        <p:tmplLst>
          <p:tmpl lvl="1">
            <p:tnLst>
              <p:par>
                <p:cTn presetID="55"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p:cTn dur="1000" fill="hold"/>
                        <p:tgtEl>
                          <p:spTgt spid="62"/>
                        </p:tgtEl>
                        <p:attrNameLst>
                          <p:attrName>ppt_w</p:attrName>
                        </p:attrNameLst>
                      </p:cBhvr>
                      <p:tavLst>
                        <p:tav tm="0">
                          <p:val>
                            <p:strVal val="#ppt_w*0.70"/>
                          </p:val>
                        </p:tav>
                        <p:tav tm="100000">
                          <p:val>
                            <p:strVal val="#ppt_w"/>
                          </p:val>
                        </p:tav>
                      </p:tavLst>
                    </p:anim>
                    <p:anim calcmode="lin" valueType="num">
                      <p:cBhvr>
                        <p:cTn dur="1000" fill="hold"/>
                        <p:tgtEl>
                          <p:spTgt spid="62"/>
                        </p:tgtEl>
                        <p:attrNameLst>
                          <p:attrName>ppt_h</p:attrName>
                        </p:attrNameLst>
                      </p:cBhvr>
                      <p:tavLst>
                        <p:tav tm="0">
                          <p:val>
                            <p:strVal val="#ppt_h"/>
                          </p:val>
                        </p:tav>
                        <p:tav tm="100000">
                          <p:val>
                            <p:strVal val="#ppt_h"/>
                          </p:val>
                        </p:tav>
                      </p:tavLst>
                    </p:anim>
                    <p:animEffect transition="in" filter="fade">
                      <p:cBhvr>
                        <p:cTn dur="1000"/>
                        <p:tgtEl>
                          <p:spTgt spid="62"/>
                        </p:tgtEl>
                      </p:cBhvr>
                    </p:animEffect>
                  </p:childTnLst>
                </p:cTn>
              </p:par>
            </p:tnLst>
          </p:tmpl>
        </p:tmplLst>
      </p:bldP>
      <p:bldP spid="63" grpId="0" build="allAtOnce">
        <p:tmplLst>
          <p:tmpl lvl="1">
            <p:tnLst>
              <p:par>
                <p:cTn presetID="55"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p:cTn dur="1000" fill="hold"/>
                        <p:tgtEl>
                          <p:spTgt spid="63"/>
                        </p:tgtEl>
                        <p:attrNameLst>
                          <p:attrName>ppt_w</p:attrName>
                        </p:attrNameLst>
                      </p:cBhvr>
                      <p:tavLst>
                        <p:tav tm="0">
                          <p:val>
                            <p:strVal val="#ppt_w*0.70"/>
                          </p:val>
                        </p:tav>
                        <p:tav tm="100000">
                          <p:val>
                            <p:strVal val="#ppt_w"/>
                          </p:val>
                        </p:tav>
                      </p:tavLst>
                    </p:anim>
                    <p:anim calcmode="lin" valueType="num">
                      <p:cBhvr>
                        <p:cTn dur="1000" fill="hold"/>
                        <p:tgtEl>
                          <p:spTgt spid="63"/>
                        </p:tgtEl>
                        <p:attrNameLst>
                          <p:attrName>ppt_h</p:attrName>
                        </p:attrNameLst>
                      </p:cBhvr>
                      <p:tavLst>
                        <p:tav tm="0">
                          <p:val>
                            <p:strVal val="#ppt_h"/>
                          </p:val>
                        </p:tav>
                        <p:tav tm="100000">
                          <p:val>
                            <p:strVal val="#ppt_h"/>
                          </p:val>
                        </p:tav>
                      </p:tavLst>
                    </p:anim>
                    <p:animEffect transition="in" filter="fade">
                      <p:cBhvr>
                        <p:cTn dur="1000"/>
                        <p:tgtEl>
                          <p:spTgt spid="63"/>
                        </p:tgtEl>
                      </p:cBhvr>
                    </p:animEffect>
                  </p:childTnLst>
                </p:cTn>
              </p:par>
            </p:tnLst>
          </p:tmpl>
        </p:tmplLst>
      </p:bldP>
      <p:bldP spid="64" grpId="0" build="allAtOnce">
        <p:tmplLst>
          <p:tmpl lvl="1">
            <p:tnLst>
              <p:par>
                <p:cTn presetID="55"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p:cTn dur="1000" fill="hold"/>
                        <p:tgtEl>
                          <p:spTgt spid="64"/>
                        </p:tgtEl>
                        <p:attrNameLst>
                          <p:attrName>ppt_w</p:attrName>
                        </p:attrNameLst>
                      </p:cBhvr>
                      <p:tavLst>
                        <p:tav tm="0">
                          <p:val>
                            <p:strVal val="#ppt_w*0.70"/>
                          </p:val>
                        </p:tav>
                        <p:tav tm="100000">
                          <p:val>
                            <p:strVal val="#ppt_w"/>
                          </p:val>
                        </p:tav>
                      </p:tavLst>
                    </p:anim>
                    <p:anim calcmode="lin" valueType="num">
                      <p:cBhvr>
                        <p:cTn dur="1000" fill="hold"/>
                        <p:tgtEl>
                          <p:spTgt spid="64"/>
                        </p:tgtEl>
                        <p:attrNameLst>
                          <p:attrName>ppt_h</p:attrName>
                        </p:attrNameLst>
                      </p:cBhvr>
                      <p:tavLst>
                        <p:tav tm="0">
                          <p:val>
                            <p:strVal val="#ppt_h"/>
                          </p:val>
                        </p:tav>
                        <p:tav tm="100000">
                          <p:val>
                            <p:strVal val="#ppt_h"/>
                          </p:val>
                        </p:tav>
                      </p:tavLst>
                    </p:anim>
                    <p:animEffect transition="in" filter="fade">
                      <p:cBhvr>
                        <p:cTn dur="1000"/>
                        <p:tgtEl>
                          <p:spTgt spid="64"/>
                        </p:tgtEl>
                      </p:cBhvr>
                    </p:animEffect>
                  </p:childTnLst>
                </p:cTn>
              </p:par>
            </p:tnLst>
          </p:tmpl>
        </p:tmplLst>
      </p:bldP>
      <p:bldP spid="65" grpId="0" build="allAtOnce">
        <p:tmplLst>
          <p:tmpl lvl="1">
            <p:tnLst>
              <p:par>
                <p:cTn presetID="55"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p:cTn dur="1000" fill="hold"/>
                        <p:tgtEl>
                          <p:spTgt spid="65"/>
                        </p:tgtEl>
                        <p:attrNameLst>
                          <p:attrName>ppt_w</p:attrName>
                        </p:attrNameLst>
                      </p:cBhvr>
                      <p:tavLst>
                        <p:tav tm="0">
                          <p:val>
                            <p:strVal val="#ppt_w*0.70"/>
                          </p:val>
                        </p:tav>
                        <p:tav tm="100000">
                          <p:val>
                            <p:strVal val="#ppt_w"/>
                          </p:val>
                        </p:tav>
                      </p:tavLst>
                    </p:anim>
                    <p:anim calcmode="lin" valueType="num">
                      <p:cBhvr>
                        <p:cTn dur="1000" fill="hold"/>
                        <p:tgtEl>
                          <p:spTgt spid="65"/>
                        </p:tgtEl>
                        <p:attrNameLst>
                          <p:attrName>ppt_h</p:attrName>
                        </p:attrNameLst>
                      </p:cBhvr>
                      <p:tavLst>
                        <p:tav tm="0">
                          <p:val>
                            <p:strVal val="#ppt_h"/>
                          </p:val>
                        </p:tav>
                        <p:tav tm="100000">
                          <p:val>
                            <p:strVal val="#ppt_h"/>
                          </p:val>
                        </p:tav>
                      </p:tavLst>
                    </p:anim>
                    <p:animEffect transition="in" filter="fade">
                      <p:cBhvr>
                        <p:cTn dur="1000"/>
                        <p:tgtEl>
                          <p:spTgt spid="65"/>
                        </p:tgtEl>
                      </p:cBhvr>
                    </p:animEffect>
                  </p:childTnLst>
                </p:cTn>
              </p:par>
            </p:tnLst>
          </p:tmpl>
        </p:tmplLst>
      </p:b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 Diagonal Corner Rectangle 37"/>
          <p:cNvSpPr/>
          <p:nvPr/>
        </p:nvSpPr>
        <p:spPr>
          <a:xfrm>
            <a:off x="410068" y="3879570"/>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1" name="Round Diagonal Corner Rectangle 37"/>
          <p:cNvSpPr/>
          <p:nvPr/>
        </p:nvSpPr>
        <p:spPr>
          <a:xfrm>
            <a:off x="410067" y="1218332"/>
            <a:ext cx="3792797" cy="548637"/>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2" name="Round Diagonal Corner Rectangle 37"/>
          <p:cNvSpPr/>
          <p:nvPr/>
        </p:nvSpPr>
        <p:spPr>
          <a:xfrm>
            <a:off x="410067" y="1863485"/>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3" name="Round Diagonal Corner Rectangle 37"/>
          <p:cNvSpPr/>
          <p:nvPr/>
        </p:nvSpPr>
        <p:spPr>
          <a:xfrm>
            <a:off x="410067" y="2538878"/>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2" name="Title 1"/>
          <p:cNvSpPr>
            <a:spLocks noGrp="1"/>
          </p:cNvSpPr>
          <p:nvPr>
            <p:ph type="title"/>
          </p:nvPr>
        </p:nvSpPr>
        <p:spPr/>
        <p:txBody>
          <a:bodyPr/>
          <a:lstStyle/>
          <a:p>
            <a:r>
              <a:rPr lang="en-US" dirty="0" err="1" smtClean="0"/>
              <a:t>Webmethods</a:t>
            </a:r>
            <a:r>
              <a:rPr lang="en-US" dirty="0" smtClean="0"/>
              <a:t> adapters</a:t>
            </a:r>
            <a:endParaRPr lang="en-US" dirty="0"/>
          </a:p>
        </p:txBody>
      </p:sp>
      <p:sp>
        <p:nvSpPr>
          <p:cNvPr id="4" name="Text Placeholder 3"/>
          <p:cNvSpPr>
            <a:spLocks noGrp="1"/>
          </p:cNvSpPr>
          <p:nvPr>
            <p:ph type="body" sz="quarter" idx="13"/>
          </p:nvPr>
        </p:nvSpPr>
        <p:spPr/>
        <p:txBody>
          <a:bodyPr/>
          <a:lstStyle/>
          <a:p>
            <a:endParaRPr lang="en-US" dirty="0"/>
          </a:p>
        </p:txBody>
      </p:sp>
      <p:sp>
        <p:nvSpPr>
          <p:cNvPr id="16" name="Rectangle 6"/>
          <p:cNvSpPr txBox="1">
            <a:spLocks noChangeArrowheads="1"/>
          </p:cNvSpPr>
          <p:nvPr/>
        </p:nvSpPr>
        <p:spPr bwMode="auto">
          <a:xfrm>
            <a:off x="539684" y="1922005"/>
            <a:ext cx="3582484" cy="457200"/>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Intelligent introspection of </a:t>
            </a:r>
            <a:br>
              <a:rPr lang="en-US" sz="1400" dirty="0"/>
            </a:br>
            <a:r>
              <a:rPr lang="en-US" sz="1400" dirty="0"/>
              <a:t>data sources</a:t>
            </a:r>
          </a:p>
        </p:txBody>
      </p:sp>
      <p:sp>
        <p:nvSpPr>
          <p:cNvPr id="17" name="Rectangle 6"/>
          <p:cNvSpPr txBox="1">
            <a:spLocks noChangeArrowheads="1"/>
          </p:cNvSpPr>
          <p:nvPr/>
        </p:nvSpPr>
        <p:spPr bwMode="auto">
          <a:xfrm>
            <a:off x="539684" y="2617021"/>
            <a:ext cx="3572405" cy="457200"/>
          </a:xfrm>
          <a:prstGeom prst="rect">
            <a:avLst/>
          </a:prstGeom>
          <a:noFill/>
          <a:ln w="9525">
            <a:noFill/>
            <a:miter lim="800000"/>
            <a:headEnd/>
            <a:tailEnd/>
          </a:ln>
        </p:spPr>
        <p:txBody>
          <a:bodyPr lIns="72000" tIns="0" rIns="72000" bIns="0" anchor="ctr"/>
          <a:lstStyle/>
          <a:p>
            <a:pPr marL="0" lvl="1"/>
            <a:r>
              <a:rPr lang="en-US" sz="1400" dirty="0"/>
              <a:t>Adapter Runtime-based </a:t>
            </a:r>
            <a:r>
              <a:rPr lang="en-US" sz="1400" dirty="0" smtClean="0"/>
              <a:t>connection, session and transaction </a:t>
            </a:r>
            <a:r>
              <a:rPr lang="en-US" sz="1400" dirty="0"/>
              <a:t>management</a:t>
            </a:r>
          </a:p>
        </p:txBody>
      </p:sp>
      <p:sp>
        <p:nvSpPr>
          <p:cNvPr id="18" name="Rectangle 6"/>
          <p:cNvSpPr txBox="1">
            <a:spLocks noChangeArrowheads="1"/>
          </p:cNvSpPr>
          <p:nvPr/>
        </p:nvSpPr>
        <p:spPr bwMode="auto">
          <a:xfrm>
            <a:off x="539684" y="4000661"/>
            <a:ext cx="2492926" cy="626269"/>
          </a:xfrm>
          <a:prstGeom prst="rect">
            <a:avLst/>
          </a:prstGeom>
          <a:noFill/>
          <a:ln w="9525">
            <a:noFill/>
            <a:miter lim="800000"/>
            <a:headEnd/>
            <a:tailEnd/>
          </a:ln>
        </p:spPr>
        <p:txBody>
          <a:bodyPr lIns="72000" tIns="0" rIns="72000" bIns="0" anchor="ctr"/>
          <a:lstStyle/>
          <a:p>
            <a:r>
              <a:rPr lang="en-US" sz="1400" b="1" dirty="0" smtClean="0">
                <a:solidFill>
                  <a:srgbClr val="FFFFFF"/>
                </a:solidFill>
              </a:rPr>
              <a:t>Adapter Development Kit</a:t>
            </a:r>
            <a:endParaRPr lang="en-US" sz="1400" b="1" dirty="0">
              <a:solidFill>
                <a:srgbClr val="FFFFFF"/>
              </a:solidFill>
            </a:endParaRPr>
          </a:p>
        </p:txBody>
      </p:sp>
      <p:sp>
        <p:nvSpPr>
          <p:cNvPr id="19" name="Rectangle 6"/>
          <p:cNvSpPr>
            <a:spLocks noChangeArrowheads="1"/>
          </p:cNvSpPr>
          <p:nvPr/>
        </p:nvSpPr>
        <p:spPr bwMode="auto">
          <a:xfrm>
            <a:off x="539684" y="1216909"/>
            <a:ext cx="3592563" cy="557228"/>
          </a:xfrm>
          <a:prstGeom prst="rect">
            <a:avLst/>
          </a:prstGeom>
          <a:noFill/>
          <a:ln w="9525">
            <a:noFill/>
            <a:miter lim="800000"/>
            <a:headEnd/>
            <a:tailEnd/>
          </a:ln>
        </p:spPr>
        <p:txBody>
          <a:bodyPr lIns="72000" tIns="0" rIns="72000" bIns="0" anchor="ctr"/>
          <a:lstStyle/>
          <a:p>
            <a:pPr marL="0" lvl="1" eaLnBrk="0" hangingPunct="0">
              <a:lnSpc>
                <a:spcPct val="110000"/>
              </a:lnSpc>
              <a:buFont typeface="Trebuchet MS" pitchFamily="34" charset="0"/>
              <a:buNone/>
            </a:pPr>
            <a:r>
              <a:rPr lang="en-US" sz="1400" dirty="0"/>
              <a:t>Codeless, wizard-driven </a:t>
            </a:r>
            <a:br>
              <a:rPr lang="en-US" sz="1400" dirty="0"/>
            </a:br>
            <a:r>
              <a:rPr lang="en-US" sz="1400" dirty="0"/>
              <a:t>service development</a:t>
            </a:r>
          </a:p>
        </p:txBody>
      </p:sp>
      <p:sp>
        <p:nvSpPr>
          <p:cNvPr id="20" name="Round Diagonal Corner Rectangle 37"/>
          <p:cNvSpPr/>
          <p:nvPr/>
        </p:nvSpPr>
        <p:spPr>
          <a:xfrm>
            <a:off x="3253510" y="3879570"/>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7" name="Rectangle 6"/>
          <p:cNvSpPr txBox="1">
            <a:spLocks noChangeArrowheads="1"/>
          </p:cNvSpPr>
          <p:nvPr/>
        </p:nvSpPr>
        <p:spPr bwMode="auto">
          <a:xfrm>
            <a:off x="3383126" y="4000661"/>
            <a:ext cx="2492926" cy="626269"/>
          </a:xfrm>
          <a:prstGeom prst="rect">
            <a:avLst/>
          </a:prstGeom>
          <a:noFill/>
          <a:ln w="9525">
            <a:noFill/>
            <a:miter lim="800000"/>
            <a:headEnd/>
            <a:tailEnd/>
          </a:ln>
        </p:spPr>
        <p:txBody>
          <a:bodyPr lIns="72000" tIns="0" rIns="72000" bIns="0" anchor="ctr"/>
          <a:lstStyle/>
          <a:p>
            <a:r>
              <a:rPr lang="en-US" sz="1400" b="1" dirty="0">
                <a:solidFill>
                  <a:srgbClr val="FFFFFF"/>
                </a:solidFill>
              </a:rPr>
              <a:t>Easily configured,</a:t>
            </a:r>
            <a:br>
              <a:rPr lang="en-US" sz="1400" b="1" dirty="0">
                <a:solidFill>
                  <a:srgbClr val="FFFFFF"/>
                </a:solidFill>
              </a:rPr>
            </a:br>
            <a:r>
              <a:rPr lang="en-US" sz="1400" b="1" dirty="0">
                <a:solidFill>
                  <a:srgbClr val="FFFFFF"/>
                </a:solidFill>
              </a:rPr>
              <a:t>no coding required</a:t>
            </a:r>
          </a:p>
        </p:txBody>
      </p:sp>
      <p:sp>
        <p:nvSpPr>
          <p:cNvPr id="28" name="Round Diagonal Corner Rectangle 37"/>
          <p:cNvSpPr/>
          <p:nvPr/>
        </p:nvSpPr>
        <p:spPr>
          <a:xfrm>
            <a:off x="6086957" y="3879570"/>
            <a:ext cx="2752159" cy="843077"/>
          </a:xfrm>
          <a:prstGeom prst="round2DiagRect">
            <a:avLst>
              <a:gd name="adj1" fmla="val 12885"/>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000" dirty="0">
              <a:solidFill>
                <a:schemeClr val="bg1">
                  <a:lumMod val="50000"/>
                </a:schemeClr>
              </a:solidFill>
            </a:endParaRPr>
          </a:p>
        </p:txBody>
      </p:sp>
      <p:sp>
        <p:nvSpPr>
          <p:cNvPr id="29" name="Rectangle 6"/>
          <p:cNvSpPr txBox="1">
            <a:spLocks noChangeArrowheads="1"/>
          </p:cNvSpPr>
          <p:nvPr/>
        </p:nvSpPr>
        <p:spPr bwMode="auto">
          <a:xfrm>
            <a:off x="6216573" y="4000661"/>
            <a:ext cx="2492926" cy="626269"/>
          </a:xfrm>
          <a:prstGeom prst="rect">
            <a:avLst/>
          </a:prstGeom>
          <a:noFill/>
          <a:ln w="9525">
            <a:noFill/>
            <a:miter lim="800000"/>
            <a:headEnd/>
            <a:tailEnd/>
          </a:ln>
        </p:spPr>
        <p:txBody>
          <a:bodyPr lIns="72000" tIns="0" rIns="72000" bIns="0" anchor="ctr"/>
          <a:lstStyle/>
          <a:p>
            <a:pPr marL="0" lvl="1" eaLnBrk="0" hangingPunct="0">
              <a:lnSpc>
                <a:spcPct val="110000"/>
              </a:lnSpc>
            </a:pPr>
            <a:r>
              <a:rPr lang="en-US" sz="1400" b="1" dirty="0">
                <a:solidFill>
                  <a:srgbClr val="FFFFFF"/>
                </a:solidFill>
              </a:rPr>
              <a:t>Rapidly enable</a:t>
            </a:r>
            <a:br>
              <a:rPr lang="en-US" sz="1400" b="1" dirty="0">
                <a:solidFill>
                  <a:srgbClr val="FFFFFF"/>
                </a:solidFill>
              </a:rPr>
            </a:br>
            <a:r>
              <a:rPr lang="en-US" sz="1400" b="1" dirty="0">
                <a:solidFill>
                  <a:srgbClr val="FFFFFF"/>
                </a:solidFill>
              </a:rPr>
              <a:t>existing investments</a:t>
            </a:r>
          </a:p>
        </p:txBody>
      </p:sp>
      <p:sp>
        <p:nvSpPr>
          <p:cNvPr id="35" name="Round Diagonal Corner Rectangle 37"/>
          <p:cNvSpPr/>
          <p:nvPr/>
        </p:nvSpPr>
        <p:spPr>
          <a:xfrm>
            <a:off x="391127" y="3215457"/>
            <a:ext cx="3792797" cy="594360"/>
          </a:xfrm>
          <a:prstGeom prst="round2DiagRect">
            <a:avLst>
              <a:gd name="adj1" fmla="val 12885"/>
              <a:gd name="adj2" fmla="val 0"/>
            </a:avLst>
          </a:prstGeom>
          <a:solidFill>
            <a:schemeClr val="bg1">
              <a:lumMod val="85000"/>
              <a:alpha val="70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marL="0" indent="0" algn="ctr">
              <a:lnSpc>
                <a:spcPct val="90000"/>
              </a:lnSpc>
              <a:buNone/>
            </a:pPr>
            <a:endParaRPr lang="en-US" sz="2200" dirty="0">
              <a:solidFill>
                <a:schemeClr val="bg1">
                  <a:lumMod val="50000"/>
                </a:schemeClr>
              </a:solidFill>
            </a:endParaRPr>
          </a:p>
        </p:txBody>
      </p:sp>
      <p:sp>
        <p:nvSpPr>
          <p:cNvPr id="37" name="Rectangle 6"/>
          <p:cNvSpPr txBox="1">
            <a:spLocks noChangeArrowheads="1"/>
          </p:cNvSpPr>
          <p:nvPr/>
        </p:nvSpPr>
        <p:spPr bwMode="auto">
          <a:xfrm>
            <a:off x="539684" y="3293600"/>
            <a:ext cx="3572405" cy="457200"/>
          </a:xfrm>
          <a:prstGeom prst="rect">
            <a:avLst/>
          </a:prstGeom>
          <a:noFill/>
          <a:ln w="9525">
            <a:noFill/>
            <a:miter lim="800000"/>
            <a:headEnd/>
            <a:tailEnd/>
          </a:ln>
        </p:spPr>
        <p:txBody>
          <a:bodyPr lIns="72000" tIns="0" rIns="72000" bIns="0" anchor="ctr"/>
          <a:lstStyle/>
          <a:p>
            <a:pPr marL="0" lvl="1"/>
            <a:r>
              <a:rPr lang="en-US" sz="1400" dirty="0"/>
              <a:t>Listener and polling-based </a:t>
            </a:r>
            <a:br>
              <a:rPr lang="en-US" sz="1400" dirty="0"/>
            </a:br>
            <a:r>
              <a:rPr lang="en-US" sz="1400" dirty="0"/>
              <a:t>event notifications</a:t>
            </a:r>
          </a:p>
        </p:txBody>
      </p:sp>
      <p:grpSp>
        <p:nvGrpSpPr>
          <p:cNvPr id="3" name="Group 2"/>
          <p:cNvGrpSpPr/>
          <p:nvPr/>
        </p:nvGrpSpPr>
        <p:grpSpPr>
          <a:xfrm>
            <a:off x="4310367" y="1019066"/>
            <a:ext cx="4657533" cy="2753119"/>
            <a:chOff x="4310367" y="1019066"/>
            <a:chExt cx="4657533" cy="2753119"/>
          </a:xfrm>
        </p:grpSpPr>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0367" y="1019066"/>
              <a:ext cx="4657533" cy="2753119"/>
            </a:xfrm>
            <a:prstGeom prst="rect">
              <a:avLst/>
            </a:prstGeom>
          </p:spPr>
        </p:pic>
        <p:pic>
          <p:nvPicPr>
            <p:cNvPr id="25" name="Picture 33"/>
            <p:cNvPicPr>
              <a:picLocks noChangeArrowheads="1"/>
            </p:cNvPicPr>
            <p:nvPr/>
          </p:nvPicPr>
          <p:blipFill>
            <a:blip r:embed="rId3" cstate="print"/>
            <a:srcRect b="1717"/>
            <a:stretch>
              <a:fillRect/>
            </a:stretch>
          </p:blipFill>
          <p:spPr bwMode="auto">
            <a:xfrm>
              <a:off x="4900760" y="1202860"/>
              <a:ext cx="3455278" cy="2185416"/>
            </a:xfrm>
            <a:prstGeom prst="rect">
              <a:avLst/>
            </a:prstGeom>
            <a:noFill/>
            <a:ln>
              <a:noFill/>
            </a:ln>
          </p:spPr>
        </p:pic>
      </p:grpSp>
    </p:spTree>
    <p:extLst>
      <p:ext uri="{BB962C8B-B14F-4D97-AF65-F5344CB8AC3E}">
        <p14:creationId xmlns:p14="http://schemas.microsoft.com/office/powerpoint/2010/main" val="322925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down)">
                                      <p:cBhvr>
                                        <p:cTn id="8" dur="500"/>
                                        <p:tgtEl>
                                          <p:spTgt spid="21"/>
                                        </p:tgtEl>
                                      </p:cBhvr>
                                    </p:animEffect>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p:cTn id="12" dur="1000" fill="hold"/>
                                        <p:tgtEl>
                                          <p:spTgt spid="19">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9">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9">
                                            <p:txEl>
                                              <p:pRg st="0" end="0"/>
                                            </p:txEl>
                                          </p:spTgt>
                                        </p:tgtEl>
                                      </p:cBhvr>
                                    </p:animEffect>
                                  </p:childTnLst>
                                </p:cTn>
                              </p:par>
                            </p:childTnLst>
                          </p:cTn>
                        </p:par>
                        <p:par>
                          <p:cTn id="15" fill="hold">
                            <p:stCondLst>
                              <p:cond delay="1500"/>
                            </p:stCondLst>
                            <p:childTnLst>
                              <p:par>
                                <p:cTn id="16" presetID="12" presetClass="entr" presetSubtype="1"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p:tgtEl>
                                          <p:spTgt spid="22"/>
                                        </p:tgtEl>
                                        <p:attrNameLst>
                                          <p:attrName>ppt_y</p:attrName>
                                        </p:attrNameLst>
                                      </p:cBhvr>
                                      <p:tavLst>
                                        <p:tav tm="0">
                                          <p:val>
                                            <p:strVal val="#ppt_y-#ppt_h*1.125000"/>
                                          </p:val>
                                        </p:tav>
                                        <p:tav tm="100000">
                                          <p:val>
                                            <p:strVal val="#ppt_y"/>
                                          </p:val>
                                        </p:tav>
                                      </p:tavLst>
                                    </p:anim>
                                    <p:animEffect transition="in" filter="wipe(down)">
                                      <p:cBhvr>
                                        <p:cTn id="19" dur="500"/>
                                        <p:tgtEl>
                                          <p:spTgt spid="22"/>
                                        </p:tgtEl>
                                      </p:cBhvr>
                                    </p:animEffect>
                                  </p:childTnLst>
                                </p:cTn>
                              </p:par>
                            </p:childTnLst>
                          </p:cTn>
                        </p:par>
                        <p:par>
                          <p:cTn id="20" fill="hold">
                            <p:stCondLst>
                              <p:cond delay="2000"/>
                            </p:stCondLst>
                            <p:childTnLst>
                              <p:par>
                                <p:cTn id="21" presetID="55"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strVal val="#ppt_w*0.70"/>
                                          </p:val>
                                        </p:tav>
                                        <p:tav tm="100000">
                                          <p:val>
                                            <p:strVal val="#ppt_w"/>
                                          </p:val>
                                        </p:tav>
                                      </p:tavLst>
                                    </p:anim>
                                    <p:anim calcmode="lin" valueType="num">
                                      <p:cBhvr>
                                        <p:cTn id="24" dur="1000" fill="hold"/>
                                        <p:tgtEl>
                                          <p:spTgt spid="16"/>
                                        </p:tgtEl>
                                        <p:attrNameLst>
                                          <p:attrName>ppt_h</p:attrName>
                                        </p:attrNameLst>
                                      </p:cBhvr>
                                      <p:tavLst>
                                        <p:tav tm="0">
                                          <p:val>
                                            <p:strVal val="#ppt_h"/>
                                          </p:val>
                                        </p:tav>
                                        <p:tav tm="100000">
                                          <p:val>
                                            <p:strVal val="#ppt_h"/>
                                          </p:val>
                                        </p:tav>
                                      </p:tavLst>
                                    </p:anim>
                                    <p:animEffect transition="in" filter="fade">
                                      <p:cBhvr>
                                        <p:cTn id="25" dur="1000"/>
                                        <p:tgtEl>
                                          <p:spTgt spid="16"/>
                                        </p:tgtEl>
                                      </p:cBhvr>
                                    </p:animEffect>
                                  </p:childTnLst>
                                </p:cTn>
                              </p:par>
                            </p:childTnLst>
                          </p:cTn>
                        </p:par>
                        <p:par>
                          <p:cTn id="26" fill="hold">
                            <p:stCondLst>
                              <p:cond delay="3000"/>
                            </p:stCondLst>
                            <p:childTnLst>
                              <p:par>
                                <p:cTn id="27" presetID="12" presetClass="entr" presetSubtype="1"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p:tgtEl>
                                          <p:spTgt spid="23"/>
                                        </p:tgtEl>
                                        <p:attrNameLst>
                                          <p:attrName>ppt_y</p:attrName>
                                        </p:attrNameLst>
                                      </p:cBhvr>
                                      <p:tavLst>
                                        <p:tav tm="0">
                                          <p:val>
                                            <p:strVal val="#ppt_y-#ppt_h*1.125000"/>
                                          </p:val>
                                        </p:tav>
                                        <p:tav tm="100000">
                                          <p:val>
                                            <p:strVal val="#ppt_y"/>
                                          </p:val>
                                        </p:tav>
                                      </p:tavLst>
                                    </p:anim>
                                    <p:animEffect transition="in" filter="wipe(down)">
                                      <p:cBhvr>
                                        <p:cTn id="30" dur="500"/>
                                        <p:tgtEl>
                                          <p:spTgt spid="23"/>
                                        </p:tgtEl>
                                      </p:cBhvr>
                                    </p:animEffect>
                                  </p:childTnLst>
                                </p:cTn>
                              </p:par>
                            </p:childTnLst>
                          </p:cTn>
                        </p:par>
                        <p:par>
                          <p:cTn id="31" fill="hold">
                            <p:stCondLst>
                              <p:cond delay="3500"/>
                            </p:stCondLst>
                            <p:childTnLst>
                              <p:par>
                                <p:cTn id="32" presetID="55"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1000" fill="hold"/>
                                        <p:tgtEl>
                                          <p:spTgt spid="17"/>
                                        </p:tgtEl>
                                        <p:attrNameLst>
                                          <p:attrName>ppt_w</p:attrName>
                                        </p:attrNameLst>
                                      </p:cBhvr>
                                      <p:tavLst>
                                        <p:tav tm="0">
                                          <p:val>
                                            <p:strVal val="#ppt_w*0.70"/>
                                          </p:val>
                                        </p:tav>
                                        <p:tav tm="100000">
                                          <p:val>
                                            <p:strVal val="#ppt_w"/>
                                          </p:val>
                                        </p:tav>
                                      </p:tavLst>
                                    </p:anim>
                                    <p:anim calcmode="lin" valueType="num">
                                      <p:cBhvr>
                                        <p:cTn id="35" dur="1000" fill="hold"/>
                                        <p:tgtEl>
                                          <p:spTgt spid="17"/>
                                        </p:tgtEl>
                                        <p:attrNameLst>
                                          <p:attrName>ppt_h</p:attrName>
                                        </p:attrNameLst>
                                      </p:cBhvr>
                                      <p:tavLst>
                                        <p:tav tm="0">
                                          <p:val>
                                            <p:strVal val="#ppt_h"/>
                                          </p:val>
                                        </p:tav>
                                        <p:tav tm="100000">
                                          <p:val>
                                            <p:strVal val="#ppt_h"/>
                                          </p:val>
                                        </p:tav>
                                      </p:tavLst>
                                    </p:anim>
                                    <p:animEffect transition="in" filter="fade">
                                      <p:cBhvr>
                                        <p:cTn id="36" dur="1000"/>
                                        <p:tgtEl>
                                          <p:spTgt spid="17"/>
                                        </p:tgtEl>
                                      </p:cBhvr>
                                    </p:animEffect>
                                  </p:childTnLst>
                                </p:cTn>
                              </p:par>
                            </p:childTnLst>
                          </p:cTn>
                        </p:par>
                        <p:par>
                          <p:cTn id="37" fill="hold">
                            <p:stCondLst>
                              <p:cond delay="4500"/>
                            </p:stCondLst>
                            <p:childTnLst>
                              <p:par>
                                <p:cTn id="38" presetID="12" presetClass="entr" presetSubtype="1"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p:tgtEl>
                                          <p:spTgt spid="35"/>
                                        </p:tgtEl>
                                        <p:attrNameLst>
                                          <p:attrName>ppt_y</p:attrName>
                                        </p:attrNameLst>
                                      </p:cBhvr>
                                      <p:tavLst>
                                        <p:tav tm="0">
                                          <p:val>
                                            <p:strVal val="#ppt_y-#ppt_h*1.125000"/>
                                          </p:val>
                                        </p:tav>
                                        <p:tav tm="100000">
                                          <p:val>
                                            <p:strVal val="#ppt_y"/>
                                          </p:val>
                                        </p:tav>
                                      </p:tavLst>
                                    </p:anim>
                                    <p:animEffect transition="in" filter="wipe(down)">
                                      <p:cBhvr>
                                        <p:cTn id="41" dur="500"/>
                                        <p:tgtEl>
                                          <p:spTgt spid="35"/>
                                        </p:tgtEl>
                                      </p:cBhvr>
                                    </p:animEffect>
                                  </p:childTnLst>
                                </p:cTn>
                              </p:par>
                            </p:childTnLst>
                          </p:cTn>
                        </p:par>
                        <p:par>
                          <p:cTn id="42" fill="hold">
                            <p:stCondLst>
                              <p:cond delay="5000"/>
                            </p:stCondLst>
                            <p:childTnLst>
                              <p:par>
                                <p:cTn id="43" presetID="55"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1000" fill="hold"/>
                                        <p:tgtEl>
                                          <p:spTgt spid="37"/>
                                        </p:tgtEl>
                                        <p:attrNameLst>
                                          <p:attrName>ppt_w</p:attrName>
                                        </p:attrNameLst>
                                      </p:cBhvr>
                                      <p:tavLst>
                                        <p:tav tm="0">
                                          <p:val>
                                            <p:strVal val="#ppt_w*0.70"/>
                                          </p:val>
                                        </p:tav>
                                        <p:tav tm="100000">
                                          <p:val>
                                            <p:strVal val="#ppt_w"/>
                                          </p:val>
                                        </p:tav>
                                      </p:tavLst>
                                    </p:anim>
                                    <p:anim calcmode="lin" valueType="num">
                                      <p:cBhvr>
                                        <p:cTn id="46" dur="1000" fill="hold"/>
                                        <p:tgtEl>
                                          <p:spTgt spid="37"/>
                                        </p:tgtEl>
                                        <p:attrNameLst>
                                          <p:attrName>ppt_h</p:attrName>
                                        </p:attrNameLst>
                                      </p:cBhvr>
                                      <p:tavLst>
                                        <p:tav tm="0">
                                          <p:val>
                                            <p:strVal val="#ppt_h"/>
                                          </p:val>
                                        </p:tav>
                                        <p:tav tm="100000">
                                          <p:val>
                                            <p:strVal val="#ppt_h"/>
                                          </p:val>
                                        </p:tav>
                                      </p:tavLst>
                                    </p:anim>
                                    <p:animEffect transition="in" filter="fade">
                                      <p:cBhvr>
                                        <p:cTn id="47" dur="10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p:tgtEl>
                                          <p:spTgt spid="24"/>
                                        </p:tgtEl>
                                        <p:attrNameLst>
                                          <p:attrName>ppt_y</p:attrName>
                                        </p:attrNameLst>
                                      </p:cBhvr>
                                      <p:tavLst>
                                        <p:tav tm="0">
                                          <p:val>
                                            <p:strVal val="#ppt_y+#ppt_h*1.125000"/>
                                          </p:val>
                                        </p:tav>
                                        <p:tav tm="100000">
                                          <p:val>
                                            <p:strVal val="#ppt_y"/>
                                          </p:val>
                                        </p:tav>
                                      </p:tavLst>
                                    </p:anim>
                                    <p:animEffect transition="in" filter="wipe(up)">
                                      <p:cBhvr>
                                        <p:cTn id="53" dur="500"/>
                                        <p:tgtEl>
                                          <p:spTgt spid="24"/>
                                        </p:tgtEl>
                                      </p:cBhvr>
                                    </p:animEffect>
                                  </p:childTnLst>
                                </p:cTn>
                              </p:par>
                            </p:childTnLst>
                          </p:cTn>
                        </p:par>
                        <p:par>
                          <p:cTn id="54" fill="hold">
                            <p:stCondLst>
                              <p:cond delay="500"/>
                            </p:stCondLst>
                            <p:childTnLst>
                              <p:par>
                                <p:cTn id="55" presetID="55" presetClass="entr" presetSubtype="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1000" fill="hold"/>
                                        <p:tgtEl>
                                          <p:spTgt spid="18"/>
                                        </p:tgtEl>
                                        <p:attrNameLst>
                                          <p:attrName>ppt_w</p:attrName>
                                        </p:attrNameLst>
                                      </p:cBhvr>
                                      <p:tavLst>
                                        <p:tav tm="0">
                                          <p:val>
                                            <p:strVal val="#ppt_w*0.70"/>
                                          </p:val>
                                        </p:tav>
                                        <p:tav tm="100000">
                                          <p:val>
                                            <p:strVal val="#ppt_w"/>
                                          </p:val>
                                        </p:tav>
                                      </p:tavLst>
                                    </p:anim>
                                    <p:anim calcmode="lin" valueType="num">
                                      <p:cBhvr>
                                        <p:cTn id="58" dur="1000" fill="hold"/>
                                        <p:tgtEl>
                                          <p:spTgt spid="18"/>
                                        </p:tgtEl>
                                        <p:attrNameLst>
                                          <p:attrName>ppt_h</p:attrName>
                                        </p:attrNameLst>
                                      </p:cBhvr>
                                      <p:tavLst>
                                        <p:tav tm="0">
                                          <p:val>
                                            <p:strVal val="#ppt_h"/>
                                          </p:val>
                                        </p:tav>
                                        <p:tav tm="100000">
                                          <p:val>
                                            <p:strVal val="#ppt_h"/>
                                          </p:val>
                                        </p:tav>
                                      </p:tavLst>
                                    </p:anim>
                                    <p:animEffect transition="in" filter="fade">
                                      <p:cBhvr>
                                        <p:cTn id="59" dur="1000"/>
                                        <p:tgtEl>
                                          <p:spTgt spid="18"/>
                                        </p:tgtEl>
                                      </p:cBhvr>
                                    </p:animEffect>
                                  </p:childTnLst>
                                </p:cTn>
                              </p:par>
                            </p:childTnLst>
                          </p:cTn>
                        </p:par>
                        <p:par>
                          <p:cTn id="60" fill="hold">
                            <p:stCondLst>
                              <p:cond delay="1500"/>
                            </p:stCondLst>
                            <p:childTnLst>
                              <p:par>
                                <p:cTn id="61" presetID="12" presetClass="entr" presetSubtype="4"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p:tgtEl>
                                          <p:spTgt spid="20"/>
                                        </p:tgtEl>
                                        <p:attrNameLst>
                                          <p:attrName>ppt_y</p:attrName>
                                        </p:attrNameLst>
                                      </p:cBhvr>
                                      <p:tavLst>
                                        <p:tav tm="0">
                                          <p:val>
                                            <p:strVal val="#ppt_y+#ppt_h*1.125000"/>
                                          </p:val>
                                        </p:tav>
                                        <p:tav tm="100000">
                                          <p:val>
                                            <p:strVal val="#ppt_y"/>
                                          </p:val>
                                        </p:tav>
                                      </p:tavLst>
                                    </p:anim>
                                    <p:animEffect transition="in" filter="wipe(up)">
                                      <p:cBhvr>
                                        <p:cTn id="64" dur="500"/>
                                        <p:tgtEl>
                                          <p:spTgt spid="20"/>
                                        </p:tgtEl>
                                      </p:cBhvr>
                                    </p:animEffect>
                                  </p:childTnLst>
                                </p:cTn>
                              </p:par>
                            </p:childTnLst>
                          </p:cTn>
                        </p:par>
                        <p:par>
                          <p:cTn id="65" fill="hold">
                            <p:stCondLst>
                              <p:cond delay="2000"/>
                            </p:stCondLst>
                            <p:childTnLst>
                              <p:par>
                                <p:cTn id="66" presetID="55" presetClass="entr" presetSubtype="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1000" fill="hold"/>
                                        <p:tgtEl>
                                          <p:spTgt spid="27"/>
                                        </p:tgtEl>
                                        <p:attrNameLst>
                                          <p:attrName>ppt_w</p:attrName>
                                        </p:attrNameLst>
                                      </p:cBhvr>
                                      <p:tavLst>
                                        <p:tav tm="0">
                                          <p:val>
                                            <p:strVal val="#ppt_w*0.70"/>
                                          </p:val>
                                        </p:tav>
                                        <p:tav tm="100000">
                                          <p:val>
                                            <p:strVal val="#ppt_w"/>
                                          </p:val>
                                        </p:tav>
                                      </p:tavLst>
                                    </p:anim>
                                    <p:anim calcmode="lin" valueType="num">
                                      <p:cBhvr>
                                        <p:cTn id="69" dur="1000" fill="hold"/>
                                        <p:tgtEl>
                                          <p:spTgt spid="27"/>
                                        </p:tgtEl>
                                        <p:attrNameLst>
                                          <p:attrName>ppt_h</p:attrName>
                                        </p:attrNameLst>
                                      </p:cBhvr>
                                      <p:tavLst>
                                        <p:tav tm="0">
                                          <p:val>
                                            <p:strVal val="#ppt_h"/>
                                          </p:val>
                                        </p:tav>
                                        <p:tav tm="100000">
                                          <p:val>
                                            <p:strVal val="#ppt_h"/>
                                          </p:val>
                                        </p:tav>
                                      </p:tavLst>
                                    </p:anim>
                                    <p:animEffect transition="in" filter="fade">
                                      <p:cBhvr>
                                        <p:cTn id="70" dur="1000"/>
                                        <p:tgtEl>
                                          <p:spTgt spid="27"/>
                                        </p:tgtEl>
                                      </p:cBhvr>
                                    </p:animEffect>
                                  </p:childTnLst>
                                </p:cTn>
                              </p:par>
                            </p:childTnLst>
                          </p:cTn>
                        </p:par>
                        <p:par>
                          <p:cTn id="71" fill="hold">
                            <p:stCondLst>
                              <p:cond delay="3000"/>
                            </p:stCondLst>
                            <p:childTnLst>
                              <p:par>
                                <p:cTn id="72" presetID="12" presetClass="entr" presetSubtype="4"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p:tgtEl>
                                          <p:spTgt spid="28"/>
                                        </p:tgtEl>
                                        <p:attrNameLst>
                                          <p:attrName>ppt_y</p:attrName>
                                        </p:attrNameLst>
                                      </p:cBhvr>
                                      <p:tavLst>
                                        <p:tav tm="0">
                                          <p:val>
                                            <p:strVal val="#ppt_y+#ppt_h*1.125000"/>
                                          </p:val>
                                        </p:tav>
                                        <p:tav tm="100000">
                                          <p:val>
                                            <p:strVal val="#ppt_y"/>
                                          </p:val>
                                        </p:tav>
                                      </p:tavLst>
                                    </p:anim>
                                    <p:animEffect transition="in" filter="wipe(up)">
                                      <p:cBhvr>
                                        <p:cTn id="75" dur="500"/>
                                        <p:tgtEl>
                                          <p:spTgt spid="28"/>
                                        </p:tgtEl>
                                      </p:cBhvr>
                                    </p:animEffect>
                                  </p:childTnLst>
                                </p:cTn>
                              </p:par>
                            </p:childTnLst>
                          </p:cTn>
                        </p:par>
                        <p:par>
                          <p:cTn id="76" fill="hold">
                            <p:stCondLst>
                              <p:cond delay="3500"/>
                            </p:stCondLst>
                            <p:childTnLst>
                              <p:par>
                                <p:cTn id="77" presetID="55"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strVal val="#ppt_w*0.70"/>
                                          </p:val>
                                        </p:tav>
                                        <p:tav tm="100000">
                                          <p:val>
                                            <p:strVal val="#ppt_w"/>
                                          </p:val>
                                        </p:tav>
                                      </p:tavLst>
                                    </p:anim>
                                    <p:anim calcmode="lin" valueType="num">
                                      <p:cBhvr>
                                        <p:cTn id="80" dur="1000" fill="hold"/>
                                        <p:tgtEl>
                                          <p:spTgt spid="29"/>
                                        </p:tgtEl>
                                        <p:attrNameLst>
                                          <p:attrName>ppt_h</p:attrName>
                                        </p:attrNameLst>
                                      </p:cBhvr>
                                      <p:tavLst>
                                        <p:tav tm="0">
                                          <p:val>
                                            <p:strVal val="#ppt_h"/>
                                          </p:val>
                                        </p:tav>
                                        <p:tav tm="100000">
                                          <p:val>
                                            <p:strVal val="#ppt_h"/>
                                          </p:val>
                                        </p:tav>
                                      </p:tavLst>
                                    </p:anim>
                                    <p:animEffect transition="in" filter="fade">
                                      <p:cBhvr>
                                        <p:cTn id="8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1" grpId="0" animBg="1"/>
      <p:bldP spid="22" grpId="0" animBg="1"/>
      <p:bldP spid="23" grpId="0" animBg="1"/>
      <p:bldP spid="16" grpId="0"/>
      <p:bldP spid="17" grpId="0"/>
      <p:bldP spid="18" grpId="0"/>
      <p:bldP spid="19" grpId="0" build="p"/>
      <p:bldP spid="20" grpId="0" animBg="1"/>
      <p:bldP spid="27" grpId="0"/>
      <p:bldP spid="28" grpId="0" animBg="1"/>
      <p:bldP spid="29" grpId="0"/>
      <p:bldP spid="35" grpId="0" animBg="1"/>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Digital Business Platform</a:t>
            </a:r>
            <a:endParaRPr lang="en-US" dirty="0">
              <a:solidFill>
                <a:srgbClr val="00B050"/>
              </a:solidFill>
            </a:endParaRPr>
          </a:p>
        </p:txBody>
      </p:sp>
      <p:sp>
        <p:nvSpPr>
          <p:cNvPr id="4" name="Textplatzhalter 3"/>
          <p:cNvSpPr>
            <a:spLocks noGrp="1"/>
          </p:cNvSpPr>
          <p:nvPr>
            <p:ph type="body" sz="quarter" idx="13"/>
          </p:nvPr>
        </p:nvSpPr>
        <p:spPr/>
        <p:txBody>
          <a:bodyPr/>
          <a:lstStyle/>
          <a:p>
            <a:r>
              <a:rPr lang="en-US" dirty="0" smtClean="0"/>
              <a:t>Capability Map</a:t>
            </a:r>
            <a:endParaRPr lang="en-US" dirty="0"/>
          </a:p>
        </p:txBody>
      </p:sp>
      <p:sp>
        <p:nvSpPr>
          <p:cNvPr id="5" name="Round Diagonal Corner Rectangle 62"/>
          <p:cNvSpPr/>
          <p:nvPr/>
        </p:nvSpPr>
        <p:spPr>
          <a:xfrm>
            <a:off x="402405" y="1152000"/>
            <a:ext cx="1478998" cy="3314253"/>
          </a:xfrm>
          <a:prstGeom prst="round2DiagRect">
            <a:avLst>
              <a:gd name="adj1" fmla="val 5606"/>
              <a:gd name="adj2" fmla="val 0"/>
            </a:avLst>
          </a:prstGeom>
          <a:solidFill>
            <a:schemeClr val="bg1">
              <a:lumMod val="95000"/>
            </a:schemeClr>
          </a:solidFill>
          <a:ln w="12700" cap="flat" cmpd="sng" algn="ctr">
            <a:solidFill>
              <a:srgbClr val="0899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6" name="Round Diagonal Corner Rectangle 62"/>
          <p:cNvSpPr/>
          <p:nvPr/>
        </p:nvSpPr>
        <p:spPr>
          <a:xfrm>
            <a:off x="1956716" y="1152001"/>
            <a:ext cx="6792575" cy="864000"/>
          </a:xfrm>
          <a:prstGeom prst="round2DiagRect">
            <a:avLst>
              <a:gd name="adj1" fmla="val 9596"/>
              <a:gd name="adj2" fmla="val 0"/>
            </a:avLst>
          </a:prstGeom>
          <a:solidFill>
            <a:schemeClr val="bg1">
              <a:lumMod val="95000"/>
            </a:schemeClr>
          </a:solidFill>
          <a:ln w="12700" cap="flat" cmpd="sng" algn="ctr">
            <a:solidFill>
              <a:srgbClr val="0899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7" name="Round Diagonal Corner Rectangle 62"/>
          <p:cNvSpPr/>
          <p:nvPr/>
        </p:nvSpPr>
        <p:spPr>
          <a:xfrm>
            <a:off x="1956716" y="2087870"/>
            <a:ext cx="6792575" cy="864000"/>
          </a:xfrm>
          <a:prstGeom prst="round2DiagRect">
            <a:avLst>
              <a:gd name="adj1" fmla="val 9596"/>
              <a:gd name="adj2" fmla="val 0"/>
            </a:avLst>
          </a:prstGeom>
          <a:solidFill>
            <a:schemeClr val="bg1">
              <a:lumMod val="95000"/>
            </a:schemeClr>
          </a:solidFill>
          <a:ln w="12700" cap="flat" cmpd="sng" algn="ctr">
            <a:solidFill>
              <a:srgbClr val="0899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grpSp>
        <p:nvGrpSpPr>
          <p:cNvPr id="8" name="Gruppieren 134"/>
          <p:cNvGrpSpPr/>
          <p:nvPr/>
        </p:nvGrpSpPr>
        <p:grpSpPr>
          <a:xfrm>
            <a:off x="6040477" y="1632569"/>
            <a:ext cx="1286116" cy="323007"/>
            <a:chOff x="7417346" y="1130869"/>
            <a:chExt cx="1366618" cy="343225"/>
          </a:xfrm>
        </p:grpSpPr>
        <p:sp>
          <p:nvSpPr>
            <p:cNvPr id="9" name="Round Diagonal Corner Rectangle 216"/>
            <p:cNvSpPr/>
            <p:nvPr/>
          </p:nvSpPr>
          <p:spPr>
            <a:xfrm>
              <a:off x="7417346" y="1130869"/>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Event</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processing</a:t>
              </a:r>
            </a:p>
          </p:txBody>
        </p:sp>
        <p:pic>
          <p:nvPicPr>
            <p:cNvPr id="10" name="Picture 164" descr="C:\Users\luj\Dropbox\SAG WORK\SAG WORK\SAG_PPT\Graphics Library_PPT\icons\icon35.png"/>
            <p:cNvPicPr>
              <a:picLocks noChangeAspect="1" noChangeArrowheads="1"/>
            </p:cNvPicPr>
            <p:nvPr/>
          </p:nvPicPr>
          <p:blipFill>
            <a:blip r:embed="rId4" cstate="print"/>
            <a:stretch>
              <a:fillRect/>
            </a:stretch>
          </p:blipFill>
          <p:spPr bwMode="auto">
            <a:xfrm>
              <a:off x="7505684" y="1207045"/>
              <a:ext cx="196584" cy="196584"/>
            </a:xfrm>
            <a:prstGeom prst="rect">
              <a:avLst/>
            </a:prstGeom>
            <a:noFill/>
            <a:extLst/>
          </p:spPr>
        </p:pic>
      </p:grpSp>
      <p:grpSp>
        <p:nvGrpSpPr>
          <p:cNvPr id="11" name="Gruppieren 137"/>
          <p:cNvGrpSpPr/>
          <p:nvPr/>
        </p:nvGrpSpPr>
        <p:grpSpPr>
          <a:xfrm>
            <a:off x="3363192" y="1632569"/>
            <a:ext cx="1286116" cy="323007"/>
            <a:chOff x="5942839" y="1130869"/>
            <a:chExt cx="1366618" cy="343225"/>
          </a:xfrm>
        </p:grpSpPr>
        <p:sp>
          <p:nvSpPr>
            <p:cNvPr id="12" name="Round Diagonal Corner Rectangle 216"/>
            <p:cNvSpPr/>
            <p:nvPr/>
          </p:nvSpPr>
          <p:spPr>
            <a:xfrm>
              <a:off x="5942839" y="1130869"/>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rPr>
                <a:t>Streaming</a:t>
              </a:r>
              <a:r>
                <a:rPr lang="en-US" sz="800" kern="0" dirty="0">
                  <a:solidFill>
                    <a:srgbClr val="FFFFFF"/>
                  </a:solidFill>
                  <a:latin typeface="Arial" panose="020B0604020202020204"/>
                </a:rPr>
                <a:t/>
              </a:r>
              <a:br>
                <a:rPr lang="en-US" sz="800" kern="0" dirty="0">
                  <a:solidFill>
                    <a:srgbClr val="FFFFFF"/>
                  </a:solidFill>
                  <a:latin typeface="Arial" panose="020B0604020202020204"/>
                </a:rPr>
              </a:br>
              <a:r>
                <a:rPr lang="en-US" sz="800" kern="0" dirty="0">
                  <a:solidFill>
                    <a:srgbClr val="FFFFFF"/>
                  </a:solidFill>
                  <a:latin typeface="Arial" panose="020B0604020202020204"/>
                </a:rPr>
                <a:t>a</a:t>
              </a:r>
              <a:r>
                <a:rPr lang="en-US" sz="800" kern="0" dirty="0" smtClean="0">
                  <a:solidFill>
                    <a:srgbClr val="FFFFFF"/>
                  </a:solidFill>
                  <a:latin typeface="Arial" panose="020B0604020202020204"/>
                </a:rPr>
                <a:t>nalytics</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13" name="Picture 164" descr="C:\Users\luj\Dropbox\SAG WORK\SAG WORK\SAG_PPT\Graphics Library_PPT\icons\icon35.png"/>
            <p:cNvPicPr>
              <a:picLocks noChangeAspect="1" noChangeArrowheads="1"/>
            </p:cNvPicPr>
            <p:nvPr/>
          </p:nvPicPr>
          <p:blipFill>
            <a:blip r:embed="rId5" cstate="print"/>
            <a:stretch>
              <a:fillRect/>
            </a:stretch>
          </p:blipFill>
          <p:spPr bwMode="auto">
            <a:xfrm>
              <a:off x="6031390" y="1206724"/>
              <a:ext cx="196248" cy="197083"/>
            </a:xfrm>
            <a:prstGeom prst="rect">
              <a:avLst/>
            </a:prstGeom>
            <a:noFill/>
            <a:extLst/>
          </p:spPr>
        </p:pic>
      </p:grpSp>
      <p:grpSp>
        <p:nvGrpSpPr>
          <p:cNvPr id="14" name="Gruppieren 140"/>
          <p:cNvGrpSpPr/>
          <p:nvPr/>
        </p:nvGrpSpPr>
        <p:grpSpPr>
          <a:xfrm>
            <a:off x="2023100" y="1632569"/>
            <a:ext cx="1286116" cy="323007"/>
            <a:chOff x="4470539" y="1130869"/>
            <a:chExt cx="1366618" cy="343225"/>
          </a:xfrm>
        </p:grpSpPr>
        <p:sp>
          <p:nvSpPr>
            <p:cNvPr id="15" name="Round Diagonal Corner Rectangle 216"/>
            <p:cNvSpPr/>
            <p:nvPr/>
          </p:nvSpPr>
          <p:spPr>
            <a:xfrm>
              <a:off x="4470539" y="1130869"/>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rPr>
                <a:t>Visual</a:t>
              </a:r>
              <a:br>
                <a:rPr kumimoji="0" lang="en-US" sz="800" b="0" i="0" u="none" strike="noStrike" kern="0" cap="none" spc="0" normalizeH="0" baseline="0" noProof="0" dirty="0" smtClean="0">
                  <a:ln>
                    <a:noFill/>
                  </a:ln>
                  <a:solidFill>
                    <a:srgbClr val="FFFFFF"/>
                  </a:solidFill>
                  <a:effectLst/>
                  <a:uLnTx/>
                  <a:uFillTx/>
                  <a:latin typeface="Arial" panose="020B0604020202020204"/>
                </a:rPr>
              </a:br>
              <a:r>
                <a:rPr lang="en-US" sz="800" kern="0" dirty="0" smtClean="0">
                  <a:solidFill>
                    <a:srgbClr val="FFFFFF"/>
                  </a:solidFill>
                  <a:latin typeface="Arial" panose="020B0604020202020204"/>
                </a:rPr>
                <a:t>analytics</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16" name="Picture 164" descr="C:\Users\luj\Dropbox\SAG WORK\SAG WORK\SAG_PPT\Graphics Library_PPT\icons\icon35.png"/>
            <p:cNvPicPr>
              <a:picLocks noChangeAspect="1" noChangeArrowheads="1"/>
            </p:cNvPicPr>
            <p:nvPr/>
          </p:nvPicPr>
          <p:blipFill>
            <a:blip r:embed="rId6" cstate="print"/>
            <a:stretch>
              <a:fillRect/>
            </a:stretch>
          </p:blipFill>
          <p:spPr bwMode="auto">
            <a:xfrm>
              <a:off x="4558877" y="1207045"/>
              <a:ext cx="196584" cy="196584"/>
            </a:xfrm>
            <a:prstGeom prst="rect">
              <a:avLst/>
            </a:prstGeom>
            <a:noFill/>
            <a:extLst/>
          </p:spPr>
        </p:pic>
      </p:grpSp>
      <p:grpSp>
        <p:nvGrpSpPr>
          <p:cNvPr id="17" name="Gruppieren 143"/>
          <p:cNvGrpSpPr/>
          <p:nvPr/>
        </p:nvGrpSpPr>
        <p:grpSpPr>
          <a:xfrm>
            <a:off x="4707994" y="1632569"/>
            <a:ext cx="1286116" cy="323007"/>
            <a:chOff x="4400203" y="1153135"/>
            <a:chExt cx="1366618" cy="343225"/>
          </a:xfrm>
        </p:grpSpPr>
        <p:sp>
          <p:nvSpPr>
            <p:cNvPr id="18" name="Round Diagonal Corner Rectangle 216"/>
            <p:cNvSpPr/>
            <p:nvPr/>
          </p:nvSpPr>
          <p:spPr>
            <a:xfrm>
              <a:off x="4400203" y="1153135"/>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rPr>
                <a:t>Pattern</a:t>
              </a:r>
            </a:p>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FFFF"/>
                  </a:solidFill>
                  <a:latin typeface="Arial" panose="020B0604020202020204"/>
                </a:rPr>
                <a:t>matching</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19" name="Picture 164" descr="C:\Users\luj\Dropbox\SAG WORK\SAG WORK\SAG_PPT\Graphics Library_PPT\icons\icon35.png"/>
            <p:cNvPicPr>
              <a:picLocks noChangeAspect="1" noChangeArrowheads="1"/>
            </p:cNvPicPr>
            <p:nvPr/>
          </p:nvPicPr>
          <p:blipFill>
            <a:blip r:embed="rId7" cstate="print"/>
            <a:stretch>
              <a:fillRect/>
            </a:stretch>
          </p:blipFill>
          <p:spPr bwMode="auto">
            <a:xfrm>
              <a:off x="4564236" y="1229489"/>
              <a:ext cx="196583" cy="196750"/>
            </a:xfrm>
            <a:prstGeom prst="rect">
              <a:avLst/>
            </a:prstGeom>
            <a:noFill/>
            <a:extLst/>
          </p:spPr>
        </p:pic>
      </p:grpSp>
      <p:grpSp>
        <p:nvGrpSpPr>
          <p:cNvPr id="20" name="Gruppieren 146"/>
          <p:cNvGrpSpPr/>
          <p:nvPr/>
        </p:nvGrpSpPr>
        <p:grpSpPr>
          <a:xfrm>
            <a:off x="4705640" y="1234623"/>
            <a:ext cx="1286116" cy="323007"/>
            <a:chOff x="4470539" y="707991"/>
            <a:chExt cx="1366618" cy="343225"/>
          </a:xfrm>
          <a:solidFill>
            <a:schemeClr val="bg2"/>
          </a:solidFill>
        </p:grpSpPr>
        <p:sp>
          <p:nvSpPr>
            <p:cNvPr id="21" name="Round Diagonal Corner Rectangle 216"/>
            <p:cNvSpPr/>
            <p:nvPr/>
          </p:nvSpPr>
          <p:spPr>
            <a:xfrm>
              <a:off x="4470539" y="707991"/>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lvl="0" defTabSz="914400">
                <a:defRPr/>
              </a:pPr>
              <a:r>
                <a:rPr lang="en-US" sz="800" kern="0" dirty="0">
                  <a:solidFill>
                    <a:srgbClr val="FFFFFF"/>
                  </a:solidFill>
                </a:rPr>
                <a:t>Predictive </a:t>
              </a:r>
              <a:endParaRPr lang="en-US" sz="800" kern="0" dirty="0" smtClean="0">
                <a:solidFill>
                  <a:srgbClr val="FFFFFF"/>
                </a:solidFill>
              </a:endParaRPr>
            </a:p>
            <a:p>
              <a:pPr marL="355600" lvl="0" defTabSz="914400">
                <a:defRPr/>
              </a:pPr>
              <a:r>
                <a:rPr lang="en-US" sz="800" kern="0" dirty="0" smtClean="0">
                  <a:solidFill>
                    <a:srgbClr val="FFFFFF"/>
                  </a:solidFill>
                </a:rPr>
                <a:t>analytics</a:t>
              </a:r>
              <a:endParaRPr lang="en-US" sz="800" kern="0" dirty="0">
                <a:solidFill>
                  <a:srgbClr val="FFFFFF"/>
                </a:solidFill>
              </a:endParaRPr>
            </a:p>
          </p:txBody>
        </p:sp>
        <p:pic>
          <p:nvPicPr>
            <p:cNvPr id="22" name="Picture 164" descr="C:\Users\luj\Dropbox\SAG WORK\SAG WORK\SAG_PPT\Graphics Library_PPT\icons\icon35.png"/>
            <p:cNvPicPr>
              <a:picLocks noChangeAspect="1" noChangeArrowheads="1"/>
            </p:cNvPicPr>
            <p:nvPr/>
          </p:nvPicPr>
          <p:blipFill>
            <a:blip r:embed="rId8" cstate="print"/>
            <a:stretch>
              <a:fillRect/>
            </a:stretch>
          </p:blipFill>
          <p:spPr bwMode="auto">
            <a:xfrm>
              <a:off x="4558877" y="784167"/>
              <a:ext cx="196584" cy="196584"/>
            </a:xfrm>
            <a:prstGeom prst="rect">
              <a:avLst/>
            </a:prstGeom>
            <a:grpFill/>
            <a:extLst/>
          </p:spPr>
        </p:pic>
      </p:grpSp>
      <p:grpSp>
        <p:nvGrpSpPr>
          <p:cNvPr id="26" name="Gruppieren 152"/>
          <p:cNvGrpSpPr/>
          <p:nvPr/>
        </p:nvGrpSpPr>
        <p:grpSpPr>
          <a:xfrm>
            <a:off x="7374845" y="1234623"/>
            <a:ext cx="1286116" cy="323007"/>
            <a:chOff x="7417346" y="693543"/>
            <a:chExt cx="1366618" cy="343225"/>
          </a:xfrm>
          <a:solidFill>
            <a:schemeClr val="bg2"/>
          </a:solidFill>
        </p:grpSpPr>
        <p:sp>
          <p:nvSpPr>
            <p:cNvPr id="27" name="Round Diagonal Corner Rectangle 216"/>
            <p:cNvSpPr/>
            <p:nvPr/>
          </p:nvSpPr>
          <p:spPr>
            <a:xfrm>
              <a:off x="7417346" y="693543"/>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Process</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Analytics</a:t>
              </a:r>
            </a:p>
          </p:txBody>
        </p:sp>
        <p:pic>
          <p:nvPicPr>
            <p:cNvPr id="28" name="Picture 164" descr="C:\Users\luj\Dropbox\SAG WORK\SAG WORK\SAG_PPT\Graphics Library_PPT\icons\icon35.png"/>
            <p:cNvPicPr>
              <a:picLocks noChangeAspect="1" noChangeArrowheads="1"/>
            </p:cNvPicPr>
            <p:nvPr/>
          </p:nvPicPr>
          <p:blipFill>
            <a:blip r:embed="rId9" cstate="print"/>
            <a:stretch>
              <a:fillRect/>
            </a:stretch>
          </p:blipFill>
          <p:spPr bwMode="auto">
            <a:xfrm>
              <a:off x="7505684" y="766914"/>
              <a:ext cx="196584" cy="196584"/>
            </a:xfrm>
            <a:prstGeom prst="rect">
              <a:avLst/>
            </a:prstGeom>
            <a:grpFill/>
            <a:extLst/>
          </p:spPr>
        </p:pic>
      </p:grpSp>
      <p:grpSp>
        <p:nvGrpSpPr>
          <p:cNvPr id="29" name="Gruppieren 155"/>
          <p:cNvGrpSpPr/>
          <p:nvPr/>
        </p:nvGrpSpPr>
        <p:grpSpPr>
          <a:xfrm>
            <a:off x="505140" y="1641862"/>
            <a:ext cx="1286116" cy="323007"/>
            <a:chOff x="319413" y="1105260"/>
            <a:chExt cx="1366618" cy="343225"/>
          </a:xfrm>
        </p:grpSpPr>
        <p:sp>
          <p:nvSpPr>
            <p:cNvPr id="30" name="Round Diagonal Corner Rectangle 216"/>
            <p:cNvSpPr/>
            <p:nvPr/>
          </p:nvSpPr>
          <p:spPr>
            <a:xfrm>
              <a:off x="319413" y="1105260"/>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Business strategy </a:t>
              </a:r>
              <a:b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b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&amp; planning</a:t>
              </a:r>
            </a:p>
          </p:txBody>
        </p:sp>
        <p:pic>
          <p:nvPicPr>
            <p:cNvPr id="31" name="Picture 164" descr="C:\Users\luj\Dropbox\SAG WORK\SAG WORK\SAG_PPT\Graphics Library_PPT\icons\icon35.png"/>
            <p:cNvPicPr>
              <a:picLocks noChangeAspect="1" noChangeArrowheads="1"/>
            </p:cNvPicPr>
            <p:nvPr/>
          </p:nvPicPr>
          <p:blipFill>
            <a:blip r:embed="rId10" cstate="print"/>
            <a:stretch>
              <a:fillRect/>
            </a:stretch>
          </p:blipFill>
          <p:spPr bwMode="auto">
            <a:xfrm>
              <a:off x="407750" y="1178310"/>
              <a:ext cx="196583" cy="197083"/>
            </a:xfrm>
            <a:prstGeom prst="rect">
              <a:avLst/>
            </a:prstGeom>
            <a:noFill/>
            <a:extLst/>
          </p:spPr>
        </p:pic>
      </p:grpSp>
      <p:sp>
        <p:nvSpPr>
          <p:cNvPr id="32" name="Round Diagonal Corner Rectangle 216"/>
          <p:cNvSpPr/>
          <p:nvPr/>
        </p:nvSpPr>
        <p:spPr>
          <a:xfrm>
            <a:off x="505134" y="2041546"/>
            <a:ext cx="1286116" cy="323007"/>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Customer </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journey mapping</a:t>
            </a:r>
          </a:p>
        </p:txBody>
      </p:sp>
      <p:grpSp>
        <p:nvGrpSpPr>
          <p:cNvPr id="33" name="Gruppieren 161"/>
          <p:cNvGrpSpPr/>
          <p:nvPr/>
        </p:nvGrpSpPr>
        <p:grpSpPr>
          <a:xfrm>
            <a:off x="505128" y="2441230"/>
            <a:ext cx="1286116" cy="323007"/>
            <a:chOff x="319401" y="2185182"/>
            <a:chExt cx="1366618" cy="343225"/>
          </a:xfrm>
        </p:grpSpPr>
        <p:sp>
          <p:nvSpPr>
            <p:cNvPr id="34" name="Round Diagonal Corner Rectangle 216"/>
            <p:cNvSpPr/>
            <p:nvPr/>
          </p:nvSpPr>
          <p:spPr>
            <a:xfrm>
              <a:off x="319401" y="2185182"/>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Design &amp; </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analysis</a:t>
              </a:r>
            </a:p>
          </p:txBody>
        </p:sp>
        <p:pic>
          <p:nvPicPr>
            <p:cNvPr id="35" name="Picture 164" descr="C:\Users\luj\Dropbox\SAG WORK\SAG WORK\SAG_PPT\Graphics Library_PPT\icons\icon35.png"/>
            <p:cNvPicPr>
              <a:picLocks noChangeAspect="1" noChangeArrowheads="1"/>
            </p:cNvPicPr>
            <p:nvPr/>
          </p:nvPicPr>
          <p:blipFill>
            <a:blip r:embed="rId11" cstate="print"/>
            <a:stretch>
              <a:fillRect/>
            </a:stretch>
          </p:blipFill>
          <p:spPr bwMode="auto">
            <a:xfrm>
              <a:off x="407844" y="2258658"/>
              <a:ext cx="196417" cy="196417"/>
            </a:xfrm>
            <a:prstGeom prst="rect">
              <a:avLst/>
            </a:prstGeom>
            <a:noFill/>
            <a:extLst/>
          </p:spPr>
        </p:pic>
      </p:grpSp>
      <p:grpSp>
        <p:nvGrpSpPr>
          <p:cNvPr id="36" name="Gruppieren 164"/>
          <p:cNvGrpSpPr/>
          <p:nvPr/>
        </p:nvGrpSpPr>
        <p:grpSpPr>
          <a:xfrm>
            <a:off x="505123" y="2840914"/>
            <a:ext cx="1286116" cy="323007"/>
            <a:chOff x="319395" y="2725143"/>
            <a:chExt cx="1366618" cy="343225"/>
          </a:xfrm>
          <a:solidFill>
            <a:schemeClr val="bg2"/>
          </a:solidFill>
        </p:grpSpPr>
        <p:sp>
          <p:nvSpPr>
            <p:cNvPr id="37" name="Round Diagonal Corner Rectangle 216"/>
            <p:cNvSpPr/>
            <p:nvPr/>
          </p:nvSpPr>
          <p:spPr>
            <a:xfrm>
              <a:off x="319395" y="2725143"/>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Risk &amp; Compliance </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38" name="Picture 164" descr="C:\Users\luj\Dropbox\SAG WORK\SAG WORK\SAG_PPT\Graphics Library_PPT\icons\icon35.png"/>
            <p:cNvPicPr>
              <a:picLocks noChangeAspect="1" noChangeArrowheads="1"/>
            </p:cNvPicPr>
            <p:nvPr/>
          </p:nvPicPr>
          <p:blipFill>
            <a:blip r:embed="rId12" cstate="print"/>
            <a:stretch>
              <a:fillRect/>
            </a:stretch>
          </p:blipFill>
          <p:spPr bwMode="auto">
            <a:xfrm>
              <a:off x="407733" y="2798514"/>
              <a:ext cx="196584" cy="196584"/>
            </a:xfrm>
            <a:prstGeom prst="rect">
              <a:avLst/>
            </a:prstGeom>
            <a:grpFill/>
            <a:extLst/>
          </p:spPr>
        </p:pic>
      </p:grpSp>
      <p:grpSp>
        <p:nvGrpSpPr>
          <p:cNvPr id="42" name="Gruppieren 170"/>
          <p:cNvGrpSpPr/>
          <p:nvPr/>
        </p:nvGrpSpPr>
        <p:grpSpPr>
          <a:xfrm>
            <a:off x="505111" y="3243050"/>
            <a:ext cx="1286116" cy="323007"/>
            <a:chOff x="319383" y="3805065"/>
            <a:chExt cx="1366618" cy="343225"/>
          </a:xfrm>
        </p:grpSpPr>
        <p:sp>
          <p:nvSpPr>
            <p:cNvPr id="43" name="Round Diagonal Corner Rectangle 216"/>
            <p:cNvSpPr/>
            <p:nvPr/>
          </p:nvSpPr>
          <p:spPr>
            <a:xfrm>
              <a:off x="319383" y="3805065"/>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rPr>
                <a:t>Portfolio</a:t>
              </a:r>
            </a:p>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FFFF"/>
                  </a:solidFill>
                  <a:latin typeface="Arial" panose="020B0604020202020204"/>
                </a:rPr>
                <a:t>management</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44" name="Picture 164" descr="C:\Users\luj\Dropbox\SAG WORK\SAG WORK\SAG_PPT\Graphics Library_PPT\icons\icon35.png"/>
            <p:cNvPicPr>
              <a:picLocks noChangeAspect="1" noChangeArrowheads="1"/>
            </p:cNvPicPr>
            <p:nvPr/>
          </p:nvPicPr>
          <p:blipFill>
            <a:blip r:embed="rId13" cstate="print"/>
            <a:stretch>
              <a:fillRect/>
            </a:stretch>
          </p:blipFill>
          <p:spPr bwMode="auto">
            <a:xfrm>
              <a:off x="407721" y="3878436"/>
              <a:ext cx="196584" cy="196584"/>
            </a:xfrm>
            <a:prstGeom prst="rect">
              <a:avLst/>
            </a:prstGeom>
            <a:noFill/>
            <a:extLst/>
          </p:spPr>
        </p:pic>
      </p:grpSp>
      <p:grpSp>
        <p:nvGrpSpPr>
          <p:cNvPr id="45" name="Gruppieren 173"/>
          <p:cNvGrpSpPr/>
          <p:nvPr/>
        </p:nvGrpSpPr>
        <p:grpSpPr>
          <a:xfrm>
            <a:off x="505106" y="3642734"/>
            <a:ext cx="1286116" cy="323007"/>
            <a:chOff x="319377" y="4391288"/>
            <a:chExt cx="1366618" cy="343225"/>
          </a:xfrm>
        </p:grpSpPr>
        <p:sp>
          <p:nvSpPr>
            <p:cNvPr id="46" name="Round Diagonal Corner Rectangle 216"/>
            <p:cNvSpPr/>
            <p:nvPr/>
          </p:nvSpPr>
          <p:spPr>
            <a:xfrm>
              <a:off x="319377" y="4391288"/>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rPr>
                <a:t>Enterprise</a:t>
              </a:r>
            </a:p>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FFFF"/>
                  </a:solidFill>
                  <a:latin typeface="Arial" panose="020B0604020202020204"/>
                </a:rPr>
                <a:t>architecture</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47" name="Picture 164" descr="C:\Users\luj\Dropbox\SAG WORK\SAG WORK\SAG_PPT\Graphics Library_PPT\icons\icon35.png"/>
            <p:cNvPicPr>
              <a:picLocks noChangeAspect="1" noChangeArrowheads="1"/>
            </p:cNvPicPr>
            <p:nvPr/>
          </p:nvPicPr>
          <p:blipFill>
            <a:blip r:embed="rId14" cstate="print"/>
            <a:stretch>
              <a:fillRect/>
            </a:stretch>
          </p:blipFill>
          <p:spPr bwMode="auto">
            <a:xfrm>
              <a:off x="407715" y="4464525"/>
              <a:ext cx="196584" cy="196750"/>
            </a:xfrm>
            <a:prstGeom prst="rect">
              <a:avLst/>
            </a:prstGeom>
            <a:noFill/>
            <a:extLst/>
          </p:spPr>
        </p:pic>
      </p:grpSp>
      <p:sp>
        <p:nvSpPr>
          <p:cNvPr id="48" name="Textfeld 176"/>
          <p:cNvSpPr txBox="1"/>
          <p:nvPr/>
        </p:nvSpPr>
        <p:spPr>
          <a:xfrm>
            <a:off x="392949" y="1159736"/>
            <a:ext cx="148845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dirty="0">
                <a:latin typeface="Arial"/>
                <a:ea typeface="+mn-ea"/>
              </a:rPr>
              <a:t>BUSINESS &amp; IT</a:t>
            </a:r>
            <a:br>
              <a:rPr lang="en-US" sz="1050" dirty="0">
                <a:latin typeface="Arial"/>
                <a:ea typeface="+mn-ea"/>
              </a:rPr>
            </a:br>
            <a:r>
              <a:rPr lang="en-US" sz="1050" dirty="0">
                <a:latin typeface="Arial"/>
                <a:ea typeface="+mn-ea"/>
              </a:rPr>
              <a:t>TRANSFORMATION</a:t>
            </a:r>
          </a:p>
        </p:txBody>
      </p:sp>
      <p:grpSp>
        <p:nvGrpSpPr>
          <p:cNvPr id="49" name="Gruppieren 177"/>
          <p:cNvGrpSpPr/>
          <p:nvPr/>
        </p:nvGrpSpPr>
        <p:grpSpPr>
          <a:xfrm>
            <a:off x="4705640" y="2187798"/>
            <a:ext cx="1286116" cy="323007"/>
            <a:chOff x="4470539" y="1667864"/>
            <a:chExt cx="1366618" cy="343225"/>
          </a:xfrm>
          <a:solidFill>
            <a:schemeClr val="bg2"/>
          </a:solidFill>
        </p:grpSpPr>
        <p:sp>
          <p:nvSpPr>
            <p:cNvPr id="50" name="Round Diagonal Corner Rectangle 216"/>
            <p:cNvSpPr/>
            <p:nvPr/>
          </p:nvSpPr>
          <p:spPr>
            <a:xfrm>
              <a:off x="4470539" y="1667864"/>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Process</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automation</a:t>
              </a:r>
            </a:p>
          </p:txBody>
        </p:sp>
        <p:pic>
          <p:nvPicPr>
            <p:cNvPr id="51" name="Picture 164" descr="C:\Users\luj\Dropbox\SAG WORK\SAG WORK\SAG_PPT\Graphics Library_PPT\icons\icon35.png"/>
            <p:cNvPicPr>
              <a:picLocks noChangeAspect="1" noChangeArrowheads="1"/>
            </p:cNvPicPr>
            <p:nvPr/>
          </p:nvPicPr>
          <p:blipFill>
            <a:blip r:embed="rId15" cstate="print"/>
            <a:stretch>
              <a:fillRect/>
            </a:stretch>
          </p:blipFill>
          <p:spPr bwMode="auto">
            <a:xfrm>
              <a:off x="4558877" y="1741235"/>
              <a:ext cx="196584" cy="196584"/>
            </a:xfrm>
            <a:prstGeom prst="rect">
              <a:avLst/>
            </a:prstGeom>
            <a:grpFill/>
            <a:extLst/>
          </p:spPr>
        </p:pic>
      </p:grpSp>
      <p:grpSp>
        <p:nvGrpSpPr>
          <p:cNvPr id="52" name="Gruppieren 180"/>
          <p:cNvGrpSpPr/>
          <p:nvPr/>
        </p:nvGrpSpPr>
        <p:grpSpPr>
          <a:xfrm>
            <a:off x="2025419" y="2586956"/>
            <a:ext cx="1286116" cy="323007"/>
            <a:chOff x="5942839" y="1667864"/>
            <a:chExt cx="1366618" cy="343225"/>
          </a:xfrm>
          <a:solidFill>
            <a:schemeClr val="bg2"/>
          </a:solidFill>
        </p:grpSpPr>
        <p:sp>
          <p:nvSpPr>
            <p:cNvPr id="53" name="Round Diagonal Corner Rectangle 216"/>
            <p:cNvSpPr/>
            <p:nvPr/>
          </p:nvSpPr>
          <p:spPr>
            <a:xfrm>
              <a:off x="5942839" y="1667864"/>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Application</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development</a:t>
              </a:r>
            </a:p>
          </p:txBody>
        </p:sp>
        <p:pic>
          <p:nvPicPr>
            <p:cNvPr id="54" name="Picture 164" descr="C:\Users\luj\Dropbox\SAG WORK\SAG WORK\SAG_PPT\Graphics Library_PPT\icons\icon35.png"/>
            <p:cNvPicPr>
              <a:picLocks noChangeAspect="1" noChangeArrowheads="1"/>
            </p:cNvPicPr>
            <p:nvPr/>
          </p:nvPicPr>
          <p:blipFill>
            <a:blip r:embed="rId16" cstate="print"/>
            <a:stretch>
              <a:fillRect/>
            </a:stretch>
          </p:blipFill>
          <p:spPr bwMode="auto">
            <a:xfrm>
              <a:off x="6031176" y="1741340"/>
              <a:ext cx="196583" cy="196417"/>
            </a:xfrm>
            <a:prstGeom prst="rect">
              <a:avLst/>
            </a:prstGeom>
            <a:grpFill/>
            <a:extLst/>
          </p:spPr>
        </p:pic>
      </p:grpSp>
      <p:grpSp>
        <p:nvGrpSpPr>
          <p:cNvPr id="55" name="Gruppieren 183"/>
          <p:cNvGrpSpPr/>
          <p:nvPr/>
        </p:nvGrpSpPr>
        <p:grpSpPr>
          <a:xfrm>
            <a:off x="6043104" y="2187798"/>
            <a:ext cx="1286116" cy="323007"/>
            <a:chOff x="7417346" y="1667864"/>
            <a:chExt cx="1366618" cy="343225"/>
          </a:xfrm>
          <a:solidFill>
            <a:schemeClr val="bg2"/>
          </a:solidFill>
        </p:grpSpPr>
        <p:sp>
          <p:nvSpPr>
            <p:cNvPr id="56" name="Round Diagonal Corner Rectangle 216"/>
            <p:cNvSpPr/>
            <p:nvPr/>
          </p:nvSpPr>
          <p:spPr>
            <a:xfrm>
              <a:off x="7417346" y="1667864"/>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Case</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57" name="Picture 164" descr="C:\Users\luj\Dropbox\SAG WORK\SAG WORK\SAG_PPT\Graphics Library_PPT\icons\icon35.png"/>
            <p:cNvPicPr>
              <a:picLocks noChangeAspect="1" noChangeArrowheads="1"/>
            </p:cNvPicPr>
            <p:nvPr/>
          </p:nvPicPr>
          <p:blipFill>
            <a:blip r:embed="rId17" cstate="print"/>
            <a:stretch>
              <a:fillRect/>
            </a:stretch>
          </p:blipFill>
          <p:spPr bwMode="auto">
            <a:xfrm>
              <a:off x="7505684" y="1741235"/>
              <a:ext cx="196584" cy="196584"/>
            </a:xfrm>
            <a:prstGeom prst="rect">
              <a:avLst/>
            </a:prstGeom>
            <a:grpFill/>
            <a:extLst/>
          </p:spPr>
        </p:pic>
      </p:grpSp>
      <p:grpSp>
        <p:nvGrpSpPr>
          <p:cNvPr id="58" name="Gruppieren 186"/>
          <p:cNvGrpSpPr/>
          <p:nvPr/>
        </p:nvGrpSpPr>
        <p:grpSpPr>
          <a:xfrm>
            <a:off x="3363192" y="2564346"/>
            <a:ext cx="1286116" cy="323007"/>
            <a:chOff x="2993823" y="2127410"/>
            <a:chExt cx="1366618" cy="343225"/>
          </a:xfrm>
          <a:solidFill>
            <a:schemeClr val="bg2"/>
          </a:solidFill>
        </p:grpSpPr>
        <p:sp>
          <p:nvSpPr>
            <p:cNvPr id="59" name="Round Diagonal Corner Rectangle 216"/>
            <p:cNvSpPr/>
            <p:nvPr/>
          </p:nvSpPr>
          <p:spPr>
            <a:xfrm>
              <a:off x="2993823" y="2127410"/>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Mobile</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enablement</a:t>
              </a:r>
            </a:p>
          </p:txBody>
        </p:sp>
        <p:pic>
          <p:nvPicPr>
            <p:cNvPr id="60" name="Picture 164" descr="C:\Users\luj\Dropbox\SAG WORK\SAG WORK\SAG_PPT\Graphics Library_PPT\icons\icon35.png"/>
            <p:cNvPicPr>
              <a:picLocks noChangeAspect="1" noChangeArrowheads="1"/>
            </p:cNvPicPr>
            <p:nvPr/>
          </p:nvPicPr>
          <p:blipFill>
            <a:blip r:embed="rId18" cstate="print"/>
            <a:stretch>
              <a:fillRect/>
            </a:stretch>
          </p:blipFill>
          <p:spPr bwMode="auto">
            <a:xfrm>
              <a:off x="3082161" y="2200781"/>
              <a:ext cx="196584" cy="196584"/>
            </a:xfrm>
            <a:prstGeom prst="rect">
              <a:avLst/>
            </a:prstGeom>
            <a:grpFill/>
            <a:extLst/>
          </p:spPr>
        </p:pic>
      </p:grpSp>
      <p:grpSp>
        <p:nvGrpSpPr>
          <p:cNvPr id="61" name="Gruppieren 189"/>
          <p:cNvGrpSpPr/>
          <p:nvPr/>
        </p:nvGrpSpPr>
        <p:grpSpPr>
          <a:xfrm>
            <a:off x="4705640" y="2564346"/>
            <a:ext cx="1286116" cy="323007"/>
            <a:chOff x="4470539" y="2127410"/>
            <a:chExt cx="1366618" cy="343225"/>
          </a:xfrm>
          <a:solidFill>
            <a:schemeClr val="bg2"/>
          </a:solidFill>
        </p:grpSpPr>
        <p:sp>
          <p:nvSpPr>
            <p:cNvPr id="62" name="Round Diagonal Corner Rectangle 216"/>
            <p:cNvSpPr/>
            <p:nvPr/>
          </p:nvSpPr>
          <p:spPr>
            <a:xfrm>
              <a:off x="4470539" y="2127410"/>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Task &amp; work</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63" name="Picture 164" descr="C:\Users\luj\Dropbox\SAG WORK\SAG WORK\SAG_PPT\Graphics Library_PPT\icons\icon35.png"/>
            <p:cNvPicPr>
              <a:picLocks noChangeAspect="1" noChangeArrowheads="1"/>
            </p:cNvPicPr>
            <p:nvPr/>
          </p:nvPicPr>
          <p:blipFill>
            <a:blip r:embed="rId19" cstate="print"/>
            <a:stretch>
              <a:fillRect/>
            </a:stretch>
          </p:blipFill>
          <p:spPr bwMode="auto">
            <a:xfrm>
              <a:off x="4558877" y="2200781"/>
              <a:ext cx="196584" cy="196584"/>
            </a:xfrm>
            <a:prstGeom prst="rect">
              <a:avLst/>
            </a:prstGeom>
            <a:grpFill/>
            <a:extLst/>
          </p:spPr>
        </p:pic>
      </p:grpSp>
      <p:grpSp>
        <p:nvGrpSpPr>
          <p:cNvPr id="64" name="Gruppieren 192"/>
          <p:cNvGrpSpPr/>
          <p:nvPr/>
        </p:nvGrpSpPr>
        <p:grpSpPr>
          <a:xfrm>
            <a:off x="6034476" y="2564346"/>
            <a:ext cx="1286116" cy="323007"/>
            <a:chOff x="5942839" y="2127410"/>
            <a:chExt cx="1366618" cy="343225"/>
          </a:xfrm>
          <a:solidFill>
            <a:schemeClr val="bg2"/>
          </a:solidFill>
        </p:grpSpPr>
        <p:sp>
          <p:nvSpPr>
            <p:cNvPr id="65" name="Round Diagonal Corner Rectangle 216"/>
            <p:cNvSpPr/>
            <p:nvPr/>
          </p:nvSpPr>
          <p:spPr>
            <a:xfrm>
              <a:off x="5942839" y="2127410"/>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Rules</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66" name="Picture 164" descr="C:\Users\luj\Dropbox\SAG WORK\SAG WORK\SAG_PPT\Graphics Library_PPT\icons\icon35.png"/>
            <p:cNvPicPr>
              <a:picLocks noChangeAspect="1" noChangeArrowheads="1"/>
            </p:cNvPicPr>
            <p:nvPr/>
          </p:nvPicPr>
          <p:blipFill>
            <a:blip r:embed="rId20" cstate="print"/>
            <a:stretch>
              <a:fillRect/>
            </a:stretch>
          </p:blipFill>
          <p:spPr bwMode="auto">
            <a:xfrm>
              <a:off x="6031177" y="2200674"/>
              <a:ext cx="196584" cy="196750"/>
            </a:xfrm>
            <a:prstGeom prst="rect">
              <a:avLst/>
            </a:prstGeom>
            <a:grpFill/>
            <a:extLst/>
          </p:spPr>
        </p:pic>
      </p:grpSp>
      <p:grpSp>
        <p:nvGrpSpPr>
          <p:cNvPr id="67" name="Gruppieren 195"/>
          <p:cNvGrpSpPr/>
          <p:nvPr/>
        </p:nvGrpSpPr>
        <p:grpSpPr>
          <a:xfrm>
            <a:off x="7374845" y="2564346"/>
            <a:ext cx="1286116" cy="323007"/>
            <a:chOff x="7417346" y="2127410"/>
            <a:chExt cx="1366618" cy="343225"/>
          </a:xfrm>
          <a:solidFill>
            <a:schemeClr val="bg2"/>
          </a:solidFill>
        </p:grpSpPr>
        <p:sp>
          <p:nvSpPr>
            <p:cNvPr id="68" name="Round Diagonal Corner Rectangle 216"/>
            <p:cNvSpPr/>
            <p:nvPr/>
          </p:nvSpPr>
          <p:spPr>
            <a:xfrm>
              <a:off x="7417346" y="2127410"/>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Content</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69" name="Picture 164" descr="C:\Users\luj\Dropbox\SAG WORK\SAG WORK\SAG_PPT\Graphics Library_PPT\icons\icon35.png"/>
            <p:cNvPicPr>
              <a:picLocks noChangeAspect="1" noChangeArrowheads="1"/>
            </p:cNvPicPr>
            <p:nvPr/>
          </p:nvPicPr>
          <p:blipFill>
            <a:blip r:embed="rId21" cstate="print"/>
            <a:stretch>
              <a:fillRect/>
            </a:stretch>
          </p:blipFill>
          <p:spPr bwMode="auto">
            <a:xfrm>
              <a:off x="7505684" y="2200781"/>
              <a:ext cx="196584" cy="196584"/>
            </a:xfrm>
            <a:prstGeom prst="rect">
              <a:avLst/>
            </a:prstGeom>
            <a:grpFill/>
            <a:extLst/>
          </p:spPr>
        </p:pic>
      </p:grpSp>
      <p:sp>
        <p:nvSpPr>
          <p:cNvPr id="70" name="Textfeld 198"/>
          <p:cNvSpPr txBox="1"/>
          <p:nvPr/>
        </p:nvSpPr>
        <p:spPr>
          <a:xfrm>
            <a:off x="1933966" y="2102427"/>
            <a:ext cx="1311019"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dirty="0">
                <a:latin typeface="Arial"/>
                <a:ea typeface="+mn-ea"/>
              </a:rPr>
              <a:t>PROCESS</a:t>
            </a:r>
          </a:p>
        </p:txBody>
      </p:sp>
      <p:sp>
        <p:nvSpPr>
          <p:cNvPr id="71" name="Textfeld 245"/>
          <p:cNvSpPr txBox="1"/>
          <p:nvPr/>
        </p:nvSpPr>
        <p:spPr>
          <a:xfrm>
            <a:off x="1933966" y="1156132"/>
            <a:ext cx="131101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dirty="0">
                <a:latin typeface="Arial"/>
                <a:ea typeface="+mn-ea"/>
              </a:rPr>
              <a:t>ANALYTICS &amp; DECISIONS</a:t>
            </a:r>
          </a:p>
        </p:txBody>
      </p:sp>
      <p:sp>
        <p:nvSpPr>
          <p:cNvPr id="72" name="Round Diagonal Corner Rectangle 216"/>
          <p:cNvSpPr/>
          <p:nvPr/>
        </p:nvSpPr>
        <p:spPr>
          <a:xfrm>
            <a:off x="3362716" y="1234623"/>
            <a:ext cx="1286116" cy="323007"/>
          </a:xfrm>
          <a:prstGeom prst="round2DiagRect">
            <a:avLst>
              <a:gd name="adj1" fmla="val 21773"/>
              <a:gd name="adj2" fmla="val 0"/>
            </a:avLst>
          </a:prstGeom>
          <a:solidFill>
            <a:schemeClr val="bg2"/>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lvl="0" defTabSz="914400">
              <a:defRPr/>
            </a:pPr>
            <a:r>
              <a:rPr lang="en-US" sz="800" kern="0" dirty="0" smtClean="0">
                <a:solidFill>
                  <a:srgbClr val="FFFFFF"/>
                </a:solidFill>
              </a:rPr>
              <a:t>Machine</a:t>
            </a:r>
          </a:p>
          <a:p>
            <a:pPr marL="355600" lvl="0" defTabSz="914400">
              <a:defRPr/>
            </a:pPr>
            <a:r>
              <a:rPr lang="en-US" sz="800" kern="0" dirty="0" smtClean="0">
                <a:solidFill>
                  <a:srgbClr val="FFFFFF"/>
                </a:solidFill>
              </a:rPr>
              <a:t>Learning</a:t>
            </a:r>
            <a:endPar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grpSp>
        <p:nvGrpSpPr>
          <p:cNvPr id="73" name="Group 268"/>
          <p:cNvGrpSpPr/>
          <p:nvPr/>
        </p:nvGrpSpPr>
        <p:grpSpPr>
          <a:xfrm>
            <a:off x="3363192" y="2187798"/>
            <a:ext cx="1286116" cy="323007"/>
            <a:chOff x="3363192" y="2202955"/>
            <a:chExt cx="1286116" cy="323007"/>
          </a:xfrm>
        </p:grpSpPr>
        <p:sp>
          <p:nvSpPr>
            <p:cNvPr id="74" name="Round Diagonal Corner Rectangle 216"/>
            <p:cNvSpPr/>
            <p:nvPr/>
          </p:nvSpPr>
          <p:spPr>
            <a:xfrm>
              <a:off x="3363192" y="2202955"/>
              <a:ext cx="1286116" cy="323007"/>
            </a:xfrm>
            <a:prstGeom prst="round2DiagRect">
              <a:avLst>
                <a:gd name="adj1" fmla="val 21773"/>
                <a:gd name="adj2" fmla="val 0"/>
              </a:avLst>
            </a:prstGeom>
            <a:solidFill>
              <a:schemeClr val="bg2"/>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Dynamic </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orchestration</a:t>
              </a:r>
            </a:p>
          </p:txBody>
        </p:sp>
        <p:pic>
          <p:nvPicPr>
            <p:cNvPr id="75" name="Picture 6"/>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442867" y="2274652"/>
              <a:ext cx="178219" cy="19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6" name="Round Diagonal Corner Rectangle 216"/>
          <p:cNvSpPr/>
          <p:nvPr/>
        </p:nvSpPr>
        <p:spPr>
          <a:xfrm>
            <a:off x="7374845" y="1632569"/>
            <a:ext cx="1286116" cy="323007"/>
          </a:xfrm>
          <a:prstGeom prst="round2DiagRect">
            <a:avLst>
              <a:gd name="adj1" fmla="val 21773"/>
              <a:gd name="adj2" fmla="val 0"/>
            </a:avLst>
          </a:prstGeom>
          <a:solidFill>
            <a:schemeClr val="bg2"/>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Event routing </a:t>
            </a:r>
            <a:b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b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&amp; persistence</a:t>
            </a:r>
          </a:p>
        </p:txBody>
      </p:sp>
      <p:sp>
        <p:nvSpPr>
          <p:cNvPr id="78" name="Round Diagonal Corner Rectangle 62"/>
          <p:cNvSpPr/>
          <p:nvPr/>
        </p:nvSpPr>
        <p:spPr>
          <a:xfrm>
            <a:off x="1956716" y="3033786"/>
            <a:ext cx="6792575" cy="864000"/>
          </a:xfrm>
          <a:prstGeom prst="round2DiagRect">
            <a:avLst>
              <a:gd name="adj1" fmla="val 9596"/>
              <a:gd name="adj2" fmla="val 0"/>
            </a:avLst>
          </a:prstGeom>
          <a:solidFill>
            <a:schemeClr val="bg1">
              <a:lumMod val="95000"/>
            </a:schemeClr>
          </a:solidFill>
          <a:ln w="57150" cap="flat" cmpd="sng" algn="ctr">
            <a:solidFill>
              <a:srgbClr val="C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grpSp>
        <p:nvGrpSpPr>
          <p:cNvPr id="79" name="Gruppieren 199"/>
          <p:cNvGrpSpPr/>
          <p:nvPr/>
        </p:nvGrpSpPr>
        <p:grpSpPr>
          <a:xfrm>
            <a:off x="2023100" y="3499987"/>
            <a:ext cx="1286116" cy="323007"/>
            <a:chOff x="4078667" y="3533711"/>
            <a:chExt cx="1366618" cy="343225"/>
          </a:xfrm>
        </p:grpSpPr>
        <p:sp>
          <p:nvSpPr>
            <p:cNvPr id="105" name="Round Diagonal Corner Rectangle 216"/>
            <p:cNvSpPr/>
            <p:nvPr/>
          </p:nvSpPr>
          <p:spPr>
            <a:xfrm>
              <a:off x="4078667" y="3533711"/>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API</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106" name="Picture 164" descr="C:\Users\luj\Dropbox\SAG WORK\SAG WORK\SAG_PPT\Graphics Library_PPT\icons\icon35.png"/>
            <p:cNvPicPr>
              <a:picLocks noChangeAspect="1" noChangeArrowheads="1"/>
            </p:cNvPicPr>
            <p:nvPr/>
          </p:nvPicPr>
          <p:blipFill>
            <a:blip r:embed="rId23" cstate="print"/>
            <a:stretch>
              <a:fillRect/>
            </a:stretch>
          </p:blipFill>
          <p:spPr bwMode="auto">
            <a:xfrm>
              <a:off x="4167005" y="3608610"/>
              <a:ext cx="196584" cy="196584"/>
            </a:xfrm>
            <a:prstGeom prst="rect">
              <a:avLst/>
            </a:prstGeom>
            <a:noFill/>
            <a:extLst/>
          </p:spPr>
        </p:pic>
      </p:grpSp>
      <p:grpSp>
        <p:nvGrpSpPr>
          <p:cNvPr id="80" name="Gruppieren 202"/>
          <p:cNvGrpSpPr/>
          <p:nvPr/>
        </p:nvGrpSpPr>
        <p:grpSpPr>
          <a:xfrm>
            <a:off x="7355933" y="3499987"/>
            <a:ext cx="1286116" cy="323007"/>
            <a:chOff x="7025474" y="3536120"/>
            <a:chExt cx="1366618" cy="343225"/>
          </a:xfrm>
          <a:solidFill>
            <a:schemeClr val="bg2"/>
          </a:solidFill>
        </p:grpSpPr>
        <p:sp>
          <p:nvSpPr>
            <p:cNvPr id="103" name="Round Diagonal Corner Rectangle 216"/>
            <p:cNvSpPr/>
            <p:nvPr/>
          </p:nvSpPr>
          <p:spPr>
            <a:xfrm>
              <a:off x="7025474" y="3536120"/>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Managed file</a:t>
              </a:r>
              <a:b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b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transfer</a:t>
              </a:r>
            </a:p>
          </p:txBody>
        </p:sp>
        <p:pic>
          <p:nvPicPr>
            <p:cNvPr id="104" name="Picture 164" descr="C:\Users\luj\Dropbox\SAG WORK\SAG WORK\SAG_PPT\Graphics Library_PPT\icons\icon35.png"/>
            <p:cNvPicPr>
              <a:picLocks noChangeAspect="1" noChangeArrowheads="1"/>
            </p:cNvPicPr>
            <p:nvPr/>
          </p:nvPicPr>
          <p:blipFill>
            <a:blip r:embed="rId24" cstate="print"/>
            <a:stretch>
              <a:fillRect/>
            </a:stretch>
          </p:blipFill>
          <p:spPr bwMode="auto">
            <a:xfrm>
              <a:off x="7113812" y="3608610"/>
              <a:ext cx="196584" cy="196584"/>
            </a:xfrm>
            <a:prstGeom prst="rect">
              <a:avLst/>
            </a:prstGeom>
            <a:grpFill/>
            <a:extLst/>
          </p:spPr>
        </p:pic>
      </p:grpSp>
      <p:grpSp>
        <p:nvGrpSpPr>
          <p:cNvPr id="81" name="Gruppieren 205"/>
          <p:cNvGrpSpPr/>
          <p:nvPr/>
        </p:nvGrpSpPr>
        <p:grpSpPr>
          <a:xfrm>
            <a:off x="3363192" y="3114035"/>
            <a:ext cx="1286116" cy="323007"/>
            <a:chOff x="4450443" y="2667951"/>
            <a:chExt cx="1366618" cy="343225"/>
          </a:xfrm>
          <a:solidFill>
            <a:srgbClr val="00B050"/>
          </a:solidFill>
        </p:grpSpPr>
        <p:sp>
          <p:nvSpPr>
            <p:cNvPr id="101" name="Round Diagonal Corner Rectangle 216"/>
            <p:cNvSpPr/>
            <p:nvPr/>
          </p:nvSpPr>
          <p:spPr>
            <a:xfrm>
              <a:off x="4450443" y="2667951"/>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Application</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integration</a:t>
              </a:r>
            </a:p>
          </p:txBody>
        </p:sp>
        <p:pic>
          <p:nvPicPr>
            <p:cNvPr id="102" name="Picture 164" descr="C:\Users\luj\Dropbox\SAG WORK\SAG WORK\SAG_PPT\Graphics Library_PPT\icons\icon35.png"/>
            <p:cNvPicPr>
              <a:picLocks noChangeAspect="1" noChangeArrowheads="1"/>
            </p:cNvPicPr>
            <p:nvPr/>
          </p:nvPicPr>
          <p:blipFill>
            <a:blip r:embed="rId25" cstate="print"/>
            <a:stretch>
              <a:fillRect/>
            </a:stretch>
          </p:blipFill>
          <p:spPr bwMode="auto">
            <a:xfrm>
              <a:off x="4538781" y="2744378"/>
              <a:ext cx="196584" cy="196584"/>
            </a:xfrm>
            <a:prstGeom prst="rect">
              <a:avLst/>
            </a:prstGeom>
            <a:grpFill/>
            <a:extLst/>
          </p:spPr>
        </p:pic>
      </p:grpSp>
      <p:grpSp>
        <p:nvGrpSpPr>
          <p:cNvPr id="82" name="Gruppieren 208"/>
          <p:cNvGrpSpPr/>
          <p:nvPr/>
        </p:nvGrpSpPr>
        <p:grpSpPr>
          <a:xfrm>
            <a:off x="4701484" y="3114035"/>
            <a:ext cx="1286116" cy="323007"/>
            <a:chOff x="5922743" y="2667950"/>
            <a:chExt cx="1366618" cy="343225"/>
          </a:xfrm>
          <a:solidFill>
            <a:schemeClr val="bg2"/>
          </a:solidFill>
        </p:grpSpPr>
        <p:sp>
          <p:nvSpPr>
            <p:cNvPr id="99" name="Round Diagonal Corner Rectangle 216"/>
            <p:cNvSpPr/>
            <p:nvPr/>
          </p:nvSpPr>
          <p:spPr>
            <a:xfrm>
              <a:off x="5922743" y="2667950"/>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B2B</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integration</a:t>
              </a:r>
            </a:p>
          </p:txBody>
        </p:sp>
        <p:pic>
          <p:nvPicPr>
            <p:cNvPr id="100" name="Picture 164" descr="C:\Users\luj\Dropbox\SAG WORK\SAG WORK\SAG_PPT\Graphics Library_PPT\icons\icon35.png"/>
            <p:cNvPicPr>
              <a:picLocks noChangeAspect="1" noChangeArrowheads="1"/>
            </p:cNvPicPr>
            <p:nvPr/>
          </p:nvPicPr>
          <p:blipFill>
            <a:blip r:embed="rId26" cstate="print"/>
            <a:stretch>
              <a:fillRect/>
            </a:stretch>
          </p:blipFill>
          <p:spPr bwMode="auto">
            <a:xfrm>
              <a:off x="6011081" y="2744377"/>
              <a:ext cx="196584" cy="196584"/>
            </a:xfrm>
            <a:prstGeom prst="rect">
              <a:avLst/>
            </a:prstGeom>
            <a:grpFill/>
            <a:extLst/>
          </p:spPr>
        </p:pic>
      </p:grpSp>
      <p:grpSp>
        <p:nvGrpSpPr>
          <p:cNvPr id="83" name="Gruppieren 217"/>
          <p:cNvGrpSpPr/>
          <p:nvPr/>
        </p:nvGrpSpPr>
        <p:grpSpPr>
          <a:xfrm>
            <a:off x="7355933" y="3114035"/>
            <a:ext cx="1286116" cy="323007"/>
            <a:chOff x="7397250" y="3117053"/>
            <a:chExt cx="1366618" cy="343225"/>
          </a:xfrm>
        </p:grpSpPr>
        <p:sp>
          <p:nvSpPr>
            <p:cNvPr id="97" name="Round Diagonal Corner Rectangle 216"/>
            <p:cNvSpPr/>
            <p:nvPr/>
          </p:nvSpPr>
          <p:spPr>
            <a:xfrm>
              <a:off x="7397250" y="3117053"/>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smtClean="0">
                  <a:ln>
                    <a:noFill/>
                  </a:ln>
                  <a:solidFill>
                    <a:srgbClr val="FFFFFF"/>
                  </a:solidFill>
                  <a:effectLst/>
                  <a:uLnTx/>
                  <a:uFillTx/>
                  <a:latin typeface="Arial" panose="020B0604020202020204"/>
                  <a:ea typeface="+mn-ea"/>
                  <a:cs typeface="+mn-cs"/>
                </a:rPr>
                <a:t>Cloud</a:t>
              </a:r>
              <a:endPar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endParaRP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integration</a:t>
              </a:r>
            </a:p>
          </p:txBody>
        </p:sp>
        <p:pic>
          <p:nvPicPr>
            <p:cNvPr id="98" name="Picture 164" descr="C:\Users\luj\Dropbox\SAG WORK\SAG WORK\SAG_PPT\Graphics Library_PPT\icons\icon35.png"/>
            <p:cNvPicPr>
              <a:picLocks noChangeAspect="1" noChangeArrowheads="1"/>
            </p:cNvPicPr>
            <p:nvPr/>
          </p:nvPicPr>
          <p:blipFill>
            <a:blip r:embed="rId27" cstate="print"/>
            <a:stretch>
              <a:fillRect/>
            </a:stretch>
          </p:blipFill>
          <p:spPr bwMode="auto">
            <a:xfrm>
              <a:off x="7485588" y="3188663"/>
              <a:ext cx="196584" cy="196584"/>
            </a:xfrm>
            <a:prstGeom prst="rect">
              <a:avLst/>
            </a:prstGeom>
            <a:noFill/>
            <a:extLst/>
          </p:spPr>
        </p:pic>
      </p:grpSp>
      <p:grpSp>
        <p:nvGrpSpPr>
          <p:cNvPr id="84" name="Gruppieren 220"/>
          <p:cNvGrpSpPr/>
          <p:nvPr/>
        </p:nvGrpSpPr>
        <p:grpSpPr>
          <a:xfrm>
            <a:off x="4692389" y="3499987"/>
            <a:ext cx="1286116" cy="323007"/>
            <a:chOff x="5550967" y="3536767"/>
            <a:chExt cx="1366618" cy="343225"/>
          </a:xfrm>
          <a:solidFill>
            <a:schemeClr val="bg2"/>
          </a:solidFill>
        </p:grpSpPr>
        <p:sp>
          <p:nvSpPr>
            <p:cNvPr id="95" name="Round Diagonal Corner Rectangle 216"/>
            <p:cNvSpPr/>
            <p:nvPr/>
          </p:nvSpPr>
          <p:spPr>
            <a:xfrm>
              <a:off x="5550967" y="3536767"/>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IoT</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integration</a:t>
              </a:r>
            </a:p>
          </p:txBody>
        </p:sp>
        <p:pic>
          <p:nvPicPr>
            <p:cNvPr id="96" name="Picture 164" descr="C:\Users\luj\Dropbox\SAG WORK\SAG WORK\SAG_PPT\Graphics Library_PPT\icons\icon35.png"/>
            <p:cNvPicPr>
              <a:picLocks noChangeAspect="1" noChangeArrowheads="1"/>
            </p:cNvPicPr>
            <p:nvPr/>
          </p:nvPicPr>
          <p:blipFill>
            <a:blip r:embed="rId28" cstate="print"/>
            <a:stretch>
              <a:fillRect/>
            </a:stretch>
          </p:blipFill>
          <p:spPr bwMode="auto">
            <a:xfrm>
              <a:off x="5639305" y="3608610"/>
              <a:ext cx="196584" cy="196584"/>
            </a:xfrm>
            <a:prstGeom prst="rect">
              <a:avLst/>
            </a:prstGeom>
            <a:grpFill/>
            <a:extLst/>
          </p:spPr>
        </p:pic>
      </p:grpSp>
      <p:grpSp>
        <p:nvGrpSpPr>
          <p:cNvPr id="85" name="Gruppieren 223"/>
          <p:cNvGrpSpPr/>
          <p:nvPr/>
        </p:nvGrpSpPr>
        <p:grpSpPr>
          <a:xfrm>
            <a:off x="6021206" y="3499987"/>
            <a:ext cx="1286116" cy="323007"/>
            <a:chOff x="4450443" y="3117653"/>
            <a:chExt cx="1366618" cy="343225"/>
          </a:xfrm>
        </p:grpSpPr>
        <p:sp>
          <p:nvSpPr>
            <p:cNvPr id="93" name="Round Diagonal Corner Rectangle 216"/>
            <p:cNvSpPr/>
            <p:nvPr/>
          </p:nvSpPr>
          <p:spPr>
            <a:xfrm>
              <a:off x="4450443" y="3117653"/>
              <a:ext cx="1366618" cy="343225"/>
            </a:xfrm>
            <a:prstGeom prst="round2DiagRect">
              <a:avLst>
                <a:gd name="adj1" fmla="val 21773"/>
                <a:gd name="adj2" fmla="val 0"/>
              </a:avLst>
            </a:prstGeom>
            <a:solidFill>
              <a:srgbClr val="00B050"/>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Services</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94" name="Picture 164" descr="C:\Users\luj\Dropbox\SAG WORK\SAG WORK\SAG_PPT\Graphics Library_PPT\icons\icon35.png"/>
            <p:cNvPicPr>
              <a:picLocks noChangeAspect="1" noChangeArrowheads="1"/>
            </p:cNvPicPr>
            <p:nvPr/>
          </p:nvPicPr>
          <p:blipFill>
            <a:blip r:embed="rId29" cstate="print"/>
            <a:stretch>
              <a:fillRect/>
            </a:stretch>
          </p:blipFill>
          <p:spPr bwMode="auto">
            <a:xfrm>
              <a:off x="4538781" y="3192767"/>
              <a:ext cx="196584" cy="196248"/>
            </a:xfrm>
            <a:prstGeom prst="rect">
              <a:avLst/>
            </a:prstGeom>
            <a:noFill/>
            <a:extLst/>
          </p:spPr>
        </p:pic>
      </p:grpSp>
      <p:sp>
        <p:nvSpPr>
          <p:cNvPr id="86" name="Textfeld 226"/>
          <p:cNvSpPr txBox="1"/>
          <p:nvPr/>
        </p:nvSpPr>
        <p:spPr>
          <a:xfrm>
            <a:off x="1933966" y="3043210"/>
            <a:ext cx="1311019"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dirty="0">
                <a:latin typeface="Arial"/>
                <a:ea typeface="+mn-ea"/>
              </a:rPr>
              <a:t>INTEGRATION</a:t>
            </a:r>
          </a:p>
        </p:txBody>
      </p:sp>
      <p:grpSp>
        <p:nvGrpSpPr>
          <p:cNvPr id="87" name="Group 282"/>
          <p:cNvGrpSpPr/>
          <p:nvPr/>
        </p:nvGrpSpPr>
        <p:grpSpPr>
          <a:xfrm>
            <a:off x="6032397" y="3114035"/>
            <a:ext cx="1286116" cy="323007"/>
            <a:chOff x="6032397" y="3101595"/>
            <a:chExt cx="1286116" cy="323007"/>
          </a:xfrm>
        </p:grpSpPr>
        <p:sp>
          <p:nvSpPr>
            <p:cNvPr id="91" name="Round Diagonal Corner Rectangle 216"/>
            <p:cNvSpPr/>
            <p:nvPr/>
          </p:nvSpPr>
          <p:spPr>
            <a:xfrm>
              <a:off x="6032397" y="3101595"/>
              <a:ext cx="1286116" cy="323007"/>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rPr>
                <a:t>Master data </a:t>
              </a:r>
            </a:p>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FFFF"/>
                  </a:solidFill>
                  <a:latin typeface="Arial" panose="020B0604020202020204"/>
                </a:rPr>
                <a:t>management</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92" name="Picture 8"/>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6114862" y="3170245"/>
              <a:ext cx="219443" cy="19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8" name="Group 283"/>
          <p:cNvGrpSpPr/>
          <p:nvPr/>
        </p:nvGrpSpPr>
        <p:grpSpPr>
          <a:xfrm>
            <a:off x="3363192" y="3499987"/>
            <a:ext cx="1286116" cy="323007"/>
            <a:chOff x="3363192" y="3487547"/>
            <a:chExt cx="1286116" cy="323007"/>
          </a:xfrm>
          <a:solidFill>
            <a:srgbClr val="00B050"/>
          </a:solidFill>
        </p:grpSpPr>
        <p:sp>
          <p:nvSpPr>
            <p:cNvPr id="89" name="Round Diagonal Corner Rectangle 216"/>
            <p:cNvSpPr/>
            <p:nvPr/>
          </p:nvSpPr>
          <p:spPr>
            <a:xfrm>
              <a:off x="3363192" y="3487547"/>
              <a:ext cx="1286116" cy="323007"/>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Big Data</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integration</a:t>
              </a:r>
            </a:p>
          </p:txBody>
        </p:sp>
        <p:pic>
          <p:nvPicPr>
            <p:cNvPr id="90" name="Picture 7"/>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446327" y="3555158"/>
              <a:ext cx="197097" cy="197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7" name="Group 302"/>
          <p:cNvGrpSpPr/>
          <p:nvPr/>
        </p:nvGrpSpPr>
        <p:grpSpPr>
          <a:xfrm>
            <a:off x="1939608" y="3983572"/>
            <a:ext cx="6815325" cy="479786"/>
            <a:chOff x="1933966" y="3933812"/>
            <a:chExt cx="6815325" cy="479786"/>
          </a:xfrm>
        </p:grpSpPr>
        <p:sp>
          <p:nvSpPr>
            <p:cNvPr id="108" name="Round Diagonal Corner Rectangle 62"/>
            <p:cNvSpPr/>
            <p:nvPr/>
          </p:nvSpPr>
          <p:spPr>
            <a:xfrm>
              <a:off x="1956716" y="3933812"/>
              <a:ext cx="6792575" cy="479786"/>
            </a:xfrm>
            <a:prstGeom prst="round2DiagRect">
              <a:avLst>
                <a:gd name="adj1" fmla="val 17280"/>
                <a:gd name="adj2" fmla="val 0"/>
              </a:avLst>
            </a:prstGeom>
            <a:solidFill>
              <a:schemeClr val="bg1">
                <a:lumMod val="95000"/>
              </a:schemeClr>
            </a:solidFill>
            <a:ln w="12700" cap="flat" cmpd="sng" algn="ctr">
              <a:solidFill>
                <a:srgbClr val="0899CC"/>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grpSp>
          <p:nvGrpSpPr>
            <p:cNvPr id="109" name="Gruppieren 227"/>
            <p:cNvGrpSpPr/>
            <p:nvPr/>
          </p:nvGrpSpPr>
          <p:grpSpPr>
            <a:xfrm>
              <a:off x="3344280" y="3996426"/>
              <a:ext cx="1286116" cy="323007"/>
              <a:chOff x="2601951" y="4338331"/>
              <a:chExt cx="1366618" cy="343225"/>
            </a:xfrm>
          </p:grpSpPr>
          <p:sp>
            <p:nvSpPr>
              <p:cNvPr id="120" name="Round Diagonal Corner Rectangle 216"/>
              <p:cNvSpPr/>
              <p:nvPr/>
            </p:nvSpPr>
            <p:spPr>
              <a:xfrm>
                <a:off x="2601951" y="4338331"/>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In-Memory data</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management</a:t>
                </a:r>
              </a:p>
            </p:txBody>
          </p:sp>
          <p:pic>
            <p:nvPicPr>
              <p:cNvPr id="121" name="Picture 164" descr="C:\Users\luj\Dropbox\SAG WORK\SAG WORK\SAG_PPT\Graphics Library_PPT\icons\icon35.png"/>
              <p:cNvPicPr>
                <a:picLocks noChangeAspect="1" noChangeArrowheads="1"/>
              </p:cNvPicPr>
              <p:nvPr/>
            </p:nvPicPr>
            <p:blipFill>
              <a:blip r:embed="rId32" cstate="print"/>
              <a:stretch>
                <a:fillRect/>
              </a:stretch>
            </p:blipFill>
            <p:spPr bwMode="auto">
              <a:xfrm>
                <a:off x="2690289" y="4414507"/>
                <a:ext cx="196584" cy="196584"/>
              </a:xfrm>
              <a:prstGeom prst="rect">
                <a:avLst/>
              </a:prstGeom>
              <a:noFill/>
              <a:extLst/>
            </p:spPr>
          </p:pic>
        </p:grpSp>
        <p:grpSp>
          <p:nvGrpSpPr>
            <p:cNvPr id="110" name="Gruppieren 230"/>
            <p:cNvGrpSpPr/>
            <p:nvPr/>
          </p:nvGrpSpPr>
          <p:grpSpPr>
            <a:xfrm>
              <a:off x="4686747" y="3996426"/>
              <a:ext cx="1286116" cy="323007"/>
              <a:chOff x="4078688" y="4338331"/>
              <a:chExt cx="1366618" cy="343225"/>
            </a:xfrm>
          </p:grpSpPr>
          <p:sp>
            <p:nvSpPr>
              <p:cNvPr id="118" name="Round Diagonal Corner Rectangle 216"/>
              <p:cNvSpPr/>
              <p:nvPr/>
            </p:nvSpPr>
            <p:spPr>
              <a:xfrm>
                <a:off x="4078688" y="4338331"/>
                <a:ext cx="1366618" cy="343225"/>
              </a:xfrm>
              <a:prstGeom prst="round2DiagRect">
                <a:avLst>
                  <a:gd name="adj1" fmla="val 21773"/>
                  <a:gd name="adj2" fmla="val 0"/>
                </a:avLst>
              </a:prstGeom>
              <a:solidFill>
                <a:srgbClr val="0899CC"/>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FFFF"/>
                    </a:solidFill>
                    <a:latin typeface="Arial" panose="020B0604020202020204"/>
                  </a:rPr>
                  <a:t>Messaging</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119" name="Picture 164" descr="C:\Users\luj\Dropbox\SAG WORK\SAG WORK\SAG_PPT\Graphics Library_PPT\icons\icon35.png"/>
              <p:cNvPicPr>
                <a:picLocks noChangeAspect="1" noChangeArrowheads="1"/>
              </p:cNvPicPr>
              <p:nvPr/>
            </p:nvPicPr>
            <p:blipFill>
              <a:blip r:embed="rId33" cstate="print"/>
              <a:stretch>
                <a:fillRect/>
              </a:stretch>
            </p:blipFill>
            <p:spPr bwMode="auto">
              <a:xfrm>
                <a:off x="4167025" y="4414612"/>
                <a:ext cx="196583" cy="196417"/>
              </a:xfrm>
              <a:prstGeom prst="rect">
                <a:avLst/>
              </a:prstGeom>
              <a:noFill/>
              <a:extLst/>
            </p:spPr>
          </p:pic>
        </p:grpSp>
        <p:grpSp>
          <p:nvGrpSpPr>
            <p:cNvPr id="111" name="Gruppieren 233"/>
            <p:cNvGrpSpPr/>
            <p:nvPr/>
          </p:nvGrpSpPr>
          <p:grpSpPr>
            <a:xfrm>
              <a:off x="6015564" y="3996426"/>
              <a:ext cx="1286116" cy="323007"/>
              <a:chOff x="5550967" y="4338331"/>
              <a:chExt cx="1366618" cy="343225"/>
            </a:xfrm>
            <a:solidFill>
              <a:schemeClr val="bg2"/>
            </a:solidFill>
          </p:grpSpPr>
          <p:sp>
            <p:nvSpPr>
              <p:cNvPr id="116" name="Round Diagonal Corner Rectangle 216"/>
              <p:cNvSpPr/>
              <p:nvPr/>
            </p:nvSpPr>
            <p:spPr>
              <a:xfrm>
                <a:off x="5550967" y="4338331"/>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rPr>
                  <a:t>Distributed</a:t>
                </a:r>
                <a:r>
                  <a:rPr kumimoji="0" lang="en-US" sz="800" b="0" i="0" u="none" strike="noStrike" kern="0" cap="none" spc="0" normalizeH="0" noProof="0" dirty="0" smtClean="0">
                    <a:ln>
                      <a:noFill/>
                    </a:ln>
                    <a:solidFill>
                      <a:srgbClr val="FFFFFF"/>
                    </a:solidFill>
                    <a:effectLst/>
                    <a:uLnTx/>
                    <a:uFillTx/>
                    <a:latin typeface="Arial" panose="020B0604020202020204"/>
                  </a:rPr>
                  <a:t> </a:t>
                </a:r>
              </a:p>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a:solidFill>
                      <a:srgbClr val="FFFFFF"/>
                    </a:solidFill>
                    <a:latin typeface="Arial" panose="020B0604020202020204"/>
                  </a:rPr>
                  <a:t>c</a:t>
                </a:r>
                <a:r>
                  <a:rPr kumimoji="0" lang="en-US" sz="800" b="0" i="0" u="none" strike="noStrike" kern="0" cap="none" spc="0" normalizeH="0" noProof="0" dirty="0" smtClean="0">
                    <a:ln>
                      <a:noFill/>
                    </a:ln>
                    <a:solidFill>
                      <a:srgbClr val="FFFFFF"/>
                    </a:solidFill>
                    <a:effectLst/>
                    <a:uLnTx/>
                    <a:uFillTx/>
                    <a:latin typeface="Arial" panose="020B0604020202020204"/>
                  </a:rPr>
                  <a:t>ache</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117" name="Picture 164" descr="C:\Users\luj\Dropbox\SAG WORK\SAG WORK\SAG_PPT\Graphics Library_PPT\icons\icon35.png"/>
              <p:cNvPicPr>
                <a:picLocks noChangeAspect="1" noChangeArrowheads="1"/>
              </p:cNvPicPr>
              <p:nvPr/>
            </p:nvPicPr>
            <p:blipFill>
              <a:blip r:embed="rId34" cstate="print"/>
              <a:stretch>
                <a:fillRect/>
              </a:stretch>
            </p:blipFill>
            <p:spPr bwMode="auto">
              <a:xfrm>
                <a:off x="5639305" y="4414399"/>
                <a:ext cx="196584" cy="196750"/>
              </a:xfrm>
              <a:prstGeom prst="rect">
                <a:avLst/>
              </a:prstGeom>
              <a:grpFill/>
              <a:extLst/>
            </p:spPr>
          </p:pic>
        </p:grpSp>
        <p:grpSp>
          <p:nvGrpSpPr>
            <p:cNvPr id="112" name="Gruppieren 236"/>
            <p:cNvGrpSpPr/>
            <p:nvPr/>
          </p:nvGrpSpPr>
          <p:grpSpPr>
            <a:xfrm>
              <a:off x="7355933" y="3996426"/>
              <a:ext cx="1286116" cy="323007"/>
              <a:chOff x="7025474" y="4338331"/>
              <a:chExt cx="1366618" cy="343225"/>
            </a:xfrm>
            <a:solidFill>
              <a:schemeClr val="bg2"/>
            </a:solidFill>
          </p:grpSpPr>
          <p:sp>
            <p:nvSpPr>
              <p:cNvPr id="114" name="Round Diagonal Corner Rectangle 216"/>
              <p:cNvSpPr/>
              <p:nvPr/>
            </p:nvSpPr>
            <p:spPr>
              <a:xfrm>
                <a:off x="7025474" y="4338331"/>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FFFF"/>
                    </a:solidFill>
                    <a:latin typeface="Arial" panose="020B0604020202020204"/>
                  </a:rPr>
                  <a:t>Search &amp;</a:t>
                </a:r>
              </a:p>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a:solidFill>
                      <a:srgbClr val="FFFFFF"/>
                    </a:solidFill>
                    <a:latin typeface="Arial" panose="020B0604020202020204"/>
                  </a:rPr>
                  <a:t>C</a:t>
                </a:r>
                <a:r>
                  <a:rPr lang="en-US" sz="800" kern="0" dirty="0" smtClean="0">
                    <a:solidFill>
                      <a:srgbClr val="FFFFFF"/>
                    </a:solidFill>
                    <a:latin typeface="Arial" panose="020B0604020202020204"/>
                  </a:rPr>
                  <a:t>ompute</a:t>
                </a:r>
                <a:endParaRPr kumimoji="0" lang="en-US" sz="800" b="0" i="0" u="none" strike="noStrike" kern="0" cap="none" spc="0" normalizeH="0" baseline="0" noProof="0" dirty="0" smtClean="0">
                  <a:ln>
                    <a:noFill/>
                  </a:ln>
                  <a:solidFill>
                    <a:srgbClr val="FFFFFF"/>
                  </a:solidFill>
                  <a:effectLst/>
                  <a:uLnTx/>
                  <a:uFillTx/>
                  <a:latin typeface="Arial" panose="020B0604020202020204"/>
                </a:endParaRPr>
              </a:p>
            </p:txBody>
          </p:sp>
          <p:pic>
            <p:nvPicPr>
              <p:cNvPr id="115" name="Picture 164" descr="C:\Users\luj\Dropbox\SAG WORK\SAG WORK\SAG_PPT\Graphics Library_PPT\icons\icon35.png"/>
              <p:cNvPicPr>
                <a:picLocks noChangeAspect="1" noChangeArrowheads="1"/>
              </p:cNvPicPr>
              <p:nvPr/>
            </p:nvPicPr>
            <p:blipFill>
              <a:blip r:embed="rId35" cstate="print"/>
              <a:stretch>
                <a:fillRect/>
              </a:stretch>
            </p:blipFill>
            <p:spPr bwMode="auto">
              <a:xfrm>
                <a:off x="7113812" y="4414399"/>
                <a:ext cx="196584" cy="196750"/>
              </a:xfrm>
              <a:prstGeom prst="rect">
                <a:avLst/>
              </a:prstGeom>
              <a:grpFill/>
              <a:extLst/>
            </p:spPr>
          </p:pic>
        </p:grpSp>
        <p:sp>
          <p:nvSpPr>
            <p:cNvPr id="113" name="Textfeld 239"/>
            <p:cNvSpPr txBox="1"/>
            <p:nvPr/>
          </p:nvSpPr>
          <p:spPr>
            <a:xfrm>
              <a:off x="1933966" y="3939689"/>
              <a:ext cx="131101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dirty="0">
                  <a:latin typeface="Arial"/>
                  <a:ea typeface="+mn-ea"/>
                </a:rPr>
                <a:t>IN-MEMORY</a:t>
              </a:r>
            </a:p>
            <a:p>
              <a:pPr marL="0" marR="0" lvl="0" indent="0" defTabSz="914400" eaLnBrk="1" fontAlgn="auto" latinLnBrk="0" hangingPunct="1">
                <a:lnSpc>
                  <a:spcPct val="100000"/>
                </a:lnSpc>
                <a:spcBef>
                  <a:spcPts val="0"/>
                </a:spcBef>
                <a:spcAft>
                  <a:spcPts val="0"/>
                </a:spcAft>
                <a:buClrTx/>
                <a:buSzTx/>
                <a:buFontTx/>
                <a:buNone/>
                <a:tabLst/>
                <a:defRPr/>
              </a:pPr>
              <a:r>
                <a:rPr lang="en-US" sz="1050" dirty="0">
                  <a:latin typeface="Arial"/>
                  <a:ea typeface="+mn-ea"/>
                </a:rPr>
                <a:t>DATA</a:t>
              </a:r>
            </a:p>
          </p:txBody>
        </p:sp>
      </p:grpSp>
      <p:grpSp>
        <p:nvGrpSpPr>
          <p:cNvPr id="122" name="Group 317"/>
          <p:cNvGrpSpPr/>
          <p:nvPr/>
        </p:nvGrpSpPr>
        <p:grpSpPr>
          <a:xfrm>
            <a:off x="3454259" y="1288166"/>
            <a:ext cx="158894" cy="215920"/>
            <a:chOff x="-1811338" y="1327150"/>
            <a:chExt cx="1490663" cy="2025650"/>
          </a:xfrm>
          <a:solidFill>
            <a:schemeClr val="bg1"/>
          </a:solidFill>
        </p:grpSpPr>
        <p:sp>
          <p:nvSpPr>
            <p:cNvPr id="123" name="Oval 12"/>
            <p:cNvSpPr>
              <a:spLocks noChangeArrowheads="1"/>
            </p:cNvSpPr>
            <p:nvPr/>
          </p:nvSpPr>
          <p:spPr bwMode="auto">
            <a:xfrm>
              <a:off x="-1069975" y="1893888"/>
              <a:ext cx="180975" cy="184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13"/>
            <p:cNvSpPr>
              <a:spLocks noEditPoints="1"/>
            </p:cNvSpPr>
            <p:nvPr/>
          </p:nvSpPr>
          <p:spPr bwMode="auto">
            <a:xfrm>
              <a:off x="-1811338" y="1327150"/>
              <a:ext cx="1490663" cy="2025650"/>
            </a:xfrm>
            <a:custGeom>
              <a:avLst/>
              <a:gdLst>
                <a:gd name="T0" fmla="*/ 398 w 398"/>
                <a:gd name="T1" fmla="*/ 176 h 540"/>
                <a:gd name="T2" fmla="*/ 46 w 398"/>
                <a:gd name="T3" fmla="*/ 176 h 540"/>
                <a:gd name="T4" fmla="*/ 46 w 398"/>
                <a:gd name="T5" fmla="*/ 194 h 540"/>
                <a:gd name="T6" fmla="*/ 46 w 398"/>
                <a:gd name="T7" fmla="*/ 314 h 540"/>
                <a:gd name="T8" fmla="*/ 150 w 398"/>
                <a:gd name="T9" fmla="*/ 419 h 540"/>
                <a:gd name="T10" fmla="*/ 380 w 398"/>
                <a:gd name="T11" fmla="*/ 484 h 540"/>
                <a:gd name="T12" fmla="*/ 379 w 398"/>
                <a:gd name="T13" fmla="*/ 255 h 540"/>
                <a:gd name="T14" fmla="*/ 309 w 398"/>
                <a:gd name="T15" fmla="*/ 189 h 540"/>
                <a:gd name="T16" fmla="*/ 304 w 398"/>
                <a:gd name="T17" fmla="*/ 208 h 540"/>
                <a:gd name="T18" fmla="*/ 323 w 398"/>
                <a:gd name="T19" fmla="*/ 224 h 540"/>
                <a:gd name="T20" fmla="*/ 291 w 398"/>
                <a:gd name="T21" fmla="*/ 231 h 540"/>
                <a:gd name="T22" fmla="*/ 277 w 398"/>
                <a:gd name="T23" fmla="*/ 245 h 540"/>
                <a:gd name="T24" fmla="*/ 285 w 398"/>
                <a:gd name="T25" fmla="*/ 268 h 540"/>
                <a:gd name="T26" fmla="*/ 254 w 398"/>
                <a:gd name="T27" fmla="*/ 258 h 540"/>
                <a:gd name="T28" fmla="*/ 235 w 398"/>
                <a:gd name="T29" fmla="*/ 263 h 540"/>
                <a:gd name="T30" fmla="*/ 230 w 398"/>
                <a:gd name="T31" fmla="*/ 288 h 540"/>
                <a:gd name="T32" fmla="*/ 209 w 398"/>
                <a:gd name="T33" fmla="*/ 263 h 540"/>
                <a:gd name="T34" fmla="*/ 190 w 398"/>
                <a:gd name="T35" fmla="*/ 258 h 540"/>
                <a:gd name="T36" fmla="*/ 173 w 398"/>
                <a:gd name="T37" fmla="*/ 277 h 540"/>
                <a:gd name="T38" fmla="*/ 167 w 398"/>
                <a:gd name="T39" fmla="*/ 244 h 540"/>
                <a:gd name="T40" fmla="*/ 153 w 398"/>
                <a:gd name="T41" fmla="*/ 231 h 540"/>
                <a:gd name="T42" fmla="*/ 129 w 398"/>
                <a:gd name="T43" fmla="*/ 239 h 540"/>
                <a:gd name="T44" fmla="*/ 140 w 398"/>
                <a:gd name="T45" fmla="*/ 208 h 540"/>
                <a:gd name="T46" fmla="*/ 135 w 398"/>
                <a:gd name="T47" fmla="*/ 188 h 540"/>
                <a:gd name="T48" fmla="*/ 110 w 398"/>
                <a:gd name="T49" fmla="*/ 184 h 540"/>
                <a:gd name="T50" fmla="*/ 135 w 398"/>
                <a:gd name="T51" fmla="*/ 162 h 540"/>
                <a:gd name="T52" fmla="*/ 140 w 398"/>
                <a:gd name="T53" fmla="*/ 143 h 540"/>
                <a:gd name="T54" fmla="*/ 121 w 398"/>
                <a:gd name="T55" fmla="*/ 127 h 540"/>
                <a:gd name="T56" fmla="*/ 153 w 398"/>
                <a:gd name="T57" fmla="*/ 120 h 540"/>
                <a:gd name="T58" fmla="*/ 167 w 398"/>
                <a:gd name="T59" fmla="*/ 106 h 540"/>
                <a:gd name="T60" fmla="*/ 159 w 398"/>
                <a:gd name="T61" fmla="*/ 83 h 540"/>
                <a:gd name="T62" fmla="*/ 190 w 398"/>
                <a:gd name="T63" fmla="*/ 93 h 540"/>
                <a:gd name="T64" fmla="*/ 209 w 398"/>
                <a:gd name="T65" fmla="*/ 88 h 540"/>
                <a:gd name="T66" fmla="*/ 214 w 398"/>
                <a:gd name="T67" fmla="*/ 63 h 540"/>
                <a:gd name="T68" fmla="*/ 235 w 398"/>
                <a:gd name="T69" fmla="*/ 88 h 540"/>
                <a:gd name="T70" fmla="*/ 255 w 398"/>
                <a:gd name="T71" fmla="*/ 93 h 540"/>
                <a:gd name="T72" fmla="*/ 271 w 398"/>
                <a:gd name="T73" fmla="*/ 74 h 540"/>
                <a:gd name="T74" fmla="*/ 277 w 398"/>
                <a:gd name="T75" fmla="*/ 107 h 540"/>
                <a:gd name="T76" fmla="*/ 291 w 398"/>
                <a:gd name="T77" fmla="*/ 121 h 540"/>
                <a:gd name="T78" fmla="*/ 315 w 398"/>
                <a:gd name="T79" fmla="*/ 112 h 540"/>
                <a:gd name="T80" fmla="*/ 304 w 398"/>
                <a:gd name="T81" fmla="*/ 143 h 540"/>
                <a:gd name="T82" fmla="*/ 309 w 398"/>
                <a:gd name="T83" fmla="*/ 163 h 540"/>
                <a:gd name="T84" fmla="*/ 334 w 398"/>
                <a:gd name="T85" fmla="*/ 167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8" h="540">
                  <a:moveTo>
                    <a:pt x="379" y="255"/>
                  </a:moveTo>
                  <a:cubicBezTo>
                    <a:pt x="391" y="231"/>
                    <a:pt x="398" y="204"/>
                    <a:pt x="398" y="176"/>
                  </a:cubicBezTo>
                  <a:cubicBezTo>
                    <a:pt x="398" y="78"/>
                    <a:pt x="319" y="0"/>
                    <a:pt x="222" y="0"/>
                  </a:cubicBezTo>
                  <a:cubicBezTo>
                    <a:pt x="125" y="0"/>
                    <a:pt x="46" y="78"/>
                    <a:pt x="46" y="176"/>
                  </a:cubicBezTo>
                  <a:cubicBezTo>
                    <a:pt x="46" y="176"/>
                    <a:pt x="46" y="176"/>
                    <a:pt x="46" y="176"/>
                  </a:cubicBezTo>
                  <a:cubicBezTo>
                    <a:pt x="46" y="194"/>
                    <a:pt x="46" y="194"/>
                    <a:pt x="46" y="194"/>
                  </a:cubicBezTo>
                  <a:cubicBezTo>
                    <a:pt x="0" y="314"/>
                    <a:pt x="0" y="314"/>
                    <a:pt x="0" y="314"/>
                  </a:cubicBezTo>
                  <a:cubicBezTo>
                    <a:pt x="46" y="314"/>
                    <a:pt x="46" y="314"/>
                    <a:pt x="46" y="314"/>
                  </a:cubicBezTo>
                  <a:cubicBezTo>
                    <a:pt x="56" y="425"/>
                    <a:pt x="56" y="425"/>
                    <a:pt x="56" y="425"/>
                  </a:cubicBezTo>
                  <a:cubicBezTo>
                    <a:pt x="150" y="419"/>
                    <a:pt x="150" y="419"/>
                    <a:pt x="150" y="419"/>
                  </a:cubicBezTo>
                  <a:cubicBezTo>
                    <a:pt x="162" y="540"/>
                    <a:pt x="162" y="540"/>
                    <a:pt x="162" y="540"/>
                  </a:cubicBezTo>
                  <a:cubicBezTo>
                    <a:pt x="380" y="484"/>
                    <a:pt x="380" y="484"/>
                    <a:pt x="380" y="484"/>
                  </a:cubicBezTo>
                  <a:cubicBezTo>
                    <a:pt x="343" y="343"/>
                    <a:pt x="343" y="343"/>
                    <a:pt x="343" y="343"/>
                  </a:cubicBezTo>
                  <a:lnTo>
                    <a:pt x="379" y="255"/>
                  </a:lnTo>
                  <a:close/>
                  <a:moveTo>
                    <a:pt x="334" y="184"/>
                  </a:moveTo>
                  <a:cubicBezTo>
                    <a:pt x="309" y="189"/>
                    <a:pt x="309" y="189"/>
                    <a:pt x="309" y="189"/>
                  </a:cubicBezTo>
                  <a:cubicBezTo>
                    <a:pt x="309" y="188"/>
                    <a:pt x="309" y="188"/>
                    <a:pt x="309" y="188"/>
                  </a:cubicBezTo>
                  <a:cubicBezTo>
                    <a:pt x="308" y="195"/>
                    <a:pt x="307" y="202"/>
                    <a:pt x="304" y="208"/>
                  </a:cubicBezTo>
                  <a:cubicBezTo>
                    <a:pt x="304" y="208"/>
                    <a:pt x="304" y="208"/>
                    <a:pt x="304" y="208"/>
                  </a:cubicBezTo>
                  <a:cubicBezTo>
                    <a:pt x="323" y="224"/>
                    <a:pt x="323" y="224"/>
                    <a:pt x="323" y="224"/>
                  </a:cubicBezTo>
                  <a:cubicBezTo>
                    <a:pt x="315" y="239"/>
                    <a:pt x="315" y="239"/>
                    <a:pt x="315" y="239"/>
                  </a:cubicBezTo>
                  <a:cubicBezTo>
                    <a:pt x="291" y="231"/>
                    <a:pt x="291" y="231"/>
                    <a:pt x="291" y="231"/>
                  </a:cubicBezTo>
                  <a:cubicBezTo>
                    <a:pt x="291" y="230"/>
                    <a:pt x="291" y="230"/>
                    <a:pt x="291" y="230"/>
                  </a:cubicBezTo>
                  <a:cubicBezTo>
                    <a:pt x="287" y="236"/>
                    <a:pt x="282" y="240"/>
                    <a:pt x="277" y="245"/>
                  </a:cubicBezTo>
                  <a:cubicBezTo>
                    <a:pt x="277" y="244"/>
                    <a:pt x="277" y="244"/>
                    <a:pt x="277" y="244"/>
                  </a:cubicBezTo>
                  <a:cubicBezTo>
                    <a:pt x="285" y="268"/>
                    <a:pt x="285" y="268"/>
                    <a:pt x="285" y="268"/>
                  </a:cubicBezTo>
                  <a:cubicBezTo>
                    <a:pt x="271" y="277"/>
                    <a:pt x="271" y="277"/>
                    <a:pt x="271" y="277"/>
                  </a:cubicBezTo>
                  <a:cubicBezTo>
                    <a:pt x="254" y="258"/>
                    <a:pt x="254" y="258"/>
                    <a:pt x="254" y="258"/>
                  </a:cubicBezTo>
                  <a:cubicBezTo>
                    <a:pt x="254" y="258"/>
                    <a:pt x="254" y="258"/>
                    <a:pt x="254" y="258"/>
                  </a:cubicBezTo>
                  <a:cubicBezTo>
                    <a:pt x="248" y="260"/>
                    <a:pt x="242" y="262"/>
                    <a:pt x="235" y="263"/>
                  </a:cubicBezTo>
                  <a:cubicBezTo>
                    <a:pt x="235" y="263"/>
                    <a:pt x="235" y="263"/>
                    <a:pt x="235" y="263"/>
                  </a:cubicBezTo>
                  <a:cubicBezTo>
                    <a:pt x="230" y="288"/>
                    <a:pt x="230" y="288"/>
                    <a:pt x="230" y="288"/>
                  </a:cubicBezTo>
                  <a:cubicBezTo>
                    <a:pt x="214" y="288"/>
                    <a:pt x="214" y="288"/>
                    <a:pt x="214" y="288"/>
                  </a:cubicBezTo>
                  <a:cubicBezTo>
                    <a:pt x="209" y="263"/>
                    <a:pt x="209" y="263"/>
                    <a:pt x="209" y="263"/>
                  </a:cubicBezTo>
                  <a:cubicBezTo>
                    <a:pt x="209" y="263"/>
                    <a:pt x="209" y="263"/>
                    <a:pt x="209" y="263"/>
                  </a:cubicBezTo>
                  <a:cubicBezTo>
                    <a:pt x="202" y="262"/>
                    <a:pt x="196" y="260"/>
                    <a:pt x="190" y="258"/>
                  </a:cubicBezTo>
                  <a:cubicBezTo>
                    <a:pt x="190" y="258"/>
                    <a:pt x="190" y="258"/>
                    <a:pt x="190" y="258"/>
                  </a:cubicBezTo>
                  <a:cubicBezTo>
                    <a:pt x="173" y="277"/>
                    <a:pt x="173" y="277"/>
                    <a:pt x="173" y="277"/>
                  </a:cubicBezTo>
                  <a:cubicBezTo>
                    <a:pt x="159" y="268"/>
                    <a:pt x="159" y="268"/>
                    <a:pt x="159" y="268"/>
                  </a:cubicBezTo>
                  <a:cubicBezTo>
                    <a:pt x="167" y="244"/>
                    <a:pt x="167" y="244"/>
                    <a:pt x="167" y="244"/>
                  </a:cubicBezTo>
                  <a:cubicBezTo>
                    <a:pt x="167" y="245"/>
                    <a:pt x="167" y="245"/>
                    <a:pt x="167" y="245"/>
                  </a:cubicBezTo>
                  <a:cubicBezTo>
                    <a:pt x="162" y="240"/>
                    <a:pt x="157" y="236"/>
                    <a:pt x="153" y="231"/>
                  </a:cubicBezTo>
                  <a:cubicBezTo>
                    <a:pt x="153" y="231"/>
                    <a:pt x="153" y="231"/>
                    <a:pt x="153" y="231"/>
                  </a:cubicBezTo>
                  <a:cubicBezTo>
                    <a:pt x="129" y="239"/>
                    <a:pt x="129" y="239"/>
                    <a:pt x="129" y="239"/>
                  </a:cubicBezTo>
                  <a:cubicBezTo>
                    <a:pt x="121" y="224"/>
                    <a:pt x="121" y="224"/>
                    <a:pt x="121" y="224"/>
                  </a:cubicBezTo>
                  <a:cubicBezTo>
                    <a:pt x="140" y="208"/>
                    <a:pt x="140" y="208"/>
                    <a:pt x="140" y="208"/>
                  </a:cubicBezTo>
                  <a:cubicBezTo>
                    <a:pt x="140" y="208"/>
                    <a:pt x="140" y="208"/>
                    <a:pt x="140" y="208"/>
                  </a:cubicBezTo>
                  <a:cubicBezTo>
                    <a:pt x="137" y="202"/>
                    <a:pt x="136" y="195"/>
                    <a:pt x="135" y="188"/>
                  </a:cubicBezTo>
                  <a:cubicBezTo>
                    <a:pt x="135" y="189"/>
                    <a:pt x="135" y="189"/>
                    <a:pt x="135" y="189"/>
                  </a:cubicBezTo>
                  <a:cubicBezTo>
                    <a:pt x="110" y="184"/>
                    <a:pt x="110" y="184"/>
                    <a:pt x="110" y="184"/>
                  </a:cubicBezTo>
                  <a:cubicBezTo>
                    <a:pt x="110" y="167"/>
                    <a:pt x="110" y="167"/>
                    <a:pt x="110" y="167"/>
                  </a:cubicBezTo>
                  <a:cubicBezTo>
                    <a:pt x="135" y="162"/>
                    <a:pt x="135" y="162"/>
                    <a:pt x="135" y="162"/>
                  </a:cubicBezTo>
                  <a:cubicBezTo>
                    <a:pt x="135" y="163"/>
                    <a:pt x="135" y="163"/>
                    <a:pt x="135" y="163"/>
                  </a:cubicBezTo>
                  <a:cubicBezTo>
                    <a:pt x="136" y="156"/>
                    <a:pt x="137" y="149"/>
                    <a:pt x="140" y="143"/>
                  </a:cubicBezTo>
                  <a:cubicBezTo>
                    <a:pt x="140" y="143"/>
                    <a:pt x="140" y="143"/>
                    <a:pt x="140" y="143"/>
                  </a:cubicBezTo>
                  <a:cubicBezTo>
                    <a:pt x="121" y="127"/>
                    <a:pt x="121" y="127"/>
                    <a:pt x="121" y="127"/>
                  </a:cubicBezTo>
                  <a:cubicBezTo>
                    <a:pt x="129" y="112"/>
                    <a:pt x="129" y="112"/>
                    <a:pt x="129" y="112"/>
                  </a:cubicBezTo>
                  <a:cubicBezTo>
                    <a:pt x="153" y="120"/>
                    <a:pt x="153" y="120"/>
                    <a:pt x="153" y="120"/>
                  </a:cubicBezTo>
                  <a:cubicBezTo>
                    <a:pt x="153" y="120"/>
                    <a:pt x="153" y="120"/>
                    <a:pt x="153" y="120"/>
                  </a:cubicBezTo>
                  <a:cubicBezTo>
                    <a:pt x="157" y="115"/>
                    <a:pt x="162" y="111"/>
                    <a:pt x="167" y="106"/>
                  </a:cubicBezTo>
                  <a:cubicBezTo>
                    <a:pt x="167" y="107"/>
                    <a:pt x="167" y="107"/>
                    <a:pt x="167" y="107"/>
                  </a:cubicBezTo>
                  <a:cubicBezTo>
                    <a:pt x="159" y="83"/>
                    <a:pt x="159" y="83"/>
                    <a:pt x="159" y="83"/>
                  </a:cubicBezTo>
                  <a:cubicBezTo>
                    <a:pt x="173" y="74"/>
                    <a:pt x="173" y="74"/>
                    <a:pt x="173" y="74"/>
                  </a:cubicBezTo>
                  <a:cubicBezTo>
                    <a:pt x="190" y="93"/>
                    <a:pt x="190" y="93"/>
                    <a:pt x="190" y="93"/>
                  </a:cubicBezTo>
                  <a:cubicBezTo>
                    <a:pt x="189" y="93"/>
                    <a:pt x="189" y="93"/>
                    <a:pt x="189" y="93"/>
                  </a:cubicBezTo>
                  <a:cubicBezTo>
                    <a:pt x="196" y="91"/>
                    <a:pt x="202" y="89"/>
                    <a:pt x="209" y="88"/>
                  </a:cubicBezTo>
                  <a:cubicBezTo>
                    <a:pt x="209" y="88"/>
                    <a:pt x="209" y="88"/>
                    <a:pt x="209" y="88"/>
                  </a:cubicBezTo>
                  <a:cubicBezTo>
                    <a:pt x="214" y="63"/>
                    <a:pt x="214" y="63"/>
                    <a:pt x="214" y="63"/>
                  </a:cubicBezTo>
                  <a:cubicBezTo>
                    <a:pt x="230" y="63"/>
                    <a:pt x="230" y="63"/>
                    <a:pt x="230" y="63"/>
                  </a:cubicBezTo>
                  <a:cubicBezTo>
                    <a:pt x="235" y="88"/>
                    <a:pt x="235" y="88"/>
                    <a:pt x="235" y="88"/>
                  </a:cubicBezTo>
                  <a:cubicBezTo>
                    <a:pt x="235" y="88"/>
                    <a:pt x="235" y="88"/>
                    <a:pt x="235" y="88"/>
                  </a:cubicBezTo>
                  <a:cubicBezTo>
                    <a:pt x="242" y="89"/>
                    <a:pt x="248" y="91"/>
                    <a:pt x="255" y="93"/>
                  </a:cubicBezTo>
                  <a:cubicBezTo>
                    <a:pt x="254" y="93"/>
                    <a:pt x="254" y="93"/>
                    <a:pt x="254" y="93"/>
                  </a:cubicBezTo>
                  <a:cubicBezTo>
                    <a:pt x="271" y="74"/>
                    <a:pt x="271" y="74"/>
                    <a:pt x="271" y="74"/>
                  </a:cubicBezTo>
                  <a:cubicBezTo>
                    <a:pt x="285" y="83"/>
                    <a:pt x="285" y="83"/>
                    <a:pt x="285" y="83"/>
                  </a:cubicBezTo>
                  <a:cubicBezTo>
                    <a:pt x="277" y="107"/>
                    <a:pt x="277" y="107"/>
                    <a:pt x="277" y="107"/>
                  </a:cubicBezTo>
                  <a:cubicBezTo>
                    <a:pt x="277" y="106"/>
                    <a:pt x="277" y="106"/>
                    <a:pt x="277" y="106"/>
                  </a:cubicBezTo>
                  <a:cubicBezTo>
                    <a:pt x="282" y="111"/>
                    <a:pt x="287" y="115"/>
                    <a:pt x="291" y="121"/>
                  </a:cubicBezTo>
                  <a:cubicBezTo>
                    <a:pt x="291" y="120"/>
                    <a:pt x="291" y="120"/>
                    <a:pt x="291" y="120"/>
                  </a:cubicBezTo>
                  <a:cubicBezTo>
                    <a:pt x="315" y="112"/>
                    <a:pt x="315" y="112"/>
                    <a:pt x="315" y="112"/>
                  </a:cubicBezTo>
                  <a:cubicBezTo>
                    <a:pt x="323" y="127"/>
                    <a:pt x="323" y="127"/>
                    <a:pt x="323" y="127"/>
                  </a:cubicBezTo>
                  <a:cubicBezTo>
                    <a:pt x="304" y="143"/>
                    <a:pt x="304" y="143"/>
                    <a:pt x="304" y="143"/>
                  </a:cubicBezTo>
                  <a:cubicBezTo>
                    <a:pt x="304" y="143"/>
                    <a:pt x="304" y="143"/>
                    <a:pt x="304" y="143"/>
                  </a:cubicBezTo>
                  <a:cubicBezTo>
                    <a:pt x="307" y="149"/>
                    <a:pt x="308" y="156"/>
                    <a:pt x="309" y="163"/>
                  </a:cubicBezTo>
                  <a:cubicBezTo>
                    <a:pt x="309" y="162"/>
                    <a:pt x="309" y="162"/>
                    <a:pt x="309" y="162"/>
                  </a:cubicBezTo>
                  <a:cubicBezTo>
                    <a:pt x="334" y="167"/>
                    <a:pt x="334" y="167"/>
                    <a:pt x="334" y="167"/>
                  </a:cubicBezTo>
                  <a:lnTo>
                    <a:pt x="334" y="1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25" name="Picture 320"/>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578504" y="2066828"/>
            <a:ext cx="248816" cy="242336"/>
          </a:xfrm>
          <a:prstGeom prst="rect">
            <a:avLst/>
          </a:prstGeom>
        </p:spPr>
      </p:pic>
      <p:grpSp>
        <p:nvGrpSpPr>
          <p:cNvPr id="126" name="Group 321"/>
          <p:cNvGrpSpPr/>
          <p:nvPr/>
        </p:nvGrpSpPr>
        <p:grpSpPr>
          <a:xfrm>
            <a:off x="7468612" y="1684195"/>
            <a:ext cx="219755" cy="219755"/>
            <a:chOff x="8967788" y="1871663"/>
            <a:chExt cx="619124" cy="619125"/>
          </a:xfrm>
        </p:grpSpPr>
        <p:sp>
          <p:nvSpPr>
            <p:cNvPr id="127" name="Freeform 38"/>
            <p:cNvSpPr>
              <a:spLocks/>
            </p:cNvSpPr>
            <p:nvPr/>
          </p:nvSpPr>
          <p:spPr bwMode="auto">
            <a:xfrm>
              <a:off x="9267825" y="2166938"/>
              <a:ext cx="319087" cy="323850"/>
            </a:xfrm>
            <a:custGeom>
              <a:avLst/>
              <a:gdLst>
                <a:gd name="T0" fmla="*/ 77 w 85"/>
                <a:gd name="T1" fmla="*/ 35 h 86"/>
                <a:gd name="T2" fmla="*/ 85 w 85"/>
                <a:gd name="T3" fmla="*/ 30 h 86"/>
                <a:gd name="T4" fmla="*/ 74 w 85"/>
                <a:gd name="T5" fmla="*/ 12 h 86"/>
                <a:gd name="T6" fmla="*/ 66 w 85"/>
                <a:gd name="T7" fmla="*/ 16 h 86"/>
                <a:gd name="T8" fmla="*/ 53 w 85"/>
                <a:gd name="T9" fmla="*/ 9 h 86"/>
                <a:gd name="T10" fmla="*/ 53 w 85"/>
                <a:gd name="T11" fmla="*/ 0 h 86"/>
                <a:gd name="T12" fmla="*/ 31 w 85"/>
                <a:gd name="T13" fmla="*/ 0 h 86"/>
                <a:gd name="T14" fmla="*/ 31 w 85"/>
                <a:gd name="T15" fmla="*/ 9 h 86"/>
                <a:gd name="T16" fmla="*/ 18 w 85"/>
                <a:gd name="T17" fmla="*/ 16 h 86"/>
                <a:gd name="T18" fmla="*/ 10 w 85"/>
                <a:gd name="T19" fmla="*/ 12 h 86"/>
                <a:gd name="T20" fmla="*/ 0 w 85"/>
                <a:gd name="T21" fmla="*/ 30 h 86"/>
                <a:gd name="T22" fmla="*/ 7 w 85"/>
                <a:gd name="T23" fmla="*/ 35 h 86"/>
                <a:gd name="T24" fmla="*/ 7 w 85"/>
                <a:gd name="T25" fmla="*/ 50 h 86"/>
                <a:gd name="T26" fmla="*/ 0 w 85"/>
                <a:gd name="T27" fmla="*/ 55 h 86"/>
                <a:gd name="T28" fmla="*/ 10 w 85"/>
                <a:gd name="T29" fmla="*/ 73 h 86"/>
                <a:gd name="T30" fmla="*/ 18 w 85"/>
                <a:gd name="T31" fmla="*/ 69 h 86"/>
                <a:gd name="T32" fmla="*/ 31 w 85"/>
                <a:gd name="T33" fmla="*/ 77 h 86"/>
                <a:gd name="T34" fmla="*/ 31 w 85"/>
                <a:gd name="T35" fmla="*/ 86 h 86"/>
                <a:gd name="T36" fmla="*/ 53 w 85"/>
                <a:gd name="T37" fmla="*/ 86 h 86"/>
                <a:gd name="T38" fmla="*/ 53 w 85"/>
                <a:gd name="T39" fmla="*/ 77 h 86"/>
                <a:gd name="T40" fmla="*/ 66 w 85"/>
                <a:gd name="T41" fmla="*/ 69 h 86"/>
                <a:gd name="T42" fmla="*/ 74 w 85"/>
                <a:gd name="T43" fmla="*/ 73 h 86"/>
                <a:gd name="T44" fmla="*/ 85 w 85"/>
                <a:gd name="T45" fmla="*/ 55 h 86"/>
                <a:gd name="T46" fmla="*/ 77 w 85"/>
                <a:gd name="T47" fmla="*/ 50 h 86"/>
                <a:gd name="T48" fmla="*/ 77 w 85"/>
                <a:gd name="T4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6">
                  <a:moveTo>
                    <a:pt x="77" y="35"/>
                  </a:moveTo>
                  <a:cubicBezTo>
                    <a:pt x="85" y="30"/>
                    <a:pt x="85" y="30"/>
                    <a:pt x="85" y="30"/>
                  </a:cubicBezTo>
                  <a:cubicBezTo>
                    <a:pt x="74" y="12"/>
                    <a:pt x="74" y="12"/>
                    <a:pt x="74" y="12"/>
                  </a:cubicBezTo>
                  <a:cubicBezTo>
                    <a:pt x="66" y="16"/>
                    <a:pt x="66" y="16"/>
                    <a:pt x="66" y="16"/>
                  </a:cubicBezTo>
                  <a:cubicBezTo>
                    <a:pt x="62" y="13"/>
                    <a:pt x="58" y="10"/>
                    <a:pt x="53" y="9"/>
                  </a:cubicBezTo>
                  <a:cubicBezTo>
                    <a:pt x="53" y="0"/>
                    <a:pt x="53" y="0"/>
                    <a:pt x="53" y="0"/>
                  </a:cubicBezTo>
                  <a:cubicBezTo>
                    <a:pt x="31" y="0"/>
                    <a:pt x="31" y="0"/>
                    <a:pt x="31" y="0"/>
                  </a:cubicBezTo>
                  <a:cubicBezTo>
                    <a:pt x="31" y="9"/>
                    <a:pt x="31" y="9"/>
                    <a:pt x="31" y="9"/>
                  </a:cubicBezTo>
                  <a:cubicBezTo>
                    <a:pt x="26" y="10"/>
                    <a:pt x="22" y="13"/>
                    <a:pt x="18" y="16"/>
                  </a:cubicBezTo>
                  <a:cubicBezTo>
                    <a:pt x="10" y="12"/>
                    <a:pt x="10" y="12"/>
                    <a:pt x="10" y="12"/>
                  </a:cubicBezTo>
                  <a:cubicBezTo>
                    <a:pt x="0" y="30"/>
                    <a:pt x="0" y="30"/>
                    <a:pt x="0" y="30"/>
                  </a:cubicBezTo>
                  <a:cubicBezTo>
                    <a:pt x="7" y="35"/>
                    <a:pt x="7" y="35"/>
                    <a:pt x="7" y="35"/>
                  </a:cubicBezTo>
                  <a:cubicBezTo>
                    <a:pt x="6" y="40"/>
                    <a:pt x="6" y="45"/>
                    <a:pt x="7" y="50"/>
                  </a:cubicBezTo>
                  <a:cubicBezTo>
                    <a:pt x="0" y="55"/>
                    <a:pt x="0" y="55"/>
                    <a:pt x="0" y="55"/>
                  </a:cubicBezTo>
                  <a:cubicBezTo>
                    <a:pt x="10" y="73"/>
                    <a:pt x="10" y="73"/>
                    <a:pt x="10" y="73"/>
                  </a:cubicBezTo>
                  <a:cubicBezTo>
                    <a:pt x="18" y="69"/>
                    <a:pt x="18" y="69"/>
                    <a:pt x="18" y="69"/>
                  </a:cubicBezTo>
                  <a:cubicBezTo>
                    <a:pt x="22" y="72"/>
                    <a:pt x="26" y="75"/>
                    <a:pt x="31" y="77"/>
                  </a:cubicBezTo>
                  <a:cubicBezTo>
                    <a:pt x="31" y="86"/>
                    <a:pt x="31" y="86"/>
                    <a:pt x="31" y="86"/>
                  </a:cubicBezTo>
                  <a:cubicBezTo>
                    <a:pt x="53" y="86"/>
                    <a:pt x="53" y="86"/>
                    <a:pt x="53" y="86"/>
                  </a:cubicBezTo>
                  <a:cubicBezTo>
                    <a:pt x="53" y="77"/>
                    <a:pt x="53" y="77"/>
                    <a:pt x="53" y="77"/>
                  </a:cubicBezTo>
                  <a:cubicBezTo>
                    <a:pt x="58" y="75"/>
                    <a:pt x="62" y="72"/>
                    <a:pt x="66" y="69"/>
                  </a:cubicBezTo>
                  <a:cubicBezTo>
                    <a:pt x="74" y="73"/>
                    <a:pt x="74" y="73"/>
                    <a:pt x="74" y="73"/>
                  </a:cubicBezTo>
                  <a:cubicBezTo>
                    <a:pt x="85" y="55"/>
                    <a:pt x="85" y="55"/>
                    <a:pt x="85" y="55"/>
                  </a:cubicBezTo>
                  <a:cubicBezTo>
                    <a:pt x="77" y="50"/>
                    <a:pt x="77" y="50"/>
                    <a:pt x="77" y="50"/>
                  </a:cubicBezTo>
                  <a:cubicBezTo>
                    <a:pt x="78" y="45"/>
                    <a:pt x="78" y="40"/>
                    <a:pt x="77" y="35"/>
                  </a:cubicBezTo>
                  <a:close/>
                </a:path>
              </a:pathLst>
            </a:cu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Oval 39"/>
            <p:cNvSpPr>
              <a:spLocks noChangeArrowheads="1"/>
            </p:cNvSpPr>
            <p:nvPr/>
          </p:nvSpPr>
          <p:spPr bwMode="auto">
            <a:xfrm>
              <a:off x="9374188" y="2273300"/>
              <a:ext cx="107950" cy="107950"/>
            </a:xfrm>
            <a:prstGeom prst="ellipse">
              <a:avLst/>
            </a:prstGeom>
            <a:noFill/>
            <a:ln w="952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0"/>
            <p:cNvSpPr>
              <a:spLocks/>
            </p:cNvSpPr>
            <p:nvPr/>
          </p:nvSpPr>
          <p:spPr bwMode="auto">
            <a:xfrm>
              <a:off x="9399588" y="1924050"/>
              <a:ext cx="109537" cy="201613"/>
            </a:xfrm>
            <a:custGeom>
              <a:avLst/>
              <a:gdLst>
                <a:gd name="T0" fmla="*/ 69 w 69"/>
                <a:gd name="T1" fmla="*/ 127 h 127"/>
                <a:gd name="T2" fmla="*/ 69 w 69"/>
                <a:gd name="T3" fmla="*/ 0 h 127"/>
                <a:gd name="T4" fmla="*/ 0 w 69"/>
                <a:gd name="T5" fmla="*/ 0 h 127"/>
              </a:gdLst>
              <a:ahLst/>
              <a:cxnLst>
                <a:cxn ang="0">
                  <a:pos x="T0" y="T1"/>
                </a:cxn>
                <a:cxn ang="0">
                  <a:pos x="T2" y="T3"/>
                </a:cxn>
                <a:cxn ang="0">
                  <a:pos x="T4" y="T5"/>
                </a:cxn>
              </a:cxnLst>
              <a:rect l="0" t="0" r="r" b="b"/>
              <a:pathLst>
                <a:path w="69" h="127">
                  <a:moveTo>
                    <a:pt x="69" y="127"/>
                  </a:moveTo>
                  <a:lnTo>
                    <a:pt x="69" y="0"/>
                  </a:lnTo>
                  <a:lnTo>
                    <a:pt x="0" y="0"/>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41"/>
            <p:cNvSpPr>
              <a:spLocks/>
            </p:cNvSpPr>
            <p:nvPr/>
          </p:nvSpPr>
          <p:spPr bwMode="auto">
            <a:xfrm>
              <a:off x="8967788" y="1924050"/>
              <a:ext cx="244475" cy="431800"/>
            </a:xfrm>
            <a:custGeom>
              <a:avLst/>
              <a:gdLst>
                <a:gd name="T0" fmla="*/ 69 w 154"/>
                <a:gd name="T1" fmla="*/ 0 h 272"/>
                <a:gd name="T2" fmla="*/ 0 w 154"/>
                <a:gd name="T3" fmla="*/ 0 h 272"/>
                <a:gd name="T4" fmla="*/ 0 w 154"/>
                <a:gd name="T5" fmla="*/ 272 h 272"/>
                <a:gd name="T6" fmla="*/ 154 w 154"/>
                <a:gd name="T7" fmla="*/ 272 h 272"/>
              </a:gdLst>
              <a:ahLst/>
              <a:cxnLst>
                <a:cxn ang="0">
                  <a:pos x="T0" y="T1"/>
                </a:cxn>
                <a:cxn ang="0">
                  <a:pos x="T2" y="T3"/>
                </a:cxn>
                <a:cxn ang="0">
                  <a:pos x="T4" y="T5"/>
                </a:cxn>
                <a:cxn ang="0">
                  <a:pos x="T6" y="T7"/>
                </a:cxn>
              </a:cxnLst>
              <a:rect l="0" t="0" r="r" b="b"/>
              <a:pathLst>
                <a:path w="154" h="272">
                  <a:moveTo>
                    <a:pt x="69" y="0"/>
                  </a:moveTo>
                  <a:lnTo>
                    <a:pt x="0" y="0"/>
                  </a:lnTo>
                  <a:lnTo>
                    <a:pt x="0" y="272"/>
                  </a:lnTo>
                  <a:lnTo>
                    <a:pt x="154" y="272"/>
                  </a:lnTo>
                </a:path>
              </a:pathLst>
            </a:cu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42"/>
            <p:cNvSpPr>
              <a:spLocks noChangeArrowheads="1"/>
            </p:cNvSpPr>
            <p:nvPr/>
          </p:nvSpPr>
          <p:spPr bwMode="auto">
            <a:xfrm>
              <a:off x="9077325" y="1871663"/>
              <a:ext cx="82550" cy="107950"/>
            </a:xfrm>
            <a:prstGeom prst="rect">
              <a:avLst/>
            </a:pr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43"/>
            <p:cNvSpPr>
              <a:spLocks noChangeArrowheads="1"/>
            </p:cNvSpPr>
            <p:nvPr/>
          </p:nvSpPr>
          <p:spPr bwMode="auto">
            <a:xfrm>
              <a:off x="9320213" y="1871663"/>
              <a:ext cx="79375" cy="107950"/>
            </a:xfrm>
            <a:prstGeom prst="rect">
              <a:avLst/>
            </a:prstGeom>
            <a:noFill/>
            <a:ln w="952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Line 44"/>
            <p:cNvSpPr>
              <a:spLocks noChangeShapeType="1"/>
            </p:cNvSpPr>
            <p:nvPr/>
          </p:nvSpPr>
          <p:spPr bwMode="auto">
            <a:xfrm>
              <a:off x="9159875" y="1924050"/>
              <a:ext cx="160337"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Line 45"/>
            <p:cNvSpPr>
              <a:spLocks noChangeShapeType="1"/>
            </p:cNvSpPr>
            <p:nvPr/>
          </p:nvSpPr>
          <p:spPr bwMode="auto">
            <a:xfrm>
              <a:off x="8967788" y="2058988"/>
              <a:ext cx="541337" cy="0"/>
            </a:xfrm>
            <a:prstGeom prst="line">
              <a:avLst/>
            </a:prstGeom>
            <a:noFill/>
            <a:ln w="9525"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5" name="Gruppieren 214"/>
          <p:cNvGrpSpPr/>
          <p:nvPr/>
        </p:nvGrpSpPr>
        <p:grpSpPr>
          <a:xfrm>
            <a:off x="6043104" y="1234623"/>
            <a:ext cx="1286116" cy="323007"/>
            <a:chOff x="6056431" y="987574"/>
            <a:chExt cx="1286116" cy="323007"/>
          </a:xfrm>
        </p:grpSpPr>
        <p:sp>
          <p:nvSpPr>
            <p:cNvPr id="136" name="Round Diagonal Corner Rectangle 216"/>
            <p:cNvSpPr/>
            <p:nvPr/>
          </p:nvSpPr>
          <p:spPr>
            <a:xfrm>
              <a:off x="6056431" y="987574"/>
              <a:ext cx="1286116" cy="323007"/>
            </a:xfrm>
            <a:prstGeom prst="round2DiagRect">
              <a:avLst>
                <a:gd name="adj1" fmla="val 21773"/>
                <a:gd name="adj2" fmla="val 0"/>
              </a:avLst>
            </a:prstGeom>
            <a:solidFill>
              <a:schemeClr val="bg2"/>
            </a:solid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Alerts &amp;</a:t>
              </a:r>
            </a:p>
            <a:p>
              <a:pPr marL="35560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FFFF"/>
                  </a:solidFill>
                  <a:latin typeface="Arial" panose="020B0604020202020204"/>
                </a:rPr>
                <a:t>Actions</a:t>
              </a:r>
              <a:endPar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grpSp>
          <p:nvGrpSpPr>
            <p:cNvPr id="137" name="Group 1060"/>
            <p:cNvGrpSpPr/>
            <p:nvPr/>
          </p:nvGrpSpPr>
          <p:grpSpPr>
            <a:xfrm>
              <a:off x="6215975" y="1065630"/>
              <a:ext cx="133842" cy="116456"/>
              <a:chOff x="12347636" y="2865276"/>
              <a:chExt cx="375920" cy="327084"/>
            </a:xfrm>
          </p:grpSpPr>
          <p:sp>
            <p:nvSpPr>
              <p:cNvPr id="138" name="object 402"/>
              <p:cNvSpPr/>
              <p:nvPr/>
            </p:nvSpPr>
            <p:spPr>
              <a:xfrm>
                <a:off x="12553937" y="2979635"/>
                <a:ext cx="167640" cy="212725"/>
              </a:xfrm>
              <a:custGeom>
                <a:avLst/>
                <a:gdLst/>
                <a:ahLst/>
                <a:cxnLst/>
                <a:rect l="l" t="t" r="r" b="b"/>
                <a:pathLst>
                  <a:path w="167640" h="212725">
                    <a:moveTo>
                      <a:pt x="55247" y="16324"/>
                    </a:moveTo>
                    <a:lnTo>
                      <a:pt x="55247" y="7298"/>
                    </a:lnTo>
                    <a:lnTo>
                      <a:pt x="62557" y="0"/>
                    </a:lnTo>
                    <a:lnTo>
                      <a:pt x="71584" y="0"/>
                    </a:lnTo>
                    <a:lnTo>
                      <a:pt x="80622" y="0"/>
                    </a:lnTo>
                    <a:lnTo>
                      <a:pt x="87921" y="7298"/>
                    </a:lnTo>
                    <a:lnTo>
                      <a:pt x="87921" y="16324"/>
                    </a:lnTo>
                    <a:lnTo>
                      <a:pt x="87921" y="93993"/>
                    </a:lnTo>
                    <a:lnTo>
                      <a:pt x="152721" y="112742"/>
                    </a:lnTo>
                    <a:lnTo>
                      <a:pt x="159859" y="116407"/>
                    </a:lnTo>
                    <a:lnTo>
                      <a:pt x="164961" y="122265"/>
                    </a:lnTo>
                    <a:lnTo>
                      <a:pt x="167593" y="129579"/>
                    </a:lnTo>
                    <a:lnTo>
                      <a:pt x="167317" y="137608"/>
                    </a:lnTo>
                    <a:lnTo>
                      <a:pt x="165937" y="143600"/>
                    </a:lnTo>
                    <a:lnTo>
                      <a:pt x="153430" y="212354"/>
                    </a:lnTo>
                    <a:lnTo>
                      <a:pt x="53456" y="212354"/>
                    </a:lnTo>
                    <a:lnTo>
                      <a:pt x="3451" y="137359"/>
                    </a:lnTo>
                    <a:lnTo>
                      <a:pt x="0" y="119022"/>
                    </a:lnTo>
                    <a:lnTo>
                      <a:pt x="13446" y="112034"/>
                    </a:lnTo>
                    <a:lnTo>
                      <a:pt x="34843" y="120202"/>
                    </a:lnTo>
                    <a:lnTo>
                      <a:pt x="55247" y="147330"/>
                    </a:lnTo>
                    <a:lnTo>
                      <a:pt x="55247" y="16324"/>
                    </a:lnTo>
                    <a:close/>
                  </a:path>
                </a:pathLst>
              </a:custGeom>
              <a:ln w="12333">
                <a:solidFill>
                  <a:srgbClr val="FFFFFF"/>
                </a:solidFill>
              </a:ln>
            </p:spPr>
            <p:txBody>
              <a:bodyPr wrap="square" lIns="0" tIns="0" rIns="0" bIns="0" rtlCol="0"/>
              <a:lstStyle/>
              <a:p>
                <a:endParaRPr/>
              </a:p>
            </p:txBody>
          </p:sp>
          <p:sp>
            <p:nvSpPr>
              <p:cNvPr id="139" name="object 403"/>
              <p:cNvSpPr/>
              <p:nvPr/>
            </p:nvSpPr>
            <p:spPr>
              <a:xfrm>
                <a:off x="12347636" y="2865276"/>
                <a:ext cx="375920" cy="245110"/>
              </a:xfrm>
              <a:custGeom>
                <a:avLst/>
                <a:gdLst/>
                <a:ahLst/>
                <a:cxnLst/>
                <a:rect l="l" t="t" r="r" b="b"/>
                <a:pathLst>
                  <a:path w="375920" h="245110">
                    <a:moveTo>
                      <a:pt x="179706" y="245041"/>
                    </a:moveTo>
                    <a:lnTo>
                      <a:pt x="16336" y="245041"/>
                    </a:lnTo>
                    <a:lnTo>
                      <a:pt x="7360" y="245041"/>
                    </a:lnTo>
                    <a:lnTo>
                      <a:pt x="0" y="237668"/>
                    </a:lnTo>
                    <a:lnTo>
                      <a:pt x="0" y="228716"/>
                    </a:lnTo>
                    <a:lnTo>
                      <a:pt x="0" y="16336"/>
                    </a:lnTo>
                    <a:lnTo>
                      <a:pt x="0" y="7323"/>
                    </a:lnTo>
                    <a:lnTo>
                      <a:pt x="7360" y="0"/>
                    </a:lnTo>
                    <a:lnTo>
                      <a:pt x="16336" y="0"/>
                    </a:lnTo>
                    <a:lnTo>
                      <a:pt x="359412" y="0"/>
                    </a:lnTo>
                    <a:lnTo>
                      <a:pt x="368401" y="0"/>
                    </a:lnTo>
                    <a:lnTo>
                      <a:pt x="375748" y="7323"/>
                    </a:lnTo>
                    <a:lnTo>
                      <a:pt x="375748" y="16336"/>
                    </a:lnTo>
                    <a:lnTo>
                      <a:pt x="375748" y="196030"/>
                    </a:lnTo>
                  </a:path>
                </a:pathLst>
              </a:custGeom>
              <a:ln w="12333">
                <a:solidFill>
                  <a:srgbClr val="FFFFFF"/>
                </a:solidFill>
              </a:ln>
            </p:spPr>
            <p:txBody>
              <a:bodyPr wrap="square" lIns="0" tIns="0" rIns="0" bIns="0" rtlCol="0"/>
              <a:lstStyle/>
              <a:p>
                <a:endParaRPr/>
              </a:p>
            </p:txBody>
          </p:sp>
          <p:sp>
            <p:nvSpPr>
              <p:cNvPr id="140" name="object 404"/>
              <p:cNvSpPr/>
              <p:nvPr/>
            </p:nvSpPr>
            <p:spPr>
              <a:xfrm>
                <a:off x="12453827" y="3159325"/>
                <a:ext cx="81915" cy="0"/>
              </a:xfrm>
              <a:custGeom>
                <a:avLst/>
                <a:gdLst/>
                <a:ahLst/>
                <a:cxnLst/>
                <a:rect l="l" t="t" r="r" b="b"/>
                <a:pathLst>
                  <a:path w="81915">
                    <a:moveTo>
                      <a:pt x="0" y="0"/>
                    </a:moveTo>
                    <a:lnTo>
                      <a:pt x="81684" y="0"/>
                    </a:lnTo>
                  </a:path>
                </a:pathLst>
              </a:custGeom>
              <a:ln w="12333">
                <a:solidFill>
                  <a:srgbClr val="FFFFFF"/>
                </a:solidFill>
              </a:ln>
            </p:spPr>
            <p:txBody>
              <a:bodyPr wrap="square" lIns="0" tIns="0" rIns="0" bIns="0" rtlCol="0"/>
              <a:lstStyle/>
              <a:p>
                <a:endParaRPr/>
              </a:p>
            </p:txBody>
          </p:sp>
          <p:sp>
            <p:nvSpPr>
              <p:cNvPr id="141" name="object 405"/>
              <p:cNvSpPr/>
              <p:nvPr/>
            </p:nvSpPr>
            <p:spPr>
              <a:xfrm>
                <a:off x="12511006" y="3110317"/>
                <a:ext cx="0" cy="49530"/>
              </a:xfrm>
              <a:custGeom>
                <a:avLst/>
                <a:gdLst/>
                <a:ahLst/>
                <a:cxnLst/>
                <a:rect l="l" t="t" r="r" b="b"/>
                <a:pathLst>
                  <a:path h="49530">
                    <a:moveTo>
                      <a:pt x="0" y="0"/>
                    </a:moveTo>
                    <a:lnTo>
                      <a:pt x="0" y="49010"/>
                    </a:lnTo>
                  </a:path>
                </a:pathLst>
              </a:custGeom>
              <a:ln w="12333">
                <a:solidFill>
                  <a:srgbClr val="FFFFFF"/>
                </a:solidFill>
              </a:ln>
            </p:spPr>
            <p:txBody>
              <a:bodyPr wrap="square" lIns="0" tIns="0" rIns="0" bIns="0" rtlCol="0"/>
              <a:lstStyle/>
              <a:p>
                <a:endParaRPr/>
              </a:p>
            </p:txBody>
          </p:sp>
          <p:sp>
            <p:nvSpPr>
              <p:cNvPr id="142" name="object 406"/>
              <p:cNvSpPr/>
              <p:nvPr/>
            </p:nvSpPr>
            <p:spPr>
              <a:xfrm>
                <a:off x="12391876" y="2902771"/>
                <a:ext cx="163195" cy="163195"/>
              </a:xfrm>
              <a:custGeom>
                <a:avLst/>
                <a:gdLst/>
                <a:ahLst/>
                <a:cxnLst/>
                <a:rect l="l" t="t" r="r" b="b"/>
                <a:pathLst>
                  <a:path w="163195" h="163194">
                    <a:moveTo>
                      <a:pt x="0" y="163132"/>
                    </a:moveTo>
                    <a:lnTo>
                      <a:pt x="163132" y="163132"/>
                    </a:lnTo>
                    <a:lnTo>
                      <a:pt x="81560" y="0"/>
                    </a:lnTo>
                    <a:lnTo>
                      <a:pt x="0" y="163132"/>
                    </a:lnTo>
                    <a:close/>
                  </a:path>
                </a:pathLst>
              </a:custGeom>
              <a:ln w="12333">
                <a:solidFill>
                  <a:srgbClr val="FFFFFF"/>
                </a:solidFill>
              </a:ln>
            </p:spPr>
            <p:txBody>
              <a:bodyPr wrap="square" lIns="0" tIns="0" rIns="0" bIns="0" rtlCol="0"/>
              <a:lstStyle/>
              <a:p>
                <a:endParaRPr/>
              </a:p>
            </p:txBody>
          </p:sp>
          <p:sp>
            <p:nvSpPr>
              <p:cNvPr id="143" name="object 407"/>
              <p:cNvSpPr/>
              <p:nvPr/>
            </p:nvSpPr>
            <p:spPr>
              <a:xfrm>
                <a:off x="12473442" y="2970742"/>
                <a:ext cx="0" cy="47625"/>
              </a:xfrm>
              <a:custGeom>
                <a:avLst/>
                <a:gdLst/>
                <a:ahLst/>
                <a:cxnLst/>
                <a:rect l="l" t="t" r="r" b="b"/>
                <a:pathLst>
                  <a:path h="47625">
                    <a:moveTo>
                      <a:pt x="0" y="0"/>
                    </a:moveTo>
                    <a:lnTo>
                      <a:pt x="0" y="47580"/>
                    </a:lnTo>
                  </a:path>
                </a:pathLst>
              </a:custGeom>
              <a:ln w="12333">
                <a:solidFill>
                  <a:srgbClr val="FFFFFF"/>
                </a:solidFill>
              </a:ln>
            </p:spPr>
            <p:txBody>
              <a:bodyPr wrap="square" lIns="0" tIns="0" rIns="0" bIns="0" rtlCol="0"/>
              <a:lstStyle/>
              <a:p>
                <a:endParaRPr/>
              </a:p>
            </p:txBody>
          </p:sp>
          <p:sp>
            <p:nvSpPr>
              <p:cNvPr id="144" name="object 408"/>
              <p:cNvSpPr/>
              <p:nvPr/>
            </p:nvSpPr>
            <p:spPr>
              <a:xfrm>
                <a:off x="12466642" y="3031916"/>
                <a:ext cx="13970" cy="13970"/>
              </a:xfrm>
              <a:custGeom>
                <a:avLst/>
                <a:gdLst/>
                <a:ahLst/>
                <a:cxnLst/>
                <a:rect l="l" t="t" r="r" b="b"/>
                <a:pathLst>
                  <a:path w="13970" h="13969">
                    <a:moveTo>
                      <a:pt x="6800" y="0"/>
                    </a:moveTo>
                    <a:lnTo>
                      <a:pt x="3046" y="0"/>
                    </a:lnTo>
                    <a:lnTo>
                      <a:pt x="0" y="3046"/>
                    </a:lnTo>
                    <a:lnTo>
                      <a:pt x="0" y="6800"/>
                    </a:lnTo>
                    <a:lnTo>
                      <a:pt x="0" y="10555"/>
                    </a:lnTo>
                    <a:lnTo>
                      <a:pt x="3046" y="13601"/>
                    </a:lnTo>
                    <a:lnTo>
                      <a:pt x="6800" y="13601"/>
                    </a:lnTo>
                    <a:lnTo>
                      <a:pt x="10555" y="13601"/>
                    </a:lnTo>
                    <a:lnTo>
                      <a:pt x="13589" y="10555"/>
                    </a:lnTo>
                    <a:lnTo>
                      <a:pt x="13589" y="6800"/>
                    </a:lnTo>
                    <a:lnTo>
                      <a:pt x="13589" y="3046"/>
                    </a:lnTo>
                    <a:lnTo>
                      <a:pt x="10555" y="0"/>
                    </a:lnTo>
                    <a:lnTo>
                      <a:pt x="6800" y="0"/>
                    </a:lnTo>
                  </a:path>
                </a:pathLst>
              </a:custGeom>
              <a:ln w="12333">
                <a:solidFill>
                  <a:srgbClr val="FFFFFF"/>
                </a:solidFill>
              </a:ln>
            </p:spPr>
            <p:txBody>
              <a:bodyPr wrap="square" lIns="0" tIns="0" rIns="0" bIns="0" rtlCol="0"/>
              <a:lstStyle/>
              <a:p>
                <a:endParaRPr/>
              </a:p>
            </p:txBody>
          </p:sp>
        </p:grpSp>
      </p:grpSp>
      <p:grpSp>
        <p:nvGrpSpPr>
          <p:cNvPr id="145" name="Gruppieren 152"/>
          <p:cNvGrpSpPr/>
          <p:nvPr/>
        </p:nvGrpSpPr>
        <p:grpSpPr>
          <a:xfrm>
            <a:off x="7384638" y="2187996"/>
            <a:ext cx="1286116" cy="323007"/>
            <a:chOff x="7417346" y="693543"/>
            <a:chExt cx="1366618" cy="343225"/>
          </a:xfrm>
          <a:solidFill>
            <a:schemeClr val="bg2"/>
          </a:solidFill>
        </p:grpSpPr>
        <p:sp>
          <p:nvSpPr>
            <p:cNvPr id="146" name="Round Diagonal Corner Rectangle 216"/>
            <p:cNvSpPr/>
            <p:nvPr/>
          </p:nvSpPr>
          <p:spPr>
            <a:xfrm>
              <a:off x="7417346" y="693543"/>
              <a:ext cx="1366618" cy="343225"/>
            </a:xfrm>
            <a:prstGeom prst="round2DiagRect">
              <a:avLst>
                <a:gd name="adj1" fmla="val 21773"/>
                <a:gd name="adj2" fmla="val 0"/>
              </a:avLst>
            </a:prstGeom>
            <a:grpFill/>
            <a:ln w="38100" cap="flat" cmpd="sng" algn="ctr">
              <a:noFill/>
              <a:prstDash val="solid"/>
              <a:miter lim="800000"/>
            </a:ln>
            <a:effectLst/>
            <a:scene3d>
              <a:camera prst="orthographicFront">
                <a:rot lat="0" lon="0" rev="0"/>
              </a:camera>
              <a:lightRig rig="threePt" dir="t"/>
            </a:scene3d>
            <a:sp3d prstMaterial="plastic"/>
          </p:spPr>
          <p:txBody>
            <a:bodyPr wrap="none" lIns="36000" tIns="36000" rIns="36000" bIns="36000" rtlCol="0" anchor="ctr" anchorCtr="0"/>
            <a:lstStyle/>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Process</a:t>
              </a:r>
            </a:p>
            <a:p>
              <a:pPr marL="35560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panose="020B0604020202020204"/>
                  <a:ea typeface="+mn-ea"/>
                  <a:cs typeface="+mn-cs"/>
                </a:rPr>
                <a:t>monitoring</a:t>
              </a:r>
            </a:p>
          </p:txBody>
        </p:sp>
        <p:pic>
          <p:nvPicPr>
            <p:cNvPr id="147" name="Picture 164" descr="C:\Users\luj\Dropbox\SAG WORK\SAG WORK\SAG_PPT\Graphics Library_PPT\icons\icon35.png"/>
            <p:cNvPicPr>
              <a:picLocks noChangeAspect="1" noChangeArrowheads="1"/>
            </p:cNvPicPr>
            <p:nvPr/>
          </p:nvPicPr>
          <p:blipFill>
            <a:blip r:embed="rId9" cstate="print"/>
            <a:stretch>
              <a:fillRect/>
            </a:stretch>
          </p:blipFill>
          <p:spPr bwMode="auto">
            <a:xfrm>
              <a:off x="7505684" y="766914"/>
              <a:ext cx="196584" cy="196584"/>
            </a:xfrm>
            <a:prstGeom prst="rect">
              <a:avLst/>
            </a:prstGeom>
            <a:grpFill/>
            <a:extLst/>
          </p:spPr>
        </p:pic>
      </p:grpSp>
      <p:pic>
        <p:nvPicPr>
          <p:cNvPr id="148" name="Picture 3" descr="M:\int\00_New_Branding_2015\10_SAG_new_Elements\Logos\Business Platform Logos\DBP_Logo_RGB.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7631582" y="256290"/>
            <a:ext cx="1177056" cy="293252"/>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Lst>
    <p:extLst>
      <p:ext uri="{BB962C8B-B14F-4D97-AF65-F5344CB8AC3E}">
        <p14:creationId xmlns:p14="http://schemas.microsoft.com/office/powerpoint/2010/main" val="2317424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Diagonal Corner Rectangle 7"/>
          <p:cNvSpPr/>
          <p:nvPr/>
        </p:nvSpPr>
        <p:spPr>
          <a:xfrm>
            <a:off x="4037263" y="3863474"/>
            <a:ext cx="3636211" cy="588210"/>
          </a:xfrm>
          <a:prstGeom prst="round2Diag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Applications and Systems</a:t>
            </a:r>
          </a:p>
        </p:txBody>
      </p:sp>
      <p:sp>
        <p:nvSpPr>
          <p:cNvPr id="29" name="Freeform 6"/>
          <p:cNvSpPr>
            <a:spLocks/>
          </p:cNvSpPr>
          <p:nvPr/>
        </p:nvSpPr>
        <p:spPr bwMode="auto">
          <a:xfrm>
            <a:off x="1486138" y="949159"/>
            <a:ext cx="6187332" cy="2860842"/>
          </a:xfrm>
          <a:prstGeom prst="round2DiagRect">
            <a:avLst>
              <a:gd name="adj1" fmla="val 6431"/>
              <a:gd name="adj2" fmla="val 0"/>
            </a:avLst>
          </a:prstGeom>
          <a:solidFill>
            <a:schemeClr val="tx2"/>
          </a:solidFill>
          <a:ln>
            <a:noFill/>
          </a:ln>
        </p:spPr>
        <p:txBody>
          <a:bodyPr vert="horz" wrap="square" lIns="72000" tIns="72000" rIns="72000" bIns="72000" numCol="1" anchor="t" anchorCtr="0" compatLnSpc="1">
            <a:prstTxWarp prst="textNoShape">
              <a:avLst/>
            </a:prstTxWarp>
          </a:bodyPr>
          <a:lstStyle/>
          <a:p>
            <a:pPr algn="ctr">
              <a:lnSpc>
                <a:spcPct val="90000"/>
              </a:lnSpc>
            </a:pPr>
            <a:r>
              <a:rPr lang="en-US" sz="1800" b="1" dirty="0" smtClean="0">
                <a:solidFill>
                  <a:schemeClr val="bg1"/>
                </a:solidFill>
              </a:rPr>
              <a:t>Integration Server</a:t>
            </a:r>
            <a:endParaRPr lang="en-US" sz="1800" b="1" dirty="0"/>
          </a:p>
        </p:txBody>
      </p:sp>
      <p:sp>
        <p:nvSpPr>
          <p:cNvPr id="7170" name="Rectangle 2"/>
          <p:cNvSpPr>
            <a:spLocks noGrp="1" noChangeArrowheads="1"/>
          </p:cNvSpPr>
          <p:nvPr>
            <p:ph type="title"/>
          </p:nvPr>
        </p:nvSpPr>
        <p:spPr/>
        <p:txBody>
          <a:bodyPr/>
          <a:lstStyle/>
          <a:p>
            <a:pPr eaLnBrk="1" hangingPunct="1">
              <a:tabLst>
                <a:tab pos="3082925" algn="l"/>
              </a:tabLst>
            </a:pPr>
            <a:r>
              <a:rPr lang="en-US" dirty="0" err="1" smtClean="0"/>
              <a:t>webMethods</a:t>
            </a:r>
            <a:r>
              <a:rPr lang="en-US" dirty="0" smtClean="0"/>
              <a:t> adapters</a:t>
            </a:r>
          </a:p>
        </p:txBody>
      </p:sp>
      <p:sp>
        <p:nvSpPr>
          <p:cNvPr id="4" name="Round Diagonal Corner Rectangle 3"/>
          <p:cNvSpPr/>
          <p:nvPr/>
        </p:nvSpPr>
        <p:spPr>
          <a:xfrm>
            <a:off x="1612015" y="1470528"/>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kern="0" dirty="0">
                <a:solidFill>
                  <a:srgbClr val="FFFFFF"/>
                </a:solidFill>
              </a:rPr>
              <a:t>Service Implementation and Orchestration</a:t>
            </a:r>
          </a:p>
        </p:txBody>
      </p:sp>
      <p:sp>
        <p:nvSpPr>
          <p:cNvPr id="33" name="Round Diagonal Corner Rectangle 32"/>
          <p:cNvSpPr/>
          <p:nvPr/>
        </p:nvSpPr>
        <p:spPr>
          <a:xfrm>
            <a:off x="1612015" y="1888514"/>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Administration and Monitoring</a:t>
            </a:r>
          </a:p>
        </p:txBody>
      </p:sp>
      <p:sp>
        <p:nvSpPr>
          <p:cNvPr id="34" name="Round Diagonal Corner Rectangle 33"/>
          <p:cNvSpPr/>
          <p:nvPr/>
        </p:nvSpPr>
        <p:spPr>
          <a:xfrm>
            <a:off x="1612015" y="2306500"/>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Service Infrastructure</a:t>
            </a:r>
          </a:p>
        </p:txBody>
      </p:sp>
      <p:sp>
        <p:nvSpPr>
          <p:cNvPr id="36" name="Round Diagonal Corner Rectangle 35"/>
          <p:cNvSpPr/>
          <p:nvPr/>
        </p:nvSpPr>
        <p:spPr>
          <a:xfrm>
            <a:off x="1612015" y="2724485"/>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Documents, Protocols and Transports</a:t>
            </a:r>
          </a:p>
        </p:txBody>
      </p:sp>
      <p:sp>
        <p:nvSpPr>
          <p:cNvPr id="5" name="Round Diagonal Corner Rectangle 4"/>
          <p:cNvSpPr/>
          <p:nvPr/>
        </p:nvSpPr>
        <p:spPr>
          <a:xfrm>
            <a:off x="1612015" y="3136231"/>
            <a:ext cx="1143978" cy="588210"/>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Custom</a:t>
            </a:r>
          </a:p>
          <a:p>
            <a:pPr algn="ctr" fontAlgn="auto">
              <a:spcBef>
                <a:spcPts val="0"/>
              </a:spcBef>
              <a:spcAft>
                <a:spcPts val="0"/>
              </a:spcAft>
              <a:defRPr/>
            </a:pPr>
            <a:r>
              <a:rPr lang="en-US" sz="1400" b="1" kern="0" dirty="0">
                <a:solidFill>
                  <a:srgbClr val="FFFFFF"/>
                </a:solidFill>
              </a:rPr>
              <a:t>Applications</a:t>
            </a:r>
          </a:p>
        </p:txBody>
      </p:sp>
      <p:sp>
        <p:nvSpPr>
          <p:cNvPr id="37" name="Round Diagonal Corner Rectangle 36"/>
          <p:cNvSpPr/>
          <p:nvPr/>
        </p:nvSpPr>
        <p:spPr>
          <a:xfrm>
            <a:off x="2811921" y="3136231"/>
            <a:ext cx="1143978" cy="588210"/>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Rules Runtime</a:t>
            </a:r>
          </a:p>
        </p:txBody>
      </p:sp>
      <p:sp>
        <p:nvSpPr>
          <p:cNvPr id="38" name="Round Diagonal Corner Rectangle 37"/>
          <p:cNvSpPr/>
          <p:nvPr/>
        </p:nvSpPr>
        <p:spPr>
          <a:xfrm>
            <a:off x="4011826" y="3136231"/>
            <a:ext cx="1143978" cy="588210"/>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BPMS Runtime</a:t>
            </a:r>
          </a:p>
        </p:txBody>
      </p:sp>
      <p:sp>
        <p:nvSpPr>
          <p:cNvPr id="39" name="Round Diagonal Corner Rectangle 38"/>
          <p:cNvSpPr/>
          <p:nvPr/>
        </p:nvSpPr>
        <p:spPr>
          <a:xfrm>
            <a:off x="5211732" y="3136231"/>
            <a:ext cx="1143978" cy="588210"/>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Adapter Runtime</a:t>
            </a:r>
          </a:p>
        </p:txBody>
      </p:sp>
      <p:sp>
        <p:nvSpPr>
          <p:cNvPr id="40" name="Round Diagonal Corner Rectangle 39"/>
          <p:cNvSpPr/>
          <p:nvPr/>
        </p:nvSpPr>
        <p:spPr>
          <a:xfrm>
            <a:off x="6411637" y="3136231"/>
            <a:ext cx="1143978" cy="588210"/>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B2B </a:t>
            </a:r>
            <a:br>
              <a:rPr lang="en-US" sz="1400" b="1" kern="0" dirty="0">
                <a:solidFill>
                  <a:srgbClr val="FFFFFF"/>
                </a:solidFill>
              </a:rPr>
            </a:br>
            <a:r>
              <a:rPr lang="en-US" sz="1400" b="1" kern="0" dirty="0">
                <a:solidFill>
                  <a:srgbClr val="FFFFFF"/>
                </a:solidFill>
              </a:rPr>
              <a:t>Runtime</a:t>
            </a:r>
          </a:p>
        </p:txBody>
      </p:sp>
      <p:sp>
        <p:nvSpPr>
          <p:cNvPr id="45" name="Round Diagonal Corner Rectangle 44"/>
          <p:cNvSpPr/>
          <p:nvPr/>
        </p:nvSpPr>
        <p:spPr>
          <a:xfrm>
            <a:off x="1489242" y="3863474"/>
            <a:ext cx="2467811" cy="588210"/>
          </a:xfrm>
          <a:prstGeom prst="round2Diag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Messaging</a:t>
            </a:r>
          </a:p>
        </p:txBody>
      </p:sp>
      <p:sp>
        <p:nvSpPr>
          <p:cNvPr id="22" name="Rectangle 47"/>
          <p:cNvSpPr>
            <a:spLocks noChangeArrowheads="1"/>
          </p:cNvSpPr>
          <p:nvPr/>
        </p:nvSpPr>
        <p:spPr bwMode="auto">
          <a:xfrm>
            <a:off x="0" y="800961"/>
            <a:ext cx="9144000" cy="3895873"/>
          </a:xfrm>
          <a:prstGeom prst="rect">
            <a:avLst/>
          </a:prstGeom>
          <a:gradFill rotWithShape="1">
            <a:gsLst>
              <a:gs pos="0">
                <a:srgbClr val="FFFFFF">
                  <a:alpha val="50000"/>
                </a:srgbClr>
              </a:gs>
              <a:gs pos="77000">
                <a:srgbClr val="FFFFFF">
                  <a:gamma/>
                  <a:tint val="0"/>
                  <a:invGamma/>
                </a:srgbClr>
              </a:gs>
            </a:gsLst>
            <a:lin ang="5400000" scaled="1"/>
          </a:gradFill>
          <a:ln w="38100">
            <a:noFill/>
            <a:miter lim="800000"/>
            <a:headEnd/>
            <a:tailEnd/>
          </a:ln>
          <a:effectLst/>
        </p:spPr>
        <p:txBody>
          <a:bodyPr wrap="none" anchor="ctr"/>
          <a:lstStyle/>
          <a:p>
            <a:pPr algn="ctr">
              <a:defRPr/>
            </a:pPr>
            <a:endParaRPr lang="de-DE">
              <a:solidFill>
                <a:srgbClr val="233356"/>
              </a:solidFill>
            </a:endParaRPr>
          </a:p>
        </p:txBody>
      </p:sp>
      <p:sp>
        <p:nvSpPr>
          <p:cNvPr id="23" name="Round Diagonal Corner Rectangle 22"/>
          <p:cNvSpPr/>
          <p:nvPr/>
        </p:nvSpPr>
        <p:spPr>
          <a:xfrm>
            <a:off x="4037263" y="3863474"/>
            <a:ext cx="3636211" cy="588210"/>
          </a:xfrm>
          <a:prstGeom prst="round2Diag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Applications and Systems</a:t>
            </a:r>
          </a:p>
        </p:txBody>
      </p:sp>
      <p:sp>
        <p:nvSpPr>
          <p:cNvPr id="25" name="Round Diagonal Corner Rectangle 24"/>
          <p:cNvSpPr/>
          <p:nvPr/>
        </p:nvSpPr>
        <p:spPr>
          <a:xfrm>
            <a:off x="5211732" y="3136231"/>
            <a:ext cx="1143978" cy="588210"/>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Adapter Runtime</a:t>
            </a:r>
          </a:p>
        </p:txBody>
      </p:sp>
      <p:grpSp>
        <p:nvGrpSpPr>
          <p:cNvPr id="28" name="Group 27"/>
          <p:cNvGrpSpPr/>
          <p:nvPr/>
        </p:nvGrpSpPr>
        <p:grpSpPr>
          <a:xfrm>
            <a:off x="4318000" y="1711157"/>
            <a:ext cx="3012119" cy="1644317"/>
            <a:chOff x="4318000" y="1711157"/>
            <a:chExt cx="3012119" cy="1644317"/>
          </a:xfrm>
        </p:grpSpPr>
        <p:sp>
          <p:nvSpPr>
            <p:cNvPr id="30" name="Round Diagonal Corner Rectangle 29"/>
            <p:cNvSpPr/>
            <p:nvPr/>
          </p:nvSpPr>
          <p:spPr>
            <a:xfrm>
              <a:off x="4318000" y="1711157"/>
              <a:ext cx="3012119" cy="1644317"/>
            </a:xfrm>
            <a:prstGeom prst="round2DiagRect">
              <a:avLst>
                <a:gd name="adj1" fmla="val 8537"/>
                <a:gd name="adj2" fmla="val 0"/>
              </a:avLst>
            </a:prstGeom>
            <a:gradFill flip="none" rotWithShape="1">
              <a:gsLst>
                <a:gs pos="0">
                  <a:schemeClr val="accent4">
                    <a:alpha val="50000"/>
                  </a:schemeClr>
                </a:gs>
                <a:gs pos="23000">
                  <a:schemeClr val="accent4"/>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dirty="0" smtClean="0">
                  <a:solidFill>
                    <a:schemeClr val="bg1"/>
                  </a:solidFill>
                </a:rPr>
                <a:t>Adapter Runtime</a:t>
              </a:r>
            </a:p>
          </p:txBody>
        </p:sp>
        <p:sp>
          <p:nvSpPr>
            <p:cNvPr id="31" name="Round Diagonal Corner Rectangle 30"/>
            <p:cNvSpPr/>
            <p:nvPr/>
          </p:nvSpPr>
          <p:spPr>
            <a:xfrm>
              <a:off x="4391489" y="2122904"/>
              <a:ext cx="915773" cy="422755"/>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defRPr/>
              </a:pPr>
              <a:r>
                <a:rPr lang="en-US" sz="1000" kern="0" dirty="0">
                  <a:solidFill>
                    <a:schemeClr val="accent4"/>
                  </a:solidFill>
                </a:rPr>
                <a:t>Connection Management</a:t>
              </a:r>
            </a:p>
          </p:txBody>
        </p:sp>
        <p:sp>
          <p:nvSpPr>
            <p:cNvPr id="32" name="Round Diagonal Corner Rectangle 31"/>
            <p:cNvSpPr/>
            <p:nvPr/>
          </p:nvSpPr>
          <p:spPr>
            <a:xfrm>
              <a:off x="5359362" y="2122904"/>
              <a:ext cx="915773" cy="422755"/>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defRPr/>
              </a:pPr>
              <a:r>
                <a:rPr lang="en-US" sz="1000" kern="0" dirty="0">
                  <a:solidFill>
                    <a:schemeClr val="accent4"/>
                  </a:solidFill>
                </a:rPr>
                <a:t>Service Framework</a:t>
              </a:r>
            </a:p>
          </p:txBody>
        </p:sp>
        <p:sp>
          <p:nvSpPr>
            <p:cNvPr id="35" name="Round Diagonal Corner Rectangle 34"/>
            <p:cNvSpPr/>
            <p:nvPr/>
          </p:nvSpPr>
          <p:spPr>
            <a:xfrm>
              <a:off x="6327235" y="2122904"/>
              <a:ext cx="915773" cy="422755"/>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lnSpc>
                  <a:spcPct val="90000"/>
                </a:lnSpc>
                <a:spcBef>
                  <a:spcPts val="0"/>
                </a:spcBef>
                <a:spcAft>
                  <a:spcPts val="0"/>
                </a:spcAft>
                <a:defRPr/>
              </a:pPr>
              <a:r>
                <a:rPr lang="en-US" sz="1000" kern="0" dirty="0">
                  <a:solidFill>
                    <a:schemeClr val="accent4"/>
                  </a:solidFill>
                </a:rPr>
                <a:t>Listeners and Notifications</a:t>
              </a:r>
            </a:p>
          </p:txBody>
        </p:sp>
        <p:sp>
          <p:nvSpPr>
            <p:cNvPr id="41" name="Round Diagonal Corner Rectangle 40"/>
            <p:cNvSpPr/>
            <p:nvPr/>
          </p:nvSpPr>
          <p:spPr>
            <a:xfrm>
              <a:off x="4391489" y="2628231"/>
              <a:ext cx="1383669" cy="612274"/>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fontAlgn="auto">
                <a:lnSpc>
                  <a:spcPct val="90000"/>
                </a:lnSpc>
                <a:spcBef>
                  <a:spcPts val="0"/>
                </a:spcBef>
                <a:spcAft>
                  <a:spcPts val="0"/>
                </a:spcAft>
                <a:defRPr/>
              </a:pPr>
              <a:r>
                <a:rPr lang="en-US" sz="1200" b="1" kern="0" dirty="0">
                  <a:solidFill>
                    <a:schemeClr val="accent4"/>
                  </a:solidFill>
                </a:rPr>
                <a:t>Adapter</a:t>
              </a:r>
            </a:p>
          </p:txBody>
        </p:sp>
        <p:sp>
          <p:nvSpPr>
            <p:cNvPr id="43" name="Round Diagonal Corner Rectangle 42"/>
            <p:cNvSpPr/>
            <p:nvPr/>
          </p:nvSpPr>
          <p:spPr>
            <a:xfrm>
              <a:off x="5853995" y="2628231"/>
              <a:ext cx="1383669" cy="612274"/>
            </a:xfrm>
            <a:prstGeom prst="round2DiagRect">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fontAlgn="auto">
                <a:lnSpc>
                  <a:spcPct val="90000"/>
                </a:lnSpc>
                <a:spcBef>
                  <a:spcPts val="0"/>
                </a:spcBef>
                <a:spcAft>
                  <a:spcPts val="0"/>
                </a:spcAft>
                <a:defRPr/>
              </a:pPr>
              <a:r>
                <a:rPr lang="en-US" sz="1200" b="1" kern="0" dirty="0">
                  <a:solidFill>
                    <a:schemeClr val="accent4"/>
                  </a:solidFill>
                </a:rPr>
                <a:t>Adapter</a:t>
              </a:r>
            </a:p>
          </p:txBody>
        </p:sp>
        <p:sp>
          <p:nvSpPr>
            <p:cNvPr id="44" name="AutoShape 34"/>
            <p:cNvSpPr>
              <a:spLocks noChangeArrowheads="1"/>
            </p:cNvSpPr>
            <p:nvPr/>
          </p:nvSpPr>
          <p:spPr bwMode="auto">
            <a:xfrm>
              <a:off x="6014952" y="2909595"/>
              <a:ext cx="1028700" cy="273843"/>
            </a:xfrm>
            <a:prstGeom prst="roundRect">
              <a:avLst>
                <a:gd name="adj" fmla="val 16667"/>
              </a:avLst>
            </a:prstGeom>
            <a:solidFill>
              <a:schemeClr val="accent4"/>
            </a:solidFill>
            <a:ln w="25400" algn="ctr">
              <a:noFill/>
              <a:round/>
              <a:headEnd/>
              <a:tailEnd/>
            </a:ln>
            <a:effectLst/>
          </p:spPr>
          <p:txBody>
            <a:bodyPr wrap="none" anchor="ctr"/>
            <a:lstStyle/>
            <a:p>
              <a:pPr algn="ctr" eaLnBrk="0" hangingPunct="0">
                <a:defRPr/>
              </a:pPr>
              <a:r>
                <a:rPr lang="en-US" sz="1200" dirty="0">
                  <a:solidFill>
                    <a:srgbClr val="FFFFFF"/>
                  </a:solidFill>
                </a:rPr>
                <a:t>Client</a:t>
              </a:r>
            </a:p>
          </p:txBody>
        </p:sp>
        <p:sp>
          <p:nvSpPr>
            <p:cNvPr id="46" name="AutoShape 31"/>
            <p:cNvSpPr>
              <a:spLocks noChangeArrowheads="1"/>
            </p:cNvSpPr>
            <p:nvPr/>
          </p:nvSpPr>
          <p:spPr bwMode="auto">
            <a:xfrm>
              <a:off x="4539332" y="2909595"/>
              <a:ext cx="1028700" cy="273843"/>
            </a:xfrm>
            <a:prstGeom prst="roundRect">
              <a:avLst>
                <a:gd name="adj" fmla="val 16667"/>
              </a:avLst>
            </a:prstGeom>
            <a:solidFill>
              <a:schemeClr val="accent4"/>
            </a:solidFill>
            <a:ln w="25400" algn="ctr">
              <a:noFill/>
              <a:round/>
              <a:headEnd/>
              <a:tailEnd/>
            </a:ln>
            <a:effectLst/>
          </p:spPr>
          <p:txBody>
            <a:bodyPr wrap="none" anchor="ctr"/>
            <a:lstStyle/>
            <a:p>
              <a:pPr algn="ctr" eaLnBrk="0" hangingPunct="0">
                <a:defRPr/>
              </a:pPr>
              <a:r>
                <a:rPr lang="en-US" sz="1200" dirty="0">
                  <a:solidFill>
                    <a:srgbClr val="FFFFFF"/>
                  </a:solidFill>
                </a:rPr>
                <a:t>Client</a:t>
              </a:r>
            </a:p>
          </p:txBody>
        </p:sp>
      </p:grpSp>
      <p:sp>
        <p:nvSpPr>
          <p:cNvPr id="48" name="Pfeil nach oben und unten 43"/>
          <p:cNvSpPr/>
          <p:nvPr/>
        </p:nvSpPr>
        <p:spPr bwMode="auto">
          <a:xfrm>
            <a:off x="5099384" y="3158707"/>
            <a:ext cx="147638" cy="807244"/>
          </a:xfrm>
          <a:prstGeom prst="upDownArrow">
            <a:avLst>
              <a:gd name="adj1" fmla="val 50000"/>
              <a:gd name="adj2" fmla="val 99007"/>
            </a:avLst>
          </a:prstGeom>
          <a:solidFill>
            <a:schemeClr val="accent6"/>
          </a:solidFill>
          <a:ln w="12700" cap="flat" cmpd="sng" algn="ctr">
            <a:solidFill>
              <a:schemeClr val="accent6"/>
            </a:solidFill>
            <a:prstDash val="solid"/>
            <a:round/>
            <a:headEnd type="none" w="med" len="med"/>
            <a:tailEnd type="none" w="med" len="med"/>
          </a:ln>
          <a:effectLst/>
        </p:spPr>
        <p:txBody>
          <a:bodyPr wrap="none" anchor="ctr"/>
          <a:lstStyle/>
          <a:p>
            <a:pPr algn="ctr">
              <a:defRPr/>
            </a:pPr>
            <a:endParaRPr lang="de-DE">
              <a:solidFill>
                <a:srgbClr val="233356"/>
              </a:solidFill>
            </a:endParaRPr>
          </a:p>
        </p:txBody>
      </p:sp>
      <p:sp>
        <p:nvSpPr>
          <p:cNvPr id="49" name="Pfeil nach oben und unten 44"/>
          <p:cNvSpPr/>
          <p:nvPr/>
        </p:nvSpPr>
        <p:spPr bwMode="auto">
          <a:xfrm>
            <a:off x="6321009" y="3158707"/>
            <a:ext cx="147637" cy="807244"/>
          </a:xfrm>
          <a:prstGeom prst="upDownArrow">
            <a:avLst>
              <a:gd name="adj1" fmla="val 50000"/>
              <a:gd name="adj2" fmla="val 99007"/>
            </a:avLst>
          </a:prstGeom>
          <a:solidFill>
            <a:schemeClr val="accent6"/>
          </a:solidFill>
          <a:ln w="12700" cap="flat" cmpd="sng" algn="ctr">
            <a:solidFill>
              <a:schemeClr val="accent6"/>
            </a:solidFill>
            <a:prstDash val="solid"/>
            <a:round/>
            <a:headEnd type="none" w="med" len="med"/>
            <a:tailEnd type="none" w="med" len="med"/>
          </a:ln>
          <a:effectLst/>
        </p:spPr>
        <p:txBody>
          <a:bodyPr wrap="none" anchor="ctr"/>
          <a:lstStyle/>
          <a:p>
            <a:pPr algn="ctr">
              <a:defRPr/>
            </a:pPr>
            <a:endParaRPr lang="de-DE">
              <a:solidFill>
                <a:srgbClr val="233356"/>
              </a:solidFill>
            </a:endParaRPr>
          </a:p>
        </p:txBody>
      </p:sp>
      <p:grpSp>
        <p:nvGrpSpPr>
          <p:cNvPr id="42" name="Group 41"/>
          <p:cNvGrpSpPr/>
          <p:nvPr/>
        </p:nvGrpSpPr>
        <p:grpSpPr>
          <a:xfrm>
            <a:off x="324672" y="1994939"/>
            <a:ext cx="718145" cy="969403"/>
            <a:chOff x="863460" y="1644920"/>
            <a:chExt cx="638320" cy="834296"/>
          </a:xfrm>
        </p:grpSpPr>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95" y="1644920"/>
              <a:ext cx="623452" cy="623452"/>
            </a:xfrm>
            <a:prstGeom prst="rect">
              <a:avLst/>
            </a:prstGeom>
          </p:spPr>
        </p:pic>
        <p:sp>
          <p:nvSpPr>
            <p:cNvPr id="52" name="TextBox 51"/>
            <p:cNvSpPr txBox="1"/>
            <p:nvPr/>
          </p:nvSpPr>
          <p:spPr>
            <a:xfrm>
              <a:off x="863460" y="2293799"/>
              <a:ext cx="638320" cy="185417"/>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400" dirty="0" smtClean="0">
                  <a:latin typeface="Bell MT" panose="02020503060305020303" pitchFamily="18" charset="0"/>
                </a:rPr>
                <a:t>Designer</a:t>
              </a:r>
            </a:p>
          </p:txBody>
        </p:sp>
      </p:grpSp>
    </p:spTree>
    <p:extLst>
      <p:ext uri="{BB962C8B-B14F-4D97-AF65-F5344CB8AC3E}">
        <p14:creationId xmlns:p14="http://schemas.microsoft.com/office/powerpoint/2010/main" val="3618124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64" presetClass="path" presetSubtype="0" accel="50000" decel="50000" fill="hold" grpId="0" nodeType="afterEffect">
                                  <p:stCondLst>
                                    <p:cond delay="0"/>
                                  </p:stCondLst>
                                  <p:childTnLst>
                                    <p:animMotion origin="layout" path="M 4.72222E-6 -3.84948E-6 L 4.72222E-6 -0.16101 " pathEditMode="relative" rAng="0" ptsTypes="AA">
                                      <p:cBhvr>
                                        <p:cTn id="10" dur="2000" fill="hold"/>
                                        <p:tgtEl>
                                          <p:spTgt spid="25"/>
                                        </p:tgtEl>
                                        <p:attrNameLst>
                                          <p:attrName>ppt_x</p:attrName>
                                          <p:attrName>ppt_y</p:attrName>
                                        </p:attrNameLst>
                                      </p:cBhvr>
                                      <p:rCtr x="0" y="-8051"/>
                                    </p:animMotion>
                                  </p:childTnLst>
                                </p:cTn>
                              </p:par>
                            </p:childTnLst>
                          </p:cTn>
                        </p:par>
                        <p:par>
                          <p:cTn id="11" fill="hold">
                            <p:stCondLst>
                              <p:cond delay="3000"/>
                            </p:stCondLst>
                            <p:childTnLst>
                              <p:par>
                                <p:cTn id="12" presetID="53" presetClass="exit" presetSubtype="32" fill="hold" grpId="1" nodeType="afterEffect">
                                  <p:stCondLst>
                                    <p:cond delay="0"/>
                                  </p:stCondLst>
                                  <p:childTnLst>
                                    <p:anim calcmode="lin" valueType="num">
                                      <p:cBhvr>
                                        <p:cTn id="13" dur="500"/>
                                        <p:tgtEl>
                                          <p:spTgt spid="25"/>
                                        </p:tgtEl>
                                        <p:attrNameLst>
                                          <p:attrName>ppt_w</p:attrName>
                                        </p:attrNameLst>
                                      </p:cBhvr>
                                      <p:tavLst>
                                        <p:tav tm="0">
                                          <p:val>
                                            <p:strVal val="ppt_w"/>
                                          </p:val>
                                        </p:tav>
                                        <p:tav tm="100000">
                                          <p:val>
                                            <p:fltVal val="0"/>
                                          </p:val>
                                        </p:tav>
                                      </p:tavLst>
                                    </p:anim>
                                    <p:anim calcmode="lin" valueType="num">
                                      <p:cBhvr>
                                        <p:cTn id="14" dur="500"/>
                                        <p:tgtEl>
                                          <p:spTgt spid="25"/>
                                        </p:tgtEl>
                                        <p:attrNameLst>
                                          <p:attrName>ppt_h</p:attrName>
                                        </p:attrNameLst>
                                      </p:cBhvr>
                                      <p:tavLst>
                                        <p:tav tm="0">
                                          <p:val>
                                            <p:strVal val="ppt_h"/>
                                          </p:val>
                                        </p:tav>
                                        <p:tav tm="100000">
                                          <p:val>
                                            <p:fltVal val="0"/>
                                          </p:val>
                                        </p:tav>
                                      </p:tavLst>
                                    </p:anim>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childTnLst>
                          </p:cTn>
                        </p:par>
                        <p:par>
                          <p:cTn id="17" fill="hold">
                            <p:stCondLst>
                              <p:cond delay="3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par>
                          <p:cTn id="23" fill="hold">
                            <p:stCondLst>
                              <p:cond delay="4000"/>
                            </p:stCondLst>
                            <p:childTnLst>
                              <p:par>
                                <p:cTn id="24" presetID="55" presetClass="entr" presetSubtype="0" fill="hold" grpId="0" nodeType="after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1000" fill="hold"/>
                                        <p:tgtEl>
                                          <p:spTgt spid="49"/>
                                        </p:tgtEl>
                                        <p:attrNameLst>
                                          <p:attrName>ppt_w</p:attrName>
                                        </p:attrNameLst>
                                      </p:cBhvr>
                                      <p:tavLst>
                                        <p:tav tm="0">
                                          <p:val>
                                            <p:strVal val="#ppt_w*0.70"/>
                                          </p:val>
                                        </p:tav>
                                        <p:tav tm="100000">
                                          <p:val>
                                            <p:strVal val="#ppt_w"/>
                                          </p:val>
                                        </p:tav>
                                      </p:tavLst>
                                    </p:anim>
                                    <p:anim calcmode="lin" valueType="num">
                                      <p:cBhvr>
                                        <p:cTn id="27" dur="1000" fill="hold"/>
                                        <p:tgtEl>
                                          <p:spTgt spid="49"/>
                                        </p:tgtEl>
                                        <p:attrNameLst>
                                          <p:attrName>ppt_h</p:attrName>
                                        </p:attrNameLst>
                                      </p:cBhvr>
                                      <p:tavLst>
                                        <p:tav tm="0">
                                          <p:val>
                                            <p:strVal val="#ppt_h"/>
                                          </p:val>
                                        </p:tav>
                                        <p:tav tm="100000">
                                          <p:val>
                                            <p:strVal val="#ppt_h"/>
                                          </p:val>
                                        </p:tav>
                                      </p:tavLst>
                                    </p:anim>
                                    <p:animEffect transition="in" filter="fade">
                                      <p:cBhvr>
                                        <p:cTn id="28" dur="1000"/>
                                        <p:tgtEl>
                                          <p:spTgt spid="49"/>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p:cTn id="31" dur="1000" fill="hold"/>
                                        <p:tgtEl>
                                          <p:spTgt spid="48"/>
                                        </p:tgtEl>
                                        <p:attrNameLst>
                                          <p:attrName>ppt_w</p:attrName>
                                        </p:attrNameLst>
                                      </p:cBhvr>
                                      <p:tavLst>
                                        <p:tav tm="0">
                                          <p:val>
                                            <p:strVal val="#ppt_w*0.70"/>
                                          </p:val>
                                        </p:tav>
                                        <p:tav tm="100000">
                                          <p:val>
                                            <p:strVal val="#ppt_w"/>
                                          </p:val>
                                        </p:tav>
                                      </p:tavLst>
                                    </p:anim>
                                    <p:anim calcmode="lin" valueType="num">
                                      <p:cBhvr>
                                        <p:cTn id="32" dur="1000" fill="hold"/>
                                        <p:tgtEl>
                                          <p:spTgt spid="48"/>
                                        </p:tgtEl>
                                        <p:attrNameLst>
                                          <p:attrName>ppt_h</p:attrName>
                                        </p:attrNameLst>
                                      </p:cBhvr>
                                      <p:tavLst>
                                        <p:tav tm="0">
                                          <p:val>
                                            <p:strVal val="#ppt_h"/>
                                          </p:val>
                                        </p:tav>
                                        <p:tav tm="100000">
                                          <p:val>
                                            <p:strVal val="#ppt_h"/>
                                          </p:val>
                                        </p:tav>
                                      </p:tavLst>
                                    </p:anim>
                                    <p:animEffect transition="in" filter="fade">
                                      <p:cBhvr>
                                        <p:cTn id="33"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8" grpId="0" animBg="1"/>
      <p:bldP spid="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Comprehensive Application Connectivity</a:t>
            </a:r>
          </a:p>
        </p:txBody>
      </p:sp>
      <p:sp>
        <p:nvSpPr>
          <p:cNvPr id="7" name="AutoShape 8" descr="Image result for mongodb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Image result for mongodb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487799" y="737097"/>
            <a:ext cx="7875151" cy="3911771"/>
            <a:chOff x="487799" y="737097"/>
            <a:chExt cx="7875151" cy="3911771"/>
          </a:xfrm>
        </p:grpSpPr>
        <p:grpSp>
          <p:nvGrpSpPr>
            <p:cNvPr id="6" name="Group 5"/>
            <p:cNvGrpSpPr/>
            <p:nvPr/>
          </p:nvGrpSpPr>
          <p:grpSpPr>
            <a:xfrm>
              <a:off x="487799" y="764069"/>
              <a:ext cx="5174315" cy="3884799"/>
              <a:chOff x="1531285" y="764069"/>
              <a:chExt cx="4966645" cy="4064793"/>
            </a:xfrm>
          </p:grpSpPr>
          <p:grpSp>
            <p:nvGrpSpPr>
              <p:cNvPr id="3" name="Group 2"/>
              <p:cNvGrpSpPr/>
              <p:nvPr/>
            </p:nvGrpSpPr>
            <p:grpSpPr>
              <a:xfrm>
                <a:off x="1531285" y="764069"/>
                <a:ext cx="4966645" cy="4064793"/>
                <a:chOff x="443555" y="869157"/>
                <a:chExt cx="5553228" cy="3790461"/>
              </a:xfrm>
            </p:grpSpPr>
            <p:grpSp>
              <p:nvGrpSpPr>
                <p:cNvPr id="4" name="Group 3"/>
                <p:cNvGrpSpPr/>
                <p:nvPr/>
              </p:nvGrpSpPr>
              <p:grpSpPr>
                <a:xfrm>
                  <a:off x="443555" y="869157"/>
                  <a:ext cx="5553228" cy="3790461"/>
                  <a:chOff x="395288" y="848983"/>
                  <a:chExt cx="6210426" cy="3370159"/>
                </a:xfrm>
              </p:grpSpPr>
              <p:sp>
                <p:nvSpPr>
                  <p:cNvPr id="26" name="Diagonal liegende Ecken des Rechtecks abrunden 2"/>
                  <p:cNvSpPr/>
                  <p:nvPr/>
                </p:nvSpPr>
                <p:spPr>
                  <a:xfrm>
                    <a:off x="395288" y="848983"/>
                    <a:ext cx="3058373" cy="3370159"/>
                  </a:xfrm>
                  <a:prstGeom prst="round2DiagRect">
                    <a:avLst>
                      <a:gd name="adj1" fmla="val 5344"/>
                      <a:gd name="adj2" fmla="val 0"/>
                    </a:avLst>
                  </a:prstGeom>
                  <a:noFill/>
                  <a:ln w="19050">
                    <a:solidFill>
                      <a:schemeClr val="bg1">
                        <a:lumMod val="85000"/>
                      </a:schemeClr>
                    </a:solid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lnSpc>
                        <a:spcPct val="90000"/>
                      </a:lnSpc>
                      <a:spcBef>
                        <a:spcPts val="220"/>
                      </a:spcBef>
                    </a:pPr>
                    <a:r>
                      <a:rPr lang="en-US" sz="1800" b="1" dirty="0">
                        <a:solidFill>
                          <a:schemeClr val="tx2"/>
                        </a:solidFill>
                      </a:rPr>
                      <a:t>Technology Adapters</a:t>
                    </a:r>
                  </a:p>
                </p:txBody>
              </p:sp>
              <p:sp>
                <p:nvSpPr>
                  <p:cNvPr id="15" name="Diagonal liegende Ecken des Rechtecks abrunden 2"/>
                  <p:cNvSpPr/>
                  <p:nvPr/>
                </p:nvSpPr>
                <p:spPr>
                  <a:xfrm>
                    <a:off x="3629637" y="855226"/>
                    <a:ext cx="2976077" cy="3363916"/>
                  </a:xfrm>
                  <a:prstGeom prst="round2DiagRect">
                    <a:avLst>
                      <a:gd name="adj1" fmla="val 5280"/>
                      <a:gd name="adj2" fmla="val 0"/>
                    </a:avLst>
                  </a:prstGeom>
                  <a:noFill/>
                  <a:ln w="19050">
                    <a:solidFill>
                      <a:schemeClr val="bg1">
                        <a:lumMod val="85000"/>
                      </a:schemeClr>
                    </a:solid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lnSpc>
                        <a:spcPct val="90000"/>
                      </a:lnSpc>
                      <a:spcBef>
                        <a:spcPts val="220"/>
                      </a:spcBef>
                    </a:pPr>
                    <a:r>
                      <a:rPr lang="en-US" sz="1800" b="1" dirty="0">
                        <a:solidFill>
                          <a:schemeClr val="tx2"/>
                        </a:solidFill>
                      </a:rPr>
                      <a:t>Application Adapters</a:t>
                    </a:r>
                  </a:p>
                </p:txBody>
              </p:sp>
            </p:grpSp>
            <p:pic>
              <p:nvPicPr>
                <p:cNvPr id="17" name="Picture 42"/>
                <p:cNvPicPr>
                  <a:picLocks noChangeAspect="1" noChangeArrowheads="1"/>
                </p:cNvPicPr>
                <p:nvPr/>
              </p:nvPicPr>
              <p:blipFill>
                <a:blip r:embed="rId3" cstate="print"/>
                <a:srcRect/>
                <a:stretch>
                  <a:fillRect/>
                </a:stretch>
              </p:blipFill>
              <p:spPr bwMode="auto">
                <a:xfrm>
                  <a:off x="1455036" y="1535574"/>
                  <a:ext cx="1540720" cy="668774"/>
                </a:xfrm>
                <a:prstGeom prst="rect">
                  <a:avLst/>
                </a:prstGeom>
                <a:noFill/>
                <a:ln w="9525">
                  <a:noFill/>
                  <a:miter lim="800000"/>
                  <a:headEnd/>
                  <a:tailEnd/>
                </a:ln>
              </p:spPr>
            </p:pic>
            <p:pic>
              <p:nvPicPr>
                <p:cNvPr id="19" name="Picture 45"/>
                <p:cNvPicPr>
                  <a:picLocks noChangeAspect="1" noChangeArrowheads="1"/>
                </p:cNvPicPr>
                <p:nvPr/>
              </p:nvPicPr>
              <p:blipFill>
                <a:blip r:embed="rId4" cstate="print"/>
                <a:srcRect/>
                <a:stretch>
                  <a:fillRect/>
                </a:stretch>
              </p:blipFill>
              <p:spPr bwMode="auto">
                <a:xfrm>
                  <a:off x="2261114" y="2739110"/>
                  <a:ext cx="776238" cy="454026"/>
                </a:xfrm>
                <a:prstGeom prst="rect">
                  <a:avLst/>
                </a:prstGeom>
                <a:noFill/>
                <a:ln w="9525">
                  <a:noFill/>
                  <a:miter lim="800000"/>
                  <a:headEnd/>
                  <a:tailEnd/>
                </a:ln>
              </p:spPr>
            </p:pic>
            <p:pic>
              <p:nvPicPr>
                <p:cNvPr id="20" name="Picture 5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30484" y="4115674"/>
                  <a:ext cx="2338783" cy="337998"/>
                </a:xfrm>
                <a:prstGeom prst="rect">
                  <a:avLst/>
                </a:prstGeom>
                <a:noFill/>
                <a:ln w="38100">
                  <a:noFill/>
                  <a:miter lim="800000"/>
                  <a:headEnd/>
                  <a:tailEnd/>
                </a:ln>
              </p:spPr>
            </p:pic>
            <p:pic>
              <p:nvPicPr>
                <p:cNvPr id="21" name="Picture 5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98582" y="3259079"/>
                  <a:ext cx="1715934" cy="355234"/>
                </a:xfrm>
                <a:prstGeom prst="rect">
                  <a:avLst/>
                </a:prstGeom>
                <a:noFill/>
                <a:ln w="38100">
                  <a:noFill/>
                  <a:miter lim="800000"/>
                  <a:headEnd/>
                  <a:tailEnd/>
                </a:ln>
              </p:spPr>
            </p:pic>
            <p:sp>
              <p:nvSpPr>
                <p:cNvPr id="22" name="Text Box 52"/>
                <p:cNvSpPr txBox="1">
                  <a:spLocks noChangeArrowheads="1"/>
                </p:cNvSpPr>
                <p:nvPr/>
              </p:nvSpPr>
              <p:spPr bwMode="auto">
                <a:xfrm>
                  <a:off x="1437575" y="2235139"/>
                  <a:ext cx="781050" cy="366712"/>
                </a:xfrm>
                <a:prstGeom prst="rect">
                  <a:avLst/>
                </a:prstGeom>
                <a:noFill/>
                <a:ln w="38100">
                  <a:noFill/>
                  <a:miter lim="800000"/>
                  <a:headEnd/>
                  <a:tailEnd/>
                </a:ln>
              </p:spPr>
              <p:txBody>
                <a:bodyPr wrap="none">
                  <a:spAutoFit/>
                </a:bodyPr>
                <a:lstStyle/>
                <a:p>
                  <a:pPr algn="ctr"/>
                  <a:r>
                    <a:rPr lang="en-US" dirty="0">
                      <a:solidFill>
                        <a:srgbClr val="233356"/>
                      </a:solidFill>
                      <a:latin typeface="Verdana" pitchFamily="34" charset="0"/>
                    </a:rPr>
                    <a:t>JDBC</a:t>
                  </a:r>
                </a:p>
              </p:txBody>
            </p:sp>
            <p:sp>
              <p:nvSpPr>
                <p:cNvPr id="23" name="Text Box 53"/>
                <p:cNvSpPr txBox="1">
                  <a:spLocks noChangeArrowheads="1"/>
                </p:cNvSpPr>
                <p:nvPr/>
              </p:nvSpPr>
              <p:spPr bwMode="auto">
                <a:xfrm>
                  <a:off x="556512" y="2782767"/>
                  <a:ext cx="1022350" cy="366712"/>
                </a:xfrm>
                <a:prstGeom prst="rect">
                  <a:avLst/>
                </a:prstGeom>
                <a:noFill/>
                <a:ln w="38100">
                  <a:noFill/>
                  <a:miter lim="800000"/>
                  <a:headEnd/>
                  <a:tailEnd/>
                </a:ln>
              </p:spPr>
              <p:txBody>
                <a:bodyPr wrap="none">
                  <a:spAutoFit/>
                </a:bodyPr>
                <a:lstStyle/>
                <a:p>
                  <a:pPr algn="ctr"/>
                  <a:r>
                    <a:rPr lang="en-US" dirty="0">
                      <a:solidFill>
                        <a:srgbClr val="233356"/>
                      </a:solidFill>
                      <a:latin typeface="Verdana" pitchFamily="34" charset="0"/>
                    </a:rPr>
                    <a:t>Tuxedo</a:t>
                  </a:r>
                </a:p>
              </p:txBody>
            </p:sp>
            <p:sp>
              <p:nvSpPr>
                <p:cNvPr id="24" name="Text Box 54"/>
                <p:cNvSpPr txBox="1">
                  <a:spLocks noChangeArrowheads="1"/>
                </p:cNvSpPr>
                <p:nvPr/>
              </p:nvSpPr>
              <p:spPr bwMode="auto">
                <a:xfrm>
                  <a:off x="2351608" y="3271778"/>
                  <a:ext cx="839787" cy="366712"/>
                </a:xfrm>
                <a:prstGeom prst="rect">
                  <a:avLst/>
                </a:prstGeom>
                <a:noFill/>
                <a:ln w="38100">
                  <a:noFill/>
                  <a:miter lim="800000"/>
                  <a:headEnd/>
                  <a:tailEnd/>
                </a:ln>
              </p:spPr>
              <p:txBody>
                <a:bodyPr wrap="none">
                  <a:spAutoFit/>
                </a:bodyPr>
                <a:lstStyle/>
                <a:p>
                  <a:pPr algn="ctr"/>
                  <a:r>
                    <a:rPr lang="en-US" dirty="0">
                      <a:solidFill>
                        <a:srgbClr val="233356"/>
                      </a:solidFill>
                      <a:latin typeface="Verdana" pitchFamily="34" charset="0"/>
                    </a:rPr>
                    <a:t>x.400</a:t>
                  </a:r>
                </a:p>
              </p:txBody>
            </p:sp>
            <p:pic>
              <p:nvPicPr>
                <p:cNvPr id="25" name="Picture 55"/>
                <p:cNvPicPr>
                  <a:picLocks noChangeAspect="1" noChangeArrowheads="1"/>
                </p:cNvPicPr>
                <p:nvPr/>
              </p:nvPicPr>
              <p:blipFill>
                <a:blip r:embed="rId7" cstate="print"/>
                <a:srcRect/>
                <a:stretch>
                  <a:fillRect/>
                </a:stretch>
              </p:blipFill>
              <p:spPr bwMode="auto">
                <a:xfrm>
                  <a:off x="1395506" y="3724216"/>
                  <a:ext cx="876300" cy="273050"/>
                </a:xfrm>
                <a:prstGeom prst="rect">
                  <a:avLst/>
                </a:prstGeom>
                <a:noFill/>
                <a:ln w="38100">
                  <a:noFill/>
                  <a:miter lim="800000"/>
                  <a:headEnd/>
                  <a:tailEnd/>
                </a:ln>
              </p:spPr>
            </p:pic>
            <p:pic>
              <p:nvPicPr>
                <p:cNvPr id="27" name="Picture 19" descr="saplarge"/>
                <p:cNvPicPr>
                  <a:picLocks noChangeAspect="1" noChangeArrowheads="1"/>
                </p:cNvPicPr>
                <p:nvPr/>
              </p:nvPicPr>
              <p:blipFill>
                <a:blip r:embed="rId8" cstate="print"/>
                <a:srcRect/>
                <a:stretch>
                  <a:fillRect/>
                </a:stretch>
              </p:blipFill>
              <p:spPr bwMode="auto">
                <a:xfrm>
                  <a:off x="3467991" y="1512705"/>
                  <a:ext cx="968375" cy="528638"/>
                </a:xfrm>
                <a:prstGeom prst="rect">
                  <a:avLst/>
                </a:prstGeom>
                <a:noFill/>
                <a:ln w="9525">
                  <a:noFill/>
                  <a:miter lim="800000"/>
                  <a:headEnd/>
                  <a:tailEnd/>
                </a:ln>
              </p:spPr>
            </p:pic>
            <p:pic>
              <p:nvPicPr>
                <p:cNvPr id="28" name="Picture 31"/>
                <p:cNvPicPr>
                  <a:picLocks noChangeAspect="1" noChangeArrowheads="1"/>
                </p:cNvPicPr>
                <p:nvPr/>
              </p:nvPicPr>
              <p:blipFill>
                <a:blip r:embed="rId9" cstate="print"/>
                <a:srcRect t="20277"/>
                <a:stretch>
                  <a:fillRect/>
                </a:stretch>
              </p:blipFill>
              <p:spPr bwMode="auto">
                <a:xfrm>
                  <a:off x="4416890" y="1608749"/>
                  <a:ext cx="1407178" cy="336550"/>
                </a:xfrm>
                <a:prstGeom prst="rect">
                  <a:avLst/>
                </a:prstGeom>
                <a:noFill/>
                <a:ln w="38100">
                  <a:noFill/>
                  <a:miter lim="800000"/>
                  <a:headEnd/>
                  <a:tailEnd/>
                </a:ln>
              </p:spPr>
            </p:pic>
            <p:pic>
              <p:nvPicPr>
                <p:cNvPr id="29" name="Picture 32"/>
                <p:cNvPicPr>
                  <a:picLocks noChangeAspect="1" noChangeArrowheads="1"/>
                </p:cNvPicPr>
                <p:nvPr/>
              </p:nvPicPr>
              <p:blipFill>
                <a:blip r:embed="rId10" cstate="print">
                  <a:clrChange>
                    <a:clrFrom>
                      <a:srgbClr val="FFFFFF"/>
                    </a:clrFrom>
                    <a:clrTo>
                      <a:srgbClr val="FFFFFF">
                        <a:alpha val="0"/>
                      </a:srgbClr>
                    </a:clrTo>
                  </a:clrChange>
                </a:blip>
                <a:srcRect t="8571" r="3436" b="5714"/>
                <a:stretch>
                  <a:fillRect/>
                </a:stretch>
              </p:blipFill>
              <p:spPr bwMode="auto">
                <a:xfrm>
                  <a:off x="4610136" y="2778327"/>
                  <a:ext cx="1299669" cy="375592"/>
                </a:xfrm>
                <a:prstGeom prst="rect">
                  <a:avLst/>
                </a:prstGeom>
                <a:noFill/>
                <a:ln w="38100">
                  <a:noFill/>
                  <a:miter lim="800000"/>
                  <a:headEnd/>
                  <a:tailEnd/>
                </a:ln>
              </p:spPr>
            </p:pic>
            <p:pic>
              <p:nvPicPr>
                <p:cNvPr id="31" name="Picture 36"/>
                <p:cNvPicPr>
                  <a:picLocks noChangeAspect="1" noChangeArrowheads="1"/>
                </p:cNvPicPr>
                <p:nvPr/>
              </p:nvPicPr>
              <p:blipFill rotWithShape="1">
                <a:blip r:embed="rId11" cstate="print">
                  <a:clrChange>
                    <a:clrFrom>
                      <a:srgbClr val="FEFEFE"/>
                    </a:clrFrom>
                    <a:clrTo>
                      <a:srgbClr val="FEFEFE">
                        <a:alpha val="0"/>
                      </a:srgbClr>
                    </a:clrTo>
                  </a:clrChange>
                </a:blip>
                <a:srcRect l="2449" t="10866" r="2502" b="5976"/>
                <a:stretch/>
              </p:blipFill>
              <p:spPr bwMode="auto">
                <a:xfrm>
                  <a:off x="3457729" y="3448236"/>
                  <a:ext cx="1113692" cy="390768"/>
                </a:xfrm>
                <a:prstGeom prst="rect">
                  <a:avLst/>
                </a:prstGeom>
                <a:noFill/>
                <a:ln w="38100">
                  <a:noFill/>
                  <a:miter lim="800000"/>
                  <a:headEnd/>
                  <a:tailEnd/>
                </a:ln>
              </p:spPr>
            </p:pic>
            <p:pic>
              <p:nvPicPr>
                <p:cNvPr id="32" name="Picture 37"/>
                <p:cNvPicPr>
                  <a:picLocks noChangeAspect="1" noChangeArrowheads="1"/>
                </p:cNvPicPr>
                <p:nvPr/>
              </p:nvPicPr>
              <p:blipFill>
                <a:blip r:embed="rId12" cstate="print">
                  <a:clrChange>
                    <a:clrFrom>
                      <a:srgbClr val="FFFFFF"/>
                    </a:clrFrom>
                    <a:clrTo>
                      <a:srgbClr val="FFFFFF">
                        <a:alpha val="0"/>
                      </a:srgbClr>
                    </a:clrTo>
                  </a:clrChange>
                </a:blip>
                <a:srcRect l="9412" t="38039" r="8432" b="41046"/>
                <a:stretch>
                  <a:fillRect/>
                </a:stretch>
              </p:blipFill>
              <p:spPr bwMode="auto">
                <a:xfrm>
                  <a:off x="3739210" y="2237050"/>
                  <a:ext cx="1897057" cy="362890"/>
                </a:xfrm>
                <a:prstGeom prst="rect">
                  <a:avLst/>
                </a:prstGeom>
                <a:noFill/>
                <a:ln w="38100">
                  <a:noFill/>
                  <a:miter lim="800000"/>
                  <a:headEnd/>
                  <a:tailEnd/>
                </a:ln>
              </p:spPr>
            </p:pic>
            <p:pic>
              <p:nvPicPr>
                <p:cNvPr id="33" name="Picture 38"/>
                <p:cNvPicPr>
                  <a:picLocks noChangeAspect="1" noChangeArrowheads="1"/>
                </p:cNvPicPr>
                <p:nvPr/>
              </p:nvPicPr>
              <p:blipFill>
                <a:blip r:embed="rId13" cstate="print">
                  <a:clrChange>
                    <a:clrFrom>
                      <a:srgbClr val="FFFFFF"/>
                    </a:clrFrom>
                    <a:clrTo>
                      <a:srgbClr val="FFFFFF">
                        <a:alpha val="0"/>
                      </a:srgbClr>
                    </a:clrTo>
                  </a:clrChange>
                </a:blip>
                <a:srcRect l="8682" t="8498" r="12878" b="11111"/>
                <a:stretch>
                  <a:fillRect/>
                </a:stretch>
              </p:blipFill>
              <p:spPr bwMode="auto">
                <a:xfrm>
                  <a:off x="4646283" y="3430527"/>
                  <a:ext cx="1276350" cy="390525"/>
                </a:xfrm>
                <a:prstGeom prst="rect">
                  <a:avLst/>
                </a:prstGeom>
                <a:noFill/>
                <a:ln w="38100">
                  <a:noFill/>
                  <a:miter lim="800000"/>
                  <a:headEnd/>
                  <a:tailEnd/>
                </a:ln>
              </p:spPr>
            </p:pic>
            <p:pic>
              <p:nvPicPr>
                <p:cNvPr id="34" name="Picture 39"/>
                <p:cNvPicPr>
                  <a:picLocks noChangeAspect="1" noChangeArrowheads="1"/>
                </p:cNvPicPr>
                <p:nvPr/>
              </p:nvPicPr>
              <p:blipFill>
                <a:blip r:embed="rId14" cstate="print">
                  <a:clrChange>
                    <a:clrFrom>
                      <a:srgbClr val="FFFFFF"/>
                    </a:clrFrom>
                    <a:clrTo>
                      <a:srgbClr val="FFFFFF">
                        <a:alpha val="0"/>
                      </a:srgbClr>
                    </a:clrTo>
                  </a:clrChange>
                </a:blip>
                <a:srcRect t="30333" b="28667"/>
                <a:stretch>
                  <a:fillRect/>
                </a:stretch>
              </p:blipFill>
              <p:spPr bwMode="auto">
                <a:xfrm>
                  <a:off x="3446498" y="2741066"/>
                  <a:ext cx="1098459" cy="450115"/>
                </a:xfrm>
                <a:prstGeom prst="rect">
                  <a:avLst/>
                </a:prstGeom>
                <a:noFill/>
                <a:ln w="38100">
                  <a:noFill/>
                  <a:miter lim="800000"/>
                  <a:headEnd/>
                  <a:tailEnd/>
                </a:ln>
              </p:spPr>
            </p:pic>
            <p:pic>
              <p:nvPicPr>
                <p:cNvPr id="35" name="Picture 40"/>
                <p:cNvPicPr>
                  <a:picLocks noChangeAspect="1" noChangeArrowheads="1"/>
                </p:cNvPicPr>
                <p:nvPr/>
              </p:nvPicPr>
              <p:blipFill>
                <a:blip r:embed="rId15" cstate="print">
                  <a:clrChange>
                    <a:clrFrom>
                      <a:srgbClr val="FFFFFF"/>
                    </a:clrFrom>
                    <a:clrTo>
                      <a:srgbClr val="FFFFFF">
                        <a:alpha val="0"/>
                      </a:srgbClr>
                    </a:clrTo>
                  </a:clrChange>
                </a:blip>
                <a:srcRect l="18611" t="26065" r="20903" b="25740"/>
                <a:stretch>
                  <a:fillRect/>
                </a:stretch>
              </p:blipFill>
              <p:spPr bwMode="auto">
                <a:xfrm>
                  <a:off x="3511220" y="4015522"/>
                  <a:ext cx="914400" cy="546100"/>
                </a:xfrm>
                <a:prstGeom prst="rect">
                  <a:avLst/>
                </a:prstGeom>
                <a:noFill/>
                <a:ln w="38100">
                  <a:noFill/>
                  <a:miter lim="800000"/>
                  <a:headEnd/>
                  <a:tailEnd/>
                </a:ln>
              </p:spPr>
            </p:pic>
            <p:pic>
              <p:nvPicPr>
                <p:cNvPr id="36" name="Picture 41"/>
                <p:cNvPicPr>
                  <a:picLocks noChangeAspect="1" noChangeArrowheads="1"/>
                </p:cNvPicPr>
                <p:nvPr/>
              </p:nvPicPr>
              <p:blipFill>
                <a:blip r:embed="rId16" cstate="print">
                  <a:clrChange>
                    <a:clrFrom>
                      <a:srgbClr val="FFFFFF"/>
                    </a:clrFrom>
                    <a:clrTo>
                      <a:srgbClr val="FFFFFF">
                        <a:alpha val="0"/>
                      </a:srgbClr>
                    </a:clrTo>
                  </a:clrChange>
                </a:blip>
                <a:srcRect t="34750" b="31416"/>
                <a:stretch>
                  <a:fillRect/>
                </a:stretch>
              </p:blipFill>
              <p:spPr bwMode="auto">
                <a:xfrm>
                  <a:off x="4658189" y="4085372"/>
                  <a:ext cx="1201737" cy="406400"/>
                </a:xfrm>
                <a:prstGeom prst="rect">
                  <a:avLst/>
                </a:prstGeom>
                <a:noFill/>
                <a:ln w="38100">
                  <a:noFill/>
                  <a:miter lim="800000"/>
                  <a:headEnd/>
                  <a:tailEnd/>
                </a:ln>
              </p:spPr>
            </p:pic>
          </p:grpSp>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3420" y="1560908"/>
                <a:ext cx="4857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 name="Group 9"/>
            <p:cNvGrpSpPr/>
            <p:nvPr/>
          </p:nvGrpSpPr>
          <p:grpSpPr>
            <a:xfrm>
              <a:off x="5814818" y="737097"/>
              <a:ext cx="2548132" cy="3884799"/>
              <a:chOff x="5833868" y="737097"/>
              <a:chExt cx="2548132" cy="3884799"/>
            </a:xfrm>
          </p:grpSpPr>
          <p:sp>
            <p:nvSpPr>
              <p:cNvPr id="37" name="Diagonal liegende Ecken des Rechtecks abrunden 2"/>
              <p:cNvSpPr/>
              <p:nvPr/>
            </p:nvSpPr>
            <p:spPr>
              <a:xfrm>
                <a:off x="5833868" y="737097"/>
                <a:ext cx="2548132" cy="3884799"/>
              </a:xfrm>
              <a:prstGeom prst="round2DiagRect">
                <a:avLst>
                  <a:gd name="adj1" fmla="val 5344"/>
                  <a:gd name="adj2" fmla="val 0"/>
                </a:avLst>
              </a:prstGeom>
              <a:noFill/>
              <a:ln w="19050">
                <a:solidFill>
                  <a:schemeClr val="bg1">
                    <a:lumMod val="85000"/>
                  </a:schemeClr>
                </a:solid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lnSpc>
                    <a:spcPct val="90000"/>
                  </a:lnSpc>
                  <a:spcBef>
                    <a:spcPts val="220"/>
                  </a:spcBef>
                </a:pPr>
                <a:r>
                  <a:rPr lang="en-US" sz="1800" b="1" dirty="0" smtClean="0">
                    <a:solidFill>
                      <a:schemeClr val="tx2"/>
                    </a:solidFill>
                  </a:rPr>
                  <a:t>Big Data </a:t>
                </a:r>
                <a:r>
                  <a:rPr lang="en-US" sz="1800" b="1" dirty="0">
                    <a:solidFill>
                      <a:schemeClr val="tx2"/>
                    </a:solidFill>
                  </a:rPr>
                  <a:t>Adapters</a:t>
                </a:r>
              </a:p>
            </p:txBody>
          </p:sp>
          <p:pic>
            <p:nvPicPr>
              <p:cNvPr id="2050" name="Picture 2" descr="Image result for hdfs logo"/>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19800" y="1246359"/>
                <a:ext cx="1213250" cy="678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ache Hiv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45640" y="2145763"/>
                <a:ext cx="10858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075693" y="1844148"/>
                <a:ext cx="1139019" cy="853164"/>
              </a:xfrm>
              <a:prstGeom prst="rect">
                <a:avLst/>
              </a:prstGeom>
            </p:spPr>
          </p:pic>
          <p:pic>
            <p:nvPicPr>
              <p:cNvPr id="2062" name="Picture 14" descr="https://kafka.apache.org/images/logo.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88565" y="3267295"/>
                <a:ext cx="1749425" cy="5221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521700" y="4114698"/>
                <a:ext cx="841577" cy="307777"/>
              </a:xfrm>
              <a:prstGeom prst="rect">
                <a:avLst/>
              </a:prstGeom>
              <a:noFill/>
            </p:spPr>
            <p:txBody>
              <a:bodyPr vert="horz" wrap="none" lIns="0" tIns="0" rIns="0" bIns="0" rtlCol="0">
                <a:spAutoFit/>
              </a:bodyPr>
              <a:lstStyle/>
              <a:p>
                <a:pPr>
                  <a:spcBef>
                    <a:spcPts val="432"/>
                  </a:spcBef>
                  <a:buClr>
                    <a:schemeClr val="bg1">
                      <a:lumMod val="50000"/>
                    </a:schemeClr>
                  </a:buClr>
                </a:pPr>
                <a:r>
                  <a:rPr lang="en-US" sz="2000" dirty="0" smtClean="0">
                    <a:solidFill>
                      <a:schemeClr val="tx2"/>
                    </a:solidFill>
                    <a:latin typeface="Aharoni" panose="02010803020104030203" pitchFamily="2" charset="-79"/>
                    <a:cs typeface="Aharoni" panose="02010803020104030203" pitchFamily="2" charset="-79"/>
                  </a:rPr>
                  <a:t>NoSQL</a:t>
                </a:r>
              </a:p>
            </p:txBody>
          </p:sp>
        </p:grpSp>
      </p:grpSp>
      <p:grpSp>
        <p:nvGrpSpPr>
          <p:cNvPr id="12" name="Group 11"/>
          <p:cNvGrpSpPr/>
          <p:nvPr/>
        </p:nvGrpSpPr>
        <p:grpSpPr>
          <a:xfrm>
            <a:off x="3346148" y="4677682"/>
            <a:ext cx="2246876" cy="427721"/>
            <a:chOff x="3346148" y="4662859"/>
            <a:chExt cx="2440208" cy="476978"/>
          </a:xfrm>
        </p:grpSpPr>
        <p:grpSp>
          <p:nvGrpSpPr>
            <p:cNvPr id="76" name="Group 1"/>
            <p:cNvGrpSpPr/>
            <p:nvPr/>
          </p:nvGrpSpPr>
          <p:grpSpPr>
            <a:xfrm>
              <a:off x="3346148" y="4662859"/>
              <a:ext cx="2440208" cy="476978"/>
              <a:chOff x="412700" y="458005"/>
              <a:chExt cx="3905249" cy="716119"/>
            </a:xfrm>
          </p:grpSpPr>
          <p:sp>
            <p:nvSpPr>
              <p:cNvPr id="79" name="Diagonal liegende Ecken des Rechtecks abrunden 2"/>
              <p:cNvSpPr/>
              <p:nvPr/>
            </p:nvSpPr>
            <p:spPr>
              <a:xfrm>
                <a:off x="412700" y="522733"/>
                <a:ext cx="3905249" cy="651391"/>
              </a:xfrm>
              <a:prstGeom prst="round2DiagRect">
                <a:avLst>
                  <a:gd name="adj1" fmla="val 7635"/>
                  <a:gd name="adj2" fmla="val 0"/>
                </a:avLst>
              </a:prstGeom>
              <a:noFill/>
              <a:ln w="19050" cap="flat" cmpd="sng" algn="ctr">
                <a:solidFill>
                  <a:schemeClr val="bg1">
                    <a:lumMod val="75000"/>
                  </a:schemeClr>
                </a:solidFill>
                <a:miter lim="800000"/>
              </a:ln>
              <a:effectLst/>
              <a:scene3d>
                <a:camera prst="orthographicFront">
                  <a:rot lat="0" lon="0" rev="0"/>
                </a:camera>
                <a:lightRig rig="threePt" dir="t"/>
              </a:scene3d>
              <a:sp3d prstMaterial="plastic"/>
            </p:spPr>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1600" b="1" i="0" u="none" strike="noStrike" kern="0" cap="none" spc="0" normalizeH="0" baseline="0" noProof="0" dirty="0" smtClean="0">
                  <a:ln>
                    <a:noFill/>
                  </a:ln>
                  <a:solidFill>
                    <a:srgbClr val="233356"/>
                  </a:solidFill>
                  <a:effectLst/>
                  <a:uLnTx/>
                  <a:uFillTx/>
                  <a:latin typeface="Arial"/>
                  <a:ea typeface="+mn-ea"/>
                  <a:cs typeface="+mn-cs"/>
                </a:endParaRPr>
              </a:p>
            </p:txBody>
          </p:sp>
          <p:sp>
            <p:nvSpPr>
              <p:cNvPr id="81" name="Textfeld 2"/>
              <p:cNvSpPr txBox="1"/>
              <p:nvPr/>
            </p:nvSpPr>
            <p:spPr>
              <a:xfrm>
                <a:off x="1121184" y="458005"/>
                <a:ext cx="2271367" cy="580111"/>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de-DE" sz="2800" b="1" kern="0" dirty="0" smtClean="0">
                    <a:solidFill>
                      <a:schemeClr val="lt2"/>
                    </a:solidFill>
                    <a:latin typeface="Arial"/>
                    <a:ea typeface="MS PGothic" pitchFamily="34" charset="-128"/>
                  </a:rPr>
                  <a:t>36</a:t>
                </a:r>
                <a:endParaRPr kumimoji="0" lang="de-DE" sz="1400" b="1" i="0" u="none" strike="noStrike" kern="0" cap="none" spc="0" normalizeH="0" baseline="0" noProof="0" dirty="0" smtClean="0">
                  <a:ln>
                    <a:noFill/>
                  </a:ln>
                  <a:solidFill>
                    <a:schemeClr val="lt2"/>
                  </a:solidFill>
                  <a:effectLst/>
                  <a:uLnTx/>
                  <a:uFillTx/>
                  <a:latin typeface="Arial"/>
                  <a:ea typeface="MS PGothic" pitchFamily="34" charset="-128"/>
                </a:endParaRPr>
              </a:p>
            </p:txBody>
          </p:sp>
        </p:grpSp>
        <p:sp>
          <p:nvSpPr>
            <p:cNvPr id="84" name="Textfeld 56"/>
            <p:cNvSpPr txBox="1"/>
            <p:nvPr/>
          </p:nvSpPr>
          <p:spPr>
            <a:xfrm>
              <a:off x="4259937" y="4734963"/>
              <a:ext cx="1132327" cy="275993"/>
            </a:xfrm>
            <a:prstGeom prst="rect">
              <a:avLst/>
            </a:prstGeom>
            <a:noFill/>
          </p:spPr>
          <p:txBody>
            <a:bodyPr wrap="square" lIns="0" tIns="0" rIns="0" bIns="0" rtlCol="0">
              <a:spAutoFit/>
            </a:bodyPr>
            <a:lstStyle/>
            <a:p>
              <a:pPr marL="0" marR="0" lvl="0" indent="0" defTabSz="914400" eaLnBrk="1" fontAlgn="base" latinLnBrk="0" hangingPunct="1">
                <a:lnSpc>
                  <a:spcPts val="2400"/>
                </a:lnSpc>
                <a:spcBef>
                  <a:spcPct val="0"/>
                </a:spcBef>
                <a:spcAft>
                  <a:spcPct val="0"/>
                </a:spcAft>
                <a:buClrTx/>
                <a:buSzTx/>
                <a:buFontTx/>
                <a:buNone/>
                <a:tabLst/>
                <a:defRPr/>
              </a:pPr>
              <a:r>
                <a:rPr kumimoji="0" lang="de-DE" sz="2000" b="0" i="0" u="none" strike="noStrike" kern="0" cap="none" spc="0" normalizeH="0" baseline="0" noProof="0" dirty="0" smtClean="0">
                  <a:ln>
                    <a:noFill/>
                  </a:ln>
                  <a:solidFill>
                    <a:schemeClr val="accent3"/>
                  </a:solidFill>
                  <a:effectLst/>
                  <a:uLnTx/>
                  <a:uFillTx/>
                  <a:latin typeface="Arial"/>
                  <a:ea typeface="MS PGothic" pitchFamily="34" charset="-128"/>
                </a:rPr>
                <a:t>Adapters</a:t>
              </a:r>
              <a:endParaRPr kumimoji="0" lang="de-DE" sz="2000" b="1" i="0" u="none" strike="noStrike" kern="0" cap="none" spc="0" normalizeH="0" baseline="0" noProof="0" dirty="0" smtClean="0">
                <a:ln>
                  <a:noFill/>
                </a:ln>
                <a:solidFill>
                  <a:schemeClr val="accent3"/>
                </a:solidFill>
                <a:effectLst/>
                <a:uLnTx/>
                <a:uFillTx/>
                <a:latin typeface="Arial"/>
                <a:ea typeface="MS PGothic" pitchFamily="34" charset="-128"/>
              </a:endParaRPr>
            </a:p>
          </p:txBody>
        </p:sp>
      </p:grpSp>
    </p:spTree>
    <p:extLst>
      <p:ext uri="{BB962C8B-B14F-4D97-AF65-F5344CB8AC3E}">
        <p14:creationId xmlns:p14="http://schemas.microsoft.com/office/powerpoint/2010/main" val="166892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43150"/>
            <a:ext cx="8353425" cy="323850"/>
          </a:xfrm>
        </p:spPr>
        <p:txBody>
          <a:bodyPr/>
          <a:lstStyle/>
          <a:p>
            <a:r>
              <a:rPr lang="en-US" dirty="0" smtClean="0"/>
              <a:t>DEMO</a:t>
            </a:r>
            <a:endParaRPr lang="en-US" dirty="0"/>
          </a:p>
        </p:txBody>
      </p:sp>
      <p:sp>
        <p:nvSpPr>
          <p:cNvPr id="4" name="Footer Placeholder 3"/>
          <p:cNvSpPr>
            <a:spLocks noGrp="1"/>
          </p:cNvSpPr>
          <p:nvPr>
            <p:ph type="ftr" sz="quarter" idx="14"/>
          </p:nvPr>
        </p:nvSpPr>
        <p:spPr/>
        <p:txBody>
          <a:bodyPr/>
          <a:lstStyle/>
          <a:p>
            <a:pPr>
              <a:defRPr/>
            </a:pPr>
            <a:r>
              <a:rPr lang="en-IN" smtClean="0"/>
              <a:t>© 2016 Software AG. All rights reserved. For internal use only</a:t>
            </a:r>
            <a:endParaRPr lang="en-US" dirty="0"/>
          </a:p>
        </p:txBody>
      </p:sp>
    </p:spTree>
    <p:extLst>
      <p:ext uri="{BB962C8B-B14F-4D97-AF65-F5344CB8AC3E}">
        <p14:creationId xmlns:p14="http://schemas.microsoft.com/office/powerpoint/2010/main" val="2531783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304800" y="895350"/>
            <a:ext cx="8686800" cy="31242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ysClr val="windowText" lastClr="000000"/>
                </a:solidFill>
              </a:rPr>
              <a:t>SY Retailers - Phone Dealers</a:t>
            </a:r>
          </a:p>
          <a:p>
            <a:pPr algn="ctr"/>
            <a:endParaRPr lang="en-US" sz="1400" dirty="0">
              <a:solidFill>
                <a:sysClr val="windowText" lastClr="000000"/>
              </a:solidFill>
            </a:endParaRPr>
          </a:p>
          <a:p>
            <a:pPr algn="ctr"/>
            <a:endParaRPr lang="en-US" sz="1400" b="1" dirty="0" smtClean="0">
              <a:solidFill>
                <a:sysClr val="windowText" lastClr="000000"/>
              </a:solidFill>
            </a:endParaRPr>
          </a:p>
          <a:p>
            <a:pPr algn="ctr"/>
            <a:endParaRPr lang="en-US" sz="1400" dirty="0">
              <a:solidFill>
                <a:sysClr val="windowText" lastClr="000000"/>
              </a:solidFill>
            </a:endParaRPr>
          </a:p>
          <a:p>
            <a:pPr algn="ctr"/>
            <a:endParaRPr lang="en-US" sz="1400" b="1" dirty="0" smtClean="0">
              <a:solidFill>
                <a:sysClr val="windowText" lastClr="000000"/>
              </a:solidFill>
            </a:endParaRPr>
          </a:p>
          <a:p>
            <a:pPr algn="ctr"/>
            <a:endParaRPr lang="en-US" sz="1400" dirty="0">
              <a:solidFill>
                <a:sysClr val="windowText" lastClr="000000"/>
              </a:solidFill>
            </a:endParaRPr>
          </a:p>
          <a:p>
            <a:pPr algn="ctr"/>
            <a:endParaRPr lang="en-US" sz="1400" b="1" dirty="0" smtClean="0">
              <a:solidFill>
                <a:sysClr val="windowText" lastClr="000000"/>
              </a:solidFill>
            </a:endParaRPr>
          </a:p>
          <a:p>
            <a:pPr algn="ctr"/>
            <a:endParaRPr lang="en-US" sz="1400" dirty="0">
              <a:solidFill>
                <a:sysClr val="windowText" lastClr="000000"/>
              </a:solidFill>
            </a:endParaRPr>
          </a:p>
          <a:p>
            <a:pPr algn="ctr"/>
            <a:endParaRPr lang="en-US" sz="1400" b="1" dirty="0" smtClean="0">
              <a:solidFill>
                <a:sysClr val="windowText" lastClr="000000"/>
              </a:solidFill>
            </a:endParaRPr>
          </a:p>
          <a:p>
            <a:pPr algn="ctr"/>
            <a:endParaRPr lang="en-US" sz="1400" dirty="0">
              <a:solidFill>
                <a:sysClr val="windowText" lastClr="000000"/>
              </a:solidFill>
            </a:endParaRPr>
          </a:p>
          <a:p>
            <a:pPr algn="ctr"/>
            <a:endParaRPr lang="en-US" sz="1400" b="1" dirty="0" smtClean="0">
              <a:solidFill>
                <a:sysClr val="windowText" lastClr="000000"/>
              </a:solidFill>
            </a:endParaRPr>
          </a:p>
          <a:p>
            <a:pPr algn="ctr"/>
            <a:endParaRPr lang="en-US" sz="1400" dirty="0">
              <a:solidFill>
                <a:sysClr val="windowText" lastClr="000000"/>
              </a:solidFill>
            </a:endParaRPr>
          </a:p>
          <a:p>
            <a:pPr algn="ctr"/>
            <a:endParaRPr lang="en-US" sz="1400" b="1" dirty="0" smtClean="0">
              <a:solidFill>
                <a:sysClr val="windowText" lastClr="000000"/>
              </a:solidFill>
            </a:endParaRPr>
          </a:p>
          <a:p>
            <a:pPr algn="ctr"/>
            <a:r>
              <a:rPr lang="en-US" sz="1400" b="1" dirty="0" smtClean="0">
                <a:solidFill>
                  <a:sysClr val="windowText" lastClr="000000"/>
                </a:solidFill>
              </a:rPr>
              <a:t> </a:t>
            </a:r>
          </a:p>
        </p:txBody>
      </p:sp>
      <p:sp>
        <p:nvSpPr>
          <p:cNvPr id="2" name="Title 1"/>
          <p:cNvSpPr>
            <a:spLocks noGrp="1"/>
          </p:cNvSpPr>
          <p:nvPr>
            <p:ph type="title"/>
          </p:nvPr>
        </p:nvSpPr>
        <p:spPr>
          <a:xfrm>
            <a:off x="228600" y="285750"/>
            <a:ext cx="8332787" cy="388620"/>
          </a:xfrm>
        </p:spPr>
        <p:txBody>
          <a:bodyPr/>
          <a:lstStyle/>
          <a:p>
            <a:r>
              <a:rPr lang="en-US" dirty="0" smtClean="0"/>
              <a:t>Demo USE CASE</a:t>
            </a:r>
            <a:endParaRPr lang="en-US" dirty="0"/>
          </a:p>
        </p:txBody>
      </p:sp>
      <p:sp>
        <p:nvSpPr>
          <p:cNvPr id="4" name="Footer Placeholder 3"/>
          <p:cNvSpPr>
            <a:spLocks noGrp="1"/>
          </p:cNvSpPr>
          <p:nvPr>
            <p:ph type="ftr" sz="quarter" idx="12"/>
          </p:nvPr>
        </p:nvSpPr>
        <p:spPr/>
        <p:txBody>
          <a:bodyPr/>
          <a:lstStyle/>
          <a:p>
            <a:pPr>
              <a:defRPr/>
            </a:pPr>
            <a:r>
              <a:rPr lang="en-IN" smtClean="0"/>
              <a:t>© 2016 Software AG. All rights reserved. For internal use only</a:t>
            </a:r>
            <a:endParaRPr lang="en-IN"/>
          </a:p>
        </p:txBody>
      </p:sp>
      <p:sp>
        <p:nvSpPr>
          <p:cNvPr id="6" name="Rounded Rectangle 5"/>
          <p:cNvSpPr/>
          <p:nvPr/>
        </p:nvSpPr>
        <p:spPr>
          <a:xfrm>
            <a:off x="3429000" y="1554378"/>
            <a:ext cx="1676400" cy="6858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Order Processing Unit</a:t>
            </a:r>
            <a:endParaRPr lang="en-US" sz="1400" dirty="0">
              <a:solidFill>
                <a:schemeClr val="tx1"/>
              </a:solidFill>
            </a:endParaRPr>
          </a:p>
        </p:txBody>
      </p:sp>
      <p:grpSp>
        <p:nvGrpSpPr>
          <p:cNvPr id="7" name="Group 6"/>
          <p:cNvGrpSpPr/>
          <p:nvPr/>
        </p:nvGrpSpPr>
        <p:grpSpPr>
          <a:xfrm>
            <a:off x="683953" y="1451036"/>
            <a:ext cx="1182134" cy="883292"/>
            <a:chOff x="683953" y="1444631"/>
            <a:chExt cx="1182134" cy="88329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61" y="1466632"/>
              <a:ext cx="1124145" cy="861291"/>
            </a:xfrm>
            <a:prstGeom prst="rect">
              <a:avLst/>
            </a:prstGeom>
          </p:spPr>
        </p:pic>
        <p:sp>
          <p:nvSpPr>
            <p:cNvPr id="9" name="Rectangle 8"/>
            <p:cNvSpPr/>
            <p:nvPr/>
          </p:nvSpPr>
          <p:spPr>
            <a:xfrm>
              <a:off x="683953" y="1444631"/>
              <a:ext cx="1182134" cy="880849"/>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sp>
        <p:nvSpPr>
          <p:cNvPr id="10" name="TextBox 9"/>
          <p:cNvSpPr txBox="1"/>
          <p:nvPr/>
        </p:nvSpPr>
        <p:spPr>
          <a:xfrm>
            <a:off x="778476" y="1240262"/>
            <a:ext cx="928139" cy="161583"/>
          </a:xfrm>
          <a:prstGeom prst="rect">
            <a:avLst/>
          </a:prstGeom>
          <a:noFill/>
        </p:spPr>
        <p:txBody>
          <a:bodyPr vert="horz" wrap="none" lIns="0" tIns="0" rIns="0" bIns="0" rtlCol="0">
            <a:spAutoFit/>
          </a:bodyPr>
          <a:lstStyle/>
          <a:p>
            <a:pPr>
              <a:spcBef>
                <a:spcPts val="432"/>
              </a:spcBef>
              <a:buClr>
                <a:schemeClr val="bg1">
                  <a:lumMod val="50000"/>
                </a:schemeClr>
              </a:buClr>
            </a:pPr>
            <a:r>
              <a:rPr lang="en-US" sz="1050" dirty="0" smtClean="0"/>
              <a:t>Place Order UI</a:t>
            </a:r>
          </a:p>
        </p:txBody>
      </p:sp>
      <p:cxnSp>
        <p:nvCxnSpPr>
          <p:cNvPr id="12" name="Straight Arrow Connector 11"/>
          <p:cNvCxnSpPr>
            <a:stCxn id="9" idx="3"/>
            <a:endCxn id="6" idx="1"/>
          </p:cNvCxnSpPr>
          <p:nvPr/>
        </p:nvCxnSpPr>
        <p:spPr>
          <a:xfrm>
            <a:off x="1866087" y="1891461"/>
            <a:ext cx="1562913" cy="5817"/>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946057" y="1632636"/>
            <a:ext cx="1402971"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New Order</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9365" y="1553093"/>
            <a:ext cx="458470" cy="46475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6093" y="1512989"/>
            <a:ext cx="776790" cy="554850"/>
          </a:xfrm>
          <a:prstGeom prst="rect">
            <a:avLst/>
          </a:prstGeom>
        </p:spPr>
      </p:pic>
      <p:cxnSp>
        <p:nvCxnSpPr>
          <p:cNvPr id="43" name="Straight Arrow Connector 42"/>
          <p:cNvCxnSpPr>
            <a:stCxn id="6" idx="3"/>
            <a:endCxn id="45" idx="1"/>
          </p:cNvCxnSpPr>
          <p:nvPr/>
        </p:nvCxnSpPr>
        <p:spPr>
          <a:xfrm>
            <a:off x="5105400" y="1897278"/>
            <a:ext cx="1378271" cy="544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6483671" y="1377863"/>
            <a:ext cx="2050729" cy="1049725"/>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tx1"/>
              </a:solidFill>
            </a:endParaRPr>
          </a:p>
          <a:p>
            <a:pPr algn="ctr"/>
            <a:endParaRPr lang="en-US" sz="1400" dirty="0">
              <a:solidFill>
                <a:schemeClr val="tx1"/>
              </a:solidFill>
            </a:endParaRPr>
          </a:p>
          <a:p>
            <a:pPr algn="ctr"/>
            <a:r>
              <a:rPr lang="en-US" sz="1400" b="1" dirty="0" smtClean="0">
                <a:solidFill>
                  <a:schemeClr val="tx1"/>
                </a:solidFill>
              </a:rPr>
              <a:t/>
            </a:r>
            <a:br>
              <a:rPr lang="en-US" sz="1400" b="1" dirty="0" smtClean="0">
                <a:solidFill>
                  <a:schemeClr val="tx1"/>
                </a:solidFill>
              </a:rPr>
            </a:br>
            <a:r>
              <a:rPr lang="en-US" sz="1400" b="1" dirty="0" smtClean="0">
                <a:solidFill>
                  <a:schemeClr val="tx1"/>
                </a:solidFill>
              </a:rPr>
              <a:t>ANALYTICS</a:t>
            </a:r>
          </a:p>
        </p:txBody>
      </p:sp>
      <p:sp>
        <p:nvSpPr>
          <p:cNvPr id="54" name="Oval 53"/>
          <p:cNvSpPr/>
          <p:nvPr/>
        </p:nvSpPr>
        <p:spPr>
          <a:xfrm>
            <a:off x="5063778" y="1644779"/>
            <a:ext cx="1402971"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chemeClr val="tx1"/>
                </a:solidFill>
              </a:rPr>
              <a:t>Order Info</a:t>
            </a:r>
          </a:p>
        </p:txBody>
      </p:sp>
      <p:sp>
        <p:nvSpPr>
          <p:cNvPr id="30" name="Rounded Rectangle 29"/>
          <p:cNvSpPr/>
          <p:nvPr/>
        </p:nvSpPr>
        <p:spPr>
          <a:xfrm>
            <a:off x="6483670" y="2724150"/>
            <a:ext cx="2050729" cy="1049725"/>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tx1"/>
              </a:solidFill>
            </a:endParaRPr>
          </a:p>
          <a:p>
            <a:pPr algn="ctr"/>
            <a:endParaRPr lang="en-US" sz="1400" dirty="0">
              <a:solidFill>
                <a:schemeClr val="tx1"/>
              </a:solidFill>
            </a:endParaRPr>
          </a:p>
          <a:p>
            <a:pPr algn="ctr"/>
            <a:r>
              <a:rPr lang="en-US" sz="1400" b="1" dirty="0" smtClean="0">
                <a:solidFill>
                  <a:schemeClr val="tx1"/>
                </a:solidFill>
              </a:rPr>
              <a:t/>
            </a:r>
            <a:br>
              <a:rPr lang="en-US" sz="1400" b="1" dirty="0" smtClean="0">
                <a:solidFill>
                  <a:schemeClr val="tx1"/>
                </a:solidFill>
              </a:rPr>
            </a:br>
            <a:r>
              <a:rPr lang="en-US" sz="1400" b="1" dirty="0" smtClean="0">
                <a:solidFill>
                  <a:schemeClr val="tx1"/>
                </a:solidFill>
              </a:rPr>
              <a:t>Payment Processing</a:t>
            </a:r>
          </a:p>
        </p:txBody>
      </p:sp>
      <p:cxnSp>
        <p:nvCxnSpPr>
          <p:cNvPr id="18" name="Elbow Connector 17"/>
          <p:cNvCxnSpPr>
            <a:stCxn id="6" idx="2"/>
            <a:endCxn id="30" idx="1"/>
          </p:cNvCxnSpPr>
          <p:nvPr/>
        </p:nvCxnSpPr>
        <p:spPr>
          <a:xfrm rot="16200000" flipH="1">
            <a:off x="4871018" y="1636360"/>
            <a:ext cx="1008835" cy="2216470"/>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97280" y="3027462"/>
            <a:ext cx="894476" cy="153888"/>
          </a:xfrm>
          <a:prstGeom prst="rect">
            <a:avLst/>
          </a:prstGeom>
          <a:noFill/>
        </p:spPr>
        <p:txBody>
          <a:bodyPr vert="horz" wrap="none" lIns="0" tIns="0" rIns="0" bIns="0" rtlCol="0">
            <a:spAutoFit/>
          </a:bodyPr>
          <a:lstStyle/>
          <a:p>
            <a:pPr>
              <a:spcBef>
                <a:spcPts val="432"/>
              </a:spcBef>
              <a:buClr>
                <a:schemeClr val="bg1">
                  <a:lumMod val="50000"/>
                </a:schemeClr>
              </a:buClr>
            </a:pPr>
            <a:r>
              <a:rPr lang="en-US" sz="1100" dirty="0" smtClean="0"/>
              <a:t>Compute Tax</a:t>
            </a: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7552" y="2800544"/>
            <a:ext cx="1676399" cy="665355"/>
          </a:xfrm>
          <a:prstGeom prst="rect">
            <a:avLst/>
          </a:prstGeom>
        </p:spPr>
      </p:pic>
    </p:spTree>
    <p:extLst>
      <p:ext uri="{BB962C8B-B14F-4D97-AF65-F5344CB8AC3E}">
        <p14:creationId xmlns:p14="http://schemas.microsoft.com/office/powerpoint/2010/main" val="2509067471"/>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 name="Node2"/>
          <p:cNvGrpSpPr/>
          <p:nvPr/>
        </p:nvGrpSpPr>
        <p:grpSpPr>
          <a:xfrm>
            <a:off x="4832036" y="978030"/>
            <a:ext cx="1985940" cy="2874608"/>
            <a:chOff x="4832036" y="978030"/>
            <a:chExt cx="1985940" cy="2874608"/>
          </a:xfrm>
        </p:grpSpPr>
        <p:sp>
          <p:nvSpPr>
            <p:cNvPr id="64" name="Rounded Rectangle 63"/>
            <p:cNvSpPr/>
            <p:nvPr/>
          </p:nvSpPr>
          <p:spPr>
            <a:xfrm>
              <a:off x="5188961" y="2019404"/>
              <a:ext cx="1629015" cy="183323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smtClean="0">
                <a:solidFill>
                  <a:sysClr val="windowText" lastClr="000000"/>
                </a:solidFill>
              </a:endParaRPr>
            </a:p>
            <a:p>
              <a:pPr algn="ctr"/>
              <a:endParaRPr lang="en-US" sz="1200" dirty="0">
                <a:solidFill>
                  <a:sysClr val="windowText" lastClr="000000"/>
                </a:solidFill>
              </a:endParaRPr>
            </a:p>
            <a:p>
              <a:pPr algn="ctr"/>
              <a:endParaRPr lang="en-US" sz="1200" b="1" dirty="0" smtClean="0">
                <a:solidFill>
                  <a:sysClr val="windowText" lastClr="000000"/>
                </a:solidFill>
              </a:endParaRPr>
            </a:p>
            <a:p>
              <a:pPr algn="ctr"/>
              <a:endParaRPr lang="en-US" sz="1200" dirty="0">
                <a:solidFill>
                  <a:sysClr val="windowText" lastClr="000000"/>
                </a:solidFill>
              </a:endParaRPr>
            </a:p>
            <a:p>
              <a:pPr algn="ctr"/>
              <a:endParaRPr lang="en-US" sz="1200" b="1" dirty="0" smtClean="0">
                <a:solidFill>
                  <a:sysClr val="windowText" lastClr="000000"/>
                </a:solidFill>
              </a:endParaRPr>
            </a:p>
            <a:p>
              <a:pPr algn="ctr"/>
              <a:endParaRPr lang="en-US" sz="1200" b="1" dirty="0" smtClean="0">
                <a:solidFill>
                  <a:sysClr val="windowText" lastClr="000000"/>
                </a:solidFill>
              </a:endParaRPr>
            </a:p>
            <a:p>
              <a:pPr algn="ctr"/>
              <a:r>
                <a:rPr lang="en-US" sz="1200" b="1" dirty="0" smtClean="0">
                  <a:solidFill>
                    <a:sysClr val="windowText" lastClr="000000"/>
                  </a:solidFill>
                </a:rPr>
                <a:t/>
              </a:r>
              <a:br>
                <a:rPr lang="en-US" sz="1200" b="1" dirty="0" smtClean="0">
                  <a:solidFill>
                    <a:sysClr val="windowText" lastClr="000000"/>
                  </a:solidFill>
                </a:rPr>
              </a:br>
              <a:endParaRPr lang="en-US" sz="1200" b="1" dirty="0" smtClean="0">
                <a:solidFill>
                  <a:sysClr val="windowText" lastClr="000000"/>
                </a:solidFill>
              </a:endParaRPr>
            </a:p>
            <a:p>
              <a:pPr algn="ctr"/>
              <a:r>
                <a:rPr lang="en-US" sz="1200" dirty="0" smtClean="0">
                  <a:solidFill>
                    <a:sysClr val="windowText" lastClr="000000"/>
                  </a:solidFill>
                </a:rPr>
                <a:t/>
              </a:r>
              <a:br>
                <a:rPr lang="en-US" sz="1200" dirty="0" smtClean="0">
                  <a:solidFill>
                    <a:sysClr val="windowText" lastClr="000000"/>
                  </a:solidFill>
                </a:rPr>
              </a:br>
              <a:r>
                <a:rPr lang="en-US" sz="1200" dirty="0" smtClean="0">
                  <a:solidFill>
                    <a:sysClr val="windowText" lastClr="000000"/>
                  </a:solidFill>
                </a:rPr>
                <a:t/>
              </a:r>
              <a:br>
                <a:rPr lang="en-US" sz="1200" dirty="0" smtClean="0">
                  <a:solidFill>
                    <a:sysClr val="windowText" lastClr="000000"/>
                  </a:solidFill>
                </a:rPr>
              </a:br>
              <a:r>
                <a:rPr lang="en-US" sz="900" b="1" dirty="0" smtClean="0">
                  <a:solidFill>
                    <a:sysClr val="windowText" lastClr="000000"/>
                  </a:solidFill>
                </a:rPr>
                <a:t>OrderProcessingNode</a:t>
              </a:r>
            </a:p>
            <a:p>
              <a:pPr algn="ctr"/>
              <a:endParaRPr lang="en-US" sz="1200" b="1" dirty="0" smtClean="0">
                <a:solidFill>
                  <a:sysClr val="windowText" lastClr="000000"/>
                </a:solidFill>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2051" y="3063864"/>
              <a:ext cx="381000" cy="381000"/>
            </a:xfrm>
            <a:prstGeom prst="rect">
              <a:avLst/>
            </a:prstGeom>
          </p:spPr>
        </p:pic>
        <p:pic>
          <p:nvPicPr>
            <p:cNvPr id="54" name="Picture 2" descr="C:\Project\ESB_Installations\ESB_101\Designer\eclipse\configuration\org.eclipse.osgi\984\0\.cp\icons\ns_jmstrigg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95" y="2537706"/>
              <a:ext cx="495300" cy="3048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5687248" y="3432692"/>
              <a:ext cx="426399" cy="123111"/>
            </a:xfrm>
            <a:prstGeom prst="rect">
              <a:avLst/>
            </a:prstGeom>
            <a:noFill/>
          </p:spPr>
          <p:txBody>
            <a:bodyPr vert="horz" wrap="none" lIns="0" tIns="0" rIns="0" bIns="0" rtlCol="0">
              <a:spAutoFit/>
            </a:bodyPr>
            <a:lstStyle/>
            <a:p>
              <a:pPr>
                <a:spcBef>
                  <a:spcPts val="432"/>
                </a:spcBef>
                <a:buClr>
                  <a:schemeClr val="bg1">
                    <a:lumMod val="50000"/>
                  </a:schemeClr>
                </a:buClr>
              </a:pPr>
              <a:r>
                <a:rPr lang="en-US" sz="800" dirty="0"/>
                <a:t>Services</a:t>
              </a:r>
            </a:p>
          </p:txBody>
        </p:sp>
        <p:sp>
          <p:nvSpPr>
            <p:cNvPr id="106" name="TextBox 105"/>
            <p:cNvSpPr txBox="1"/>
            <p:nvPr/>
          </p:nvSpPr>
          <p:spPr>
            <a:xfrm>
              <a:off x="5377600" y="2359174"/>
              <a:ext cx="565861" cy="123111"/>
            </a:xfrm>
            <a:prstGeom prst="rect">
              <a:avLst/>
            </a:prstGeom>
            <a:noFill/>
          </p:spPr>
          <p:txBody>
            <a:bodyPr vert="horz" wrap="none" lIns="0" tIns="0" rIns="0" bIns="0" rtlCol="0">
              <a:spAutoFit/>
            </a:bodyPr>
            <a:lstStyle/>
            <a:p>
              <a:pPr>
                <a:spcBef>
                  <a:spcPts val="432"/>
                </a:spcBef>
                <a:buClr>
                  <a:schemeClr val="bg1">
                    <a:lumMod val="50000"/>
                  </a:schemeClr>
                </a:buClr>
              </a:pPr>
              <a:r>
                <a:rPr lang="en-US" sz="800" dirty="0" smtClean="0"/>
                <a:t>JMSTrigger</a:t>
              </a:r>
            </a:p>
          </p:txBody>
        </p:sp>
        <p:grpSp>
          <p:nvGrpSpPr>
            <p:cNvPr id="134" name="Group 1"/>
            <p:cNvGrpSpPr/>
            <p:nvPr/>
          </p:nvGrpSpPr>
          <p:grpSpPr>
            <a:xfrm>
              <a:off x="4832036" y="978030"/>
              <a:ext cx="1357433" cy="1041374"/>
              <a:chOff x="4832036" y="978030"/>
              <a:chExt cx="1357433" cy="1041374"/>
            </a:xfrm>
          </p:grpSpPr>
          <p:cxnSp>
            <p:nvCxnSpPr>
              <p:cNvPr id="68" name="Elbow Connector 67"/>
              <p:cNvCxnSpPr>
                <a:stCxn id="14" idx="3"/>
                <a:endCxn id="64" idx="0"/>
              </p:cNvCxnSpPr>
              <p:nvPr/>
            </p:nvCxnSpPr>
            <p:spPr>
              <a:xfrm>
                <a:off x="4832036" y="1282027"/>
                <a:ext cx="1171433" cy="737377"/>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990423" y="978030"/>
                <a:ext cx="1199046"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Create Trigger, Services </a:t>
                </a:r>
                <a:br>
                  <a:rPr lang="en-US" dirty="0" smtClean="0"/>
                </a:br>
                <a:r>
                  <a:rPr lang="en-US" dirty="0" smtClean="0"/>
                  <a:t>and Hbase Connection</a:t>
                </a:r>
                <a:endParaRPr lang="en-US" dirty="0"/>
              </a:p>
            </p:txBody>
          </p:sp>
        </p:grpSp>
        <p:sp>
          <p:nvSpPr>
            <p:cNvPr id="80" name="Rectangle 79"/>
            <p:cNvSpPr/>
            <p:nvPr/>
          </p:nvSpPr>
          <p:spPr>
            <a:xfrm rot="5400000">
              <a:off x="5963732" y="2813511"/>
              <a:ext cx="1402197" cy="173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0" dirty="0" smtClean="0">
                  <a:solidFill>
                    <a:schemeClr val="bg1"/>
                  </a:solidFill>
                </a:rPr>
                <a:t>ADAPTERS</a:t>
              </a:r>
            </a:p>
          </p:txBody>
        </p:sp>
        <p:pic>
          <p:nvPicPr>
            <p:cNvPr id="81" name="Picture 3" descr="C:\Project\ESB_Installations\ESB_101\Designer\eclipse\configuration\org.eclipse.osgi\987\0\.cp\icons\tree\adapter_servic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6576" y="3167873"/>
              <a:ext cx="269216" cy="269216"/>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C:\Project\ESB_Installations\ESB_101\Designer\eclipse\configuration\org.eclipse.osgi\988\0\.cp\icons\ns_con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2463" y="2449067"/>
              <a:ext cx="304241" cy="30424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2659840" y="3202308"/>
            <a:ext cx="65" cy="161583"/>
          </a:xfrm>
          <a:prstGeom prst="rect">
            <a:avLst/>
          </a:prstGeom>
          <a:noFill/>
        </p:spPr>
        <p:txBody>
          <a:bodyPr vert="horz" wrap="none" lIns="0" tIns="0" rIns="0" bIns="0" rtlCol="0">
            <a:spAutoFit/>
          </a:bodyPr>
          <a:lstStyle/>
          <a:p>
            <a:pPr>
              <a:spcBef>
                <a:spcPts val="432"/>
              </a:spcBef>
              <a:buClr>
                <a:schemeClr val="bg1">
                  <a:lumMod val="50000"/>
                </a:schemeClr>
              </a:buClr>
            </a:pPr>
            <a:endParaRPr lang="en-US" sz="1050" dirty="0" smtClean="0"/>
          </a:p>
        </p:txBody>
      </p:sp>
      <p:sp>
        <p:nvSpPr>
          <p:cNvPr id="4" name="Footer Placeholder 3"/>
          <p:cNvSpPr>
            <a:spLocks noGrp="1"/>
          </p:cNvSpPr>
          <p:nvPr>
            <p:ph type="ftr" sz="quarter" idx="12"/>
          </p:nvPr>
        </p:nvSpPr>
        <p:spPr/>
        <p:txBody>
          <a:bodyPr/>
          <a:lstStyle/>
          <a:p>
            <a:pPr>
              <a:defRPr/>
            </a:pPr>
            <a:r>
              <a:rPr lang="en-IN" smtClean="0"/>
              <a:t>© 2016 Software AG. All rights reserved. For internal use only</a:t>
            </a:r>
            <a:endParaRPr lang="en-IN"/>
          </a:p>
        </p:txBody>
      </p:sp>
      <p:sp>
        <p:nvSpPr>
          <p:cNvPr id="113" name="Title 1"/>
          <p:cNvSpPr>
            <a:spLocks noGrp="1"/>
          </p:cNvSpPr>
          <p:nvPr>
            <p:ph type="title"/>
          </p:nvPr>
        </p:nvSpPr>
        <p:spPr>
          <a:xfrm>
            <a:off x="147676" y="133350"/>
            <a:ext cx="8332787" cy="464820"/>
          </a:xfrm>
        </p:spPr>
        <p:txBody>
          <a:bodyPr/>
          <a:lstStyle/>
          <a:p>
            <a:r>
              <a:rPr lang="en-US" dirty="0" smtClean="0"/>
              <a:t>Demo SLIDE</a:t>
            </a:r>
            <a:endParaRPr lang="en-US" dirty="0"/>
          </a:p>
        </p:txBody>
      </p:sp>
      <p:grpSp>
        <p:nvGrpSpPr>
          <p:cNvPr id="24" name="Analyze"/>
          <p:cNvGrpSpPr/>
          <p:nvPr/>
        </p:nvGrpSpPr>
        <p:grpSpPr>
          <a:xfrm>
            <a:off x="7509407" y="1521197"/>
            <a:ext cx="1479847" cy="996680"/>
            <a:chOff x="7509407" y="1521197"/>
            <a:chExt cx="1479847" cy="996680"/>
          </a:xfrm>
        </p:grpSpPr>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9407" y="1716839"/>
              <a:ext cx="450671" cy="456845"/>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23960" y="1521197"/>
              <a:ext cx="865294" cy="618067"/>
            </a:xfrm>
            <a:prstGeom prst="rect">
              <a:avLst/>
            </a:prstGeom>
          </p:spPr>
        </p:pic>
        <p:cxnSp>
          <p:nvCxnSpPr>
            <p:cNvPr id="7" name="Straight Arrow Connector 6"/>
            <p:cNvCxnSpPr>
              <a:stCxn id="86" idx="0"/>
            </p:cNvCxnSpPr>
            <p:nvPr/>
          </p:nvCxnSpPr>
          <p:spPr>
            <a:xfrm flipH="1" flipV="1">
              <a:off x="7900009" y="2109821"/>
              <a:ext cx="452551" cy="40805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6" idx="0"/>
              <a:endCxn id="3" idx="2"/>
            </p:cNvCxnSpPr>
            <p:nvPr/>
          </p:nvCxnSpPr>
          <p:spPr>
            <a:xfrm flipV="1">
              <a:off x="8352560" y="2139264"/>
              <a:ext cx="204047" cy="378613"/>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899714" y="1526630"/>
              <a:ext cx="644407" cy="1384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Analyze Data</a:t>
              </a:r>
              <a:endParaRPr lang="en-US" dirty="0"/>
            </a:p>
          </p:txBody>
        </p:sp>
      </p:grpSp>
      <p:grpSp>
        <p:nvGrpSpPr>
          <p:cNvPr id="2056" name="From UM"/>
          <p:cNvGrpSpPr/>
          <p:nvPr/>
        </p:nvGrpSpPr>
        <p:grpSpPr>
          <a:xfrm>
            <a:off x="4520830" y="2379666"/>
            <a:ext cx="2057338" cy="1808837"/>
            <a:chOff x="4520830" y="2379666"/>
            <a:chExt cx="2057338" cy="1808837"/>
          </a:xfrm>
        </p:grpSpPr>
        <p:grpSp>
          <p:nvGrpSpPr>
            <p:cNvPr id="156" name="Group 9"/>
            <p:cNvGrpSpPr/>
            <p:nvPr/>
          </p:nvGrpSpPr>
          <p:grpSpPr>
            <a:xfrm>
              <a:off x="4520830" y="2379666"/>
              <a:ext cx="656705" cy="1808837"/>
              <a:chOff x="4520830" y="2379666"/>
              <a:chExt cx="656705" cy="1808837"/>
            </a:xfrm>
          </p:grpSpPr>
          <p:cxnSp>
            <p:nvCxnSpPr>
              <p:cNvPr id="53" name="Straight Arrow Connector 52"/>
              <p:cNvCxnSpPr/>
              <p:nvPr/>
            </p:nvCxnSpPr>
            <p:spPr>
              <a:xfrm flipV="1">
                <a:off x="4687998" y="2690106"/>
                <a:ext cx="489537" cy="694"/>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4687998" y="2690107"/>
                <a:ext cx="0" cy="1498396"/>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520830" y="2379666"/>
                <a:ext cx="605935"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Notification </a:t>
                </a:r>
                <a:br>
                  <a:rPr lang="en-US" dirty="0" smtClean="0"/>
                </a:br>
                <a:r>
                  <a:rPr lang="en-US" dirty="0" smtClean="0"/>
                  <a:t>from UM</a:t>
                </a:r>
                <a:endParaRPr lang="en-US" dirty="0"/>
              </a:p>
            </p:txBody>
          </p:sp>
        </p:grpSp>
        <p:grpSp>
          <p:nvGrpSpPr>
            <p:cNvPr id="157" name="Group 10"/>
            <p:cNvGrpSpPr/>
            <p:nvPr/>
          </p:nvGrpSpPr>
          <p:grpSpPr>
            <a:xfrm>
              <a:off x="5589945" y="2842506"/>
              <a:ext cx="988223" cy="479820"/>
              <a:chOff x="5589945" y="2842506"/>
              <a:chExt cx="988223" cy="479820"/>
            </a:xfrm>
          </p:grpSpPr>
          <p:cxnSp>
            <p:nvCxnSpPr>
              <p:cNvPr id="75" name="Straight Arrow Connector 74"/>
              <p:cNvCxnSpPr>
                <a:stCxn id="54" idx="2"/>
                <a:endCxn id="49" idx="0"/>
              </p:cNvCxnSpPr>
              <p:nvPr/>
            </p:nvCxnSpPr>
            <p:spPr>
              <a:xfrm>
                <a:off x="5589945" y="2842506"/>
                <a:ext cx="2606" cy="221358"/>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783051" y="3322326"/>
                <a:ext cx="171084"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335135" y="3322326"/>
                <a:ext cx="243033"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707211" y="2869341"/>
                <a:ext cx="445635"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Compute</a:t>
                </a:r>
                <a:br>
                  <a:rPr lang="en-US" dirty="0" smtClean="0"/>
                </a:br>
                <a:r>
                  <a:rPr lang="en-US" dirty="0" smtClean="0"/>
                  <a:t>Tax</a:t>
                </a:r>
                <a:endParaRPr lang="en-US" dirty="0"/>
              </a:p>
            </p:txBody>
          </p:sp>
        </p:grpSp>
      </p:grpSp>
      <p:grpSp>
        <p:nvGrpSpPr>
          <p:cNvPr id="2053" name="ToUM"/>
          <p:cNvGrpSpPr/>
          <p:nvPr/>
        </p:nvGrpSpPr>
        <p:grpSpPr>
          <a:xfrm>
            <a:off x="786670" y="2390537"/>
            <a:ext cx="3534328" cy="1803178"/>
            <a:chOff x="786670" y="2390537"/>
            <a:chExt cx="3534328" cy="1803178"/>
          </a:xfrm>
        </p:grpSpPr>
        <p:grpSp>
          <p:nvGrpSpPr>
            <p:cNvPr id="155" name="Group 8"/>
            <p:cNvGrpSpPr/>
            <p:nvPr/>
          </p:nvGrpSpPr>
          <p:grpSpPr>
            <a:xfrm>
              <a:off x="2440530" y="2390537"/>
              <a:ext cx="1880468" cy="1803178"/>
              <a:chOff x="2440530" y="2390537"/>
              <a:chExt cx="1880468" cy="1803178"/>
            </a:xfrm>
          </p:grpSpPr>
          <p:cxnSp>
            <p:nvCxnSpPr>
              <p:cNvPr id="40" name="Straight Arrow Connector 39"/>
              <p:cNvCxnSpPr/>
              <p:nvPr/>
            </p:nvCxnSpPr>
            <p:spPr>
              <a:xfrm>
                <a:off x="2440530" y="2690800"/>
                <a:ext cx="295551"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3117081" y="2690800"/>
                <a:ext cx="1003113" cy="1502915"/>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3759946" y="2390537"/>
                <a:ext cx="561052"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Push Order</a:t>
                </a:r>
                <a:br>
                  <a:rPr lang="en-US" dirty="0" smtClean="0"/>
                </a:br>
                <a:r>
                  <a:rPr lang="en-US" dirty="0" smtClean="0"/>
                  <a:t>To UM</a:t>
                </a:r>
                <a:endParaRPr lang="en-US" dirty="0"/>
              </a:p>
            </p:txBody>
          </p:sp>
        </p:grpSp>
        <p:grpSp>
          <p:nvGrpSpPr>
            <p:cNvPr id="154" name="Group 7"/>
            <p:cNvGrpSpPr/>
            <p:nvPr/>
          </p:nvGrpSpPr>
          <p:grpSpPr>
            <a:xfrm>
              <a:off x="786670" y="2722819"/>
              <a:ext cx="1464061" cy="509464"/>
              <a:chOff x="786670" y="2722819"/>
              <a:chExt cx="1464061" cy="509464"/>
            </a:xfrm>
          </p:grpSpPr>
          <p:cxnSp>
            <p:nvCxnSpPr>
              <p:cNvPr id="25" name="Elbow Connector 24"/>
              <p:cNvCxnSpPr>
                <a:stCxn id="18" idx="2"/>
                <a:endCxn id="10" idx="0"/>
              </p:cNvCxnSpPr>
              <p:nvPr/>
            </p:nvCxnSpPr>
            <p:spPr>
              <a:xfrm rot="16200000" flipH="1">
                <a:off x="1412100" y="2097389"/>
                <a:ext cx="213202" cy="1464061"/>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11330" y="2955284"/>
                <a:ext cx="743793"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Get the polling </a:t>
                </a:r>
                <a:br>
                  <a:rPr lang="en-US" dirty="0" smtClean="0"/>
                </a:br>
                <a:r>
                  <a:rPr lang="en-US" dirty="0" smtClean="0"/>
                  <a:t>notification</a:t>
                </a:r>
                <a:endParaRPr lang="en-US" dirty="0"/>
              </a:p>
            </p:txBody>
          </p:sp>
        </p:grpSp>
      </p:grpSp>
      <p:grpSp>
        <p:nvGrpSpPr>
          <p:cNvPr id="153" name="Configure Polling"/>
          <p:cNvGrpSpPr/>
          <p:nvPr/>
        </p:nvGrpSpPr>
        <p:grpSpPr>
          <a:xfrm>
            <a:off x="977172" y="2390538"/>
            <a:ext cx="1290036" cy="276999"/>
            <a:chOff x="977172" y="2390538"/>
            <a:chExt cx="1290036" cy="276999"/>
          </a:xfrm>
        </p:grpSpPr>
        <p:cxnSp>
          <p:nvCxnSpPr>
            <p:cNvPr id="36" name="Straight Arrow Connector 35"/>
            <p:cNvCxnSpPr>
              <a:endCxn id="18" idx="3"/>
            </p:cNvCxnSpPr>
            <p:nvPr/>
          </p:nvCxnSpPr>
          <p:spPr>
            <a:xfrm flipH="1">
              <a:off x="977172" y="2534641"/>
              <a:ext cx="1290036"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85200" y="2390538"/>
              <a:ext cx="854401"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Configure Polling</a:t>
              </a:r>
              <a:br>
                <a:rPr lang="en-US" dirty="0" smtClean="0"/>
              </a:br>
              <a:r>
                <a:rPr lang="en-US" dirty="0" smtClean="0"/>
                <a:t>notification</a:t>
              </a:r>
              <a:endParaRPr lang="en-US" dirty="0"/>
            </a:p>
          </p:txBody>
        </p:sp>
      </p:grpSp>
      <p:grpSp>
        <p:nvGrpSpPr>
          <p:cNvPr id="2055" name="Node1"/>
          <p:cNvGrpSpPr/>
          <p:nvPr/>
        </p:nvGrpSpPr>
        <p:grpSpPr>
          <a:xfrm>
            <a:off x="2140961" y="978031"/>
            <a:ext cx="1989658" cy="2893870"/>
            <a:chOff x="2140961" y="978031"/>
            <a:chExt cx="1989658" cy="2893870"/>
          </a:xfrm>
        </p:grpSpPr>
        <p:grpSp>
          <p:nvGrpSpPr>
            <p:cNvPr id="29" name="Node1"/>
            <p:cNvGrpSpPr/>
            <p:nvPr/>
          </p:nvGrpSpPr>
          <p:grpSpPr>
            <a:xfrm>
              <a:off x="2140961" y="978031"/>
              <a:ext cx="1989658" cy="2893870"/>
              <a:chOff x="2140961" y="978031"/>
              <a:chExt cx="1989658" cy="2893870"/>
            </a:xfrm>
          </p:grpSpPr>
          <p:sp>
            <p:nvSpPr>
              <p:cNvPr id="5" name="Rounded Rectangle 4"/>
              <p:cNvSpPr/>
              <p:nvPr/>
            </p:nvSpPr>
            <p:spPr>
              <a:xfrm>
                <a:off x="2140961" y="2038667"/>
                <a:ext cx="1552815" cy="183323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smtClean="0">
                  <a:solidFill>
                    <a:sysClr val="windowText" lastClr="000000"/>
                  </a:solidFill>
                </a:endParaRPr>
              </a:p>
              <a:p>
                <a:pPr algn="ctr"/>
                <a:endParaRPr lang="en-US" sz="1200" dirty="0">
                  <a:solidFill>
                    <a:sysClr val="windowText" lastClr="000000"/>
                  </a:solidFill>
                </a:endParaRPr>
              </a:p>
              <a:p>
                <a:pPr algn="ctr"/>
                <a:endParaRPr lang="en-US" sz="1200" b="1" dirty="0" smtClean="0">
                  <a:solidFill>
                    <a:sysClr val="windowText" lastClr="000000"/>
                  </a:solidFill>
                </a:endParaRPr>
              </a:p>
              <a:p>
                <a:pPr algn="ctr"/>
                <a:endParaRPr lang="en-US" sz="1200" dirty="0">
                  <a:solidFill>
                    <a:sysClr val="windowText" lastClr="000000"/>
                  </a:solidFill>
                </a:endParaRPr>
              </a:p>
              <a:p>
                <a:pPr algn="ctr"/>
                <a:endParaRPr lang="en-US" sz="1200" b="1" dirty="0" smtClean="0">
                  <a:solidFill>
                    <a:sysClr val="windowText" lastClr="000000"/>
                  </a:solidFill>
                </a:endParaRPr>
              </a:p>
              <a:p>
                <a:pPr algn="ctr"/>
                <a:endParaRPr lang="en-US" sz="1200" dirty="0">
                  <a:solidFill>
                    <a:sysClr val="windowText" lastClr="000000"/>
                  </a:solidFill>
                </a:endParaRPr>
              </a:p>
              <a:p>
                <a:pPr algn="ctr"/>
                <a:endParaRPr lang="en-US" sz="1200" b="1" dirty="0" smtClean="0">
                  <a:solidFill>
                    <a:sysClr val="windowText" lastClr="000000"/>
                  </a:solidFill>
                </a:endParaRPr>
              </a:p>
              <a:p>
                <a:pPr algn="ctr"/>
                <a:r>
                  <a:rPr lang="en-US" sz="1200" b="1" dirty="0" smtClean="0">
                    <a:solidFill>
                      <a:sysClr val="windowText" lastClr="000000"/>
                    </a:solidFill>
                  </a:rPr>
                  <a:t/>
                </a:r>
                <a:br>
                  <a:rPr lang="en-US" sz="1200" b="1" dirty="0" smtClean="0">
                    <a:solidFill>
                      <a:sysClr val="windowText" lastClr="000000"/>
                    </a:solidFill>
                  </a:rPr>
                </a:br>
                <a:endParaRPr lang="en-US" sz="1200" b="1" dirty="0" smtClean="0">
                  <a:solidFill>
                    <a:sysClr val="windowText" lastClr="000000"/>
                  </a:solidFill>
                </a:endParaRPr>
              </a:p>
              <a:p>
                <a:pPr algn="ctr"/>
                <a:r>
                  <a:rPr lang="en-US" sz="1200" dirty="0" smtClean="0">
                    <a:solidFill>
                      <a:sysClr val="windowText" lastClr="000000"/>
                    </a:solidFill>
                  </a:rPr>
                  <a:t/>
                </a:r>
                <a:br>
                  <a:rPr lang="en-US" sz="1200" dirty="0" smtClean="0">
                    <a:solidFill>
                      <a:sysClr val="windowText" lastClr="000000"/>
                    </a:solidFill>
                  </a:rPr>
                </a:br>
                <a:r>
                  <a:rPr lang="en-US" sz="900" b="1" dirty="0" smtClean="0">
                    <a:solidFill>
                      <a:sysClr val="windowText" lastClr="000000"/>
                    </a:solidFill>
                  </a:rPr>
                  <a:t>OrderReceivingNode</a:t>
                </a:r>
              </a:p>
              <a:p>
                <a:pPr algn="ctr"/>
                <a:endParaRPr lang="en-US" sz="1200" b="1" dirty="0" smtClean="0">
                  <a:solidFill>
                    <a:sysClr val="windowText" lastClr="000000"/>
                  </a:solidFill>
                </a:endParaRPr>
              </a:p>
            </p:txBody>
          </p:sp>
          <p:grpSp>
            <p:nvGrpSpPr>
              <p:cNvPr id="133" name="Group 2"/>
              <p:cNvGrpSpPr/>
              <p:nvPr/>
            </p:nvGrpSpPr>
            <p:grpSpPr>
              <a:xfrm>
                <a:off x="2826562" y="978031"/>
                <a:ext cx="1304057" cy="1060636"/>
                <a:chOff x="2826562" y="978031"/>
                <a:chExt cx="1304057" cy="1060636"/>
              </a:xfrm>
            </p:grpSpPr>
            <p:cxnSp>
              <p:nvCxnSpPr>
                <p:cNvPr id="31" name="Elbow Connector 30"/>
                <p:cNvCxnSpPr>
                  <a:stCxn id="14" idx="1"/>
                  <a:endCxn id="5" idx="0"/>
                </p:cNvCxnSpPr>
                <p:nvPr/>
              </p:nvCxnSpPr>
              <p:spPr>
                <a:xfrm rot="10800000" flipV="1">
                  <a:off x="2917370" y="1282027"/>
                  <a:ext cx="1213249" cy="756640"/>
                </a:xfrm>
                <a:prstGeom prst="bentConnector2">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826562" y="978031"/>
                  <a:ext cx="780663"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Create Services </a:t>
                  </a:r>
                  <a:br>
                    <a:rPr lang="en-US" dirty="0" smtClean="0"/>
                  </a:br>
                  <a:r>
                    <a:rPr lang="en-US" dirty="0" smtClean="0"/>
                    <a:t>and Connection</a:t>
                  </a:r>
                  <a:endParaRPr lang="en-US" dirty="0"/>
                </a:p>
              </p:txBody>
            </p:sp>
          </p:grpSp>
          <p:pic>
            <p:nvPicPr>
              <p:cNvPr id="2050" name="Picture 2" descr="C:\Project\ESB_Installations\ESB_101\Designer\eclipse\configuration\org.eclipse.osgi\987\0\.cp\icons\tree\adapter_notification.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318" y="2550027"/>
                <a:ext cx="303681" cy="30368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Project\ESB_Installations\ESB_101\Designer\eclipse\configuration\org.eclipse.osgi\987\0\.cp\icons\tree\adapter_servic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429" y="2914986"/>
                <a:ext cx="269216" cy="2692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ESB_Installations\ESB_101\Designer\eclipse\configuration\org.eclipse.osgi\988\0\.cp\icons\ns_con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9043" y="3275706"/>
                <a:ext cx="304241" cy="30424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2556964" y="2392061"/>
                <a:ext cx="854401" cy="1384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JDBC Notification</a:t>
                </a:r>
                <a:endParaRPr lang="en-US" dirty="0"/>
              </a:p>
            </p:txBody>
          </p:sp>
        </p:grpSp>
        <p:sp>
          <p:nvSpPr>
            <p:cNvPr id="10" name="Rectangle 9"/>
            <p:cNvSpPr/>
            <p:nvPr/>
          </p:nvSpPr>
          <p:spPr>
            <a:xfrm rot="16200000">
              <a:off x="1636295" y="2849359"/>
              <a:ext cx="1402197" cy="173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0" dirty="0" smtClean="0">
                  <a:solidFill>
                    <a:schemeClr val="bg1"/>
                  </a:solidFill>
                </a:rPr>
                <a:t>ADAPTERS</a:t>
              </a:r>
            </a:p>
          </p:txBody>
        </p:sp>
      </p:grpSp>
      <p:grpSp>
        <p:nvGrpSpPr>
          <p:cNvPr id="13" name="Group 12"/>
          <p:cNvGrpSpPr/>
          <p:nvPr/>
        </p:nvGrpSpPr>
        <p:grpSpPr>
          <a:xfrm>
            <a:off x="4122253" y="958567"/>
            <a:ext cx="718145" cy="865701"/>
            <a:chOff x="863460" y="1644920"/>
            <a:chExt cx="638320" cy="834296"/>
          </a:xfrm>
        </p:grpSpPr>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0895" y="1644920"/>
              <a:ext cx="623452" cy="623452"/>
            </a:xfrm>
            <a:prstGeom prst="rect">
              <a:avLst/>
            </a:prstGeom>
          </p:spPr>
        </p:pic>
        <p:sp>
          <p:nvSpPr>
            <p:cNvPr id="15" name="TextBox 14"/>
            <p:cNvSpPr txBox="1"/>
            <p:nvPr/>
          </p:nvSpPr>
          <p:spPr>
            <a:xfrm>
              <a:off x="863460" y="2293799"/>
              <a:ext cx="638320" cy="185417"/>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400" dirty="0" smtClean="0">
                  <a:latin typeface="Bell MT" panose="02020503060305020303" pitchFamily="18" charset="0"/>
                </a:rPr>
                <a:t>Designer</a:t>
              </a:r>
            </a:p>
          </p:txBody>
        </p:sp>
      </p:grpSp>
      <p:grpSp>
        <p:nvGrpSpPr>
          <p:cNvPr id="16" name="JDBC"/>
          <p:cNvGrpSpPr/>
          <p:nvPr/>
        </p:nvGrpSpPr>
        <p:grpSpPr>
          <a:xfrm>
            <a:off x="228600" y="2346463"/>
            <a:ext cx="748572" cy="376356"/>
            <a:chOff x="2941384" y="843542"/>
            <a:chExt cx="516242" cy="262753"/>
          </a:xfrm>
        </p:grpSpPr>
        <p:sp>
          <p:nvSpPr>
            <p:cNvPr id="17" name="TextBox 16"/>
            <p:cNvSpPr txBox="1"/>
            <p:nvPr/>
          </p:nvSpPr>
          <p:spPr>
            <a:xfrm>
              <a:off x="2941384" y="867482"/>
              <a:ext cx="273056" cy="214874"/>
            </a:xfrm>
            <a:prstGeom prst="rect">
              <a:avLst/>
            </a:prstGeom>
            <a:noFill/>
          </p:spPr>
          <p:txBody>
            <a:bodyPr vert="horz" wrap="none" lIns="0" tIns="0" rIns="0" bIns="0" rtlCol="0">
              <a:spAutoFit/>
            </a:bodyPr>
            <a:lstStyle/>
            <a:p>
              <a:pPr>
                <a:spcBef>
                  <a:spcPts val="432"/>
                </a:spcBef>
                <a:buClr>
                  <a:schemeClr val="bg1">
                    <a:lumMod val="50000"/>
                  </a:schemeClr>
                </a:buClr>
              </a:pPr>
              <a:r>
                <a:rPr lang="en-US" sz="1000" dirty="0" smtClean="0"/>
                <a:t>Oracle</a:t>
              </a:r>
              <a:br>
                <a:rPr lang="en-US" sz="1000" dirty="0" smtClean="0"/>
              </a:br>
              <a:r>
                <a:rPr lang="en-US" sz="1000" dirty="0" smtClean="0"/>
                <a:t>JDBC</a:t>
              </a:r>
            </a:p>
          </p:txBody>
        </p:sp>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94873" y="843542"/>
              <a:ext cx="262753" cy="262753"/>
            </a:xfrm>
            <a:prstGeom prst="rect">
              <a:avLst/>
            </a:prstGeom>
          </p:spPr>
        </p:pic>
      </p:grpSp>
      <p:grpSp>
        <p:nvGrpSpPr>
          <p:cNvPr id="34" name="New Order"/>
          <p:cNvGrpSpPr/>
          <p:nvPr/>
        </p:nvGrpSpPr>
        <p:grpSpPr>
          <a:xfrm>
            <a:off x="426571" y="1193721"/>
            <a:ext cx="894654" cy="1041201"/>
            <a:chOff x="426571" y="1193721"/>
            <a:chExt cx="894654" cy="1041201"/>
          </a:xfrm>
        </p:grpSpPr>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6571" y="1193721"/>
              <a:ext cx="571867" cy="438150"/>
            </a:xfrm>
            <a:prstGeom prst="rect">
              <a:avLst/>
            </a:prstGeom>
          </p:spPr>
        </p:pic>
        <p:grpSp>
          <p:nvGrpSpPr>
            <p:cNvPr id="32" name="New Order"/>
            <p:cNvGrpSpPr/>
            <p:nvPr/>
          </p:nvGrpSpPr>
          <p:grpSpPr>
            <a:xfrm>
              <a:off x="426571" y="1193721"/>
              <a:ext cx="894654" cy="1041201"/>
              <a:chOff x="426571" y="1193721"/>
              <a:chExt cx="894654" cy="1041201"/>
            </a:xfrm>
          </p:grpSpPr>
          <p:sp>
            <p:nvSpPr>
              <p:cNvPr id="28" name="Rectangle 27"/>
              <p:cNvSpPr/>
              <p:nvPr/>
            </p:nvSpPr>
            <p:spPr>
              <a:xfrm>
                <a:off x="426571" y="1193721"/>
                <a:ext cx="571867" cy="43815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30" name="Straight Arrow Connector 29"/>
              <p:cNvCxnSpPr>
                <a:stCxn id="27" idx="2"/>
              </p:cNvCxnSpPr>
              <p:nvPr/>
            </p:nvCxnSpPr>
            <p:spPr>
              <a:xfrm flipH="1">
                <a:off x="712504" y="1631871"/>
                <a:ext cx="1" cy="603051"/>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53762" y="1834821"/>
                <a:ext cx="567463"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New Order </a:t>
                </a:r>
                <a:br>
                  <a:rPr lang="en-US" dirty="0" smtClean="0"/>
                </a:br>
                <a:r>
                  <a:rPr lang="en-US" dirty="0" smtClean="0"/>
                  <a:t>Placed</a:t>
                </a:r>
                <a:endParaRPr lang="en-US" dirty="0"/>
              </a:p>
            </p:txBody>
          </p:sp>
        </p:grpSp>
      </p:grpSp>
      <p:grpSp>
        <p:nvGrpSpPr>
          <p:cNvPr id="2049" name="UM"/>
          <p:cNvGrpSpPr/>
          <p:nvPr/>
        </p:nvGrpSpPr>
        <p:grpSpPr>
          <a:xfrm>
            <a:off x="3125135" y="4109649"/>
            <a:ext cx="4346685" cy="671901"/>
            <a:chOff x="3125135" y="4109649"/>
            <a:chExt cx="4346685" cy="671901"/>
          </a:xfrm>
        </p:grpSpPr>
        <p:grpSp>
          <p:nvGrpSpPr>
            <p:cNvPr id="151" name="Group 4"/>
            <p:cNvGrpSpPr/>
            <p:nvPr/>
          </p:nvGrpSpPr>
          <p:grpSpPr>
            <a:xfrm>
              <a:off x="5720641" y="4109649"/>
              <a:ext cx="1751179" cy="375377"/>
              <a:chOff x="5720641" y="4109649"/>
              <a:chExt cx="1751179" cy="375377"/>
            </a:xfrm>
          </p:grpSpPr>
          <p:sp>
            <p:nvSpPr>
              <p:cNvPr id="145" name="TextBox 144"/>
              <p:cNvSpPr txBox="1"/>
              <p:nvPr/>
            </p:nvSpPr>
            <p:spPr>
              <a:xfrm>
                <a:off x="6003469" y="4109649"/>
                <a:ext cx="1468351"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Configure Connection Factory</a:t>
                </a:r>
                <a:br>
                  <a:rPr lang="en-US" dirty="0" smtClean="0"/>
                </a:br>
                <a:r>
                  <a:rPr lang="en-US" dirty="0" smtClean="0"/>
                  <a:t> and Destination</a:t>
                </a:r>
                <a:endParaRPr lang="en-US" dirty="0"/>
              </a:p>
            </p:txBody>
          </p:sp>
          <p:cxnSp>
            <p:nvCxnSpPr>
              <p:cNvPr id="146" name="Curved Connector 145"/>
              <p:cNvCxnSpPr>
                <a:endCxn id="43" idx="3"/>
              </p:cNvCxnSpPr>
              <p:nvPr/>
            </p:nvCxnSpPr>
            <p:spPr>
              <a:xfrm rot="10800000" flipV="1">
                <a:off x="5720641" y="4248149"/>
                <a:ext cx="282828" cy="236877"/>
              </a:xfrm>
              <a:prstGeom prst="curvedConnector3">
                <a:avLst/>
              </a:prstGeom>
              <a:ln w="9525">
                <a:tailEnd type="arrow"/>
              </a:ln>
            </p:spPr>
            <p:style>
              <a:lnRef idx="1">
                <a:schemeClr val="accent1"/>
              </a:lnRef>
              <a:fillRef idx="0">
                <a:schemeClr val="accent1"/>
              </a:fillRef>
              <a:effectRef idx="0">
                <a:schemeClr val="accent1"/>
              </a:effectRef>
              <a:fontRef idx="minor">
                <a:schemeClr val="tx1"/>
              </a:fontRef>
            </p:style>
          </p:cxnSp>
        </p:grpSp>
        <p:pic>
          <p:nvPicPr>
            <p:cNvPr id="43" name="Picture 2" descr="C:\Project\ESB_Installations\ESB_100\UniversalMessaging\doc\dotnet\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25135" y="4188503"/>
              <a:ext cx="2595506" cy="5930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8" name="Final"/>
          <p:cNvGrpSpPr/>
          <p:nvPr/>
        </p:nvGrpSpPr>
        <p:grpSpPr>
          <a:xfrm>
            <a:off x="6751493" y="2517877"/>
            <a:ext cx="2087707" cy="1223645"/>
            <a:chOff x="6751493" y="2517877"/>
            <a:chExt cx="2087707" cy="1223645"/>
          </a:xfrm>
        </p:grpSpPr>
        <p:grpSp>
          <p:nvGrpSpPr>
            <p:cNvPr id="2054" name="Group 13"/>
            <p:cNvGrpSpPr/>
            <p:nvPr/>
          </p:nvGrpSpPr>
          <p:grpSpPr>
            <a:xfrm>
              <a:off x="6760747" y="3225391"/>
              <a:ext cx="1064780" cy="305972"/>
              <a:chOff x="6760747" y="3225391"/>
              <a:chExt cx="1064780" cy="305972"/>
            </a:xfrm>
          </p:grpSpPr>
          <p:sp>
            <p:nvSpPr>
              <p:cNvPr id="161" name="TextBox 160"/>
              <p:cNvSpPr txBox="1"/>
              <p:nvPr/>
            </p:nvSpPr>
            <p:spPr>
              <a:xfrm>
                <a:off x="6900247" y="3225391"/>
                <a:ext cx="859210"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Push Transaction</a:t>
                </a:r>
                <a:br>
                  <a:rPr lang="en-US" dirty="0" smtClean="0"/>
                </a:br>
                <a:r>
                  <a:rPr lang="en-US" dirty="0" smtClean="0"/>
                  <a:t>Data  to DB</a:t>
                </a:r>
                <a:endParaRPr lang="en-US" dirty="0"/>
              </a:p>
            </p:txBody>
          </p:sp>
          <p:cxnSp>
            <p:nvCxnSpPr>
              <p:cNvPr id="162" name="Straight Arrow Connector 161"/>
              <p:cNvCxnSpPr/>
              <p:nvPr/>
            </p:nvCxnSpPr>
            <p:spPr>
              <a:xfrm>
                <a:off x="6760747" y="3531363"/>
                <a:ext cx="1064780" cy="0"/>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grpSp>
        <p:grpSp>
          <p:nvGrpSpPr>
            <p:cNvPr id="158" name="Group 11"/>
            <p:cNvGrpSpPr/>
            <p:nvPr/>
          </p:nvGrpSpPr>
          <p:grpSpPr>
            <a:xfrm>
              <a:off x="6751493" y="2614809"/>
              <a:ext cx="1057977" cy="285365"/>
              <a:chOff x="6751493" y="2614809"/>
              <a:chExt cx="1057977" cy="285365"/>
            </a:xfrm>
          </p:grpSpPr>
          <p:cxnSp>
            <p:nvCxnSpPr>
              <p:cNvPr id="102" name="Straight Arrow Connector 101"/>
              <p:cNvCxnSpPr>
                <a:stCxn id="80" idx="0"/>
              </p:cNvCxnSpPr>
              <p:nvPr/>
            </p:nvCxnSpPr>
            <p:spPr>
              <a:xfrm flipV="1">
                <a:off x="6751493" y="2900173"/>
                <a:ext cx="1057977" cy="1"/>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886167" y="2614809"/>
                <a:ext cx="920125" cy="276999"/>
              </a:xfrm>
              <a:prstGeom prst="rect">
                <a:avLst/>
              </a:prstGeom>
              <a:noFill/>
            </p:spPr>
            <p:txBody>
              <a:bodyPr vert="horz" wrap="none" lIns="0" tIns="0" rIns="0" bIns="0" rtlCol="0">
                <a:spAutoFit/>
              </a:bodyPr>
              <a:lstStyle>
                <a:defPPr>
                  <a:defRPr lang="en-US"/>
                </a:defPPr>
                <a:lvl1pPr algn="ctr">
                  <a:spcBef>
                    <a:spcPts val="432"/>
                  </a:spcBef>
                  <a:buClr>
                    <a:schemeClr val="bg1">
                      <a:lumMod val="50000"/>
                    </a:schemeClr>
                  </a:buClr>
                  <a:defRPr sz="900" b="0">
                    <a:latin typeface="Cambria" panose="02040503050406030204" pitchFamily="18" charset="0"/>
                  </a:defRPr>
                </a:lvl1pPr>
              </a:lstStyle>
              <a:p>
                <a:r>
                  <a:rPr lang="en-US" dirty="0" smtClean="0"/>
                  <a:t>Push Info to Hbase</a:t>
                </a:r>
                <a:br>
                  <a:rPr lang="en-US" dirty="0" smtClean="0"/>
                </a:br>
                <a:r>
                  <a:rPr lang="en-US" dirty="0" smtClean="0"/>
                  <a:t>For Analytics</a:t>
                </a:r>
                <a:endParaRPr lang="en-US" dirty="0"/>
              </a:p>
            </p:txBody>
          </p:sp>
        </p:grpSp>
        <p:pic>
          <p:nvPicPr>
            <p:cNvPr id="86" name="Picture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26294" y="2517877"/>
              <a:ext cx="852531" cy="638575"/>
            </a:xfrm>
            <a:prstGeom prst="rect">
              <a:avLst/>
            </a:prstGeom>
          </p:spPr>
        </p:pic>
        <p:sp>
          <p:nvSpPr>
            <p:cNvPr id="20" name="Rounded Rectangle 19"/>
            <p:cNvSpPr/>
            <p:nvPr/>
          </p:nvSpPr>
          <p:spPr>
            <a:xfrm>
              <a:off x="7825527" y="3314462"/>
              <a:ext cx="1013673" cy="4270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smtClean="0">
                  <a:solidFill>
                    <a:sysClr val="windowText" lastClr="000000"/>
                  </a:solidFill>
                </a:rPr>
                <a:t>Payment Processing</a:t>
              </a:r>
            </a:p>
          </p:txBody>
        </p:sp>
      </p:grpSp>
    </p:spTree>
    <p:extLst>
      <p:ext uri="{BB962C8B-B14F-4D97-AF65-F5344CB8AC3E}">
        <p14:creationId xmlns:p14="http://schemas.microsoft.com/office/powerpoint/2010/main" val="16686870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5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5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platzhalter 37"/>
          <p:cNvSpPr txBox="1">
            <a:spLocks/>
          </p:cNvSpPr>
          <p:nvPr/>
        </p:nvSpPr>
        <p:spPr>
          <a:xfrm>
            <a:off x="2286000" y="921678"/>
            <a:ext cx="6172200" cy="3807508"/>
          </a:xfrm>
          <a:prstGeom prst="rect">
            <a:avLst/>
          </a:prstGeom>
        </p:spPr>
        <p:txBody>
          <a:bodyPr anchor="ctr"/>
          <a:lstStyle>
            <a:lvl1pPr marL="0" indent="0" algn="l">
              <a:defRPr sz="1600"/>
            </a:lvl1pPr>
          </a:lstStyle>
          <a:p>
            <a:pPr>
              <a:spcBef>
                <a:spcPct val="20000"/>
              </a:spcBef>
              <a:spcAft>
                <a:spcPct val="5000"/>
              </a:spcAft>
              <a:buClr>
                <a:srgbClr val="038299"/>
              </a:buClr>
              <a:buSzPct val="120000"/>
              <a:defRPr/>
            </a:pPr>
            <a:r>
              <a:rPr lang="en-US" kern="0" dirty="0" smtClean="0">
                <a:solidFill>
                  <a:srgbClr val="233356"/>
                </a:solidFill>
              </a:rPr>
              <a:t>Keep pace with multitude of technologies, standards and versions</a:t>
            </a:r>
          </a:p>
          <a:p>
            <a:pPr>
              <a:spcBef>
                <a:spcPct val="20000"/>
              </a:spcBef>
              <a:spcAft>
                <a:spcPct val="5000"/>
              </a:spcAft>
              <a:buClr>
                <a:srgbClr val="038299"/>
              </a:buClr>
              <a:buSzPct val="120000"/>
              <a:defRPr/>
            </a:pPr>
            <a:endParaRPr lang="en-US" kern="0" dirty="0">
              <a:solidFill>
                <a:srgbClr val="233356"/>
              </a:solidFill>
            </a:endParaRPr>
          </a:p>
          <a:p>
            <a:pPr>
              <a:spcBef>
                <a:spcPct val="20000"/>
              </a:spcBef>
              <a:spcAft>
                <a:spcPct val="5000"/>
              </a:spcAft>
              <a:buClr>
                <a:srgbClr val="038299"/>
              </a:buClr>
              <a:buSzPct val="120000"/>
              <a:defRPr/>
            </a:pPr>
            <a:r>
              <a:rPr lang="en-US" kern="0" dirty="0">
                <a:solidFill>
                  <a:srgbClr val="233356"/>
                </a:solidFill>
              </a:rPr>
              <a:t>Complex customer landscapes beyond the Integration </a:t>
            </a:r>
            <a:r>
              <a:rPr lang="en-US" kern="0" dirty="0" smtClean="0">
                <a:solidFill>
                  <a:srgbClr val="233356"/>
                </a:solidFill>
              </a:rPr>
              <a:t>layer</a:t>
            </a:r>
          </a:p>
          <a:p>
            <a:pPr>
              <a:spcBef>
                <a:spcPct val="20000"/>
              </a:spcBef>
              <a:spcAft>
                <a:spcPct val="5000"/>
              </a:spcAft>
              <a:buClr>
                <a:srgbClr val="038299"/>
              </a:buClr>
              <a:buSzPct val="120000"/>
              <a:defRPr/>
            </a:pPr>
            <a:endParaRPr lang="en-US" kern="0" dirty="0" smtClean="0">
              <a:solidFill>
                <a:srgbClr val="233356"/>
              </a:solidFill>
            </a:endParaRPr>
          </a:p>
          <a:p>
            <a:pPr>
              <a:spcBef>
                <a:spcPct val="20000"/>
              </a:spcBef>
              <a:spcAft>
                <a:spcPct val="5000"/>
              </a:spcAft>
              <a:buClr>
                <a:srgbClr val="038299"/>
              </a:buClr>
              <a:buSzPct val="120000"/>
              <a:defRPr/>
            </a:pPr>
            <a:r>
              <a:rPr lang="en-US" kern="0" dirty="0" smtClean="0">
                <a:solidFill>
                  <a:srgbClr val="233356"/>
                </a:solidFill>
              </a:rPr>
              <a:t>Setup and Testing with various backen</a:t>
            </a:r>
            <a:r>
              <a:rPr lang="en-US" kern="0" dirty="0">
                <a:solidFill>
                  <a:srgbClr val="233356"/>
                </a:solidFill>
              </a:rPr>
              <a:t>d</a:t>
            </a:r>
            <a:r>
              <a:rPr lang="en-US" kern="0" dirty="0" smtClean="0">
                <a:solidFill>
                  <a:srgbClr val="233356"/>
                </a:solidFill>
              </a:rPr>
              <a:t> systems</a:t>
            </a:r>
            <a:endParaRPr lang="en-US" kern="0" dirty="0">
              <a:solidFill>
                <a:srgbClr val="233356"/>
              </a:solidFill>
            </a:endParaRPr>
          </a:p>
          <a:p>
            <a:pPr>
              <a:spcBef>
                <a:spcPct val="20000"/>
              </a:spcBef>
              <a:spcAft>
                <a:spcPct val="5000"/>
              </a:spcAft>
              <a:buClr>
                <a:srgbClr val="038299"/>
              </a:buClr>
              <a:buSzPct val="120000"/>
              <a:defRPr/>
            </a:pPr>
            <a:endParaRPr lang="en-US" kern="0" dirty="0">
              <a:solidFill>
                <a:srgbClr val="233356"/>
              </a:solidFill>
            </a:endParaRPr>
          </a:p>
          <a:p>
            <a:pPr>
              <a:spcBef>
                <a:spcPct val="20000"/>
              </a:spcBef>
              <a:spcAft>
                <a:spcPct val="5000"/>
              </a:spcAft>
              <a:buClr>
                <a:srgbClr val="038299"/>
              </a:buClr>
              <a:buSzPct val="120000"/>
              <a:defRPr/>
            </a:pPr>
            <a:r>
              <a:rPr lang="en-US" kern="0" dirty="0" smtClean="0">
                <a:solidFill>
                  <a:srgbClr val="233356"/>
                </a:solidFill>
              </a:rPr>
              <a:t>Support of conflicting </a:t>
            </a:r>
            <a:r>
              <a:rPr lang="en-US" kern="0" dirty="0">
                <a:solidFill>
                  <a:srgbClr val="233356"/>
                </a:solidFill>
              </a:rPr>
              <a:t>system requirements of Third Party Client libraries</a:t>
            </a:r>
          </a:p>
          <a:p>
            <a:pPr>
              <a:spcBef>
                <a:spcPct val="20000"/>
              </a:spcBef>
              <a:spcAft>
                <a:spcPct val="5000"/>
              </a:spcAft>
              <a:buClr>
                <a:srgbClr val="038299"/>
              </a:buClr>
              <a:buSzPct val="120000"/>
              <a:defRPr/>
            </a:pPr>
            <a:endParaRPr lang="en-US" kern="0" dirty="0" smtClean="0">
              <a:solidFill>
                <a:srgbClr val="233356"/>
              </a:solidFill>
            </a:endParaRPr>
          </a:p>
          <a:p>
            <a:pPr>
              <a:spcBef>
                <a:spcPct val="20000"/>
              </a:spcBef>
              <a:spcAft>
                <a:spcPct val="5000"/>
              </a:spcAft>
              <a:buClr>
                <a:srgbClr val="038299"/>
              </a:buClr>
              <a:buSzPct val="120000"/>
              <a:defRPr/>
            </a:pPr>
            <a:r>
              <a:rPr lang="en-US" kern="0" dirty="0">
                <a:solidFill>
                  <a:srgbClr val="233356"/>
                </a:solidFill>
              </a:rPr>
              <a:t>Support Load – Guilty until proven </a:t>
            </a:r>
            <a:r>
              <a:rPr lang="en-US" kern="0" dirty="0" smtClean="0">
                <a:solidFill>
                  <a:srgbClr val="233356"/>
                </a:solidFill>
              </a:rPr>
              <a:t>innocent</a:t>
            </a:r>
            <a:endParaRPr lang="en-US" kern="0" dirty="0">
              <a:solidFill>
                <a:srgbClr val="233356"/>
              </a:solidFill>
            </a:endParaRPr>
          </a:p>
        </p:txBody>
      </p:sp>
      <p:sp>
        <p:nvSpPr>
          <p:cNvPr id="7" name="Title 6"/>
          <p:cNvSpPr>
            <a:spLocks noGrp="1"/>
          </p:cNvSpPr>
          <p:nvPr>
            <p:ph type="title"/>
          </p:nvPr>
        </p:nvSpPr>
        <p:spPr>
          <a:xfrm>
            <a:off x="2286000" y="388245"/>
            <a:ext cx="4968021" cy="364358"/>
          </a:xfrm>
        </p:spPr>
        <p:txBody>
          <a:bodyPr/>
          <a:lstStyle/>
          <a:p>
            <a:r>
              <a:rPr lang="en-US" dirty="0" smtClean="0"/>
              <a:t>challenges</a:t>
            </a:r>
            <a:endParaRPr lang="en-US" dirty="0"/>
          </a:p>
        </p:txBody>
      </p:sp>
      <p:grpSp>
        <p:nvGrpSpPr>
          <p:cNvPr id="2" name="Group 1"/>
          <p:cNvGrpSpPr/>
          <p:nvPr/>
        </p:nvGrpSpPr>
        <p:grpSpPr>
          <a:xfrm>
            <a:off x="299912" y="379359"/>
            <a:ext cx="1705808" cy="1344185"/>
            <a:chOff x="5098155" y="1898339"/>
            <a:chExt cx="2975429" cy="1908024"/>
          </a:xfrm>
        </p:grpSpPr>
        <p:sp>
          <p:nvSpPr>
            <p:cNvPr id="79" name="Alternate Process 78"/>
            <p:cNvSpPr/>
            <p:nvPr/>
          </p:nvSpPr>
          <p:spPr>
            <a:xfrm>
              <a:off x="5098155" y="2630706"/>
              <a:ext cx="2975429" cy="435429"/>
            </a:xfrm>
            <a:prstGeom prst="flowChartAlternateProcess">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nvGrpSpPr>
            <p:cNvPr id="80" name="Group 79"/>
            <p:cNvGrpSpPr/>
            <p:nvPr/>
          </p:nvGrpSpPr>
          <p:grpSpPr>
            <a:xfrm>
              <a:off x="5242415" y="3197367"/>
              <a:ext cx="2686908" cy="608996"/>
              <a:chOff x="2235248" y="2471661"/>
              <a:chExt cx="2686908" cy="608996"/>
            </a:xfrm>
          </p:grpSpPr>
          <p:sp>
            <p:nvSpPr>
              <p:cNvPr id="81" name="Round Diagonal Corner Rectangle 80"/>
              <p:cNvSpPr/>
              <p:nvPr/>
            </p:nvSpPr>
            <p:spPr>
              <a:xfrm>
                <a:off x="2235248"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grpSp>
            <p:nvGrpSpPr>
              <p:cNvPr id="82" name="Group 81"/>
              <p:cNvGrpSpPr/>
              <p:nvPr/>
            </p:nvGrpSpPr>
            <p:grpSpPr>
              <a:xfrm>
                <a:off x="2295264" y="2567215"/>
                <a:ext cx="688968" cy="426356"/>
                <a:chOff x="2461335" y="910460"/>
                <a:chExt cx="1334627" cy="825912"/>
              </a:xfrm>
            </p:grpSpPr>
            <p:pic>
              <p:nvPicPr>
                <p:cNvPr id="8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51436" y="991845"/>
                  <a:ext cx="744526" cy="74452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61335" y="910460"/>
                  <a:ext cx="658676" cy="658675"/>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Round Diagonal Corner Rectangle 82"/>
              <p:cNvSpPr/>
              <p:nvPr/>
            </p:nvSpPr>
            <p:spPr>
              <a:xfrm>
                <a:off x="3172325"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sp>
            <p:nvSpPr>
              <p:cNvPr id="84" name="Round Diagonal Corner Rectangle 83"/>
              <p:cNvSpPr/>
              <p:nvPr/>
            </p:nvSpPr>
            <p:spPr>
              <a:xfrm>
                <a:off x="4109403"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pic>
            <p:nvPicPr>
              <p:cNvPr id="8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64439" y="2546414"/>
                <a:ext cx="302680" cy="4653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369778" y="2571188"/>
                <a:ext cx="417847" cy="41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9" name="Group 88"/>
            <p:cNvGrpSpPr/>
            <p:nvPr/>
          </p:nvGrpSpPr>
          <p:grpSpPr>
            <a:xfrm>
              <a:off x="5242415" y="1898339"/>
              <a:ext cx="2686908" cy="608996"/>
              <a:chOff x="2235248" y="2471661"/>
              <a:chExt cx="2686908" cy="608996"/>
            </a:xfrm>
          </p:grpSpPr>
          <p:sp>
            <p:nvSpPr>
              <p:cNvPr id="90" name="Round Diagonal Corner Rectangle 89"/>
              <p:cNvSpPr/>
              <p:nvPr/>
            </p:nvSpPr>
            <p:spPr>
              <a:xfrm>
                <a:off x="2235248"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120" name="Round Diagonal Corner Rectangle 119"/>
              <p:cNvSpPr/>
              <p:nvPr/>
            </p:nvSpPr>
            <p:spPr>
              <a:xfrm>
                <a:off x="3172325"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121" name="Round Diagonal Corner Rectangle 120"/>
              <p:cNvSpPr/>
              <p:nvPr/>
            </p:nvSpPr>
            <p:spPr>
              <a:xfrm>
                <a:off x="4109403" y="2471661"/>
                <a:ext cx="812753" cy="608996"/>
              </a:xfrm>
              <a:prstGeom prst="round2DiagRect">
                <a:avLst/>
              </a:prstGeom>
              <a:solidFill>
                <a:schemeClr val="bg1">
                  <a:alpha val="68000"/>
                </a:schemeClr>
              </a:solidFill>
              <a:ln>
                <a:solidFill>
                  <a:srgbClr val="0899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pic>
          <p:nvPicPr>
            <p:cNvPr id="122"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345714" y="1964483"/>
              <a:ext cx="480311" cy="48031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406401" y="1975013"/>
              <a:ext cx="462829" cy="462829"/>
            </a:xfrm>
            <a:prstGeom prst="rect">
              <a:avLst/>
            </a:prstGeom>
            <a:noFill/>
            <a:extLst>
              <a:ext uri="{909E8E84-426E-40DD-AFC4-6F175D3DCCD1}">
                <a14:hiddenFill xmlns:a14="http://schemas.microsoft.com/office/drawing/2010/main">
                  <a:solidFill>
                    <a:srgbClr val="FFFFFF"/>
                  </a:solidFill>
                </a14:hiddenFill>
              </a:ext>
            </a:extLst>
          </p:spPr>
        </p:pic>
        <p:grpSp>
          <p:nvGrpSpPr>
            <p:cNvPr id="124" name="Group 123"/>
            <p:cNvGrpSpPr/>
            <p:nvPr/>
          </p:nvGrpSpPr>
          <p:grpSpPr>
            <a:xfrm>
              <a:off x="5633368" y="2494635"/>
              <a:ext cx="1899557" cy="145142"/>
              <a:chOff x="2554512" y="1768929"/>
              <a:chExt cx="1899557" cy="145142"/>
            </a:xfrm>
          </p:grpSpPr>
          <p:cxnSp>
            <p:nvCxnSpPr>
              <p:cNvPr id="125" name="Straight Connector 124"/>
              <p:cNvCxnSpPr/>
              <p:nvPr/>
            </p:nvCxnSpPr>
            <p:spPr>
              <a:xfrm flipH="1">
                <a:off x="4454069" y="17816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26" name="Straight Connector 125"/>
              <p:cNvCxnSpPr/>
              <p:nvPr/>
            </p:nvCxnSpPr>
            <p:spPr>
              <a:xfrm flipH="1">
                <a:off x="3490683" y="1779815"/>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27" name="Straight Connector 126"/>
              <p:cNvCxnSpPr/>
              <p:nvPr/>
            </p:nvCxnSpPr>
            <p:spPr>
              <a:xfrm flipH="1">
                <a:off x="2554512" y="17689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grpSp>
        <p:grpSp>
          <p:nvGrpSpPr>
            <p:cNvPr id="128" name="Group 127"/>
            <p:cNvGrpSpPr/>
            <p:nvPr/>
          </p:nvGrpSpPr>
          <p:grpSpPr>
            <a:xfrm>
              <a:off x="5633368" y="3064321"/>
              <a:ext cx="1899557" cy="145142"/>
              <a:chOff x="2554512" y="1768929"/>
              <a:chExt cx="1899557" cy="145142"/>
            </a:xfrm>
          </p:grpSpPr>
          <p:cxnSp>
            <p:nvCxnSpPr>
              <p:cNvPr id="129" name="Straight Connector 128"/>
              <p:cNvCxnSpPr/>
              <p:nvPr/>
            </p:nvCxnSpPr>
            <p:spPr>
              <a:xfrm flipH="1">
                <a:off x="4454069" y="17816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30" name="Straight Connector 129"/>
              <p:cNvCxnSpPr/>
              <p:nvPr/>
            </p:nvCxnSpPr>
            <p:spPr>
              <a:xfrm flipH="1">
                <a:off x="3490683" y="1779815"/>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cxnSp>
            <p:nvCxnSpPr>
              <p:cNvPr id="131" name="Straight Connector 130"/>
              <p:cNvCxnSpPr/>
              <p:nvPr/>
            </p:nvCxnSpPr>
            <p:spPr>
              <a:xfrm flipH="1">
                <a:off x="2554512" y="1768929"/>
                <a:ext cx="0" cy="132442"/>
              </a:xfrm>
              <a:prstGeom prst="line">
                <a:avLst/>
              </a:prstGeom>
              <a:ln>
                <a:solidFill>
                  <a:schemeClr val="tx2"/>
                </a:solidFill>
                <a:headEnd type="oval"/>
                <a:tailEnd type="oval"/>
              </a:ln>
            </p:spPr>
            <p:style>
              <a:lnRef idx="1">
                <a:schemeClr val="accent3"/>
              </a:lnRef>
              <a:fillRef idx="0">
                <a:schemeClr val="accent3"/>
              </a:fillRef>
              <a:effectRef idx="0">
                <a:schemeClr val="accent3"/>
              </a:effectRef>
              <a:fontRef idx="minor">
                <a:schemeClr val="tx1"/>
              </a:fontRef>
            </p:style>
          </p:cxnSp>
        </p:grpSp>
        <p:sp>
          <p:nvSpPr>
            <p:cNvPr id="132" name="TextBox 131"/>
            <p:cNvSpPr txBox="1"/>
            <p:nvPr/>
          </p:nvSpPr>
          <p:spPr>
            <a:xfrm>
              <a:off x="5787589" y="2730493"/>
              <a:ext cx="1551214" cy="240283"/>
            </a:xfrm>
            <a:prstGeom prst="rect">
              <a:avLst/>
            </a:prstGeom>
            <a:noFill/>
          </p:spPr>
          <p:txBody>
            <a:bodyPr vert="horz" wrap="square" lIns="0" tIns="0" rIns="0" bIns="0" rtlCol="0">
              <a:spAutoFit/>
            </a:bodyPr>
            <a:lstStyle/>
            <a:p>
              <a:pPr algn="ctr">
                <a:spcBef>
                  <a:spcPts val="432"/>
                </a:spcBef>
                <a:buClr>
                  <a:schemeClr val="bg1">
                    <a:lumMod val="50000"/>
                  </a:schemeClr>
                </a:buClr>
              </a:pPr>
              <a:r>
                <a:rPr lang="en-US" sz="1100" b="1" dirty="0" err="1" smtClean="0">
                  <a:solidFill>
                    <a:schemeClr val="bg1"/>
                  </a:solidFill>
                  <a:latin typeface="Arial"/>
                  <a:cs typeface="Arial"/>
                </a:rPr>
                <a:t>ESB</a:t>
              </a:r>
              <a:endParaRPr lang="en-US" sz="1600" b="1" dirty="0" err="1" smtClean="0">
                <a:solidFill>
                  <a:schemeClr val="bg1"/>
                </a:solidFill>
                <a:latin typeface="Arial"/>
                <a:cs typeface="Arial"/>
              </a:endParaRPr>
            </a:p>
          </p:txBody>
        </p:sp>
        <p:grpSp>
          <p:nvGrpSpPr>
            <p:cNvPr id="133" name="Group 132"/>
            <p:cNvGrpSpPr/>
            <p:nvPr/>
          </p:nvGrpSpPr>
          <p:grpSpPr>
            <a:xfrm>
              <a:off x="7259423" y="1947007"/>
              <a:ext cx="536575" cy="536574"/>
              <a:chOff x="5318125" y="2075376"/>
              <a:chExt cx="536575" cy="536574"/>
            </a:xfrm>
          </p:grpSpPr>
          <p:grpSp>
            <p:nvGrpSpPr>
              <p:cNvPr id="134" name="Group 133"/>
              <p:cNvGrpSpPr/>
              <p:nvPr/>
            </p:nvGrpSpPr>
            <p:grpSpPr>
              <a:xfrm>
                <a:off x="5458108" y="2179027"/>
                <a:ext cx="256892" cy="262131"/>
                <a:chOff x="4946187" y="3633376"/>
                <a:chExt cx="614599" cy="627132"/>
              </a:xfrm>
            </p:grpSpPr>
            <p:grpSp>
              <p:nvGrpSpPr>
                <p:cNvPr id="136" name="Group 135"/>
                <p:cNvGrpSpPr/>
                <p:nvPr/>
              </p:nvGrpSpPr>
              <p:grpSpPr>
                <a:xfrm>
                  <a:off x="4946187" y="3633376"/>
                  <a:ext cx="614599" cy="613679"/>
                  <a:chOff x="760413" y="2879725"/>
                  <a:chExt cx="1058862" cy="1057275"/>
                </a:xfrm>
                <a:solidFill>
                  <a:schemeClr val="accent1"/>
                </a:solidFill>
              </p:grpSpPr>
              <p:sp>
                <p:nvSpPr>
                  <p:cNvPr id="138" name="Freeform 6"/>
                  <p:cNvSpPr>
                    <a:spLocks noEditPoints="1"/>
                  </p:cNvSpPr>
                  <p:nvPr/>
                </p:nvSpPr>
                <p:spPr bwMode="auto">
                  <a:xfrm>
                    <a:off x="760413" y="2879725"/>
                    <a:ext cx="1058862" cy="1057275"/>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4 h 168"/>
                      <a:gd name="T12" fmla="*/ 4 w 168"/>
                      <a:gd name="T13" fmla="*/ 84 h 168"/>
                      <a:gd name="T14" fmla="*/ 84 w 168"/>
                      <a:gd name="T15" fmla="*/ 164 h 168"/>
                      <a:gd name="T16" fmla="*/ 164 w 168"/>
                      <a:gd name="T17" fmla="*/ 84 h 168"/>
                      <a:gd name="T18" fmla="*/ 84 w 168"/>
                      <a:gd name="T19"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0"/>
                          <a:pt x="0" y="84"/>
                        </a:cubicBezTo>
                        <a:cubicBezTo>
                          <a:pt x="0" y="38"/>
                          <a:pt x="38" y="0"/>
                          <a:pt x="84" y="0"/>
                        </a:cubicBezTo>
                        <a:cubicBezTo>
                          <a:pt x="130" y="0"/>
                          <a:pt x="168" y="38"/>
                          <a:pt x="168" y="84"/>
                        </a:cubicBezTo>
                        <a:cubicBezTo>
                          <a:pt x="168" y="130"/>
                          <a:pt x="130" y="168"/>
                          <a:pt x="84" y="168"/>
                        </a:cubicBezTo>
                        <a:close/>
                        <a:moveTo>
                          <a:pt x="84" y="4"/>
                        </a:moveTo>
                        <a:cubicBezTo>
                          <a:pt x="40" y="4"/>
                          <a:pt x="4" y="40"/>
                          <a:pt x="4" y="84"/>
                        </a:cubicBezTo>
                        <a:cubicBezTo>
                          <a:pt x="4" y="128"/>
                          <a:pt x="40" y="164"/>
                          <a:pt x="84" y="164"/>
                        </a:cubicBezTo>
                        <a:cubicBezTo>
                          <a:pt x="128" y="164"/>
                          <a:pt x="164" y="128"/>
                          <a:pt x="164" y="84"/>
                        </a:cubicBezTo>
                        <a:cubicBezTo>
                          <a:pt x="164" y="40"/>
                          <a:pt x="128" y="4"/>
                          <a:pt x="84" y="4"/>
                        </a:cubicBezTo>
                        <a:close/>
                      </a:path>
                    </a:pathLst>
                  </a:custGeom>
                  <a:grp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7"/>
                  <p:cNvSpPr>
                    <a:spLocks/>
                  </p:cNvSpPr>
                  <p:nvPr/>
                </p:nvSpPr>
                <p:spPr bwMode="auto">
                  <a:xfrm>
                    <a:off x="936625" y="2898775"/>
                    <a:ext cx="750887" cy="881063"/>
                  </a:xfrm>
                  <a:custGeom>
                    <a:avLst/>
                    <a:gdLst>
                      <a:gd name="T0" fmla="*/ 36 w 119"/>
                      <a:gd name="T1" fmla="*/ 120 h 140"/>
                      <a:gd name="T2" fmla="*/ 40 w 119"/>
                      <a:gd name="T3" fmla="*/ 110 h 140"/>
                      <a:gd name="T4" fmla="*/ 33 w 119"/>
                      <a:gd name="T5" fmla="*/ 99 h 140"/>
                      <a:gd name="T6" fmla="*/ 19 w 119"/>
                      <a:gd name="T7" fmla="*/ 90 h 140"/>
                      <a:gd name="T8" fmla="*/ 0 w 119"/>
                      <a:gd name="T9" fmla="*/ 74 h 140"/>
                      <a:gd name="T10" fmla="*/ 38 w 119"/>
                      <a:gd name="T11" fmla="*/ 45 h 140"/>
                      <a:gd name="T12" fmla="*/ 58 w 119"/>
                      <a:gd name="T13" fmla="*/ 48 h 140"/>
                      <a:gd name="T14" fmla="*/ 64 w 119"/>
                      <a:gd name="T15" fmla="*/ 29 h 140"/>
                      <a:gd name="T16" fmla="*/ 52 w 119"/>
                      <a:gd name="T17" fmla="*/ 30 h 140"/>
                      <a:gd name="T18" fmla="*/ 80 w 119"/>
                      <a:gd name="T19" fmla="*/ 1 h 140"/>
                      <a:gd name="T20" fmla="*/ 80 w 119"/>
                      <a:gd name="T21" fmla="*/ 4 h 140"/>
                      <a:gd name="T22" fmla="*/ 54 w 119"/>
                      <a:gd name="T23" fmla="*/ 26 h 140"/>
                      <a:gd name="T24" fmla="*/ 67 w 119"/>
                      <a:gd name="T25" fmla="*/ 26 h 140"/>
                      <a:gd name="T26" fmla="*/ 67 w 119"/>
                      <a:gd name="T27" fmla="*/ 51 h 140"/>
                      <a:gd name="T28" fmla="*/ 37 w 119"/>
                      <a:gd name="T29" fmla="*/ 50 h 140"/>
                      <a:gd name="T30" fmla="*/ 36 w 119"/>
                      <a:gd name="T31" fmla="*/ 49 h 140"/>
                      <a:gd name="T32" fmla="*/ 21 w 119"/>
                      <a:gd name="T33" fmla="*/ 47 h 140"/>
                      <a:gd name="T34" fmla="*/ 13 w 119"/>
                      <a:gd name="T35" fmla="*/ 86 h 140"/>
                      <a:gd name="T36" fmla="*/ 33 w 119"/>
                      <a:gd name="T37" fmla="*/ 89 h 140"/>
                      <a:gd name="T38" fmla="*/ 44 w 119"/>
                      <a:gd name="T39" fmla="*/ 110 h 140"/>
                      <a:gd name="T40" fmla="*/ 40 w 119"/>
                      <a:gd name="T41" fmla="*/ 120 h 140"/>
                      <a:gd name="T42" fmla="*/ 68 w 119"/>
                      <a:gd name="T43" fmla="*/ 120 h 140"/>
                      <a:gd name="T44" fmla="*/ 80 w 119"/>
                      <a:gd name="T45" fmla="*/ 112 h 140"/>
                      <a:gd name="T46" fmla="*/ 79 w 119"/>
                      <a:gd name="T47" fmla="*/ 107 h 140"/>
                      <a:gd name="T48" fmla="*/ 81 w 119"/>
                      <a:gd name="T49" fmla="*/ 95 h 140"/>
                      <a:gd name="T50" fmla="*/ 80 w 119"/>
                      <a:gd name="T51" fmla="*/ 75 h 140"/>
                      <a:gd name="T52" fmla="*/ 74 w 119"/>
                      <a:gd name="T53" fmla="*/ 62 h 140"/>
                      <a:gd name="T54" fmla="*/ 72 w 119"/>
                      <a:gd name="T55" fmla="*/ 57 h 140"/>
                      <a:gd name="T56" fmla="*/ 115 w 119"/>
                      <a:gd name="T57" fmla="*/ 25 h 140"/>
                      <a:gd name="T58" fmla="*/ 119 w 119"/>
                      <a:gd name="T59" fmla="*/ 26 h 140"/>
                      <a:gd name="T60" fmla="*/ 98 w 119"/>
                      <a:gd name="T61" fmla="*/ 54 h 140"/>
                      <a:gd name="T62" fmla="*/ 83 w 119"/>
                      <a:gd name="T63" fmla="*/ 73 h 140"/>
                      <a:gd name="T64" fmla="*/ 93 w 119"/>
                      <a:gd name="T65" fmla="*/ 72 h 140"/>
                      <a:gd name="T66" fmla="*/ 79 w 119"/>
                      <a:gd name="T67" fmla="*/ 103 h 140"/>
                      <a:gd name="T68" fmla="*/ 85 w 119"/>
                      <a:gd name="T69" fmla="*/ 110 h 140"/>
                      <a:gd name="T70" fmla="*/ 72 w 119"/>
                      <a:gd name="T71"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9" h="140">
                        <a:moveTo>
                          <a:pt x="49" y="140"/>
                        </a:moveTo>
                        <a:cubicBezTo>
                          <a:pt x="43" y="140"/>
                          <a:pt x="36" y="124"/>
                          <a:pt x="36" y="120"/>
                        </a:cubicBezTo>
                        <a:cubicBezTo>
                          <a:pt x="36" y="118"/>
                          <a:pt x="37" y="116"/>
                          <a:pt x="38" y="114"/>
                        </a:cubicBezTo>
                        <a:cubicBezTo>
                          <a:pt x="39" y="112"/>
                          <a:pt x="40" y="111"/>
                          <a:pt x="40" y="110"/>
                        </a:cubicBezTo>
                        <a:cubicBezTo>
                          <a:pt x="40" y="108"/>
                          <a:pt x="36" y="103"/>
                          <a:pt x="33" y="100"/>
                        </a:cubicBezTo>
                        <a:cubicBezTo>
                          <a:pt x="33" y="100"/>
                          <a:pt x="33" y="99"/>
                          <a:pt x="33" y="99"/>
                        </a:cubicBezTo>
                        <a:cubicBezTo>
                          <a:pt x="33" y="95"/>
                          <a:pt x="32" y="93"/>
                          <a:pt x="30" y="92"/>
                        </a:cubicBezTo>
                        <a:cubicBezTo>
                          <a:pt x="28" y="89"/>
                          <a:pt x="24" y="90"/>
                          <a:pt x="19" y="90"/>
                        </a:cubicBezTo>
                        <a:cubicBezTo>
                          <a:pt x="17" y="90"/>
                          <a:pt x="15" y="90"/>
                          <a:pt x="13" y="90"/>
                        </a:cubicBezTo>
                        <a:cubicBezTo>
                          <a:pt x="3" y="90"/>
                          <a:pt x="0" y="79"/>
                          <a:pt x="0" y="74"/>
                        </a:cubicBezTo>
                        <a:cubicBezTo>
                          <a:pt x="0" y="73"/>
                          <a:pt x="1" y="47"/>
                          <a:pt x="20" y="43"/>
                        </a:cubicBezTo>
                        <a:cubicBezTo>
                          <a:pt x="29" y="42"/>
                          <a:pt x="35" y="42"/>
                          <a:pt x="38" y="45"/>
                        </a:cubicBezTo>
                        <a:cubicBezTo>
                          <a:pt x="39" y="46"/>
                          <a:pt x="40" y="47"/>
                          <a:pt x="40" y="48"/>
                        </a:cubicBezTo>
                        <a:cubicBezTo>
                          <a:pt x="44" y="52"/>
                          <a:pt x="52" y="50"/>
                          <a:pt x="58" y="48"/>
                        </a:cubicBezTo>
                        <a:cubicBezTo>
                          <a:pt x="61" y="48"/>
                          <a:pt x="63" y="47"/>
                          <a:pt x="65" y="47"/>
                        </a:cubicBezTo>
                        <a:cubicBezTo>
                          <a:pt x="66" y="38"/>
                          <a:pt x="66" y="30"/>
                          <a:pt x="64" y="29"/>
                        </a:cubicBezTo>
                        <a:cubicBezTo>
                          <a:pt x="64" y="29"/>
                          <a:pt x="64" y="29"/>
                          <a:pt x="64" y="29"/>
                        </a:cubicBezTo>
                        <a:cubicBezTo>
                          <a:pt x="60" y="31"/>
                          <a:pt x="56" y="32"/>
                          <a:pt x="52" y="30"/>
                        </a:cubicBezTo>
                        <a:cubicBezTo>
                          <a:pt x="49" y="28"/>
                          <a:pt x="47" y="25"/>
                          <a:pt x="47" y="21"/>
                        </a:cubicBezTo>
                        <a:cubicBezTo>
                          <a:pt x="46" y="8"/>
                          <a:pt x="76" y="1"/>
                          <a:pt x="80" y="1"/>
                        </a:cubicBezTo>
                        <a:cubicBezTo>
                          <a:pt x="81" y="0"/>
                          <a:pt x="82" y="1"/>
                          <a:pt x="82" y="2"/>
                        </a:cubicBezTo>
                        <a:cubicBezTo>
                          <a:pt x="82" y="3"/>
                          <a:pt x="81" y="4"/>
                          <a:pt x="80" y="4"/>
                        </a:cubicBezTo>
                        <a:cubicBezTo>
                          <a:pt x="69" y="7"/>
                          <a:pt x="50" y="13"/>
                          <a:pt x="51" y="20"/>
                        </a:cubicBezTo>
                        <a:cubicBezTo>
                          <a:pt x="51" y="23"/>
                          <a:pt x="52" y="25"/>
                          <a:pt x="54" y="26"/>
                        </a:cubicBezTo>
                        <a:cubicBezTo>
                          <a:pt x="56" y="27"/>
                          <a:pt x="59" y="27"/>
                          <a:pt x="62" y="26"/>
                        </a:cubicBezTo>
                        <a:cubicBezTo>
                          <a:pt x="64" y="25"/>
                          <a:pt x="66" y="25"/>
                          <a:pt x="67" y="26"/>
                        </a:cubicBezTo>
                        <a:cubicBezTo>
                          <a:pt x="71" y="29"/>
                          <a:pt x="70" y="43"/>
                          <a:pt x="69" y="49"/>
                        </a:cubicBezTo>
                        <a:cubicBezTo>
                          <a:pt x="69" y="50"/>
                          <a:pt x="68" y="51"/>
                          <a:pt x="67" y="51"/>
                        </a:cubicBezTo>
                        <a:cubicBezTo>
                          <a:pt x="65" y="51"/>
                          <a:pt x="62" y="52"/>
                          <a:pt x="59" y="52"/>
                        </a:cubicBezTo>
                        <a:cubicBezTo>
                          <a:pt x="52" y="54"/>
                          <a:pt x="42" y="56"/>
                          <a:pt x="37" y="50"/>
                        </a:cubicBezTo>
                        <a:cubicBezTo>
                          <a:pt x="36" y="50"/>
                          <a:pt x="36" y="49"/>
                          <a:pt x="36" y="49"/>
                        </a:cubicBezTo>
                        <a:cubicBezTo>
                          <a:pt x="36" y="49"/>
                          <a:pt x="36" y="49"/>
                          <a:pt x="36" y="49"/>
                        </a:cubicBezTo>
                        <a:cubicBezTo>
                          <a:pt x="36" y="49"/>
                          <a:pt x="36" y="48"/>
                          <a:pt x="35" y="48"/>
                        </a:cubicBezTo>
                        <a:cubicBezTo>
                          <a:pt x="34" y="47"/>
                          <a:pt x="30" y="45"/>
                          <a:pt x="21" y="47"/>
                        </a:cubicBezTo>
                        <a:cubicBezTo>
                          <a:pt x="5" y="50"/>
                          <a:pt x="4" y="74"/>
                          <a:pt x="4" y="74"/>
                        </a:cubicBezTo>
                        <a:cubicBezTo>
                          <a:pt x="4" y="74"/>
                          <a:pt x="5" y="86"/>
                          <a:pt x="13" y="86"/>
                        </a:cubicBezTo>
                        <a:cubicBezTo>
                          <a:pt x="15" y="86"/>
                          <a:pt x="17" y="86"/>
                          <a:pt x="19" y="86"/>
                        </a:cubicBezTo>
                        <a:cubicBezTo>
                          <a:pt x="24" y="86"/>
                          <a:pt x="30" y="85"/>
                          <a:pt x="33" y="89"/>
                        </a:cubicBezTo>
                        <a:cubicBezTo>
                          <a:pt x="35" y="91"/>
                          <a:pt x="36" y="94"/>
                          <a:pt x="37" y="98"/>
                        </a:cubicBezTo>
                        <a:cubicBezTo>
                          <a:pt x="39" y="100"/>
                          <a:pt x="44" y="106"/>
                          <a:pt x="44" y="110"/>
                        </a:cubicBezTo>
                        <a:cubicBezTo>
                          <a:pt x="44" y="112"/>
                          <a:pt x="43" y="114"/>
                          <a:pt x="42" y="116"/>
                        </a:cubicBezTo>
                        <a:cubicBezTo>
                          <a:pt x="41" y="117"/>
                          <a:pt x="40" y="119"/>
                          <a:pt x="40" y="120"/>
                        </a:cubicBezTo>
                        <a:cubicBezTo>
                          <a:pt x="40" y="123"/>
                          <a:pt x="47" y="135"/>
                          <a:pt x="49" y="136"/>
                        </a:cubicBezTo>
                        <a:cubicBezTo>
                          <a:pt x="58" y="136"/>
                          <a:pt x="68" y="133"/>
                          <a:pt x="68" y="120"/>
                        </a:cubicBezTo>
                        <a:cubicBezTo>
                          <a:pt x="68" y="119"/>
                          <a:pt x="69" y="119"/>
                          <a:pt x="70" y="118"/>
                        </a:cubicBezTo>
                        <a:cubicBezTo>
                          <a:pt x="70" y="118"/>
                          <a:pt x="75" y="117"/>
                          <a:pt x="80" y="112"/>
                        </a:cubicBezTo>
                        <a:cubicBezTo>
                          <a:pt x="80" y="111"/>
                          <a:pt x="81" y="110"/>
                          <a:pt x="81" y="110"/>
                        </a:cubicBezTo>
                        <a:cubicBezTo>
                          <a:pt x="81" y="109"/>
                          <a:pt x="80" y="108"/>
                          <a:pt x="79" y="107"/>
                        </a:cubicBezTo>
                        <a:cubicBezTo>
                          <a:pt x="77" y="106"/>
                          <a:pt x="75" y="105"/>
                          <a:pt x="75" y="102"/>
                        </a:cubicBezTo>
                        <a:cubicBezTo>
                          <a:pt x="75" y="101"/>
                          <a:pt x="77" y="99"/>
                          <a:pt x="81" y="95"/>
                        </a:cubicBezTo>
                        <a:cubicBezTo>
                          <a:pt x="88" y="88"/>
                          <a:pt x="94" y="81"/>
                          <a:pt x="91" y="76"/>
                        </a:cubicBezTo>
                        <a:cubicBezTo>
                          <a:pt x="88" y="77"/>
                          <a:pt x="83" y="79"/>
                          <a:pt x="80" y="75"/>
                        </a:cubicBezTo>
                        <a:cubicBezTo>
                          <a:pt x="79" y="75"/>
                          <a:pt x="79" y="75"/>
                          <a:pt x="79" y="74"/>
                        </a:cubicBezTo>
                        <a:cubicBezTo>
                          <a:pt x="78" y="68"/>
                          <a:pt x="75" y="62"/>
                          <a:pt x="74" y="62"/>
                        </a:cubicBezTo>
                        <a:cubicBezTo>
                          <a:pt x="72" y="62"/>
                          <a:pt x="72" y="61"/>
                          <a:pt x="72" y="60"/>
                        </a:cubicBezTo>
                        <a:cubicBezTo>
                          <a:pt x="71" y="60"/>
                          <a:pt x="71" y="59"/>
                          <a:pt x="72" y="57"/>
                        </a:cubicBezTo>
                        <a:cubicBezTo>
                          <a:pt x="75" y="54"/>
                          <a:pt x="86" y="48"/>
                          <a:pt x="99" y="50"/>
                        </a:cubicBezTo>
                        <a:cubicBezTo>
                          <a:pt x="111" y="43"/>
                          <a:pt x="115" y="26"/>
                          <a:pt x="115" y="25"/>
                        </a:cubicBezTo>
                        <a:cubicBezTo>
                          <a:pt x="115" y="24"/>
                          <a:pt x="116" y="24"/>
                          <a:pt x="117" y="24"/>
                        </a:cubicBezTo>
                        <a:cubicBezTo>
                          <a:pt x="118" y="24"/>
                          <a:pt x="119" y="25"/>
                          <a:pt x="119" y="26"/>
                        </a:cubicBezTo>
                        <a:cubicBezTo>
                          <a:pt x="118" y="27"/>
                          <a:pt x="115" y="47"/>
                          <a:pt x="100" y="54"/>
                        </a:cubicBezTo>
                        <a:cubicBezTo>
                          <a:pt x="99" y="54"/>
                          <a:pt x="99" y="54"/>
                          <a:pt x="98" y="54"/>
                        </a:cubicBezTo>
                        <a:cubicBezTo>
                          <a:pt x="89" y="52"/>
                          <a:pt x="80" y="56"/>
                          <a:pt x="76" y="59"/>
                        </a:cubicBezTo>
                        <a:cubicBezTo>
                          <a:pt x="79" y="61"/>
                          <a:pt x="81" y="67"/>
                          <a:pt x="83" y="73"/>
                        </a:cubicBezTo>
                        <a:cubicBezTo>
                          <a:pt x="85" y="75"/>
                          <a:pt x="91" y="72"/>
                          <a:pt x="91" y="72"/>
                        </a:cubicBezTo>
                        <a:cubicBezTo>
                          <a:pt x="92" y="72"/>
                          <a:pt x="93" y="72"/>
                          <a:pt x="93" y="72"/>
                        </a:cubicBezTo>
                        <a:cubicBezTo>
                          <a:pt x="101" y="80"/>
                          <a:pt x="91" y="91"/>
                          <a:pt x="84" y="98"/>
                        </a:cubicBezTo>
                        <a:cubicBezTo>
                          <a:pt x="82" y="99"/>
                          <a:pt x="80" y="102"/>
                          <a:pt x="79" y="103"/>
                        </a:cubicBezTo>
                        <a:cubicBezTo>
                          <a:pt x="79" y="103"/>
                          <a:pt x="81" y="104"/>
                          <a:pt x="81" y="104"/>
                        </a:cubicBezTo>
                        <a:cubicBezTo>
                          <a:pt x="83" y="106"/>
                          <a:pt x="85" y="107"/>
                          <a:pt x="85" y="110"/>
                        </a:cubicBezTo>
                        <a:cubicBezTo>
                          <a:pt x="85" y="111"/>
                          <a:pt x="84" y="113"/>
                          <a:pt x="82" y="115"/>
                        </a:cubicBezTo>
                        <a:cubicBezTo>
                          <a:pt x="78" y="119"/>
                          <a:pt x="74" y="121"/>
                          <a:pt x="72" y="122"/>
                        </a:cubicBezTo>
                        <a:cubicBezTo>
                          <a:pt x="72" y="133"/>
                          <a:pt x="63" y="140"/>
                          <a:pt x="49" y="140"/>
                        </a:cubicBezTo>
                        <a:close/>
                      </a:path>
                    </a:pathLst>
                  </a:custGeom>
                  <a:grpFill/>
                  <a:ln w="12700">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7" name="Rectangle 136"/>
                <p:cNvSpPr/>
                <p:nvPr/>
              </p:nvSpPr>
              <p:spPr>
                <a:xfrm>
                  <a:off x="5006383" y="4142080"/>
                  <a:ext cx="506355" cy="118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pic>
            <p:nvPicPr>
              <p:cNvPr id="135"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5318125" y="2075376"/>
                <a:ext cx="536575" cy="53657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738562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 calcmode="lin" valueType="num">
                                      <p:cBhvr>
                                        <p:cTn id="7" dur="1000" fill="hold"/>
                                        <p:tgtEl>
                                          <p:spTgt spid="6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1">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1">
                                            <p:txEl>
                                              <p:pRg st="2" end="2"/>
                                            </p:txEl>
                                          </p:spTgt>
                                        </p:tgtEl>
                                        <p:attrNameLst>
                                          <p:attrName>style.visibility</p:attrName>
                                        </p:attrNameLst>
                                      </p:cBhvr>
                                      <p:to>
                                        <p:strVal val="visible"/>
                                      </p:to>
                                    </p:set>
                                    <p:anim calcmode="lin" valueType="num">
                                      <p:cBhvr>
                                        <p:cTn id="12" dur="1000" fill="hold"/>
                                        <p:tgtEl>
                                          <p:spTgt spid="61">
                                            <p:txEl>
                                              <p:pRg st="2" end="2"/>
                                            </p:txEl>
                                          </p:spTgt>
                                        </p:tgtEl>
                                        <p:attrNameLst>
                                          <p:attrName>ppt_w</p:attrName>
                                        </p:attrNameLst>
                                      </p:cBhvr>
                                      <p:tavLst>
                                        <p:tav tm="0">
                                          <p:val>
                                            <p:strVal val="#ppt_w*0.70"/>
                                          </p:val>
                                        </p:tav>
                                        <p:tav tm="100000">
                                          <p:val>
                                            <p:strVal val="#ppt_w"/>
                                          </p:val>
                                        </p:tav>
                                      </p:tavLst>
                                    </p:anim>
                                    <p:anim calcmode="lin" valueType="num">
                                      <p:cBhvr>
                                        <p:cTn id="13" dur="1000" fill="hold"/>
                                        <p:tgtEl>
                                          <p:spTgt spid="61">
                                            <p:txEl>
                                              <p:pRg st="2" end="2"/>
                                            </p:txEl>
                                          </p:spTgt>
                                        </p:tgtEl>
                                        <p:attrNameLst>
                                          <p:attrName>ppt_h</p:attrName>
                                        </p:attrNameLst>
                                      </p:cBhvr>
                                      <p:tavLst>
                                        <p:tav tm="0">
                                          <p:val>
                                            <p:strVal val="#ppt_h"/>
                                          </p:val>
                                        </p:tav>
                                        <p:tav tm="100000">
                                          <p:val>
                                            <p:strVal val="#ppt_h"/>
                                          </p:val>
                                        </p:tav>
                                      </p:tavLst>
                                    </p:anim>
                                    <p:animEffect transition="in" filter="fade">
                                      <p:cBhvr>
                                        <p:cTn id="14" dur="1000"/>
                                        <p:tgtEl>
                                          <p:spTgt spid="61">
                                            <p:txEl>
                                              <p:pRg st="2" end="2"/>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61">
                                            <p:txEl>
                                              <p:pRg st="4" end="4"/>
                                            </p:txEl>
                                          </p:spTgt>
                                        </p:tgtEl>
                                        <p:attrNameLst>
                                          <p:attrName>style.visibility</p:attrName>
                                        </p:attrNameLst>
                                      </p:cBhvr>
                                      <p:to>
                                        <p:strVal val="visible"/>
                                      </p:to>
                                    </p:set>
                                    <p:anim calcmode="lin" valueType="num">
                                      <p:cBhvr>
                                        <p:cTn id="17" dur="1000" fill="hold"/>
                                        <p:tgtEl>
                                          <p:spTgt spid="61">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61">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61">
                                            <p:txEl>
                                              <p:pRg st="4" end="4"/>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61">
                                            <p:txEl>
                                              <p:pRg st="6" end="6"/>
                                            </p:txEl>
                                          </p:spTgt>
                                        </p:tgtEl>
                                        <p:attrNameLst>
                                          <p:attrName>style.visibility</p:attrName>
                                        </p:attrNameLst>
                                      </p:cBhvr>
                                      <p:to>
                                        <p:strVal val="visible"/>
                                      </p:to>
                                    </p:set>
                                    <p:anim calcmode="lin" valueType="num">
                                      <p:cBhvr>
                                        <p:cTn id="22" dur="1000" fill="hold"/>
                                        <p:tgtEl>
                                          <p:spTgt spid="61">
                                            <p:txEl>
                                              <p:pRg st="6" end="6"/>
                                            </p:txEl>
                                          </p:spTgt>
                                        </p:tgtEl>
                                        <p:attrNameLst>
                                          <p:attrName>ppt_w</p:attrName>
                                        </p:attrNameLst>
                                      </p:cBhvr>
                                      <p:tavLst>
                                        <p:tav tm="0">
                                          <p:val>
                                            <p:strVal val="#ppt_w*0.70"/>
                                          </p:val>
                                        </p:tav>
                                        <p:tav tm="100000">
                                          <p:val>
                                            <p:strVal val="#ppt_w"/>
                                          </p:val>
                                        </p:tav>
                                      </p:tavLst>
                                    </p:anim>
                                    <p:anim calcmode="lin" valueType="num">
                                      <p:cBhvr>
                                        <p:cTn id="23" dur="1000" fill="hold"/>
                                        <p:tgtEl>
                                          <p:spTgt spid="61">
                                            <p:txEl>
                                              <p:pRg st="6" end="6"/>
                                            </p:txEl>
                                          </p:spTgt>
                                        </p:tgtEl>
                                        <p:attrNameLst>
                                          <p:attrName>ppt_h</p:attrName>
                                        </p:attrNameLst>
                                      </p:cBhvr>
                                      <p:tavLst>
                                        <p:tav tm="0">
                                          <p:val>
                                            <p:strVal val="#ppt_h"/>
                                          </p:val>
                                        </p:tav>
                                        <p:tav tm="100000">
                                          <p:val>
                                            <p:strVal val="#ppt_h"/>
                                          </p:val>
                                        </p:tav>
                                      </p:tavLst>
                                    </p:anim>
                                    <p:animEffect transition="in" filter="fade">
                                      <p:cBhvr>
                                        <p:cTn id="24" dur="1000"/>
                                        <p:tgtEl>
                                          <p:spTgt spid="61">
                                            <p:txEl>
                                              <p:pRg st="6" end="6"/>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61">
                                            <p:txEl>
                                              <p:pRg st="8" end="8"/>
                                            </p:txEl>
                                          </p:spTgt>
                                        </p:tgtEl>
                                        <p:attrNameLst>
                                          <p:attrName>style.visibility</p:attrName>
                                        </p:attrNameLst>
                                      </p:cBhvr>
                                      <p:to>
                                        <p:strVal val="visible"/>
                                      </p:to>
                                    </p:set>
                                    <p:anim calcmode="lin" valueType="num">
                                      <p:cBhvr>
                                        <p:cTn id="27" dur="1000" fill="hold"/>
                                        <p:tgtEl>
                                          <p:spTgt spid="61">
                                            <p:txEl>
                                              <p:pRg st="8" end="8"/>
                                            </p:txEl>
                                          </p:spTgt>
                                        </p:tgtEl>
                                        <p:attrNameLst>
                                          <p:attrName>ppt_w</p:attrName>
                                        </p:attrNameLst>
                                      </p:cBhvr>
                                      <p:tavLst>
                                        <p:tav tm="0">
                                          <p:val>
                                            <p:strVal val="#ppt_w*0.70"/>
                                          </p:val>
                                        </p:tav>
                                        <p:tav tm="100000">
                                          <p:val>
                                            <p:strVal val="#ppt_w"/>
                                          </p:val>
                                        </p:tav>
                                      </p:tavLst>
                                    </p:anim>
                                    <p:anim calcmode="lin" valueType="num">
                                      <p:cBhvr>
                                        <p:cTn id="28" dur="1000" fill="hold"/>
                                        <p:tgtEl>
                                          <p:spTgt spid="61">
                                            <p:txEl>
                                              <p:pRg st="8" end="8"/>
                                            </p:txEl>
                                          </p:spTgt>
                                        </p:tgtEl>
                                        <p:attrNameLst>
                                          <p:attrName>ppt_h</p:attrName>
                                        </p:attrNameLst>
                                      </p:cBhvr>
                                      <p:tavLst>
                                        <p:tav tm="0">
                                          <p:val>
                                            <p:strVal val="#ppt_h"/>
                                          </p:val>
                                        </p:tav>
                                        <p:tav tm="100000">
                                          <p:val>
                                            <p:strVal val="#ppt_h"/>
                                          </p:val>
                                        </p:tav>
                                      </p:tavLst>
                                    </p:anim>
                                    <p:animEffect transition="in" filter="fade">
                                      <p:cBhvr>
                                        <p:cTn id="29" dur="1000"/>
                                        <p:tgtEl>
                                          <p:spTgt spid="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allAtOnce">
        <p:tmplLst>
          <p:tmpl lvl="1">
            <p:tnLst>
              <p:par>
                <p:cTn presetID="55"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1000" fill="hold"/>
                        <p:tgtEl>
                          <p:spTgt spid="61"/>
                        </p:tgtEl>
                        <p:attrNameLst>
                          <p:attrName>ppt_w</p:attrName>
                        </p:attrNameLst>
                      </p:cBhvr>
                      <p:tavLst>
                        <p:tav tm="0">
                          <p:val>
                            <p:strVal val="#ppt_w*0.70"/>
                          </p:val>
                        </p:tav>
                        <p:tav tm="100000">
                          <p:val>
                            <p:strVal val="#ppt_w"/>
                          </p:val>
                        </p:tav>
                      </p:tavLst>
                    </p:anim>
                    <p:anim calcmode="lin" valueType="num">
                      <p:cBhvr>
                        <p:cTn dur="1000" fill="hold"/>
                        <p:tgtEl>
                          <p:spTgt spid="61"/>
                        </p:tgtEl>
                        <p:attrNameLst>
                          <p:attrName>ppt_h</p:attrName>
                        </p:attrNameLst>
                      </p:cBhvr>
                      <p:tavLst>
                        <p:tav tm="0">
                          <p:val>
                            <p:strVal val="#ppt_h"/>
                          </p:val>
                        </p:tav>
                        <p:tav tm="100000">
                          <p:val>
                            <p:strVal val="#ppt_h"/>
                          </p:val>
                        </p:tav>
                      </p:tavLst>
                    </p:anim>
                    <p:animEffect transition="in" filter="fade">
                      <p:cBhvr>
                        <p:cTn dur="1000"/>
                        <p:tgtEl>
                          <p:spTgt spid="61"/>
                        </p:tgtEl>
                      </p:cBhvr>
                    </p:animEffect>
                  </p:childTnLst>
                </p:cTn>
              </p:par>
            </p:tnLst>
          </p:tmpl>
        </p:tmplLst>
      </p:b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IN" smtClean="0"/>
              <a:t>© 2016 Software AG. All rights reserved. For internal use only</a:t>
            </a:r>
            <a:endParaRPr lang="en-US" dirty="0"/>
          </a:p>
        </p:txBody>
      </p:sp>
    </p:spTree>
    <p:extLst>
      <p:ext uri="{BB962C8B-B14F-4D97-AF65-F5344CB8AC3E}">
        <p14:creationId xmlns:p14="http://schemas.microsoft.com/office/powerpoint/2010/main" val="3261904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Architecture 	</a:t>
            </a:r>
            <a:endParaRPr lang="en-US" dirty="0"/>
          </a:p>
        </p:txBody>
      </p:sp>
      <p:sp>
        <p:nvSpPr>
          <p:cNvPr id="4" name="Text Placeholder 3"/>
          <p:cNvSpPr>
            <a:spLocks noGrp="1"/>
          </p:cNvSpPr>
          <p:nvPr>
            <p:ph type="body" sz="quarter" idx="13"/>
          </p:nvPr>
        </p:nvSpPr>
        <p:spPr/>
        <p:txBody>
          <a:bodyPr/>
          <a:lstStyle/>
          <a:p>
            <a:endParaRPr lang="en-US" dirty="0"/>
          </a:p>
        </p:txBody>
      </p:sp>
      <p:grpSp>
        <p:nvGrpSpPr>
          <p:cNvPr id="6" name="Group 5"/>
          <p:cNvGrpSpPr/>
          <p:nvPr/>
        </p:nvGrpSpPr>
        <p:grpSpPr>
          <a:xfrm>
            <a:off x="834559" y="955180"/>
            <a:ext cx="6537463" cy="3843196"/>
            <a:chOff x="404091" y="1333721"/>
            <a:chExt cx="4912193" cy="3362395"/>
          </a:xfrm>
        </p:grpSpPr>
        <p:pic>
          <p:nvPicPr>
            <p:cNvPr id="264" name="Picture 263" descr="custom-app.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782291" y="2563603"/>
              <a:ext cx="461818" cy="398318"/>
            </a:xfrm>
            <a:prstGeom prst="rect">
              <a:avLst/>
            </a:prstGeom>
          </p:spPr>
        </p:pic>
        <p:pic>
          <p:nvPicPr>
            <p:cNvPr id="265" name="Picture 264" descr="custom-app.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629891" y="2472589"/>
              <a:ext cx="461818" cy="398318"/>
            </a:xfrm>
            <a:prstGeom prst="rect">
              <a:avLst/>
            </a:prstGeom>
          </p:spPr>
        </p:pic>
        <p:cxnSp>
          <p:nvCxnSpPr>
            <p:cNvPr id="266" name="Curved Connector 18"/>
            <p:cNvCxnSpPr>
              <a:cxnSpLocks noChangeAspect="1"/>
              <a:stCxn id="338" idx="3"/>
              <a:endCxn id="321" idx="2"/>
            </p:cNvCxnSpPr>
            <p:nvPr/>
          </p:nvCxnSpPr>
          <p:spPr>
            <a:xfrm flipV="1">
              <a:off x="2662767" y="3985910"/>
              <a:ext cx="480483" cy="496224"/>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Curved Connector 18"/>
            <p:cNvCxnSpPr>
              <a:cxnSpLocks noChangeAspect="1"/>
              <a:stCxn id="327" idx="3"/>
              <a:endCxn id="288" idx="1"/>
            </p:cNvCxnSpPr>
            <p:nvPr/>
          </p:nvCxnSpPr>
          <p:spPr>
            <a:xfrm>
              <a:off x="1402776" y="3459153"/>
              <a:ext cx="1513606" cy="85618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8" name="Picture 267" descr="cloud.png"/>
            <p:cNvPicPr>
              <a:picLocks noChangeAspect="1"/>
            </p:cNvPicPr>
            <p:nvPr/>
          </p:nvPicPr>
          <p:blipFill>
            <a:blip r:embed="rId5"/>
            <a:stretch>
              <a:fillRect/>
            </a:stretch>
          </p:blipFill>
          <p:spPr>
            <a:xfrm>
              <a:off x="2086841" y="1333721"/>
              <a:ext cx="1350818" cy="861951"/>
            </a:xfrm>
            <a:prstGeom prst="rect">
              <a:avLst/>
            </a:prstGeom>
          </p:spPr>
        </p:pic>
        <p:cxnSp>
          <p:nvCxnSpPr>
            <p:cNvPr id="269" name="Curved Connector 18"/>
            <p:cNvCxnSpPr>
              <a:cxnSpLocks noChangeAspect="1"/>
              <a:endCxn id="279" idx="3"/>
            </p:cNvCxnSpPr>
            <p:nvPr/>
          </p:nvCxnSpPr>
          <p:spPr>
            <a:xfrm rot="5400000">
              <a:off x="1737976" y="2413611"/>
              <a:ext cx="1280968" cy="528590"/>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Curved Connector 18"/>
            <p:cNvCxnSpPr>
              <a:cxnSpLocks noChangeAspect="1"/>
              <a:endCxn id="276" idx="0"/>
            </p:cNvCxnSpPr>
            <p:nvPr/>
          </p:nvCxnSpPr>
          <p:spPr>
            <a:xfrm rot="16200000" flipH="1">
              <a:off x="2378942" y="2481920"/>
              <a:ext cx="1146460" cy="24245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1" name="Picture 270" descr="sap.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2390486" y="2388596"/>
              <a:ext cx="989061" cy="623455"/>
            </a:xfrm>
            <a:prstGeom prst="rect">
              <a:avLst/>
            </a:prstGeom>
          </p:spPr>
        </p:pic>
        <p:sp>
          <p:nvSpPr>
            <p:cNvPr id="272" name="Rectangle 271"/>
            <p:cNvSpPr>
              <a:spLocks noChangeAspect="1"/>
            </p:cNvSpPr>
            <p:nvPr/>
          </p:nvSpPr>
          <p:spPr>
            <a:xfrm>
              <a:off x="2799773" y="2382101"/>
              <a:ext cx="559955" cy="430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273" name="Curved Connector 18"/>
            <p:cNvCxnSpPr>
              <a:cxnSpLocks noChangeAspect="1"/>
              <a:stCxn id="271" idx="2"/>
              <a:endCxn id="288" idx="3"/>
            </p:cNvCxnSpPr>
            <p:nvPr/>
          </p:nvCxnSpPr>
          <p:spPr>
            <a:xfrm rot="16200000" flipH="1">
              <a:off x="2456873" y="3440194"/>
              <a:ext cx="1303289" cy="447001"/>
            </a:xfrm>
            <a:prstGeom prst="curvedConnector4">
              <a:avLst>
                <a:gd name="adj1" fmla="val 43356"/>
                <a:gd name="adj2" fmla="val 16177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4" name="Rounded Rectangle 273"/>
            <p:cNvSpPr>
              <a:spLocks noChangeAspect="1"/>
            </p:cNvSpPr>
            <p:nvPr/>
          </p:nvSpPr>
          <p:spPr>
            <a:xfrm>
              <a:off x="1264231" y="1999794"/>
              <a:ext cx="138545" cy="34059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pic>
          <p:nvPicPr>
            <p:cNvPr id="276" name="Picture 275" descr="acquire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842491" y="3176378"/>
              <a:ext cx="461818" cy="461818"/>
            </a:xfrm>
            <a:prstGeom prst="rect">
              <a:avLst/>
            </a:prstGeom>
          </p:spPr>
        </p:pic>
        <p:pic>
          <p:nvPicPr>
            <p:cNvPr id="277" name="Picture 276" descr="app.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1682750" y="2215221"/>
              <a:ext cx="381000" cy="330970"/>
            </a:xfrm>
            <a:prstGeom prst="rect">
              <a:avLst/>
            </a:prstGeom>
          </p:spPr>
        </p:pic>
        <p:pic>
          <p:nvPicPr>
            <p:cNvPr id="278" name="Picture 277" descr="db.png"/>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1894609" y="3655904"/>
              <a:ext cx="300182" cy="400243"/>
            </a:xfrm>
            <a:prstGeom prst="rect">
              <a:avLst/>
            </a:prstGeom>
          </p:spPr>
        </p:pic>
        <p:pic>
          <p:nvPicPr>
            <p:cNvPr id="279" name="Picture 278" descr="app.png"/>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a:xfrm>
              <a:off x="1725468" y="3158677"/>
              <a:ext cx="388697" cy="319425"/>
            </a:xfrm>
            <a:prstGeom prst="rect">
              <a:avLst/>
            </a:prstGeom>
          </p:spPr>
        </p:pic>
        <p:cxnSp>
          <p:nvCxnSpPr>
            <p:cNvPr id="280" name="Curved Connector 279"/>
            <p:cNvCxnSpPr>
              <a:cxnSpLocks noChangeAspect="1"/>
              <a:stCxn id="279" idx="3"/>
              <a:endCxn id="321" idx="1"/>
            </p:cNvCxnSpPr>
            <p:nvPr/>
          </p:nvCxnSpPr>
          <p:spPr>
            <a:xfrm>
              <a:off x="2114165" y="3318390"/>
              <a:ext cx="838585" cy="505884"/>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cxnSpLocks noChangeAspect="1"/>
              <a:stCxn id="279" idx="0"/>
              <a:endCxn id="277" idx="2"/>
            </p:cNvCxnSpPr>
            <p:nvPr/>
          </p:nvCxnSpPr>
          <p:spPr>
            <a:xfrm rot="16200000" flipV="1">
              <a:off x="1618132" y="2831266"/>
              <a:ext cx="556805" cy="42334"/>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Curved Connector 281"/>
            <p:cNvCxnSpPr>
              <a:cxnSpLocks noChangeAspect="1"/>
              <a:stCxn id="279" idx="0"/>
              <a:endCxn id="271" idx="1"/>
            </p:cNvCxnSpPr>
            <p:nvPr/>
          </p:nvCxnSpPr>
          <p:spPr>
            <a:xfrm rot="5400000" flipH="1" flipV="1">
              <a:off x="1946809" y="2715561"/>
              <a:ext cx="416685" cy="427881"/>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Curved Connector 18"/>
            <p:cNvCxnSpPr>
              <a:cxnSpLocks noChangeAspect="1"/>
              <a:stCxn id="277" idx="3"/>
              <a:endCxn id="271" idx="1"/>
            </p:cNvCxnSpPr>
            <p:nvPr/>
          </p:nvCxnSpPr>
          <p:spPr>
            <a:xfrm>
              <a:off x="2078602" y="2395234"/>
              <a:ext cx="297033" cy="290562"/>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Curved Connector 18"/>
            <p:cNvCxnSpPr>
              <a:cxnSpLocks noChangeAspect="1"/>
              <a:stCxn id="276" idx="1"/>
              <a:endCxn id="279" idx="3"/>
            </p:cNvCxnSpPr>
            <p:nvPr/>
          </p:nvCxnSpPr>
          <p:spPr>
            <a:xfrm rot="10800000">
              <a:off x="2147271" y="3322432"/>
              <a:ext cx="662115" cy="8081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Curved Connector 18"/>
            <p:cNvCxnSpPr>
              <a:cxnSpLocks noChangeAspect="1"/>
              <a:stCxn id="276" idx="0"/>
              <a:endCxn id="271" idx="3"/>
            </p:cNvCxnSpPr>
            <p:nvPr/>
          </p:nvCxnSpPr>
          <p:spPr>
            <a:xfrm rot="5400000" flipH="1" flipV="1">
              <a:off x="3010085" y="2799194"/>
              <a:ext cx="432776" cy="278315"/>
            </a:xfrm>
            <a:prstGeom prst="curvedConnector4">
              <a:avLst>
                <a:gd name="adj1" fmla="val 17259"/>
                <a:gd name="adj2" fmla="val 17467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Curved Connector 285"/>
            <p:cNvCxnSpPr>
              <a:cxnSpLocks noChangeAspect="1"/>
              <a:stCxn id="321" idx="3"/>
              <a:endCxn id="271" idx="3"/>
            </p:cNvCxnSpPr>
            <p:nvPr/>
          </p:nvCxnSpPr>
          <p:spPr>
            <a:xfrm flipV="1">
              <a:off x="3333750" y="2700324"/>
              <a:ext cx="45797" cy="1123950"/>
            </a:xfrm>
            <a:prstGeom prst="curvedConnector3">
              <a:avLst>
                <a:gd name="adj1" fmla="val 599159"/>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7" name="Picture 286" descr="db.png"/>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2453409" y="3655904"/>
              <a:ext cx="300182" cy="400243"/>
            </a:xfrm>
            <a:prstGeom prst="rect">
              <a:avLst/>
            </a:prstGeom>
          </p:spPr>
        </p:pic>
        <p:pic>
          <p:nvPicPr>
            <p:cNvPr id="288" name="Picture 287" descr="mdm.png"/>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a:xfrm>
              <a:off x="2916382" y="4142158"/>
              <a:ext cx="415636" cy="346364"/>
            </a:xfrm>
            <a:prstGeom prst="rect">
              <a:avLst/>
            </a:prstGeom>
          </p:spPr>
        </p:pic>
        <p:pic>
          <p:nvPicPr>
            <p:cNvPr id="289" name="Picture 288" descr="bi.png"/>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1770496" y="4207486"/>
              <a:ext cx="273242" cy="425257"/>
            </a:xfrm>
            <a:prstGeom prst="rect">
              <a:avLst/>
            </a:prstGeom>
          </p:spPr>
        </p:pic>
        <p:pic>
          <p:nvPicPr>
            <p:cNvPr id="290" name="Picture 289" descr="b2b.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80291" y="1944481"/>
              <a:ext cx="461818" cy="461818"/>
            </a:xfrm>
            <a:prstGeom prst="rect">
              <a:avLst/>
            </a:prstGeom>
          </p:spPr>
        </p:pic>
        <p:pic>
          <p:nvPicPr>
            <p:cNvPr id="291" name="Picture 290" descr="person.png"/>
            <p:cNvPicPr>
              <a:picLocks noChangeAspect="1"/>
            </p:cNvPicPr>
            <p:nvPr/>
          </p:nvPicPr>
          <p:blipFill>
            <a:blip r:embed="rId14" cstate="screen">
              <a:extLst>
                <a:ext uri="{28A0092B-C50C-407E-A947-70E740481C1C}">
                  <a14:useLocalDpi xmlns:a14="http://schemas.microsoft.com/office/drawing/2010/main"/>
                </a:ext>
              </a:extLst>
            </a:blip>
            <a:srcRect/>
            <a:stretch>
              <a:fillRect/>
            </a:stretch>
          </p:blipFill>
          <p:spPr>
            <a:xfrm>
              <a:off x="502228" y="2621813"/>
              <a:ext cx="392545" cy="461818"/>
            </a:xfrm>
            <a:prstGeom prst="rect">
              <a:avLst/>
            </a:prstGeom>
          </p:spPr>
        </p:pic>
        <p:cxnSp>
          <p:nvCxnSpPr>
            <p:cNvPr id="292" name="Curved Connector 18"/>
            <p:cNvCxnSpPr>
              <a:cxnSpLocks noChangeAspect="1"/>
              <a:stCxn id="278" idx="0"/>
              <a:endCxn id="279" idx="2"/>
            </p:cNvCxnSpPr>
            <p:nvPr/>
          </p:nvCxnSpPr>
          <p:spPr>
            <a:xfrm rot="16200000" flipV="1">
              <a:off x="1901440" y="3510237"/>
              <a:ext cx="161638" cy="113530"/>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Curved Connector 18"/>
            <p:cNvCxnSpPr>
              <a:cxnSpLocks noChangeAspect="1"/>
              <a:stCxn id="278" idx="0"/>
              <a:endCxn id="277" idx="2"/>
            </p:cNvCxnSpPr>
            <p:nvPr/>
          </p:nvCxnSpPr>
          <p:spPr>
            <a:xfrm rot="16200000" flipV="1">
              <a:off x="1454560" y="3023116"/>
              <a:ext cx="1008830" cy="155864"/>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urved Connector 18"/>
            <p:cNvCxnSpPr>
              <a:cxnSpLocks noChangeAspect="1"/>
              <a:endCxn id="276" idx="1"/>
            </p:cNvCxnSpPr>
            <p:nvPr/>
          </p:nvCxnSpPr>
          <p:spPr>
            <a:xfrm flipV="1">
              <a:off x="2602242" y="3418448"/>
              <a:ext cx="228808" cy="223216"/>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Curved Connector 18"/>
            <p:cNvCxnSpPr>
              <a:cxnSpLocks noChangeAspect="1"/>
              <a:stCxn id="287" idx="0"/>
            </p:cNvCxnSpPr>
            <p:nvPr/>
          </p:nvCxnSpPr>
          <p:spPr>
            <a:xfrm rot="5400000" flipH="1" flipV="1">
              <a:off x="2471060" y="3216790"/>
              <a:ext cx="556982" cy="265548"/>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Curved Connector 18"/>
            <p:cNvCxnSpPr>
              <a:cxnSpLocks noChangeAspect="1"/>
              <a:stCxn id="321" idx="1"/>
              <a:endCxn id="287" idx="2"/>
            </p:cNvCxnSpPr>
            <p:nvPr/>
          </p:nvCxnSpPr>
          <p:spPr>
            <a:xfrm rot="10800000" flipV="1">
              <a:off x="2603500" y="3824273"/>
              <a:ext cx="349250" cy="231873"/>
            </a:xfrm>
            <a:prstGeom prst="curvedConnector4">
              <a:avLst>
                <a:gd name="adj1" fmla="val 28512"/>
                <a:gd name="adj2" fmla="val 19858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18"/>
            <p:cNvCxnSpPr>
              <a:cxnSpLocks noChangeAspect="1"/>
              <a:stCxn id="287" idx="1"/>
              <a:endCxn id="278" idx="3"/>
            </p:cNvCxnSpPr>
            <p:nvPr/>
          </p:nvCxnSpPr>
          <p:spPr>
            <a:xfrm rot="10800000">
              <a:off x="2206547" y="3856604"/>
              <a:ext cx="235107" cy="11545"/>
            </a:xfrm>
            <a:prstGeom prst="curvedConnector3">
              <a:avLst>
                <a:gd name="adj1" fmla="val 50000"/>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noChangeAspect="1"/>
            </p:cNvCxnSpPr>
            <p:nvPr/>
          </p:nvCxnSpPr>
          <p:spPr>
            <a:xfrm rot="5400000">
              <a:off x="6928" y="3233795"/>
              <a:ext cx="2424545" cy="144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9" name="Oval 298"/>
            <p:cNvSpPr>
              <a:spLocks noChangeAspect="1"/>
            </p:cNvSpPr>
            <p:nvPr/>
          </p:nvSpPr>
          <p:spPr>
            <a:xfrm>
              <a:off x="1174253" y="2132980"/>
              <a:ext cx="83127" cy="83127"/>
            </a:xfrm>
            <a:prstGeom prst="ellipse">
              <a:avLst/>
            </a:prstGeom>
            <a:solidFill>
              <a:schemeClr val="bg1">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300" name="Curved Connector 18"/>
            <p:cNvCxnSpPr>
              <a:cxnSpLocks noChangeAspect="1"/>
              <a:stCxn id="290" idx="3"/>
              <a:endCxn id="299" idx="2"/>
            </p:cNvCxnSpPr>
            <p:nvPr/>
          </p:nvCxnSpPr>
          <p:spPr>
            <a:xfrm flipV="1">
              <a:off x="952661" y="2174583"/>
              <a:ext cx="211040" cy="769"/>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Curved Connector 18"/>
            <p:cNvCxnSpPr>
              <a:cxnSpLocks noChangeAspect="1"/>
              <a:stCxn id="274" idx="3"/>
              <a:endCxn id="277" idx="1"/>
            </p:cNvCxnSpPr>
            <p:nvPr/>
          </p:nvCxnSpPr>
          <p:spPr>
            <a:xfrm>
              <a:off x="1415502" y="2179668"/>
              <a:ext cx="254522" cy="19146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Curved Connector 18"/>
            <p:cNvCxnSpPr>
              <a:cxnSpLocks noChangeAspect="1"/>
              <a:stCxn id="274" idx="3"/>
              <a:endCxn id="279" idx="1"/>
            </p:cNvCxnSpPr>
            <p:nvPr/>
          </p:nvCxnSpPr>
          <p:spPr>
            <a:xfrm>
              <a:off x="1417444" y="2222290"/>
              <a:ext cx="293356" cy="104390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Curved Connector 18"/>
            <p:cNvCxnSpPr>
              <a:cxnSpLocks noChangeAspect="1"/>
              <a:stCxn id="279" idx="3"/>
              <a:endCxn id="287" idx="1"/>
            </p:cNvCxnSpPr>
            <p:nvPr/>
          </p:nvCxnSpPr>
          <p:spPr>
            <a:xfrm>
              <a:off x="2129585" y="3342828"/>
              <a:ext cx="308404" cy="488760"/>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Curved Connector 18"/>
            <p:cNvCxnSpPr>
              <a:cxnSpLocks noChangeAspect="1"/>
              <a:stCxn id="277" idx="3"/>
              <a:endCxn id="278" idx="1"/>
            </p:cNvCxnSpPr>
            <p:nvPr/>
          </p:nvCxnSpPr>
          <p:spPr>
            <a:xfrm flipH="1">
              <a:off x="1902297" y="2447766"/>
              <a:ext cx="153765" cy="1341200"/>
            </a:xfrm>
            <a:prstGeom prst="curvedConnector5">
              <a:avLst>
                <a:gd name="adj1" fmla="val -135154"/>
                <a:gd name="adj2" fmla="val 48826"/>
                <a:gd name="adj3" fmla="val 2351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Curved Connector 18"/>
            <p:cNvCxnSpPr>
              <a:cxnSpLocks noChangeAspect="1"/>
              <a:stCxn id="288" idx="3"/>
              <a:endCxn id="276" idx="3"/>
            </p:cNvCxnSpPr>
            <p:nvPr/>
          </p:nvCxnSpPr>
          <p:spPr>
            <a:xfrm flipH="1" flipV="1">
              <a:off x="3305568" y="3448562"/>
              <a:ext cx="25190" cy="825503"/>
            </a:xfrm>
            <a:prstGeom prst="curvedConnector3">
              <a:avLst>
                <a:gd name="adj1" fmla="val -82500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Curved Connector 18"/>
            <p:cNvCxnSpPr>
              <a:cxnSpLocks noChangeAspect="1"/>
              <a:stCxn id="288" idx="0"/>
              <a:endCxn id="321" idx="2"/>
            </p:cNvCxnSpPr>
            <p:nvPr/>
          </p:nvCxnSpPr>
          <p:spPr>
            <a:xfrm rot="5400000" flipH="1" flipV="1">
              <a:off x="3055601" y="4054509"/>
              <a:ext cx="156248" cy="19050"/>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Curved Connector 18"/>
            <p:cNvCxnSpPr>
              <a:cxnSpLocks noChangeAspect="1"/>
              <a:stCxn id="288" idx="0"/>
              <a:endCxn id="287" idx="2"/>
            </p:cNvCxnSpPr>
            <p:nvPr/>
          </p:nvCxnSpPr>
          <p:spPr>
            <a:xfrm rot="16200000" flipV="1">
              <a:off x="2824754" y="3862471"/>
              <a:ext cx="78192" cy="473364"/>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18"/>
            <p:cNvCxnSpPr>
              <a:cxnSpLocks noChangeAspect="1"/>
              <a:stCxn id="278" idx="3"/>
              <a:endCxn id="288" idx="1"/>
            </p:cNvCxnSpPr>
            <p:nvPr/>
          </p:nvCxnSpPr>
          <p:spPr>
            <a:xfrm>
              <a:off x="2227590" y="3876904"/>
              <a:ext cx="655992" cy="417558"/>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9" name="Picture 308" descr="dsb.png"/>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a:xfrm>
              <a:off x="2305628" y="3238724"/>
              <a:ext cx="392545" cy="184727"/>
            </a:xfrm>
            <a:prstGeom prst="rect">
              <a:avLst/>
            </a:prstGeom>
          </p:spPr>
        </p:pic>
        <p:pic>
          <p:nvPicPr>
            <p:cNvPr id="310" name="Picture 309" descr="dsb.png"/>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a:xfrm>
              <a:off x="1696028" y="2747660"/>
              <a:ext cx="392545" cy="184727"/>
            </a:xfrm>
            <a:prstGeom prst="rect">
              <a:avLst/>
            </a:prstGeom>
          </p:spPr>
        </p:pic>
        <p:sp>
          <p:nvSpPr>
            <p:cNvPr id="311" name="Rounded Rectangle 310"/>
            <p:cNvSpPr>
              <a:spLocks noChangeAspect="1"/>
            </p:cNvSpPr>
            <p:nvPr/>
          </p:nvSpPr>
          <p:spPr>
            <a:xfrm>
              <a:off x="1264231" y="2679253"/>
              <a:ext cx="138545" cy="34059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312" name="Oval 311"/>
            <p:cNvSpPr>
              <a:spLocks noChangeAspect="1"/>
            </p:cNvSpPr>
            <p:nvPr/>
          </p:nvSpPr>
          <p:spPr>
            <a:xfrm>
              <a:off x="1174253" y="2812439"/>
              <a:ext cx="83127" cy="83127"/>
            </a:xfrm>
            <a:prstGeom prst="ellipse">
              <a:avLst/>
            </a:prstGeom>
            <a:solidFill>
              <a:schemeClr val="bg1">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313" name="Curved Connector 18"/>
            <p:cNvCxnSpPr>
              <a:cxnSpLocks noChangeAspect="1"/>
              <a:stCxn id="291" idx="3"/>
              <a:endCxn id="312" idx="2"/>
            </p:cNvCxnSpPr>
            <p:nvPr/>
          </p:nvCxnSpPr>
          <p:spPr>
            <a:xfrm>
              <a:off x="907477" y="2852780"/>
              <a:ext cx="254073" cy="116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urved Connector 18"/>
            <p:cNvCxnSpPr>
              <a:cxnSpLocks noChangeAspect="1"/>
              <a:stCxn id="311" idx="3"/>
              <a:endCxn id="310" idx="1"/>
            </p:cNvCxnSpPr>
            <p:nvPr/>
          </p:nvCxnSpPr>
          <p:spPr>
            <a:xfrm flipV="1">
              <a:off x="1416106" y="2840457"/>
              <a:ext cx="266593" cy="8663"/>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Curved Connector 18"/>
            <p:cNvCxnSpPr>
              <a:cxnSpLocks noChangeAspect="1"/>
              <a:stCxn id="311" idx="3"/>
              <a:endCxn id="279" idx="1"/>
            </p:cNvCxnSpPr>
            <p:nvPr/>
          </p:nvCxnSpPr>
          <p:spPr>
            <a:xfrm>
              <a:off x="1417444" y="2870864"/>
              <a:ext cx="293356" cy="42621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Curved Connector 18"/>
            <p:cNvCxnSpPr>
              <a:cxnSpLocks noChangeAspect="1"/>
              <a:stCxn id="311" idx="3"/>
              <a:endCxn id="271" idx="2"/>
            </p:cNvCxnSpPr>
            <p:nvPr/>
          </p:nvCxnSpPr>
          <p:spPr>
            <a:xfrm>
              <a:off x="1470150" y="2856940"/>
              <a:ext cx="1347492" cy="147725"/>
            </a:xfrm>
            <a:prstGeom prst="curvedConnector4">
              <a:avLst>
                <a:gd name="adj1" fmla="val 33318"/>
                <a:gd name="adj2" fmla="val 240679"/>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7" name="Picture 316" descr="custom-app.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477491" y="2377339"/>
              <a:ext cx="461818" cy="398318"/>
            </a:xfrm>
            <a:prstGeom prst="rect">
              <a:avLst/>
            </a:prstGeom>
          </p:spPr>
        </p:pic>
        <p:cxnSp>
          <p:nvCxnSpPr>
            <p:cNvPr id="318" name="Curved Connector 18"/>
            <p:cNvCxnSpPr>
              <a:cxnSpLocks noChangeAspect="1"/>
              <a:stCxn id="317" idx="2"/>
              <a:endCxn id="271" idx="2"/>
            </p:cNvCxnSpPr>
            <p:nvPr/>
          </p:nvCxnSpPr>
          <p:spPr>
            <a:xfrm rot="5400000">
              <a:off x="3189257" y="2519589"/>
              <a:ext cx="214904" cy="748530"/>
            </a:xfrm>
            <a:prstGeom prst="curvedConnector3">
              <a:avLst>
                <a:gd name="adj1" fmla="val 19670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Curved Connector 18"/>
            <p:cNvCxnSpPr>
              <a:cxnSpLocks noChangeAspect="1"/>
              <a:stCxn id="317" idx="2"/>
              <a:endCxn id="288" idx="3"/>
            </p:cNvCxnSpPr>
            <p:nvPr/>
          </p:nvCxnSpPr>
          <p:spPr>
            <a:xfrm rot="5400000">
              <a:off x="2820353" y="3374416"/>
              <a:ext cx="1399712" cy="342165"/>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Curved Connector 18"/>
            <p:cNvCxnSpPr>
              <a:cxnSpLocks noChangeAspect="1"/>
              <a:stCxn id="317" idx="2"/>
              <a:endCxn id="287" idx="3"/>
            </p:cNvCxnSpPr>
            <p:nvPr/>
          </p:nvCxnSpPr>
          <p:spPr>
            <a:xfrm rot="5400000">
              <a:off x="2739919" y="2881837"/>
              <a:ext cx="982154" cy="868008"/>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21" name="Picture 320" descr="app.png"/>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a:xfrm>
              <a:off x="2952750" y="3662637"/>
              <a:ext cx="381000" cy="323273"/>
            </a:xfrm>
            <a:prstGeom prst="rect">
              <a:avLst/>
            </a:prstGeom>
          </p:spPr>
        </p:pic>
        <p:sp>
          <p:nvSpPr>
            <p:cNvPr id="322" name="Rounded Rectangle 321"/>
            <p:cNvSpPr>
              <a:spLocks noChangeAspect="1"/>
            </p:cNvSpPr>
            <p:nvPr/>
          </p:nvSpPr>
          <p:spPr>
            <a:xfrm>
              <a:off x="3034156" y="2392546"/>
              <a:ext cx="315884" cy="241069"/>
            </a:xfrm>
            <a:prstGeom prst="roundRect">
              <a:avLst>
                <a:gd name="adj" fmla="val 10680"/>
              </a:avLst>
            </a:prstGeom>
            <a:solidFill>
              <a:schemeClr val="bg1">
                <a:lumMod val="6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  </a:t>
              </a:r>
            </a:p>
          </p:txBody>
        </p:sp>
        <p:sp>
          <p:nvSpPr>
            <p:cNvPr id="323" name="Rounded Rectangle 322"/>
            <p:cNvSpPr>
              <a:spLocks noChangeAspect="1"/>
            </p:cNvSpPr>
            <p:nvPr/>
          </p:nvSpPr>
          <p:spPr>
            <a:xfrm>
              <a:off x="3034152" y="2394659"/>
              <a:ext cx="315884" cy="241069"/>
            </a:xfrm>
            <a:prstGeom prst="roundRect">
              <a:avLst>
                <a:gd name="adj" fmla="val 10680"/>
              </a:avLst>
            </a:prstGeom>
            <a:solidFill>
              <a:schemeClr val="bg1">
                <a:lumMod val="6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  </a:t>
              </a:r>
            </a:p>
          </p:txBody>
        </p:sp>
        <p:sp>
          <p:nvSpPr>
            <p:cNvPr id="324" name="Rounded Rectangle 323"/>
            <p:cNvSpPr>
              <a:spLocks noChangeAspect="1"/>
            </p:cNvSpPr>
            <p:nvPr/>
          </p:nvSpPr>
          <p:spPr>
            <a:xfrm>
              <a:off x="3032044" y="2391702"/>
              <a:ext cx="315884" cy="241069"/>
            </a:xfrm>
            <a:prstGeom prst="roundRect">
              <a:avLst>
                <a:gd name="adj" fmla="val 10680"/>
              </a:avLst>
            </a:prstGeom>
            <a:solidFill>
              <a:schemeClr val="bg1">
                <a:lumMod val="6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  </a:t>
              </a:r>
            </a:p>
          </p:txBody>
        </p:sp>
        <p:cxnSp>
          <p:nvCxnSpPr>
            <p:cNvPr id="325" name="Curved Connector 18"/>
            <p:cNvCxnSpPr>
              <a:cxnSpLocks noChangeAspect="1"/>
              <a:endCxn id="277" idx="3"/>
            </p:cNvCxnSpPr>
            <p:nvPr/>
          </p:nvCxnSpPr>
          <p:spPr>
            <a:xfrm rot="10800000" flipV="1">
              <a:off x="2084243" y="2067535"/>
              <a:ext cx="409864" cy="29825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26" name="Picture 325" descr="phone.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04091" y="3231413"/>
              <a:ext cx="461818" cy="461818"/>
            </a:xfrm>
            <a:prstGeom prst="rect">
              <a:avLst/>
            </a:prstGeom>
          </p:spPr>
        </p:pic>
        <p:sp>
          <p:nvSpPr>
            <p:cNvPr id="327" name="Rounded Rectangle 326"/>
            <p:cNvSpPr>
              <a:spLocks noChangeAspect="1"/>
            </p:cNvSpPr>
            <p:nvPr/>
          </p:nvSpPr>
          <p:spPr>
            <a:xfrm>
              <a:off x="1264231" y="3288853"/>
              <a:ext cx="138545" cy="34059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328" name="Oval 327"/>
            <p:cNvSpPr>
              <a:spLocks noChangeAspect="1"/>
            </p:cNvSpPr>
            <p:nvPr/>
          </p:nvSpPr>
          <p:spPr>
            <a:xfrm>
              <a:off x="1174253" y="3422039"/>
              <a:ext cx="83127" cy="83127"/>
            </a:xfrm>
            <a:prstGeom prst="ellipse">
              <a:avLst/>
            </a:prstGeom>
            <a:solidFill>
              <a:schemeClr val="bg1">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329" name="Curved Connector 18"/>
            <p:cNvCxnSpPr>
              <a:cxnSpLocks noChangeAspect="1"/>
              <a:stCxn id="326" idx="3"/>
              <a:endCxn id="328" idx="2"/>
            </p:cNvCxnSpPr>
            <p:nvPr/>
          </p:nvCxnSpPr>
          <p:spPr>
            <a:xfrm>
              <a:off x="879925" y="3462380"/>
              <a:ext cx="280313" cy="116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Curved Connector 18"/>
            <p:cNvCxnSpPr>
              <a:cxnSpLocks noChangeAspect="1"/>
              <a:stCxn id="327" idx="3"/>
              <a:endCxn id="279" idx="1"/>
            </p:cNvCxnSpPr>
            <p:nvPr/>
          </p:nvCxnSpPr>
          <p:spPr>
            <a:xfrm flipV="1">
              <a:off x="1417444" y="3324788"/>
              <a:ext cx="293356" cy="127966"/>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Curved Connector 18"/>
            <p:cNvCxnSpPr>
              <a:cxnSpLocks noChangeAspect="1"/>
              <a:stCxn id="327" idx="3"/>
              <a:endCxn id="278" idx="1"/>
            </p:cNvCxnSpPr>
            <p:nvPr/>
          </p:nvCxnSpPr>
          <p:spPr>
            <a:xfrm>
              <a:off x="1425132" y="3477192"/>
              <a:ext cx="447121" cy="360794"/>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2" name="Picture 331" descr="iot.png"/>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548409" y="3896432"/>
              <a:ext cx="300182" cy="300182"/>
            </a:xfrm>
            <a:prstGeom prst="rect">
              <a:avLst/>
            </a:prstGeom>
          </p:spPr>
        </p:pic>
        <p:sp>
          <p:nvSpPr>
            <p:cNvPr id="333" name="Rounded Rectangle 332"/>
            <p:cNvSpPr>
              <a:spLocks noChangeAspect="1"/>
            </p:cNvSpPr>
            <p:nvPr/>
          </p:nvSpPr>
          <p:spPr>
            <a:xfrm>
              <a:off x="1264231" y="3873055"/>
              <a:ext cx="138545" cy="34059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334" name="Oval 333"/>
            <p:cNvSpPr>
              <a:spLocks noChangeAspect="1"/>
            </p:cNvSpPr>
            <p:nvPr/>
          </p:nvSpPr>
          <p:spPr>
            <a:xfrm>
              <a:off x="1174253" y="4006241"/>
              <a:ext cx="83127" cy="83127"/>
            </a:xfrm>
            <a:prstGeom prst="ellipse">
              <a:avLst/>
            </a:prstGeom>
            <a:solidFill>
              <a:schemeClr val="bg1">
                <a:lumMod val="75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335" name="Curved Connector 18"/>
            <p:cNvCxnSpPr>
              <a:cxnSpLocks noChangeAspect="1"/>
              <a:stCxn id="332" idx="3"/>
              <a:endCxn id="334" idx="2"/>
            </p:cNvCxnSpPr>
            <p:nvPr/>
          </p:nvCxnSpPr>
          <p:spPr>
            <a:xfrm>
              <a:off x="863394" y="4046582"/>
              <a:ext cx="296056" cy="116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Curved Connector 18"/>
            <p:cNvCxnSpPr>
              <a:cxnSpLocks noChangeAspect="1"/>
              <a:stCxn id="333" idx="3"/>
              <a:endCxn id="278" idx="2"/>
            </p:cNvCxnSpPr>
            <p:nvPr/>
          </p:nvCxnSpPr>
          <p:spPr>
            <a:xfrm>
              <a:off x="1431955" y="4043937"/>
              <a:ext cx="583567" cy="11629"/>
            </a:xfrm>
            <a:prstGeom prst="curvedConnector4">
              <a:avLst>
                <a:gd name="adj1" fmla="val 38309"/>
                <a:gd name="adj2" fmla="val 18870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Curved Connector 18"/>
            <p:cNvCxnSpPr>
              <a:cxnSpLocks noChangeAspect="1"/>
              <a:stCxn id="333" idx="3"/>
              <a:endCxn id="279" idx="2"/>
            </p:cNvCxnSpPr>
            <p:nvPr/>
          </p:nvCxnSpPr>
          <p:spPr>
            <a:xfrm flipV="1">
              <a:off x="1426278" y="3503795"/>
              <a:ext cx="470037" cy="513866"/>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8" name="Picture 337" descr="hadoop.png"/>
            <p:cNvPicPr>
              <a:picLocks noChangeAspect="1"/>
            </p:cNvPicPr>
            <p:nvPr/>
          </p:nvPicPr>
          <p:blipFill>
            <a:blip r:embed="rId19" cstate="screen">
              <a:extLst>
                <a:ext uri="{28A0092B-C50C-407E-A947-70E740481C1C}">
                  <a14:useLocalDpi xmlns:a14="http://schemas.microsoft.com/office/drawing/2010/main"/>
                </a:ext>
              </a:extLst>
            </a:blip>
            <a:srcRect/>
            <a:stretch>
              <a:fillRect/>
            </a:stretch>
          </p:blipFill>
          <p:spPr>
            <a:xfrm>
              <a:off x="2154767" y="4282397"/>
              <a:ext cx="508000" cy="399473"/>
            </a:xfrm>
            <a:prstGeom prst="rect">
              <a:avLst/>
            </a:prstGeom>
          </p:spPr>
        </p:pic>
        <p:cxnSp>
          <p:nvCxnSpPr>
            <p:cNvPr id="339" name="Curved Connector 18"/>
            <p:cNvCxnSpPr>
              <a:cxnSpLocks noChangeAspect="1"/>
              <a:stCxn id="338" idx="0"/>
              <a:endCxn id="271" idx="1"/>
            </p:cNvCxnSpPr>
            <p:nvPr/>
          </p:nvCxnSpPr>
          <p:spPr>
            <a:xfrm rot="16200000" flipV="1">
              <a:off x="1680503" y="3483051"/>
              <a:ext cx="1438248" cy="16619"/>
            </a:xfrm>
            <a:prstGeom prst="curvedConnector4">
              <a:avLst>
                <a:gd name="adj1" fmla="val 40148"/>
                <a:gd name="adj2" fmla="val 2639899"/>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Curved Connector 18"/>
            <p:cNvCxnSpPr>
              <a:cxnSpLocks noChangeAspect="1"/>
              <a:stCxn id="327" idx="3"/>
              <a:endCxn id="289" idx="1"/>
            </p:cNvCxnSpPr>
            <p:nvPr/>
          </p:nvCxnSpPr>
          <p:spPr>
            <a:xfrm>
              <a:off x="1419491" y="3502833"/>
              <a:ext cx="334291" cy="873602"/>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Curved Connector 18"/>
            <p:cNvCxnSpPr>
              <a:cxnSpLocks noChangeAspect="1"/>
              <a:stCxn id="338" idx="2"/>
              <a:endCxn id="289" idx="3"/>
            </p:cNvCxnSpPr>
            <p:nvPr/>
          </p:nvCxnSpPr>
          <p:spPr>
            <a:xfrm rot="5400000" flipH="1">
              <a:off x="2107273" y="4385071"/>
              <a:ext cx="237959" cy="331845"/>
            </a:xfrm>
            <a:prstGeom prst="curvedConnector4">
              <a:avLst>
                <a:gd name="adj1" fmla="val -87334"/>
                <a:gd name="adj2" fmla="val 84792"/>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42" name="Group 341"/>
            <p:cNvGrpSpPr>
              <a:grpSpLocks noChangeAspect="1"/>
            </p:cNvGrpSpPr>
            <p:nvPr/>
          </p:nvGrpSpPr>
          <p:grpSpPr>
            <a:xfrm>
              <a:off x="3746310" y="3010574"/>
              <a:ext cx="588815" cy="1226601"/>
              <a:chOff x="3716869" y="2325371"/>
              <a:chExt cx="647696" cy="1349261"/>
            </a:xfrm>
          </p:grpSpPr>
          <p:cxnSp>
            <p:nvCxnSpPr>
              <p:cNvPr id="343" name="Straight Connector 342"/>
              <p:cNvCxnSpPr/>
              <p:nvPr/>
            </p:nvCxnSpPr>
            <p:spPr>
              <a:xfrm rot="5400000">
                <a:off x="3088804" y="2953436"/>
                <a:ext cx="1349261" cy="93132"/>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rot="16200000" flipH="1">
                <a:off x="3640665" y="2914650"/>
                <a:ext cx="1295400" cy="15240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45" name="TextBox 344"/>
            <p:cNvSpPr txBox="1">
              <a:spLocks noChangeAspect="1"/>
            </p:cNvSpPr>
            <p:nvPr/>
          </p:nvSpPr>
          <p:spPr>
            <a:xfrm>
              <a:off x="3716868" y="4262423"/>
              <a:ext cx="647700" cy="107722"/>
            </a:xfrm>
            <a:prstGeom prst="rect">
              <a:avLst/>
            </a:prstGeom>
            <a:noFill/>
            <a:ln>
              <a:solidFill>
                <a:schemeClr val="bg1">
                  <a:lumMod val="85000"/>
                </a:schemeClr>
              </a:solidFill>
            </a:ln>
          </p:spPr>
          <p:txBody>
            <a:bodyPr vert="horz" wrap="square" lIns="0" tIns="0" rIns="0" bIns="0" rtlCol="0">
              <a:spAutoFit/>
            </a:bodyPr>
            <a:lstStyle/>
            <a:p>
              <a:pPr marL="169200" indent="-169200" algn="ctr">
                <a:spcBef>
                  <a:spcPts val="432"/>
                </a:spcBef>
                <a:buClr>
                  <a:schemeClr val="bg1">
                    <a:lumMod val="50000"/>
                  </a:schemeClr>
                </a:buClr>
              </a:pPr>
              <a:r>
                <a:rPr lang="en-US" sz="700" dirty="0" err="1" smtClean="0">
                  <a:solidFill>
                    <a:schemeClr val="bg1">
                      <a:lumMod val="75000"/>
                    </a:schemeClr>
                  </a:solidFill>
                </a:rPr>
                <a:t>TASKS</a:t>
              </a:r>
            </a:p>
          </p:txBody>
        </p:sp>
        <p:sp>
          <p:nvSpPr>
            <p:cNvPr id="346" name="TextBox 345"/>
            <p:cNvSpPr txBox="1">
              <a:spLocks noChangeAspect="1"/>
            </p:cNvSpPr>
            <p:nvPr/>
          </p:nvSpPr>
          <p:spPr>
            <a:xfrm>
              <a:off x="3716868" y="4372493"/>
              <a:ext cx="647700" cy="107722"/>
            </a:xfrm>
            <a:prstGeom prst="rect">
              <a:avLst/>
            </a:prstGeom>
            <a:noFill/>
            <a:ln>
              <a:solidFill>
                <a:schemeClr val="bg1">
                  <a:lumMod val="85000"/>
                </a:schemeClr>
              </a:solidFill>
            </a:ln>
          </p:spPr>
          <p:txBody>
            <a:bodyPr vert="horz" wrap="square" lIns="0" tIns="0" rIns="0" bIns="0" rtlCol="0">
              <a:spAutoFit/>
            </a:bodyPr>
            <a:lstStyle/>
            <a:p>
              <a:pPr marL="169200" indent="-169200" algn="ctr">
                <a:spcBef>
                  <a:spcPts val="432"/>
                </a:spcBef>
                <a:buClr>
                  <a:schemeClr val="bg1">
                    <a:lumMod val="50000"/>
                  </a:schemeClr>
                </a:buClr>
              </a:pPr>
              <a:r>
                <a:rPr lang="en-US" sz="700" dirty="0" err="1" smtClean="0">
                  <a:solidFill>
                    <a:schemeClr val="bg1">
                      <a:lumMod val="75000"/>
                    </a:schemeClr>
                  </a:solidFill>
                </a:rPr>
                <a:t>DECISIONS</a:t>
              </a:r>
            </a:p>
          </p:txBody>
        </p:sp>
        <p:sp>
          <p:nvSpPr>
            <p:cNvPr id="347" name="TextBox 346"/>
            <p:cNvSpPr txBox="1">
              <a:spLocks noChangeAspect="1"/>
            </p:cNvSpPr>
            <p:nvPr/>
          </p:nvSpPr>
          <p:spPr>
            <a:xfrm>
              <a:off x="3716868" y="4482215"/>
              <a:ext cx="647700" cy="107722"/>
            </a:xfrm>
            <a:prstGeom prst="rect">
              <a:avLst/>
            </a:prstGeom>
            <a:noFill/>
            <a:ln>
              <a:solidFill>
                <a:schemeClr val="bg1">
                  <a:lumMod val="85000"/>
                </a:schemeClr>
              </a:solidFill>
            </a:ln>
          </p:spPr>
          <p:txBody>
            <a:bodyPr vert="horz" wrap="square" lIns="0" tIns="0" rIns="0" bIns="0" rtlCol="0">
              <a:spAutoFit/>
            </a:bodyPr>
            <a:lstStyle/>
            <a:p>
              <a:pPr marL="169200" indent="-169200" algn="ctr">
                <a:spcBef>
                  <a:spcPts val="432"/>
                </a:spcBef>
                <a:buClr>
                  <a:schemeClr val="bg1">
                    <a:lumMod val="50000"/>
                  </a:schemeClr>
                </a:buClr>
              </a:pPr>
              <a:r>
                <a:rPr lang="en-US" sz="700" dirty="0" err="1" smtClean="0">
                  <a:solidFill>
                    <a:schemeClr val="bg1">
                      <a:lumMod val="75000"/>
                    </a:schemeClr>
                  </a:solidFill>
                </a:rPr>
                <a:t>DATA</a:t>
              </a:r>
            </a:p>
          </p:txBody>
        </p:sp>
        <p:sp>
          <p:nvSpPr>
            <p:cNvPr id="348" name="TextBox 347"/>
            <p:cNvSpPr txBox="1">
              <a:spLocks noChangeAspect="1"/>
            </p:cNvSpPr>
            <p:nvPr/>
          </p:nvSpPr>
          <p:spPr>
            <a:xfrm>
              <a:off x="3716868" y="4588394"/>
              <a:ext cx="647700" cy="107722"/>
            </a:xfrm>
            <a:prstGeom prst="rect">
              <a:avLst/>
            </a:prstGeom>
            <a:noFill/>
            <a:ln>
              <a:solidFill>
                <a:schemeClr val="bg1">
                  <a:lumMod val="85000"/>
                </a:schemeClr>
              </a:solidFill>
            </a:ln>
          </p:spPr>
          <p:txBody>
            <a:bodyPr vert="horz" wrap="square" lIns="0" tIns="0" rIns="0" bIns="0" rtlCol="0">
              <a:spAutoFit/>
            </a:bodyPr>
            <a:lstStyle/>
            <a:p>
              <a:pPr marL="169200" indent="-169200" algn="ctr">
                <a:spcBef>
                  <a:spcPts val="432"/>
                </a:spcBef>
                <a:buClr>
                  <a:schemeClr val="bg1">
                    <a:lumMod val="50000"/>
                  </a:schemeClr>
                </a:buClr>
              </a:pPr>
              <a:r>
                <a:rPr lang="en-US" sz="700" dirty="0" err="1" smtClean="0">
                  <a:solidFill>
                    <a:schemeClr val="bg1">
                      <a:lumMod val="75000"/>
                    </a:schemeClr>
                  </a:solidFill>
                </a:rPr>
                <a:t>INTEGRATION</a:t>
              </a:r>
            </a:p>
          </p:txBody>
        </p:sp>
        <p:sp>
          <p:nvSpPr>
            <p:cNvPr id="489" name="TextBox 488"/>
            <p:cNvSpPr txBox="1">
              <a:spLocks noChangeAspect="1"/>
            </p:cNvSpPr>
            <p:nvPr/>
          </p:nvSpPr>
          <p:spPr>
            <a:xfrm>
              <a:off x="4415739" y="3210227"/>
              <a:ext cx="900545" cy="753962"/>
            </a:xfrm>
            <a:prstGeom prst="rect">
              <a:avLst/>
            </a:prstGeom>
            <a:noFill/>
          </p:spPr>
          <p:txBody>
            <a:bodyPr vert="horz" wrap="square" lIns="0" tIns="0" rIns="0" bIns="0" rtlCol="0">
              <a:spAutoFit/>
            </a:bodyPr>
            <a:lstStyle/>
            <a:p>
              <a:pPr>
                <a:buClr>
                  <a:schemeClr val="bg1">
                    <a:lumMod val="50000"/>
                  </a:schemeClr>
                </a:buClr>
              </a:pPr>
              <a:r>
                <a:rPr lang="en-US" sz="800" cap="all" dirty="0" err="1" smtClean="0">
                  <a:solidFill>
                    <a:schemeClr val="tx1">
                      <a:lumMod val="50000"/>
                      <a:lumOff val="50000"/>
                    </a:schemeClr>
                  </a:solidFill>
                </a:rPr>
                <a:t>Security</a:t>
              </a:r>
            </a:p>
            <a:p>
              <a:pPr>
                <a:buClr>
                  <a:schemeClr val="bg1">
                    <a:lumMod val="50000"/>
                  </a:schemeClr>
                </a:buClr>
              </a:pPr>
              <a:r>
                <a:rPr lang="en-US" sz="800" cap="all" dirty="0" err="1" smtClean="0">
                  <a:solidFill>
                    <a:schemeClr val="tx1">
                      <a:lumMod val="50000"/>
                      <a:lumOff val="50000"/>
                    </a:schemeClr>
                  </a:solidFill>
                </a:rPr>
                <a:t>Integration</a:t>
              </a:r>
            </a:p>
            <a:p>
              <a:pPr>
                <a:buClr>
                  <a:schemeClr val="bg1">
                    <a:lumMod val="50000"/>
                  </a:schemeClr>
                </a:buClr>
              </a:pPr>
              <a:r>
                <a:rPr lang="en-US" sz="800" cap="all" dirty="0" err="1" smtClean="0">
                  <a:solidFill>
                    <a:schemeClr val="tx1">
                      <a:lumMod val="50000"/>
                      <a:lumOff val="50000"/>
                    </a:schemeClr>
                  </a:solidFill>
                </a:rPr>
                <a:t>perf/scale</a:t>
              </a:r>
            </a:p>
            <a:p>
              <a:pPr>
                <a:buClr>
                  <a:schemeClr val="bg1">
                    <a:lumMod val="50000"/>
                  </a:schemeClr>
                </a:buClr>
              </a:pPr>
              <a:r>
                <a:rPr lang="en-US" sz="800" cap="all" dirty="0" err="1" smtClean="0">
                  <a:solidFill>
                    <a:schemeClr val="tx1">
                      <a:lumMod val="50000"/>
                      <a:lumOff val="50000"/>
                    </a:schemeClr>
                  </a:solidFill>
                </a:rPr>
                <a:t>standards</a:t>
              </a:r>
            </a:p>
            <a:p>
              <a:pPr>
                <a:buClr>
                  <a:schemeClr val="bg1">
                    <a:lumMod val="50000"/>
                  </a:schemeClr>
                </a:buClr>
              </a:pPr>
              <a:r>
                <a:rPr lang="en-US" sz="800" cap="all" dirty="0" err="1" smtClean="0">
                  <a:solidFill>
                    <a:schemeClr val="tx1">
                      <a:lumMod val="50000"/>
                      <a:lumOff val="50000"/>
                    </a:schemeClr>
                  </a:solidFill>
                </a:rPr>
                <a:t>web services</a:t>
              </a:r>
            </a:p>
            <a:p>
              <a:pPr>
                <a:buClr>
                  <a:schemeClr val="bg1">
                    <a:lumMod val="50000"/>
                  </a:schemeClr>
                </a:buClr>
              </a:pPr>
              <a:r>
                <a:rPr lang="en-US" sz="800" cap="all" dirty="0" err="1" smtClean="0">
                  <a:solidFill>
                    <a:schemeClr val="tx1">
                      <a:lumMod val="50000"/>
                      <a:lumOff val="50000"/>
                    </a:schemeClr>
                  </a:solidFill>
                </a:rPr>
                <a:t>Rest</a:t>
              </a:r>
            </a:p>
            <a:p>
              <a:pPr>
                <a:buClr>
                  <a:schemeClr val="bg1">
                    <a:lumMod val="50000"/>
                  </a:schemeClr>
                </a:buClr>
              </a:pPr>
              <a:r>
                <a:rPr lang="en-US" sz="800" cap="all" dirty="0" err="1" smtClean="0">
                  <a:solidFill>
                    <a:schemeClr val="tx1">
                      <a:lumMod val="50000"/>
                      <a:lumOff val="50000"/>
                    </a:schemeClr>
                  </a:solidFill>
                </a:rPr>
                <a:t>Microservices </a:t>
              </a:r>
            </a:p>
          </p:txBody>
        </p:sp>
      </p:grpSp>
      <p:grpSp>
        <p:nvGrpSpPr>
          <p:cNvPr id="8" name="Group 7"/>
          <p:cNvGrpSpPr/>
          <p:nvPr/>
        </p:nvGrpSpPr>
        <p:grpSpPr>
          <a:xfrm>
            <a:off x="7243045" y="1421091"/>
            <a:ext cx="1818315" cy="1440128"/>
            <a:chOff x="7243045" y="1421091"/>
            <a:chExt cx="1818315" cy="1440128"/>
          </a:xfrm>
        </p:grpSpPr>
        <p:pic>
          <p:nvPicPr>
            <p:cNvPr id="488" name="Picture 487" descr="sad-ceo.png"/>
            <p:cNvPicPr>
              <a:picLocks noChangeAspect="1"/>
            </p:cNvPicPr>
            <p:nvPr/>
          </p:nvPicPr>
          <p:blipFill>
            <a:blip r:embed="rId20">
              <a:biLevel thresh="75000"/>
            </a:blip>
            <a:stretch>
              <a:fillRect/>
            </a:stretch>
          </p:blipFill>
          <p:spPr>
            <a:xfrm>
              <a:off x="7926450" y="1622387"/>
              <a:ext cx="1134910" cy="890677"/>
            </a:xfrm>
            <a:prstGeom prst="rect">
              <a:avLst/>
            </a:prstGeom>
          </p:spPr>
        </p:pic>
        <p:grpSp>
          <p:nvGrpSpPr>
            <p:cNvPr id="7" name="Group 6"/>
            <p:cNvGrpSpPr/>
            <p:nvPr/>
          </p:nvGrpSpPr>
          <p:grpSpPr>
            <a:xfrm>
              <a:off x="7243045" y="1421091"/>
              <a:ext cx="757955" cy="1440128"/>
              <a:chOff x="7243045" y="1421091"/>
              <a:chExt cx="493287" cy="1255783"/>
            </a:xfrm>
          </p:grpSpPr>
          <p:sp>
            <p:nvSpPr>
              <p:cNvPr id="481" name="TextBox 480"/>
              <p:cNvSpPr txBox="1">
                <a:spLocks noChangeAspect="1"/>
              </p:cNvSpPr>
              <p:nvPr/>
            </p:nvSpPr>
            <p:spPr>
              <a:xfrm>
                <a:off x="7372071" y="1421091"/>
                <a:ext cx="188817" cy="375731"/>
              </a:xfrm>
              <a:prstGeom prst="rect">
                <a:avLst/>
              </a:prstGeom>
              <a:noFill/>
            </p:spPr>
            <p:txBody>
              <a:bodyPr vert="horz" wrap="square" lIns="0" tIns="0" rIns="0" bIns="0" rtlCol="0">
                <a:spAutoFit/>
              </a:bodyPr>
              <a:lstStyle/>
              <a:p>
                <a:pPr marL="169200" indent="-169200">
                  <a:spcBef>
                    <a:spcPts val="432"/>
                  </a:spcBef>
                  <a:buClr>
                    <a:schemeClr val="bg1">
                      <a:lumMod val="50000"/>
                    </a:schemeClr>
                  </a:buClr>
                </a:pPr>
                <a:r>
                  <a:rPr lang="en-US" sz="2800" b="1" dirty="0" err="1" smtClean="0">
                    <a:solidFill>
                      <a:schemeClr val="bg1">
                        <a:lumMod val="75000"/>
                      </a:schemeClr>
                    </a:solidFill>
                    <a:latin typeface="+mj-lt"/>
                  </a:rPr>
                  <a:t>$</a:t>
                </a:r>
              </a:p>
            </p:txBody>
          </p:sp>
          <p:pic>
            <p:nvPicPr>
              <p:cNvPr id="482" name="Picture 481" descr="lightbulb.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7243045" y="2220116"/>
                <a:ext cx="377636" cy="456758"/>
              </a:xfrm>
              <a:prstGeom prst="rect">
                <a:avLst/>
              </a:prstGeom>
            </p:spPr>
          </p:pic>
          <p:sp>
            <p:nvSpPr>
              <p:cNvPr id="483" name="Down Arrow 482"/>
              <p:cNvSpPr>
                <a:spLocks noChangeAspect="1"/>
              </p:cNvSpPr>
              <p:nvPr/>
            </p:nvSpPr>
            <p:spPr>
              <a:xfrm>
                <a:off x="7634056" y="2370996"/>
                <a:ext cx="102276" cy="27595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85" name="Up Arrow 484"/>
              <p:cNvSpPr>
                <a:spLocks noChangeAspect="1"/>
              </p:cNvSpPr>
              <p:nvPr/>
            </p:nvSpPr>
            <p:spPr>
              <a:xfrm>
                <a:off x="7634411" y="1452678"/>
                <a:ext cx="94409" cy="30450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pic>
            <p:nvPicPr>
              <p:cNvPr id="486" name="Picture 485" descr="triangle.png"/>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7271620" y="1829018"/>
                <a:ext cx="323351" cy="391098"/>
              </a:xfrm>
              <a:prstGeom prst="rect">
                <a:avLst/>
              </a:prstGeom>
            </p:spPr>
          </p:pic>
          <p:sp>
            <p:nvSpPr>
              <p:cNvPr id="98" name="Up Arrow 97"/>
              <p:cNvSpPr>
                <a:spLocks noChangeAspect="1"/>
              </p:cNvSpPr>
              <p:nvPr/>
            </p:nvSpPr>
            <p:spPr>
              <a:xfrm>
                <a:off x="7633663" y="1884655"/>
                <a:ext cx="94409" cy="30450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cxnSp>
        <p:nvCxnSpPr>
          <p:cNvPr id="10" name="Straight Connector 9"/>
          <p:cNvCxnSpPr/>
          <p:nvPr/>
        </p:nvCxnSpPr>
        <p:spPr>
          <a:xfrm>
            <a:off x="6017601" y="3093743"/>
            <a:ext cx="1078524" cy="92519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6017601" y="3094208"/>
            <a:ext cx="1068999" cy="928699"/>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ustDataLst>
      <p:custData r:id="rId1"/>
    </p:custDataLst>
    <p:extLst>
      <p:ext uri="{BB962C8B-B14F-4D97-AF65-F5344CB8AC3E}">
        <p14:creationId xmlns:p14="http://schemas.microsoft.com/office/powerpoint/2010/main" val="21659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to </a:t>
            </a:r>
            <a:r>
              <a:rPr lang="en-US" smtClean="0"/>
              <a:t>Penne   </a:t>
            </a:r>
            <a:r>
              <a:rPr lang="en-US" dirty="0" smtClean="0"/>
              <a:t>	</a:t>
            </a:r>
            <a:endParaRPr lang="en-US" dirty="0"/>
          </a:p>
        </p:txBody>
      </p:sp>
      <p:pic>
        <p:nvPicPr>
          <p:cNvPr id="487" name="Picture 486" descr="happy-ceo.png"/>
          <p:cNvPicPr>
            <a:picLocks noChangeAspect="1"/>
          </p:cNvPicPr>
          <p:nvPr/>
        </p:nvPicPr>
        <p:blipFill>
          <a:blip r:embed="rId4">
            <a:duotone>
              <a:prstClr val="black"/>
              <a:schemeClr val="accent6">
                <a:tint val="45000"/>
                <a:satMod val="400000"/>
              </a:schemeClr>
            </a:duotone>
          </a:blip>
          <a:stretch>
            <a:fillRect/>
          </a:stretch>
        </p:blipFill>
        <p:spPr>
          <a:xfrm>
            <a:off x="8286424" y="2315163"/>
            <a:ext cx="635323" cy="1348839"/>
          </a:xfrm>
          <a:prstGeom prst="rect">
            <a:avLst/>
          </a:prstGeom>
        </p:spPr>
      </p:pic>
      <p:grpSp>
        <p:nvGrpSpPr>
          <p:cNvPr id="8" name="Group 7"/>
          <p:cNvGrpSpPr/>
          <p:nvPr/>
        </p:nvGrpSpPr>
        <p:grpSpPr>
          <a:xfrm>
            <a:off x="4113439" y="1813879"/>
            <a:ext cx="2134961" cy="1442665"/>
            <a:chOff x="3582450" y="1813879"/>
            <a:chExt cx="2134961" cy="1442665"/>
          </a:xfrm>
        </p:grpSpPr>
        <p:sp>
          <p:nvSpPr>
            <p:cNvPr id="257" name="Rectangle 256"/>
            <p:cNvSpPr>
              <a:spLocks noChangeAspect="1"/>
            </p:cNvSpPr>
            <p:nvPr/>
          </p:nvSpPr>
          <p:spPr>
            <a:xfrm>
              <a:off x="3835647" y="1954472"/>
              <a:ext cx="1879022" cy="1192068"/>
            </a:xfrm>
            <a:prstGeom prst="rect">
              <a:avLst/>
            </a:prstGeom>
            <a:gradFill flip="none" rotWithShape="1">
              <a:gsLst>
                <a:gs pos="100000">
                  <a:srgbClr val="FFFFFF"/>
                </a:gs>
                <a:gs pos="0">
                  <a:schemeClr val="bg1">
                    <a:lumMod val="85000"/>
                  </a:schemeClr>
                </a:gs>
                <a:gs pos="8000">
                  <a:schemeClr val="bg1">
                    <a:lumMod val="95000"/>
                  </a:schemeClr>
                </a:gs>
              </a:gsLst>
              <a:lin ang="16200000" scaled="0"/>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259" name="TextBox 258"/>
            <p:cNvSpPr txBox="1">
              <a:spLocks noChangeAspect="1"/>
            </p:cNvSpPr>
            <p:nvPr/>
          </p:nvSpPr>
          <p:spPr>
            <a:xfrm>
              <a:off x="3858207" y="2684807"/>
              <a:ext cx="484909" cy="123111"/>
            </a:xfrm>
            <a:prstGeom prst="rect">
              <a:avLst/>
            </a:prstGeom>
            <a:noFill/>
          </p:spPr>
          <p:txBody>
            <a:bodyPr vert="horz" wrap="square" lIns="0" tIns="0" rIns="0" bIns="0" rtlCol="0">
              <a:spAutoFit/>
            </a:bodyPr>
            <a:lstStyle/>
            <a:p>
              <a:pPr>
                <a:lnSpc>
                  <a:spcPct val="80000"/>
                </a:lnSpc>
                <a:buClr>
                  <a:schemeClr val="bg1">
                    <a:lumMod val="50000"/>
                  </a:schemeClr>
                </a:buClr>
              </a:pPr>
              <a:r>
                <a:rPr lang="en-US" sz="500" b="1" cap="all" dirty="0" err="1" smtClean="0">
                  <a:solidFill>
                    <a:srgbClr val="BFBFBF"/>
                  </a:solidFill>
                </a:rPr>
                <a:t>data</a:t>
              </a:r>
            </a:p>
            <a:p>
              <a:pPr>
                <a:lnSpc>
                  <a:spcPct val="80000"/>
                </a:lnSpc>
                <a:buClr>
                  <a:schemeClr val="bg1">
                    <a:lumMod val="50000"/>
                  </a:schemeClr>
                </a:buClr>
              </a:pPr>
              <a:r>
                <a:rPr lang="en-US" sz="500" cap="all" dirty="0" err="1" smtClean="0">
                  <a:solidFill>
                    <a:srgbClr val="BFBFBF"/>
                  </a:solidFill>
                </a:rPr>
                <a:t>(events)</a:t>
              </a:r>
            </a:p>
          </p:txBody>
        </p:sp>
        <p:grpSp>
          <p:nvGrpSpPr>
            <p:cNvPr id="260" name="Group 259"/>
            <p:cNvGrpSpPr>
              <a:grpSpLocks noChangeAspect="1"/>
            </p:cNvGrpSpPr>
            <p:nvPr/>
          </p:nvGrpSpPr>
          <p:grpSpPr>
            <a:xfrm>
              <a:off x="3829729" y="2285684"/>
              <a:ext cx="1887682" cy="577273"/>
              <a:chOff x="6270625" y="2165350"/>
              <a:chExt cx="2076450" cy="635000"/>
            </a:xfrm>
          </p:grpSpPr>
          <p:cxnSp>
            <p:nvCxnSpPr>
              <p:cNvPr id="261" name="Straight Connector 260"/>
              <p:cNvCxnSpPr/>
              <p:nvPr/>
            </p:nvCxnSpPr>
            <p:spPr>
              <a:xfrm>
                <a:off x="6270625" y="2165350"/>
                <a:ext cx="2076450" cy="1"/>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270625" y="2489200"/>
                <a:ext cx="2076450" cy="1"/>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270625" y="2800349"/>
                <a:ext cx="2076450" cy="1"/>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98" name="Group 397"/>
            <p:cNvGrpSpPr>
              <a:grpSpLocks noChangeAspect="1"/>
            </p:cNvGrpSpPr>
            <p:nvPr/>
          </p:nvGrpSpPr>
          <p:grpSpPr>
            <a:xfrm>
              <a:off x="4161176" y="2652137"/>
              <a:ext cx="1341120" cy="326967"/>
              <a:chOff x="6629400" y="2544318"/>
              <a:chExt cx="1475232" cy="359664"/>
            </a:xfrm>
          </p:grpSpPr>
          <p:sp>
            <p:nvSpPr>
              <p:cNvPr id="399" name="Oval 398"/>
              <p:cNvSpPr/>
              <p:nvPr/>
            </p:nvSpPr>
            <p:spPr>
              <a:xfrm>
                <a:off x="6849618" y="2847975"/>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0" name="Oval 399"/>
              <p:cNvSpPr/>
              <p:nvPr/>
            </p:nvSpPr>
            <p:spPr>
              <a:xfrm>
                <a:off x="6705600"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1" name="Oval 400"/>
              <p:cNvSpPr/>
              <p:nvPr/>
            </p:nvSpPr>
            <p:spPr>
              <a:xfrm>
                <a:off x="6817868" y="275386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2" name="Oval 401"/>
              <p:cNvSpPr/>
              <p:nvPr/>
            </p:nvSpPr>
            <p:spPr>
              <a:xfrm>
                <a:off x="6906768" y="28765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3" name="Oval 402"/>
              <p:cNvSpPr/>
              <p:nvPr/>
            </p:nvSpPr>
            <p:spPr>
              <a:xfrm>
                <a:off x="6982968"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4" name="Oval 403"/>
              <p:cNvSpPr/>
              <p:nvPr/>
            </p:nvSpPr>
            <p:spPr>
              <a:xfrm>
                <a:off x="7135368" y="28765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5" name="Oval 404"/>
              <p:cNvSpPr/>
              <p:nvPr/>
            </p:nvSpPr>
            <p:spPr>
              <a:xfrm>
                <a:off x="7391400" y="28765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6" name="Oval 405"/>
              <p:cNvSpPr/>
              <p:nvPr/>
            </p:nvSpPr>
            <p:spPr>
              <a:xfrm>
                <a:off x="7592568" y="28765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7" name="Oval 406"/>
              <p:cNvSpPr/>
              <p:nvPr/>
            </p:nvSpPr>
            <p:spPr>
              <a:xfrm>
                <a:off x="7848600" y="284911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8" name="Oval 407"/>
              <p:cNvSpPr/>
              <p:nvPr/>
            </p:nvSpPr>
            <p:spPr>
              <a:xfrm>
                <a:off x="8049768"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09" name="Oval 408"/>
              <p:cNvSpPr/>
              <p:nvPr/>
            </p:nvSpPr>
            <p:spPr>
              <a:xfrm>
                <a:off x="6906768"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0" name="Oval 409"/>
              <p:cNvSpPr/>
              <p:nvPr/>
            </p:nvSpPr>
            <p:spPr>
              <a:xfrm>
                <a:off x="7162800"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1" name="Oval 410"/>
              <p:cNvSpPr/>
              <p:nvPr/>
            </p:nvSpPr>
            <p:spPr>
              <a:xfrm>
                <a:off x="7363968"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2" name="Oval 411"/>
              <p:cNvSpPr/>
              <p:nvPr/>
            </p:nvSpPr>
            <p:spPr>
              <a:xfrm>
                <a:off x="7620000" y="284911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3" name="Oval 412"/>
              <p:cNvSpPr/>
              <p:nvPr/>
            </p:nvSpPr>
            <p:spPr>
              <a:xfrm>
                <a:off x="7821168"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4" name="Oval 413"/>
              <p:cNvSpPr/>
              <p:nvPr/>
            </p:nvSpPr>
            <p:spPr>
              <a:xfrm>
                <a:off x="8077200" y="28765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5" name="Oval 414"/>
              <p:cNvSpPr/>
              <p:nvPr/>
            </p:nvSpPr>
            <p:spPr>
              <a:xfrm>
                <a:off x="8077200" y="277291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6" name="Oval 415"/>
              <p:cNvSpPr/>
              <p:nvPr/>
            </p:nvSpPr>
            <p:spPr>
              <a:xfrm>
                <a:off x="6678168" y="27241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7" name="Oval 416"/>
              <p:cNvSpPr/>
              <p:nvPr/>
            </p:nvSpPr>
            <p:spPr>
              <a:xfrm>
                <a:off x="6934200" y="27241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8" name="Oval 417"/>
              <p:cNvSpPr/>
              <p:nvPr/>
            </p:nvSpPr>
            <p:spPr>
              <a:xfrm>
                <a:off x="6906768" y="26479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19" name="Oval 418"/>
              <p:cNvSpPr/>
              <p:nvPr/>
            </p:nvSpPr>
            <p:spPr>
              <a:xfrm>
                <a:off x="7162800" y="27241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0" name="Oval 419"/>
              <p:cNvSpPr/>
              <p:nvPr/>
            </p:nvSpPr>
            <p:spPr>
              <a:xfrm>
                <a:off x="7315200" y="277291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1" name="Oval 420"/>
              <p:cNvSpPr/>
              <p:nvPr/>
            </p:nvSpPr>
            <p:spPr>
              <a:xfrm>
                <a:off x="7592568" y="28003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2" name="Oval 421"/>
              <p:cNvSpPr/>
              <p:nvPr/>
            </p:nvSpPr>
            <p:spPr>
              <a:xfrm>
                <a:off x="7848600" y="27241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3" name="Oval 422"/>
              <p:cNvSpPr/>
              <p:nvPr/>
            </p:nvSpPr>
            <p:spPr>
              <a:xfrm>
                <a:off x="8049768" y="27241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4" name="Oval 423"/>
              <p:cNvSpPr/>
              <p:nvPr/>
            </p:nvSpPr>
            <p:spPr>
              <a:xfrm>
                <a:off x="6706743" y="26479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5" name="Oval 424"/>
              <p:cNvSpPr/>
              <p:nvPr/>
            </p:nvSpPr>
            <p:spPr>
              <a:xfrm>
                <a:off x="6830568" y="254431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6" name="Oval 425"/>
              <p:cNvSpPr/>
              <p:nvPr/>
            </p:nvSpPr>
            <p:spPr>
              <a:xfrm>
                <a:off x="7010400" y="25717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7" name="Oval 426"/>
              <p:cNvSpPr/>
              <p:nvPr/>
            </p:nvSpPr>
            <p:spPr>
              <a:xfrm>
                <a:off x="7086600" y="26479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8" name="Oval 427"/>
              <p:cNvSpPr/>
              <p:nvPr/>
            </p:nvSpPr>
            <p:spPr>
              <a:xfrm>
                <a:off x="7363968" y="27241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29" name="Oval 428"/>
              <p:cNvSpPr/>
              <p:nvPr/>
            </p:nvSpPr>
            <p:spPr>
              <a:xfrm>
                <a:off x="7315200" y="262051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0" name="Oval 429"/>
              <p:cNvSpPr/>
              <p:nvPr/>
            </p:nvSpPr>
            <p:spPr>
              <a:xfrm>
                <a:off x="7620000" y="2696718"/>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1" name="Oval 430"/>
              <p:cNvSpPr/>
              <p:nvPr/>
            </p:nvSpPr>
            <p:spPr>
              <a:xfrm>
                <a:off x="7543800" y="27241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2" name="Oval 431"/>
              <p:cNvSpPr/>
              <p:nvPr/>
            </p:nvSpPr>
            <p:spPr>
              <a:xfrm>
                <a:off x="7543800" y="25717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3" name="Oval 432"/>
              <p:cNvSpPr/>
              <p:nvPr/>
            </p:nvSpPr>
            <p:spPr>
              <a:xfrm>
                <a:off x="7772400" y="26479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4" name="Oval 433"/>
              <p:cNvSpPr/>
              <p:nvPr/>
            </p:nvSpPr>
            <p:spPr>
              <a:xfrm>
                <a:off x="8077200" y="26479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5" name="Oval 434"/>
              <p:cNvSpPr/>
              <p:nvPr/>
            </p:nvSpPr>
            <p:spPr>
              <a:xfrm>
                <a:off x="7897368" y="25717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6" name="Oval 435"/>
              <p:cNvSpPr/>
              <p:nvPr/>
            </p:nvSpPr>
            <p:spPr>
              <a:xfrm>
                <a:off x="7973568" y="26479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37" name="Oval 436"/>
              <p:cNvSpPr/>
              <p:nvPr/>
            </p:nvSpPr>
            <p:spPr>
              <a:xfrm>
                <a:off x="6629400" y="2571750"/>
                <a:ext cx="27432" cy="274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nvGrpSpPr>
            <p:cNvPr id="438" name="Group 437"/>
            <p:cNvGrpSpPr>
              <a:grpSpLocks noChangeAspect="1"/>
            </p:cNvGrpSpPr>
            <p:nvPr/>
          </p:nvGrpSpPr>
          <p:grpSpPr>
            <a:xfrm>
              <a:off x="4335247" y="2635482"/>
              <a:ext cx="1088736" cy="283441"/>
              <a:chOff x="6816090" y="2529840"/>
              <a:chExt cx="1197610" cy="311785"/>
            </a:xfrm>
          </p:grpSpPr>
          <p:sp>
            <p:nvSpPr>
              <p:cNvPr id="439" name="Oval 438"/>
              <p:cNvSpPr/>
              <p:nvPr/>
            </p:nvSpPr>
            <p:spPr>
              <a:xfrm>
                <a:off x="6816090" y="2529840"/>
                <a:ext cx="54864" cy="5486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40" name="Oval 439"/>
              <p:cNvSpPr/>
              <p:nvPr/>
            </p:nvSpPr>
            <p:spPr>
              <a:xfrm>
                <a:off x="6920865" y="2711450"/>
                <a:ext cx="54864" cy="5486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41" name="Oval 440"/>
              <p:cNvSpPr/>
              <p:nvPr/>
            </p:nvSpPr>
            <p:spPr>
              <a:xfrm>
                <a:off x="7301611" y="2606675"/>
                <a:ext cx="54864" cy="5486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42" name="Oval 441"/>
              <p:cNvSpPr/>
              <p:nvPr/>
            </p:nvSpPr>
            <p:spPr>
              <a:xfrm>
                <a:off x="7349236" y="2711450"/>
                <a:ext cx="54864" cy="5486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43" name="Oval 442"/>
              <p:cNvSpPr/>
              <p:nvPr/>
            </p:nvSpPr>
            <p:spPr>
              <a:xfrm>
                <a:off x="7530211" y="2559050"/>
                <a:ext cx="54864" cy="5486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44" name="Oval 443"/>
              <p:cNvSpPr/>
              <p:nvPr/>
            </p:nvSpPr>
            <p:spPr>
              <a:xfrm>
                <a:off x="7806436" y="2786761"/>
                <a:ext cx="54864" cy="5486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45" name="Oval 444"/>
              <p:cNvSpPr/>
              <p:nvPr/>
            </p:nvSpPr>
            <p:spPr>
              <a:xfrm>
                <a:off x="7958836" y="2635250"/>
                <a:ext cx="54864" cy="5486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cxnSp>
            <p:nvCxnSpPr>
              <p:cNvPr id="446" name="Straight Connector 445"/>
              <p:cNvCxnSpPr>
                <a:stCxn id="439" idx="5"/>
                <a:endCxn id="440" idx="1"/>
              </p:cNvCxnSpPr>
              <p:nvPr/>
            </p:nvCxnSpPr>
            <p:spPr>
              <a:xfrm rot="16200000" flipH="1">
                <a:off x="6824501" y="2615086"/>
                <a:ext cx="142816" cy="6598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a:stCxn id="440" idx="6"/>
                <a:endCxn id="441" idx="2"/>
              </p:cNvCxnSpPr>
              <p:nvPr/>
            </p:nvCxnSpPr>
            <p:spPr>
              <a:xfrm flipV="1">
                <a:off x="6975729" y="2634107"/>
                <a:ext cx="325882" cy="104775"/>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a:stCxn id="442" idx="7"/>
                <a:endCxn id="443" idx="3"/>
              </p:cNvCxnSpPr>
              <p:nvPr/>
            </p:nvCxnSpPr>
            <p:spPr>
              <a:xfrm rot="5400000" flipH="1" flipV="1">
                <a:off x="7410352" y="2591592"/>
                <a:ext cx="113606" cy="14218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a:stCxn id="443" idx="5"/>
                <a:endCxn id="444" idx="1"/>
              </p:cNvCxnSpPr>
              <p:nvPr/>
            </p:nvCxnSpPr>
            <p:spPr>
              <a:xfrm rot="16200000" flipH="1">
                <a:off x="7601297" y="2581621"/>
                <a:ext cx="188917" cy="23743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a:stCxn id="444" idx="7"/>
                <a:endCxn id="445" idx="3"/>
              </p:cNvCxnSpPr>
              <p:nvPr/>
            </p:nvCxnSpPr>
            <p:spPr>
              <a:xfrm rot="5400000" flipH="1" flipV="1">
                <a:off x="7853710" y="2681635"/>
                <a:ext cx="112717" cy="113606"/>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51" name="Group 450"/>
            <p:cNvGrpSpPr>
              <a:grpSpLocks noChangeAspect="1"/>
            </p:cNvGrpSpPr>
            <p:nvPr/>
          </p:nvGrpSpPr>
          <p:grpSpPr>
            <a:xfrm>
              <a:off x="4370200" y="2214862"/>
              <a:ext cx="695614" cy="585722"/>
              <a:chOff x="6870700" y="1873251"/>
              <a:chExt cx="765175" cy="644294"/>
            </a:xfrm>
          </p:grpSpPr>
          <p:cxnSp>
            <p:nvCxnSpPr>
              <p:cNvPr id="452" name="Straight Connector 451"/>
              <p:cNvCxnSpPr>
                <a:stCxn id="454" idx="4"/>
                <a:endCxn id="440" idx="0"/>
              </p:cNvCxnSpPr>
              <p:nvPr/>
            </p:nvCxnSpPr>
            <p:spPr>
              <a:xfrm>
                <a:off x="6946900" y="2190751"/>
                <a:ext cx="10162" cy="326794"/>
              </a:xfrm>
              <a:prstGeom prst="line">
                <a:avLst/>
              </a:prstGeom>
              <a:ln w="63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a:stCxn id="455" idx="4"/>
              </p:cNvCxnSpPr>
              <p:nvPr/>
            </p:nvCxnSpPr>
            <p:spPr>
              <a:xfrm rot="5400000">
                <a:off x="7485762" y="2262888"/>
                <a:ext cx="146051" cy="1777"/>
              </a:xfrm>
              <a:prstGeom prst="line">
                <a:avLst/>
              </a:prstGeom>
              <a:ln w="63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454" name="Oval 453"/>
              <p:cNvSpPr/>
              <p:nvPr/>
            </p:nvSpPr>
            <p:spPr>
              <a:xfrm>
                <a:off x="6870700" y="2038351"/>
                <a:ext cx="152400" cy="152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400" b="1" dirty="0" smtClean="0">
                    <a:solidFill>
                      <a:schemeClr val="bg1"/>
                    </a:solidFill>
                  </a:rPr>
                  <a:t>IF</a:t>
                </a:r>
              </a:p>
            </p:txBody>
          </p:sp>
          <p:sp>
            <p:nvSpPr>
              <p:cNvPr id="455" name="Oval 454"/>
              <p:cNvSpPr/>
              <p:nvPr/>
            </p:nvSpPr>
            <p:spPr>
              <a:xfrm>
                <a:off x="7483475" y="2038351"/>
                <a:ext cx="152400" cy="152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400" b="1" dirty="0" smtClean="0">
                    <a:solidFill>
                      <a:schemeClr val="bg1"/>
                    </a:solidFill>
                  </a:rPr>
                  <a:t>IF</a:t>
                </a:r>
              </a:p>
            </p:txBody>
          </p:sp>
          <p:cxnSp>
            <p:nvCxnSpPr>
              <p:cNvPr id="456" name="Straight Connector 455"/>
              <p:cNvCxnSpPr/>
              <p:nvPr/>
            </p:nvCxnSpPr>
            <p:spPr>
              <a:xfrm rot="16200000" flipH="1">
                <a:off x="6795199" y="2021777"/>
                <a:ext cx="298450" cy="1397"/>
              </a:xfrm>
              <a:prstGeom prst="line">
                <a:avLst/>
              </a:prstGeom>
              <a:ln w="63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rot="5400000">
                <a:off x="7442203" y="1987551"/>
                <a:ext cx="228600" cy="1"/>
              </a:xfrm>
              <a:prstGeom prst="line">
                <a:avLst/>
              </a:prstGeom>
              <a:ln w="6350">
                <a:solidFill>
                  <a:schemeClr val="bg1">
                    <a:lumMod val="75000"/>
                  </a:schemeClr>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458" name="Group 457"/>
            <p:cNvGrpSpPr>
              <a:grpSpLocks noChangeAspect="1"/>
            </p:cNvGrpSpPr>
            <p:nvPr/>
          </p:nvGrpSpPr>
          <p:grpSpPr>
            <a:xfrm>
              <a:off x="4229346" y="1813879"/>
              <a:ext cx="1371023" cy="475673"/>
              <a:chOff x="6696075" y="1476376"/>
              <a:chExt cx="1508125" cy="523240"/>
            </a:xfrm>
          </p:grpSpPr>
          <p:pic>
            <p:nvPicPr>
              <p:cNvPr id="459" name="Picture 458" descr="tasks1.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96075" y="1489076"/>
                <a:ext cx="800100" cy="510540"/>
              </a:xfrm>
              <a:prstGeom prst="rect">
                <a:avLst/>
              </a:prstGeom>
            </p:spPr>
          </p:pic>
          <p:pic>
            <p:nvPicPr>
              <p:cNvPr id="460" name="Picture 459" descr="tasks2.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04100" y="1476376"/>
                <a:ext cx="800100" cy="510540"/>
              </a:xfrm>
              <a:prstGeom prst="rect">
                <a:avLst/>
              </a:prstGeom>
            </p:spPr>
          </p:pic>
        </p:grpSp>
        <p:grpSp>
          <p:nvGrpSpPr>
            <p:cNvPr id="461" name="Group 460"/>
            <p:cNvGrpSpPr>
              <a:grpSpLocks noChangeAspect="1"/>
            </p:cNvGrpSpPr>
            <p:nvPr/>
          </p:nvGrpSpPr>
          <p:grpSpPr>
            <a:xfrm>
              <a:off x="3582450" y="1937477"/>
              <a:ext cx="214473" cy="1319067"/>
              <a:chOff x="6012482" y="1800225"/>
              <a:chExt cx="235918" cy="1450974"/>
            </a:xfrm>
          </p:grpSpPr>
          <p:sp>
            <p:nvSpPr>
              <p:cNvPr id="462" name="Left Brace 461"/>
              <p:cNvSpPr/>
              <p:nvPr/>
            </p:nvSpPr>
            <p:spPr>
              <a:xfrm>
                <a:off x="6188075" y="1800225"/>
                <a:ext cx="60325" cy="1450974"/>
              </a:xfrm>
              <a:prstGeom prst="leftBrac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3" name="TextBox 462"/>
              <p:cNvSpPr txBox="1"/>
              <p:nvPr/>
            </p:nvSpPr>
            <p:spPr>
              <a:xfrm rot="16200000">
                <a:off x="5830420" y="2405306"/>
                <a:ext cx="533400" cy="169275"/>
              </a:xfrm>
              <a:prstGeom prst="rect">
                <a:avLst/>
              </a:prstGeom>
              <a:noFill/>
            </p:spPr>
            <p:txBody>
              <a:bodyPr vert="horz" wrap="square" lIns="0" tIns="0" rIns="0" bIns="0" rtlCol="0">
                <a:spAutoFit/>
              </a:bodyPr>
              <a:lstStyle/>
              <a:p>
                <a:pPr>
                  <a:spcBef>
                    <a:spcPts val="432"/>
                  </a:spcBef>
                  <a:buClr>
                    <a:schemeClr val="bg1">
                      <a:lumMod val="50000"/>
                    </a:schemeClr>
                  </a:buClr>
                </a:pPr>
                <a:r>
                  <a:rPr lang="en-US" sz="500" b="1" cap="all" dirty="0" err="1" smtClean="0">
                    <a:solidFill>
                      <a:srgbClr val="BFBFBF"/>
                    </a:solidFill>
                  </a:rPr>
                  <a:t>Business Logic</a:t>
                </a:r>
              </a:p>
            </p:txBody>
          </p:sp>
        </p:grpSp>
        <p:sp>
          <p:nvSpPr>
            <p:cNvPr id="464" name="TextBox 463"/>
            <p:cNvSpPr txBox="1">
              <a:spLocks noChangeAspect="1"/>
            </p:cNvSpPr>
            <p:nvPr/>
          </p:nvSpPr>
          <p:spPr>
            <a:xfrm>
              <a:off x="3858207" y="2024407"/>
              <a:ext cx="484909" cy="123111"/>
            </a:xfrm>
            <a:prstGeom prst="rect">
              <a:avLst/>
            </a:prstGeom>
            <a:noFill/>
          </p:spPr>
          <p:txBody>
            <a:bodyPr vert="horz" wrap="square" lIns="0" tIns="0" rIns="0" bIns="0" rtlCol="0">
              <a:spAutoFit/>
            </a:bodyPr>
            <a:lstStyle/>
            <a:p>
              <a:pPr>
                <a:lnSpc>
                  <a:spcPct val="80000"/>
                </a:lnSpc>
                <a:buClr>
                  <a:schemeClr val="bg1">
                    <a:lumMod val="50000"/>
                  </a:schemeClr>
                </a:buClr>
              </a:pPr>
              <a:r>
                <a:rPr lang="en-US" sz="500" b="1" cap="all" dirty="0" err="1" smtClean="0">
                  <a:solidFill>
                    <a:srgbClr val="BFBFBF"/>
                  </a:solidFill>
                </a:rPr>
                <a:t>Tasks</a:t>
              </a:r>
            </a:p>
            <a:p>
              <a:pPr>
                <a:lnSpc>
                  <a:spcPct val="80000"/>
                </a:lnSpc>
                <a:buClr>
                  <a:schemeClr val="bg1">
                    <a:lumMod val="50000"/>
                  </a:schemeClr>
                </a:buClr>
              </a:pPr>
              <a:r>
                <a:rPr lang="en-US" sz="500" cap="all" dirty="0" err="1" smtClean="0">
                  <a:solidFill>
                    <a:srgbClr val="BFBFBF"/>
                  </a:solidFill>
                </a:rPr>
                <a:t>(processes)</a:t>
              </a:r>
            </a:p>
          </p:txBody>
        </p:sp>
        <p:sp>
          <p:nvSpPr>
            <p:cNvPr id="465" name="TextBox 464"/>
            <p:cNvSpPr txBox="1">
              <a:spLocks noChangeAspect="1"/>
            </p:cNvSpPr>
            <p:nvPr/>
          </p:nvSpPr>
          <p:spPr>
            <a:xfrm>
              <a:off x="3858207" y="2364132"/>
              <a:ext cx="484909" cy="123111"/>
            </a:xfrm>
            <a:prstGeom prst="rect">
              <a:avLst/>
            </a:prstGeom>
            <a:noFill/>
          </p:spPr>
          <p:txBody>
            <a:bodyPr vert="horz" wrap="square" lIns="0" tIns="0" rIns="0" bIns="0" rtlCol="0">
              <a:spAutoFit/>
            </a:bodyPr>
            <a:lstStyle/>
            <a:p>
              <a:pPr>
                <a:lnSpc>
                  <a:spcPct val="80000"/>
                </a:lnSpc>
                <a:buClr>
                  <a:schemeClr val="bg1">
                    <a:lumMod val="50000"/>
                  </a:schemeClr>
                </a:buClr>
              </a:pPr>
              <a:r>
                <a:rPr lang="en-US" sz="500" b="1" cap="all" dirty="0" err="1" smtClean="0">
                  <a:solidFill>
                    <a:srgbClr val="BFBFBF"/>
                  </a:solidFill>
                </a:rPr>
                <a:t>decisions</a:t>
              </a:r>
            </a:p>
            <a:p>
              <a:pPr>
                <a:lnSpc>
                  <a:spcPct val="80000"/>
                </a:lnSpc>
                <a:buClr>
                  <a:schemeClr val="bg1">
                    <a:lumMod val="50000"/>
                  </a:schemeClr>
                </a:buClr>
              </a:pPr>
              <a:r>
                <a:rPr lang="en-US" sz="500" cap="all" dirty="0" err="1" smtClean="0">
                  <a:solidFill>
                    <a:srgbClr val="BFBFBF"/>
                  </a:solidFill>
                </a:rPr>
                <a:t>(rules)</a:t>
              </a:r>
            </a:p>
          </p:txBody>
        </p:sp>
      </p:grpSp>
      <p:sp>
        <p:nvSpPr>
          <p:cNvPr id="466" name="TextBox 465"/>
          <p:cNvSpPr txBox="1">
            <a:spLocks noChangeAspect="1"/>
          </p:cNvSpPr>
          <p:nvPr/>
        </p:nvSpPr>
        <p:spPr>
          <a:xfrm>
            <a:off x="5995878" y="1449845"/>
            <a:ext cx="1143831" cy="538609"/>
          </a:xfrm>
          <a:prstGeom prst="rect">
            <a:avLst/>
          </a:prstGeom>
          <a:noFill/>
        </p:spPr>
        <p:txBody>
          <a:bodyPr vert="horz" wrap="square" lIns="0" tIns="0" rIns="0" bIns="0" rtlCol="0">
            <a:spAutoFit/>
          </a:bodyPr>
          <a:lstStyle/>
          <a:p>
            <a:pPr>
              <a:buClr>
                <a:schemeClr val="bg1">
                  <a:lumMod val="50000"/>
                </a:schemeClr>
              </a:buClr>
            </a:pPr>
            <a:r>
              <a:rPr lang="en-US" sz="500" cap="all" dirty="0" err="1" smtClean="0">
                <a:solidFill>
                  <a:schemeClr val="tx1">
                    <a:lumMod val="50000"/>
                    <a:lumOff val="50000"/>
                  </a:schemeClr>
                </a:solidFill>
              </a:rPr>
              <a:t>security</a:t>
            </a:r>
          </a:p>
          <a:p>
            <a:pPr>
              <a:buClr>
                <a:schemeClr val="bg1">
                  <a:lumMod val="50000"/>
                </a:schemeClr>
              </a:buClr>
            </a:pPr>
            <a:r>
              <a:rPr lang="en-US" sz="500" cap="all" dirty="0" err="1" smtClean="0">
                <a:solidFill>
                  <a:schemeClr val="tx1">
                    <a:lumMod val="50000"/>
                    <a:lumOff val="50000"/>
                  </a:schemeClr>
                </a:solidFill>
              </a:rPr>
              <a:t>     integration</a:t>
            </a:r>
          </a:p>
          <a:p>
            <a:pPr>
              <a:buClr>
                <a:schemeClr val="bg1">
                  <a:lumMod val="50000"/>
                </a:schemeClr>
              </a:buClr>
            </a:pPr>
            <a:r>
              <a:rPr lang="en-US" sz="500" cap="all" dirty="0" err="1" smtClean="0">
                <a:solidFill>
                  <a:schemeClr val="tx1">
                    <a:lumMod val="50000"/>
                    <a:lumOff val="50000"/>
                  </a:schemeClr>
                </a:solidFill>
              </a:rPr>
              <a:t>           perf/scale</a:t>
            </a:r>
          </a:p>
          <a:p>
            <a:pPr>
              <a:buClr>
                <a:schemeClr val="bg1">
                  <a:lumMod val="50000"/>
                </a:schemeClr>
              </a:buClr>
            </a:pPr>
            <a:r>
              <a:rPr lang="en-US" sz="500" cap="all" dirty="0" err="1" smtClean="0">
                <a:solidFill>
                  <a:schemeClr val="tx1">
                    <a:lumMod val="50000"/>
                    <a:lumOff val="50000"/>
                  </a:schemeClr>
                </a:solidFill>
              </a:rPr>
              <a:t>               standards</a:t>
            </a:r>
          </a:p>
          <a:p>
            <a:pPr>
              <a:buClr>
                <a:schemeClr val="bg1">
                  <a:lumMod val="50000"/>
                </a:schemeClr>
              </a:buClr>
            </a:pPr>
            <a:r>
              <a:rPr lang="en-US" sz="500" cap="all" dirty="0" err="1" smtClean="0">
                <a:solidFill>
                  <a:schemeClr val="tx1">
                    <a:lumMod val="50000"/>
                    <a:lumOff val="50000"/>
                  </a:schemeClr>
                </a:solidFill>
              </a:rPr>
              <a:t>                   web services</a:t>
            </a:r>
          </a:p>
          <a:p>
            <a:pPr>
              <a:buClr>
                <a:schemeClr val="bg1">
                  <a:lumMod val="50000"/>
                </a:schemeClr>
              </a:buClr>
            </a:pPr>
            <a:r>
              <a:rPr lang="en-US" sz="500" cap="all" dirty="0" err="1" smtClean="0">
                <a:solidFill>
                  <a:schemeClr val="tx1">
                    <a:lumMod val="50000"/>
                    <a:lumOff val="50000"/>
                  </a:schemeClr>
                </a:solidFill>
              </a:rPr>
              <a:t>                       rest</a:t>
            </a:r>
          </a:p>
          <a:p>
            <a:pPr>
              <a:buClr>
                <a:schemeClr val="bg1">
                  <a:lumMod val="50000"/>
                </a:schemeClr>
              </a:buClr>
            </a:pPr>
            <a:r>
              <a:rPr lang="en-US" sz="500" cap="all" dirty="0" smtClean="0">
                <a:solidFill>
                  <a:schemeClr val="tx1">
                    <a:lumMod val="50000"/>
                    <a:lumOff val="50000"/>
                  </a:schemeClr>
                </a:solidFill>
              </a:rPr>
              <a:t>                       </a:t>
            </a:r>
            <a:r>
              <a:rPr lang="en-US" sz="500" cap="all" dirty="0">
                <a:solidFill>
                  <a:schemeClr val="tx1">
                    <a:lumMod val="50000"/>
                    <a:lumOff val="50000"/>
                  </a:schemeClr>
                </a:solidFill>
              </a:rPr>
              <a:t> </a:t>
            </a:r>
            <a:r>
              <a:rPr lang="en-US" sz="500" cap="all" dirty="0" smtClean="0">
                <a:solidFill>
                  <a:schemeClr val="tx1">
                    <a:lumMod val="50000"/>
                    <a:lumOff val="50000"/>
                  </a:schemeClr>
                </a:solidFill>
              </a:rPr>
              <a:t>    </a:t>
            </a:r>
            <a:r>
              <a:rPr lang="en-US" sz="500" cap="all" dirty="0" err="1" smtClean="0">
                <a:solidFill>
                  <a:schemeClr val="tx1">
                    <a:lumMod val="50000"/>
                    <a:lumOff val="50000"/>
                  </a:schemeClr>
                </a:solidFill>
              </a:rPr>
              <a:t>Microservices</a:t>
            </a:r>
            <a:r>
              <a:rPr lang="en-US" sz="500" cap="all" dirty="0" smtClean="0">
                <a:solidFill>
                  <a:schemeClr val="tx1">
                    <a:lumMod val="50000"/>
                    <a:lumOff val="50000"/>
                  </a:schemeClr>
                </a:solidFill>
              </a:rPr>
              <a:t> </a:t>
            </a:r>
          </a:p>
        </p:txBody>
      </p:sp>
      <p:grpSp>
        <p:nvGrpSpPr>
          <p:cNvPr id="467" name="Group 466"/>
          <p:cNvGrpSpPr>
            <a:grpSpLocks noChangeAspect="1"/>
          </p:cNvGrpSpPr>
          <p:nvPr/>
        </p:nvGrpSpPr>
        <p:grpSpPr>
          <a:xfrm>
            <a:off x="3883781" y="1439137"/>
            <a:ext cx="2770909" cy="2770909"/>
            <a:chOff x="5736165" y="1225548"/>
            <a:chExt cx="3048000" cy="3048000"/>
          </a:xfrm>
        </p:grpSpPr>
        <p:sp>
          <p:nvSpPr>
            <p:cNvPr id="468" name="Oval 467"/>
            <p:cNvSpPr/>
            <p:nvPr/>
          </p:nvSpPr>
          <p:spPr>
            <a:xfrm>
              <a:off x="5736165" y="1225548"/>
              <a:ext cx="3048000" cy="3048000"/>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469" name="TextBox 468"/>
            <p:cNvSpPr txBox="1"/>
            <p:nvPr/>
          </p:nvSpPr>
          <p:spPr>
            <a:xfrm>
              <a:off x="6832602" y="1238247"/>
              <a:ext cx="838200" cy="152400"/>
            </a:xfrm>
            <a:prstGeom prst="rect">
              <a:avLst/>
            </a:prstGeom>
            <a:noFill/>
          </p:spPr>
          <p:txBody>
            <a:bodyPr vert="horz" wrap="square" lIns="0" tIns="0" rIns="0" bIns="0" rtlCol="0">
              <a:prstTxWarp prst="textArchUp">
                <a:avLst>
                  <a:gd name="adj" fmla="val 11081715"/>
                </a:avLst>
              </a:prstTxWarp>
              <a:spAutoFit/>
            </a:bodyPr>
            <a:lstStyle/>
            <a:p>
              <a:pPr algn="ctr">
                <a:buClr>
                  <a:schemeClr val="bg1">
                    <a:lumMod val="50000"/>
                  </a:schemeClr>
                </a:buClr>
              </a:pPr>
              <a:r>
                <a:rPr lang="en-US" sz="600" b="1" dirty="0" err="1" smtClean="0">
                  <a:solidFill>
                    <a:schemeClr val="tx1">
                      <a:lumMod val="75000"/>
                      <a:lumOff val="25000"/>
                    </a:schemeClr>
                  </a:solidFill>
                </a:rPr>
                <a:t>Access layer (APIs)</a:t>
              </a:r>
            </a:p>
          </p:txBody>
        </p:sp>
      </p:grpSp>
      <p:pic>
        <p:nvPicPr>
          <p:cNvPr id="470" name="Picture 469" descr="person.pn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3222337" y="2076711"/>
            <a:ext cx="392545" cy="461818"/>
          </a:xfrm>
          <a:prstGeom prst="rect">
            <a:avLst/>
          </a:prstGeom>
        </p:spPr>
      </p:pic>
      <p:pic>
        <p:nvPicPr>
          <p:cNvPr id="472" name="Picture 471" descr="phone.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124200" y="2672863"/>
            <a:ext cx="461818" cy="461818"/>
          </a:xfrm>
          <a:prstGeom prst="rect">
            <a:avLst/>
          </a:prstGeom>
        </p:spPr>
      </p:pic>
      <p:grpSp>
        <p:nvGrpSpPr>
          <p:cNvPr id="9" name="Group 8"/>
          <p:cNvGrpSpPr/>
          <p:nvPr/>
        </p:nvGrpSpPr>
        <p:grpSpPr>
          <a:xfrm>
            <a:off x="3890818" y="4125790"/>
            <a:ext cx="2690956" cy="703790"/>
            <a:chOff x="3359829" y="4125790"/>
            <a:chExt cx="2690956" cy="703790"/>
          </a:xfrm>
        </p:grpSpPr>
        <p:pic>
          <p:nvPicPr>
            <p:cNvPr id="255" name="Picture 254" descr="bluecloud.png"/>
            <p:cNvPicPr>
              <a:picLocks noChangeAspect="1"/>
            </p:cNvPicPr>
            <p:nvPr/>
          </p:nvPicPr>
          <p:blipFill>
            <a:blip r:embed="rId9" cstate="screen">
              <a:alphaModFix amt="26000"/>
              <a:lum bright="15000"/>
              <a:extLst>
                <a:ext uri="{28A0092B-C50C-407E-A947-70E740481C1C}">
                  <a14:useLocalDpi xmlns:a14="http://schemas.microsoft.com/office/drawing/2010/main"/>
                </a:ext>
              </a:extLst>
            </a:blip>
            <a:stretch>
              <a:fillRect/>
            </a:stretch>
          </p:blipFill>
          <p:spPr>
            <a:xfrm>
              <a:off x="5411937" y="4125790"/>
              <a:ext cx="638848" cy="459971"/>
            </a:xfrm>
            <a:prstGeom prst="rect">
              <a:avLst/>
            </a:prstGeom>
          </p:spPr>
        </p:pic>
        <p:sp>
          <p:nvSpPr>
            <p:cNvPr id="256" name="Rectangle 255"/>
            <p:cNvSpPr>
              <a:spLocks noChangeAspect="1"/>
            </p:cNvSpPr>
            <p:nvPr/>
          </p:nvSpPr>
          <p:spPr>
            <a:xfrm>
              <a:off x="3359829" y="4192846"/>
              <a:ext cx="554182" cy="277091"/>
            </a:xfrm>
            <a:prstGeom prst="rect">
              <a:avLst/>
            </a:prstGeom>
            <a:solidFill>
              <a:srgbClr val="0080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nvGrpSpPr>
            <p:cNvPr id="476" name="Group 475"/>
            <p:cNvGrpSpPr>
              <a:grpSpLocks noChangeAspect="1"/>
            </p:cNvGrpSpPr>
            <p:nvPr/>
          </p:nvGrpSpPr>
          <p:grpSpPr>
            <a:xfrm>
              <a:off x="4126835" y="4294639"/>
              <a:ext cx="1246908" cy="534941"/>
              <a:chOff x="6599770" y="4102101"/>
              <a:chExt cx="1371599" cy="588435"/>
            </a:xfrm>
          </p:grpSpPr>
          <p:pic>
            <p:nvPicPr>
              <p:cNvPr id="477" name="Picture 476" descr="hybrid.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044264" y="4361352"/>
                <a:ext cx="457200" cy="329184"/>
              </a:xfrm>
              <a:prstGeom prst="rect">
                <a:avLst/>
              </a:prstGeom>
            </p:spPr>
          </p:pic>
          <p:sp>
            <p:nvSpPr>
              <p:cNvPr id="478" name="TextBox 477"/>
              <p:cNvSpPr txBox="1"/>
              <p:nvPr/>
            </p:nvSpPr>
            <p:spPr>
              <a:xfrm>
                <a:off x="6599770" y="4102101"/>
                <a:ext cx="1371599" cy="270843"/>
              </a:xfrm>
              <a:prstGeom prst="rect">
                <a:avLst/>
              </a:prstGeom>
              <a:noFill/>
            </p:spPr>
            <p:txBody>
              <a:bodyPr vert="horz" wrap="square" lIns="0" tIns="0" rIns="0" bIns="0" rtlCol="0">
                <a:spAutoFit/>
              </a:bodyPr>
              <a:lstStyle/>
              <a:p>
                <a:pPr marL="169200" indent="-169200" algn="ctr">
                  <a:spcBef>
                    <a:spcPts val="432"/>
                  </a:spcBef>
                  <a:buClr>
                    <a:schemeClr val="bg1">
                      <a:lumMod val="50000"/>
                    </a:schemeClr>
                  </a:buClr>
                </a:pPr>
                <a:r>
                  <a:rPr lang="en-US" sz="1600" b="1" dirty="0" err="1" smtClean="0">
                    <a:solidFill>
                      <a:schemeClr val="bg1">
                        <a:lumMod val="50000"/>
                      </a:schemeClr>
                    </a:solidFill>
                  </a:rPr>
                  <a:t>HYBRID</a:t>
                </a:r>
              </a:p>
            </p:txBody>
          </p:sp>
        </p:grpSp>
        <p:pic>
          <p:nvPicPr>
            <p:cNvPr id="474" name="Picture 473" descr="incloud.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419923" y="4139110"/>
              <a:ext cx="608061" cy="437804"/>
            </a:xfrm>
            <a:prstGeom prst="rect">
              <a:avLst/>
            </a:prstGeom>
          </p:spPr>
        </p:pic>
        <p:pic>
          <p:nvPicPr>
            <p:cNvPr id="475" name="Picture 474" descr="onpremises.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60984" y="4161672"/>
              <a:ext cx="577273" cy="415636"/>
            </a:xfrm>
            <a:prstGeom prst="rect">
              <a:avLst/>
            </a:prstGeom>
          </p:spPr>
        </p:pic>
        <p:grpSp>
          <p:nvGrpSpPr>
            <p:cNvPr id="490" name="Group 489"/>
            <p:cNvGrpSpPr>
              <a:grpSpLocks noChangeAspect="1"/>
            </p:cNvGrpSpPr>
            <p:nvPr/>
          </p:nvGrpSpPr>
          <p:grpSpPr>
            <a:xfrm>
              <a:off x="4598222" y="4572114"/>
              <a:ext cx="239568" cy="178955"/>
              <a:chOff x="7121524" y="4397375"/>
              <a:chExt cx="263525" cy="196850"/>
            </a:xfrm>
          </p:grpSpPr>
          <p:pic>
            <p:nvPicPr>
              <p:cNvPr id="491" name="Picture 490" descr="bluecloud.png"/>
              <p:cNvPicPr>
                <a:picLocks noChangeAspect="1"/>
              </p:cNvPicPr>
              <p:nvPr/>
            </p:nvPicPr>
            <p:blipFill>
              <a:blip r:embed="rId13" cstate="screen">
                <a:alphaModFix amt="26000"/>
                <a:lum bright="15000"/>
                <a:extLst>
                  <a:ext uri="{28A0092B-C50C-407E-A947-70E740481C1C}">
                    <a14:useLocalDpi xmlns:a14="http://schemas.microsoft.com/office/drawing/2010/main"/>
                  </a:ext>
                </a:extLst>
              </a:blip>
              <a:stretch>
                <a:fillRect/>
              </a:stretch>
            </p:blipFill>
            <p:spPr>
              <a:xfrm>
                <a:off x="7121524" y="4397375"/>
                <a:ext cx="263525" cy="189738"/>
              </a:xfrm>
              <a:prstGeom prst="rect">
                <a:avLst/>
              </a:prstGeom>
            </p:spPr>
          </p:pic>
          <p:sp>
            <p:nvSpPr>
              <p:cNvPr id="492" name="Rectangle 491"/>
              <p:cNvSpPr/>
              <p:nvPr/>
            </p:nvSpPr>
            <p:spPr>
              <a:xfrm>
                <a:off x="7232650" y="4502150"/>
                <a:ext cx="146050" cy="92075"/>
              </a:xfrm>
              <a:prstGeom prst="rect">
                <a:avLst/>
              </a:prstGeom>
              <a:solidFill>
                <a:srgbClr val="7FD5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grpSp>
        <p:nvGrpSpPr>
          <p:cNvPr id="499" name="Group 498"/>
          <p:cNvGrpSpPr>
            <a:grpSpLocks noChangeAspect="1"/>
          </p:cNvGrpSpPr>
          <p:nvPr/>
        </p:nvGrpSpPr>
        <p:grpSpPr>
          <a:xfrm>
            <a:off x="3160831" y="981936"/>
            <a:ext cx="3868818" cy="1851136"/>
            <a:chOff x="2526101" y="1202144"/>
            <a:chExt cx="4255700" cy="2036250"/>
          </a:xfrm>
        </p:grpSpPr>
        <p:sp>
          <p:nvSpPr>
            <p:cNvPr id="500" name="Right Triangle 499"/>
            <p:cNvSpPr/>
            <p:nvPr/>
          </p:nvSpPr>
          <p:spPr>
            <a:xfrm rot="15269641">
              <a:off x="5539192" y="1202144"/>
              <a:ext cx="457200" cy="457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nvGrpSpPr>
            <p:cNvPr id="501" name="Group 500"/>
            <p:cNvGrpSpPr/>
            <p:nvPr/>
          </p:nvGrpSpPr>
          <p:grpSpPr>
            <a:xfrm>
              <a:off x="2526101" y="1301165"/>
              <a:ext cx="4255700" cy="1937229"/>
              <a:chOff x="2526101" y="1301165"/>
              <a:chExt cx="4255700" cy="1937229"/>
            </a:xfrm>
          </p:grpSpPr>
          <p:sp>
            <p:nvSpPr>
              <p:cNvPr id="502" name="Arc 501"/>
              <p:cNvSpPr/>
              <p:nvPr/>
            </p:nvSpPr>
            <p:spPr>
              <a:xfrm>
                <a:off x="2526101" y="1301165"/>
                <a:ext cx="4255700" cy="1937229"/>
              </a:xfrm>
              <a:prstGeom prst="arc">
                <a:avLst>
                  <a:gd name="adj1" fmla="val 12549455"/>
                  <a:gd name="adj2" fmla="val 19566928"/>
                </a:avLst>
              </a:prstGeom>
              <a:ln w="381000">
                <a:gradFill flip="none" rotWithShape="1">
                  <a:gsLst>
                    <a:gs pos="82000">
                      <a:schemeClr val="bg1">
                        <a:lumMod val="85000"/>
                      </a:schemeClr>
                    </a:gs>
                    <a:gs pos="22000">
                      <a:srgbClr val="FFFFFF"/>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TextBox 502"/>
              <p:cNvSpPr txBox="1"/>
              <p:nvPr/>
            </p:nvSpPr>
            <p:spPr>
              <a:xfrm>
                <a:off x="3651250" y="1339850"/>
                <a:ext cx="1981200" cy="152400"/>
              </a:xfrm>
              <a:prstGeom prst="rect">
                <a:avLst/>
              </a:prstGeom>
              <a:noFill/>
            </p:spPr>
            <p:txBody>
              <a:bodyPr vert="horz" wrap="square" lIns="0" tIns="0" rIns="0" bIns="0" rtlCol="0">
                <a:prstTxWarp prst="textArchUp">
                  <a:avLst/>
                </a:prstTxWarp>
                <a:spAutoFit/>
              </a:bodyPr>
              <a:lstStyle/>
              <a:p>
                <a:pPr marL="169200" indent="-169200">
                  <a:spcBef>
                    <a:spcPts val="432"/>
                  </a:spcBef>
                  <a:buClr>
                    <a:schemeClr val="bg1">
                      <a:lumMod val="50000"/>
                    </a:schemeClr>
                  </a:buClr>
                </a:pPr>
                <a:r>
                  <a:rPr lang="en-US" sz="900" b="1" cap="all" dirty="0" smtClean="0"/>
                  <a:t>Digital Transformation</a:t>
                </a:r>
              </a:p>
            </p:txBody>
          </p:sp>
        </p:grpSp>
      </p:grpSp>
      <p:grpSp>
        <p:nvGrpSpPr>
          <p:cNvPr id="3" name="Group 2"/>
          <p:cNvGrpSpPr/>
          <p:nvPr/>
        </p:nvGrpSpPr>
        <p:grpSpPr>
          <a:xfrm>
            <a:off x="4279669" y="3041127"/>
            <a:ext cx="1973494" cy="1130823"/>
            <a:chOff x="3750989" y="3021735"/>
            <a:chExt cx="1973494" cy="1130823"/>
          </a:xfrm>
        </p:grpSpPr>
        <p:sp>
          <p:nvSpPr>
            <p:cNvPr id="258" name="TextBox 257"/>
            <p:cNvSpPr txBox="1">
              <a:spLocks noChangeAspect="1"/>
            </p:cNvSpPr>
            <p:nvPr/>
          </p:nvSpPr>
          <p:spPr>
            <a:xfrm>
              <a:off x="3858207" y="3021735"/>
              <a:ext cx="484909" cy="61555"/>
            </a:xfrm>
            <a:prstGeom prst="rect">
              <a:avLst/>
            </a:prstGeom>
            <a:noFill/>
          </p:spPr>
          <p:txBody>
            <a:bodyPr vert="horz" wrap="square" lIns="0" tIns="0" rIns="0" bIns="0" rtlCol="0">
              <a:spAutoFit/>
            </a:bodyPr>
            <a:lstStyle/>
            <a:p>
              <a:pPr>
                <a:lnSpc>
                  <a:spcPct val="80000"/>
                </a:lnSpc>
                <a:buClr>
                  <a:schemeClr val="bg1">
                    <a:lumMod val="50000"/>
                  </a:schemeClr>
                </a:buClr>
              </a:pPr>
              <a:r>
                <a:rPr lang="en-US" sz="500" b="1" cap="all" dirty="0" err="1" smtClean="0">
                  <a:solidFill>
                    <a:schemeClr val="accent4"/>
                  </a:solidFill>
                </a:rPr>
                <a:t>integration</a:t>
              </a:r>
            </a:p>
          </p:txBody>
        </p:sp>
        <p:pic>
          <p:nvPicPr>
            <p:cNvPr id="350" name="Picture 349" descr="iot.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750989" y="3405939"/>
              <a:ext cx="249382" cy="249382"/>
            </a:xfrm>
            <a:prstGeom prst="rect">
              <a:avLst/>
            </a:prstGeom>
          </p:spPr>
        </p:pic>
        <p:pic>
          <p:nvPicPr>
            <p:cNvPr id="351" name="Picture 350" descr="db.png"/>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a:xfrm>
              <a:off x="3949802" y="3664596"/>
              <a:ext cx="161636" cy="215515"/>
            </a:xfrm>
            <a:prstGeom prst="rect">
              <a:avLst/>
            </a:prstGeom>
          </p:spPr>
        </p:pic>
        <p:pic>
          <p:nvPicPr>
            <p:cNvPr id="352" name="Picture 351" descr="db.png"/>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a:xfrm>
              <a:off x="4229202" y="3766196"/>
              <a:ext cx="161636" cy="215515"/>
            </a:xfrm>
            <a:prstGeom prst="rect">
              <a:avLst/>
            </a:prstGeom>
          </p:spPr>
        </p:pic>
        <p:pic>
          <p:nvPicPr>
            <p:cNvPr id="353" name="Picture 352" descr="sap.png"/>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a:xfrm>
              <a:off x="4768920" y="3825736"/>
              <a:ext cx="518476" cy="326822"/>
            </a:xfrm>
            <a:prstGeom prst="rect">
              <a:avLst/>
            </a:prstGeom>
          </p:spPr>
        </p:pic>
        <p:pic>
          <p:nvPicPr>
            <p:cNvPr id="354" name="Picture 353" descr="hadoop.png"/>
            <p:cNvPicPr>
              <a:picLocks noChangeAspect="1"/>
            </p:cNvPicPr>
            <p:nvPr/>
          </p:nvPicPr>
          <p:blipFill>
            <a:blip r:embed="rId17" cstate="screen">
              <a:extLst>
                <a:ext uri="{28A0092B-C50C-407E-A947-70E740481C1C}">
                  <a14:useLocalDpi xmlns:a14="http://schemas.microsoft.com/office/drawing/2010/main"/>
                </a:ext>
              </a:extLst>
            </a:blip>
            <a:srcRect/>
            <a:stretch>
              <a:fillRect/>
            </a:stretch>
          </p:blipFill>
          <p:spPr>
            <a:xfrm>
              <a:off x="4438928" y="3867411"/>
              <a:ext cx="264277" cy="207818"/>
            </a:xfrm>
            <a:prstGeom prst="rect">
              <a:avLst/>
            </a:prstGeom>
          </p:spPr>
        </p:pic>
        <p:pic>
          <p:nvPicPr>
            <p:cNvPr id="355" name="Picture 354" descr="app.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a:xfrm>
              <a:off x="4585431" y="3434841"/>
              <a:ext cx="221512" cy="192425"/>
            </a:xfrm>
            <a:prstGeom prst="rect">
              <a:avLst/>
            </a:prstGeom>
          </p:spPr>
        </p:pic>
        <p:pic>
          <p:nvPicPr>
            <p:cNvPr id="356" name="Picture 355" descr="app.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a:xfrm>
              <a:off x="4486195" y="3663441"/>
              <a:ext cx="221512" cy="192425"/>
            </a:xfrm>
            <a:prstGeom prst="rect">
              <a:avLst/>
            </a:prstGeom>
          </p:spPr>
        </p:pic>
        <p:pic>
          <p:nvPicPr>
            <p:cNvPr id="357" name="Picture 356" descr="app.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a:xfrm>
              <a:off x="5489495" y="3631691"/>
              <a:ext cx="221512" cy="192425"/>
            </a:xfrm>
            <a:prstGeom prst="rect">
              <a:avLst/>
            </a:prstGeom>
          </p:spPr>
        </p:pic>
        <p:pic>
          <p:nvPicPr>
            <p:cNvPr id="358" name="Picture 357" descr="mdm.png"/>
            <p:cNvPicPr>
              <a:picLocks noChangeAspect="1"/>
            </p:cNvPicPr>
            <p:nvPr/>
          </p:nvPicPr>
          <p:blipFill>
            <a:blip r:embed="rId19" cstate="screen">
              <a:extLst>
                <a:ext uri="{28A0092B-C50C-407E-A947-70E740481C1C}">
                  <a14:useLocalDpi xmlns:a14="http://schemas.microsoft.com/office/drawing/2010/main"/>
                </a:ext>
              </a:extLst>
            </a:blip>
            <a:srcRect/>
            <a:stretch>
              <a:fillRect/>
            </a:stretch>
          </p:blipFill>
          <p:spPr>
            <a:xfrm>
              <a:off x="4841919" y="3588011"/>
              <a:ext cx="249382" cy="207818"/>
            </a:xfrm>
            <a:prstGeom prst="rect">
              <a:avLst/>
            </a:prstGeom>
          </p:spPr>
        </p:pic>
        <p:pic>
          <p:nvPicPr>
            <p:cNvPr id="359" name="Picture 358" descr="dsb.png"/>
            <p:cNvPicPr>
              <a:picLocks noChangeAspect="1"/>
            </p:cNvPicPr>
            <p:nvPr/>
          </p:nvPicPr>
          <p:blipFill>
            <a:blip r:embed="rId20" cstate="screen">
              <a:extLst>
                <a:ext uri="{28A0092B-C50C-407E-A947-70E740481C1C}">
                  <a14:useLocalDpi xmlns:a14="http://schemas.microsoft.com/office/drawing/2010/main"/>
                </a:ext>
              </a:extLst>
            </a:blip>
            <a:srcRect/>
            <a:stretch>
              <a:fillRect/>
            </a:stretch>
          </p:blipFill>
          <p:spPr>
            <a:xfrm>
              <a:off x="4869975" y="3415304"/>
              <a:ext cx="277091" cy="130395"/>
            </a:xfrm>
            <a:prstGeom prst="rect">
              <a:avLst/>
            </a:prstGeom>
          </p:spPr>
        </p:pic>
        <p:pic>
          <p:nvPicPr>
            <p:cNvPr id="360" name="Picture 359" descr="bi.png"/>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a:xfrm>
              <a:off x="5122144" y="3527976"/>
              <a:ext cx="178040" cy="277091"/>
            </a:xfrm>
            <a:prstGeom prst="rect">
              <a:avLst/>
            </a:prstGeom>
          </p:spPr>
        </p:pic>
        <p:pic>
          <p:nvPicPr>
            <p:cNvPr id="361" name="Picture 360" descr="b2b.png"/>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5395870" y="3342670"/>
              <a:ext cx="254000" cy="254000"/>
            </a:xfrm>
            <a:prstGeom prst="rect">
              <a:avLst/>
            </a:prstGeom>
          </p:spPr>
        </p:pic>
        <p:pic>
          <p:nvPicPr>
            <p:cNvPr id="362" name="Picture 361" descr="acquired.png"/>
            <p:cNvPicPr>
              <a:picLocks noChangeAspect="1"/>
            </p:cNvPicPr>
            <p:nvPr/>
          </p:nvPicPr>
          <p:blipFill>
            <a:blip r:embed="rId23" cstate="screen">
              <a:grayscl/>
              <a:extLst>
                <a:ext uri="{28A0092B-C50C-407E-A947-70E740481C1C}">
                  <a14:useLocalDpi xmlns:a14="http://schemas.microsoft.com/office/drawing/2010/main"/>
                </a:ext>
              </a:extLst>
            </a:blip>
            <a:stretch>
              <a:fillRect/>
            </a:stretch>
          </p:blipFill>
          <p:spPr>
            <a:xfrm>
              <a:off x="5301775" y="3820075"/>
              <a:ext cx="277091" cy="277091"/>
            </a:xfrm>
            <a:prstGeom prst="rect">
              <a:avLst/>
            </a:prstGeom>
          </p:spPr>
        </p:pic>
        <p:sp>
          <p:nvSpPr>
            <p:cNvPr id="363" name="Can 362"/>
            <p:cNvSpPr>
              <a:spLocks noChangeAspect="1"/>
            </p:cNvSpPr>
            <p:nvPr/>
          </p:nvSpPr>
          <p:spPr>
            <a:xfrm rot="16200000">
              <a:off x="4709926" y="2301269"/>
              <a:ext cx="113530" cy="1915584"/>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0" rIns="0" bIns="45720" numCol="1" spcCol="0" rtlCol="0" fromWordArt="0" anchor="ctr" anchorCtr="0" forceAA="0" compatLnSpc="1">
              <a:prstTxWarp prst="textNoShape">
                <a:avLst/>
              </a:prstTxWarp>
              <a:noAutofit/>
            </a:bodyPr>
            <a:lstStyle/>
            <a:p>
              <a:pPr algn="r"/>
              <a:r>
                <a:rPr lang="en-US" sz="700" b="1" dirty="0" smtClean="0">
                  <a:solidFill>
                    <a:schemeClr val="bg1"/>
                  </a:solidFill>
                </a:rPr>
                <a:t>ESB</a:t>
              </a:r>
            </a:p>
          </p:txBody>
        </p:sp>
        <p:grpSp>
          <p:nvGrpSpPr>
            <p:cNvPr id="364" name="Group 363"/>
            <p:cNvGrpSpPr>
              <a:grpSpLocks noChangeAspect="1"/>
            </p:cNvGrpSpPr>
            <p:nvPr/>
          </p:nvGrpSpPr>
          <p:grpSpPr>
            <a:xfrm>
              <a:off x="3949397" y="3333108"/>
              <a:ext cx="1499077" cy="523154"/>
              <a:chOff x="6409723" y="3215481"/>
              <a:chExt cx="1648985" cy="575469"/>
            </a:xfrm>
          </p:grpSpPr>
          <p:cxnSp>
            <p:nvCxnSpPr>
              <p:cNvPr id="365" name="Straight Connector 364"/>
              <p:cNvCxnSpPr/>
              <p:nvPr/>
            </p:nvCxnSpPr>
            <p:spPr>
              <a:xfrm rot="16200000" flipV="1">
                <a:off x="6375718" y="3269931"/>
                <a:ext cx="69850" cy="635"/>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rot="5400000" flipH="1" flipV="1">
                <a:off x="6388100" y="3397250"/>
                <a:ext cx="330200"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rot="5400000" flipH="1" flipV="1">
                <a:off x="6579791" y="3282553"/>
                <a:ext cx="1008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rot="16200000" flipV="1">
                <a:off x="6629400" y="3451224"/>
                <a:ext cx="425450" cy="635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p:nvCxnSpPr>
            <p:spPr>
              <a:xfrm rot="5400000" flipH="1" flipV="1">
                <a:off x="6921103" y="3396853"/>
                <a:ext cx="3294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rot="5400000" flipH="1" flipV="1">
                <a:off x="6719491" y="3511153"/>
                <a:ext cx="5580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rot="5400000" flipH="1" flipV="1">
                <a:off x="7113191" y="3282553"/>
                <a:ext cx="1008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a:xfrm rot="5400000" flipH="1" flipV="1">
                <a:off x="7494191" y="3282553"/>
                <a:ext cx="1008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rot="5400000" flipH="1" flipV="1">
                <a:off x="7266385" y="3359547"/>
                <a:ext cx="2532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rot="5400000" flipH="1" flipV="1">
                <a:off x="7076282" y="3474244"/>
                <a:ext cx="481012"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rot="5400000" flipH="1" flipV="1">
                <a:off x="7651473" y="3327120"/>
                <a:ext cx="193676" cy="3734"/>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rot="5400000" flipH="1" flipV="1">
                <a:off x="7643813" y="3474244"/>
                <a:ext cx="481012"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rot="5400000" flipH="1" flipV="1">
                <a:off x="7913966" y="3376332"/>
                <a:ext cx="288925" cy="559"/>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rot="5400000" flipH="1" flipV="1">
                <a:off x="7935516" y="3257153"/>
                <a:ext cx="500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79" name="Group 378"/>
              <p:cNvGrpSpPr/>
              <p:nvPr/>
            </p:nvGrpSpPr>
            <p:grpSpPr>
              <a:xfrm>
                <a:off x="6409723" y="3215481"/>
                <a:ext cx="1642872" cy="1430"/>
                <a:chOff x="6409723" y="3215481"/>
                <a:chExt cx="1642872" cy="1430"/>
              </a:xfrm>
            </p:grpSpPr>
            <p:cxnSp>
              <p:nvCxnSpPr>
                <p:cNvPr id="380" name="Elbow Connector 379"/>
                <p:cNvCxnSpPr/>
                <p:nvPr/>
              </p:nvCxnSpPr>
              <p:spPr>
                <a:xfrm rot="5400000" flipH="1" flipV="1">
                  <a:off x="7230841" y="2394363"/>
                  <a:ext cx="635" cy="1642872"/>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1" name="Elbow Connector 380"/>
                <p:cNvCxnSpPr/>
                <p:nvPr/>
              </p:nvCxnSpPr>
              <p:spPr>
                <a:xfrm rot="5400000" flipH="1" flipV="1">
                  <a:off x="7216312" y="2552873"/>
                  <a:ext cx="635" cy="1327441"/>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2" name="Elbow Connector 381"/>
                <p:cNvCxnSpPr/>
                <p:nvPr/>
              </p:nvCxnSpPr>
              <p:spPr>
                <a:xfrm rot="5400000" flipH="1" flipV="1">
                  <a:off x="7298862" y="2552872"/>
                  <a:ext cx="635" cy="1327441"/>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3" name="Elbow Connector 382"/>
                <p:cNvCxnSpPr/>
                <p:nvPr/>
              </p:nvCxnSpPr>
              <p:spPr>
                <a:xfrm rot="5400000" flipH="1" flipV="1">
                  <a:off x="7295789" y="2756633"/>
                  <a:ext cx="635" cy="919918"/>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4" name="Elbow Connector 383"/>
                <p:cNvCxnSpPr/>
                <p:nvPr/>
              </p:nvCxnSpPr>
              <p:spPr>
                <a:xfrm rot="5400000" flipH="1" flipV="1">
                  <a:off x="7312671" y="2986614"/>
                  <a:ext cx="635" cy="459959"/>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5" name="Elbow Connector 384"/>
                <p:cNvCxnSpPr/>
                <p:nvPr/>
              </p:nvCxnSpPr>
              <p:spPr>
                <a:xfrm rot="5400000" flipH="1" flipV="1">
                  <a:off x="7199685" y="3025194"/>
                  <a:ext cx="635" cy="382796"/>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6" name="Elbow Connector 385"/>
                <p:cNvCxnSpPr/>
                <p:nvPr/>
              </p:nvCxnSpPr>
              <p:spPr>
                <a:xfrm rot="5400000" flipH="1" flipV="1">
                  <a:off x="7243819" y="3145531"/>
                  <a:ext cx="635" cy="142125"/>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grpSp>
        <p:grpSp>
          <p:nvGrpSpPr>
            <p:cNvPr id="387" name="Group 386"/>
            <p:cNvGrpSpPr>
              <a:grpSpLocks noChangeAspect="1"/>
            </p:cNvGrpSpPr>
            <p:nvPr/>
          </p:nvGrpSpPr>
          <p:grpSpPr>
            <a:xfrm>
              <a:off x="4037958" y="3364414"/>
              <a:ext cx="400763" cy="307876"/>
              <a:chOff x="5029200" y="2614086"/>
              <a:chExt cx="812800" cy="624414"/>
            </a:xfrm>
          </p:grpSpPr>
          <p:pic>
            <p:nvPicPr>
              <p:cNvPr id="388" name="Picture 387" descr="custom-app.png"/>
              <p:cNvPicPr>
                <a:picLocks noChangeAspect="1"/>
              </p:cNvPicPr>
              <p:nvPr/>
            </p:nvPicPr>
            <p:blipFill>
              <a:blip r:embed="rId24" cstate="screen">
                <a:extLst>
                  <a:ext uri="{28A0092B-C50C-407E-A947-70E740481C1C}">
                    <a14:useLocalDpi xmlns:a14="http://schemas.microsoft.com/office/drawing/2010/main"/>
                  </a:ext>
                </a:extLst>
              </a:blip>
              <a:srcRect/>
              <a:stretch>
                <a:fillRect/>
              </a:stretch>
            </p:blipFill>
            <p:spPr>
              <a:xfrm>
                <a:off x="5334000" y="2800350"/>
                <a:ext cx="508000" cy="438150"/>
              </a:xfrm>
              <a:prstGeom prst="rect">
                <a:avLst/>
              </a:prstGeom>
            </p:spPr>
          </p:pic>
          <p:pic>
            <p:nvPicPr>
              <p:cNvPr id="389" name="Picture 388" descr="custom-app.png"/>
              <p:cNvPicPr>
                <a:picLocks noChangeAspect="1"/>
              </p:cNvPicPr>
              <p:nvPr/>
            </p:nvPicPr>
            <p:blipFill>
              <a:blip r:embed="rId24" cstate="screen">
                <a:extLst>
                  <a:ext uri="{28A0092B-C50C-407E-A947-70E740481C1C}">
                    <a14:useLocalDpi xmlns:a14="http://schemas.microsoft.com/office/drawing/2010/main"/>
                  </a:ext>
                </a:extLst>
              </a:blip>
              <a:srcRect/>
              <a:stretch>
                <a:fillRect/>
              </a:stretch>
            </p:blipFill>
            <p:spPr>
              <a:xfrm>
                <a:off x="5181600" y="2709336"/>
                <a:ext cx="508000" cy="438150"/>
              </a:xfrm>
              <a:prstGeom prst="rect">
                <a:avLst/>
              </a:prstGeom>
            </p:spPr>
          </p:pic>
          <p:pic>
            <p:nvPicPr>
              <p:cNvPr id="390" name="Picture 389" descr="custom-app.png"/>
              <p:cNvPicPr>
                <a:picLocks noChangeAspect="1"/>
              </p:cNvPicPr>
              <p:nvPr/>
            </p:nvPicPr>
            <p:blipFill>
              <a:blip r:embed="rId24" cstate="screen">
                <a:extLst>
                  <a:ext uri="{28A0092B-C50C-407E-A947-70E740481C1C}">
                    <a14:useLocalDpi xmlns:a14="http://schemas.microsoft.com/office/drawing/2010/main"/>
                  </a:ext>
                </a:extLst>
              </a:blip>
              <a:srcRect/>
              <a:stretch>
                <a:fillRect/>
              </a:stretch>
            </p:blipFill>
            <p:spPr>
              <a:xfrm>
                <a:off x="5029200" y="2614086"/>
                <a:ext cx="508000" cy="438150"/>
              </a:xfrm>
              <a:prstGeom prst="rect">
                <a:avLst/>
              </a:prstGeom>
            </p:spPr>
          </p:pic>
        </p:grpSp>
        <p:grpSp>
          <p:nvGrpSpPr>
            <p:cNvPr id="391" name="Group 390"/>
            <p:cNvGrpSpPr>
              <a:grpSpLocks noChangeAspect="1"/>
            </p:cNvGrpSpPr>
            <p:nvPr/>
          </p:nvGrpSpPr>
          <p:grpSpPr>
            <a:xfrm>
              <a:off x="4450947" y="3051111"/>
              <a:ext cx="1040535" cy="137824"/>
              <a:chOff x="6934200" y="2952750"/>
              <a:chExt cx="1144588" cy="151606"/>
            </a:xfrm>
          </p:grpSpPr>
          <p:cxnSp>
            <p:nvCxnSpPr>
              <p:cNvPr id="392" name="Straight Connector 391"/>
              <p:cNvCxnSpPr/>
              <p:nvPr/>
            </p:nvCxnSpPr>
            <p:spPr>
              <a:xfrm rot="5400000" flipH="1" flipV="1">
                <a:off x="68591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p:nvPr/>
            </p:nvCxnSpPr>
            <p:spPr>
              <a:xfrm rot="5400000" flipH="1" flipV="1">
                <a:off x="70877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rot="5400000" flipH="1" flipV="1">
                <a:off x="73163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rot="5400000" flipH="1" flipV="1">
                <a:off x="75449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rot="5400000" flipH="1" flipV="1">
                <a:off x="77735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rot="5400000" flipH="1" flipV="1">
                <a:off x="80021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grpSp>
      </p:grpSp>
      <p:cxnSp>
        <p:nvCxnSpPr>
          <p:cNvPr id="473" name="Curved Connector 18"/>
          <p:cNvCxnSpPr>
            <a:cxnSpLocks noChangeAspect="1"/>
          </p:cNvCxnSpPr>
          <p:nvPr/>
        </p:nvCxnSpPr>
        <p:spPr>
          <a:xfrm>
            <a:off x="3502789" y="2917292"/>
            <a:ext cx="390446" cy="1444"/>
          </a:xfrm>
          <a:prstGeom prst="curvedConnector3">
            <a:avLst>
              <a:gd name="adj1" fmla="val 50000"/>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71" name="Curved Connector 18"/>
          <p:cNvCxnSpPr>
            <a:cxnSpLocks noChangeAspect="1"/>
            <a:stCxn id="470" idx="3"/>
          </p:cNvCxnSpPr>
          <p:nvPr/>
        </p:nvCxnSpPr>
        <p:spPr>
          <a:xfrm>
            <a:off x="3633092" y="2307692"/>
            <a:ext cx="364206" cy="1444"/>
          </a:xfrm>
          <a:prstGeom prst="curvedConnector3">
            <a:avLst>
              <a:gd name="adj1" fmla="val 50000"/>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75404" y="3599285"/>
            <a:ext cx="3567213" cy="738664"/>
          </a:xfrm>
          <a:prstGeom prst="rect">
            <a:avLst/>
          </a:prstGeom>
        </p:spPr>
        <p:txBody>
          <a:bodyPr wrap="square">
            <a:spAutoFit/>
          </a:bodyPr>
          <a:lstStyle/>
          <a:p>
            <a:r>
              <a:rPr lang="en-US" sz="1400" b="0" dirty="0">
                <a:solidFill>
                  <a:schemeClr val="bg2">
                    <a:lumMod val="75000"/>
                  </a:schemeClr>
                </a:solidFill>
              </a:rPr>
              <a:t>Integrate everything with anything. One solution to integrate </a:t>
            </a:r>
            <a:r>
              <a:rPr lang="en-US" sz="1400" b="0" dirty="0" smtClean="0">
                <a:solidFill>
                  <a:schemeClr val="bg2">
                    <a:lumMod val="75000"/>
                  </a:schemeClr>
                </a:solidFill>
              </a:rPr>
              <a:t>Applications</a:t>
            </a:r>
            <a:r>
              <a:rPr lang="en-US" sz="1400" b="0" dirty="0">
                <a:solidFill>
                  <a:schemeClr val="bg2">
                    <a:lumMod val="75000"/>
                  </a:schemeClr>
                </a:solidFill>
              </a:rPr>
              <a:t>, </a:t>
            </a:r>
            <a:r>
              <a:rPr lang="en-US" sz="1400" b="0" dirty="0" smtClean="0">
                <a:solidFill>
                  <a:schemeClr val="bg2">
                    <a:lumMod val="75000"/>
                  </a:schemeClr>
                </a:solidFill>
              </a:rPr>
              <a:t>Data</a:t>
            </a:r>
            <a:r>
              <a:rPr lang="en-US" sz="1400" b="0" dirty="0">
                <a:solidFill>
                  <a:schemeClr val="bg2">
                    <a:lumMod val="75000"/>
                  </a:schemeClr>
                </a:solidFill>
              </a:rPr>
              <a:t>, </a:t>
            </a:r>
            <a:r>
              <a:rPr lang="en-US" sz="1400" b="0" dirty="0" smtClean="0">
                <a:solidFill>
                  <a:schemeClr val="bg2">
                    <a:lumMod val="75000"/>
                  </a:schemeClr>
                </a:solidFill>
              </a:rPr>
              <a:t>Partners</a:t>
            </a:r>
            <a:r>
              <a:rPr lang="en-US" sz="1400" b="0" dirty="0">
                <a:solidFill>
                  <a:schemeClr val="bg2">
                    <a:lumMod val="75000"/>
                  </a:schemeClr>
                </a:solidFill>
              </a:rPr>
              <a:t>, </a:t>
            </a:r>
            <a:r>
              <a:rPr lang="en-US" sz="1400" b="0" dirty="0" smtClean="0">
                <a:solidFill>
                  <a:schemeClr val="bg2">
                    <a:lumMod val="75000"/>
                  </a:schemeClr>
                </a:solidFill>
              </a:rPr>
              <a:t>Devices</a:t>
            </a:r>
            <a:r>
              <a:rPr lang="en-US" sz="1400" b="0" dirty="0">
                <a:solidFill>
                  <a:schemeClr val="bg2">
                    <a:lumMod val="75000"/>
                  </a:schemeClr>
                </a:solidFill>
              </a:rPr>
              <a:t>, </a:t>
            </a:r>
            <a:r>
              <a:rPr lang="en-US" sz="1400" b="0" dirty="0" smtClean="0">
                <a:solidFill>
                  <a:schemeClr val="bg2">
                    <a:lumMod val="75000"/>
                  </a:schemeClr>
                </a:solidFill>
              </a:rPr>
              <a:t>Big Data </a:t>
            </a:r>
            <a:r>
              <a:rPr lang="en-US" sz="1400" b="0" dirty="0">
                <a:solidFill>
                  <a:schemeClr val="bg2">
                    <a:lumMod val="75000"/>
                  </a:schemeClr>
                </a:solidFill>
              </a:rPr>
              <a:t>and </a:t>
            </a:r>
            <a:r>
              <a:rPr lang="en-US" sz="1400" b="0" dirty="0" err="1">
                <a:solidFill>
                  <a:schemeClr val="bg2">
                    <a:lumMod val="75000"/>
                  </a:schemeClr>
                </a:solidFill>
              </a:rPr>
              <a:t>IoT</a:t>
            </a:r>
            <a:r>
              <a:rPr lang="en-US" sz="1400" b="0" dirty="0">
                <a:solidFill>
                  <a:schemeClr val="bg2">
                    <a:lumMod val="75000"/>
                  </a:schemeClr>
                </a:solidFill>
              </a:rPr>
              <a:t>. </a:t>
            </a:r>
            <a:endParaRPr lang="en-US" sz="1400" b="0" dirty="0" smtClean="0">
              <a:solidFill>
                <a:schemeClr val="bg2">
                  <a:lumMod val="75000"/>
                </a:schemeClr>
              </a:solidFill>
            </a:endParaRPr>
          </a:p>
        </p:txBody>
      </p:sp>
      <p:sp>
        <p:nvSpPr>
          <p:cNvPr id="10" name="Text Placeholder 9"/>
          <p:cNvSpPr>
            <a:spLocks noGrp="1"/>
          </p:cNvSpPr>
          <p:nvPr>
            <p:ph type="body" sz="quarter" idx="13"/>
          </p:nvPr>
        </p:nvSpPr>
        <p:spPr/>
        <p:txBody>
          <a:bodyPr/>
          <a:lstStyle/>
          <a:p>
            <a:r>
              <a:rPr lang="en-US" dirty="0" smtClean="0"/>
              <a:t>Enterprise service bus</a:t>
            </a:r>
            <a:endParaRPr lang="en-US" dirty="0"/>
          </a:p>
        </p:txBody>
      </p:sp>
      <p:sp>
        <p:nvSpPr>
          <p:cNvPr id="159" name="Rectangle 158"/>
          <p:cNvSpPr/>
          <p:nvPr/>
        </p:nvSpPr>
        <p:spPr>
          <a:xfrm>
            <a:off x="211641" y="1264674"/>
            <a:ext cx="3567213" cy="1169551"/>
          </a:xfrm>
          <a:prstGeom prst="rect">
            <a:avLst/>
          </a:prstGeom>
        </p:spPr>
        <p:txBody>
          <a:bodyPr wrap="square">
            <a:spAutoFit/>
          </a:bodyPr>
          <a:lstStyle/>
          <a:p>
            <a:r>
              <a:rPr lang="en-US" sz="1400" b="0" dirty="0">
                <a:solidFill>
                  <a:schemeClr val="bg2">
                    <a:lumMod val="75000"/>
                  </a:schemeClr>
                </a:solidFill>
              </a:rPr>
              <a:t>An Enterprise Service Bus (ESB) is fundamentally an architecture. It is a set of rules and principles for integrating numerous applications together over a bus-like infrastructure. </a:t>
            </a:r>
            <a:endParaRPr lang="en-US" sz="1400" b="0" dirty="0" smtClean="0">
              <a:solidFill>
                <a:schemeClr val="bg2">
                  <a:lumMod val="75000"/>
                </a:schemeClr>
              </a:solidFill>
            </a:endParaRPr>
          </a:p>
        </p:txBody>
      </p:sp>
      <p:grpSp>
        <p:nvGrpSpPr>
          <p:cNvPr id="160" name="Group 159"/>
          <p:cNvGrpSpPr/>
          <p:nvPr/>
        </p:nvGrpSpPr>
        <p:grpSpPr>
          <a:xfrm>
            <a:off x="3697015" y="1720758"/>
            <a:ext cx="3331986" cy="2699490"/>
            <a:chOff x="3750989" y="3021735"/>
            <a:chExt cx="1973494" cy="1130823"/>
          </a:xfrm>
        </p:grpSpPr>
        <p:sp>
          <p:nvSpPr>
            <p:cNvPr id="161" name="TextBox 160"/>
            <p:cNvSpPr txBox="1">
              <a:spLocks noChangeAspect="1"/>
            </p:cNvSpPr>
            <p:nvPr/>
          </p:nvSpPr>
          <p:spPr>
            <a:xfrm>
              <a:off x="3858207" y="3021735"/>
              <a:ext cx="484909" cy="41257"/>
            </a:xfrm>
            <a:prstGeom prst="rect">
              <a:avLst/>
            </a:prstGeom>
            <a:noFill/>
          </p:spPr>
          <p:txBody>
            <a:bodyPr vert="horz" wrap="square" lIns="0" tIns="0" rIns="0" bIns="0" rtlCol="0">
              <a:spAutoFit/>
            </a:bodyPr>
            <a:lstStyle/>
            <a:p>
              <a:pPr>
                <a:lnSpc>
                  <a:spcPct val="80000"/>
                </a:lnSpc>
                <a:buClr>
                  <a:schemeClr val="bg1">
                    <a:lumMod val="50000"/>
                  </a:schemeClr>
                </a:buClr>
              </a:pPr>
              <a:r>
                <a:rPr lang="en-US" sz="800" b="1" cap="all" dirty="0" err="1" smtClean="0">
                  <a:solidFill>
                    <a:schemeClr val="accent4"/>
                  </a:solidFill>
                </a:rPr>
                <a:t>integration</a:t>
              </a:r>
            </a:p>
          </p:txBody>
        </p:sp>
        <p:pic>
          <p:nvPicPr>
            <p:cNvPr id="162" name="Picture 161" descr="iot.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750989" y="3405939"/>
              <a:ext cx="249382" cy="249382"/>
            </a:xfrm>
            <a:prstGeom prst="rect">
              <a:avLst/>
            </a:prstGeom>
          </p:spPr>
        </p:pic>
        <p:pic>
          <p:nvPicPr>
            <p:cNvPr id="163" name="Picture 162" descr="db.png"/>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a:xfrm>
              <a:off x="3949802" y="3664596"/>
              <a:ext cx="161636" cy="215515"/>
            </a:xfrm>
            <a:prstGeom prst="rect">
              <a:avLst/>
            </a:prstGeom>
          </p:spPr>
        </p:pic>
        <p:pic>
          <p:nvPicPr>
            <p:cNvPr id="164" name="Picture 163" descr="db.png"/>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a:xfrm>
              <a:off x="4229202" y="3766196"/>
              <a:ext cx="161636" cy="215515"/>
            </a:xfrm>
            <a:prstGeom prst="rect">
              <a:avLst/>
            </a:prstGeom>
          </p:spPr>
        </p:pic>
        <p:pic>
          <p:nvPicPr>
            <p:cNvPr id="165" name="Picture 164" descr="sap.png"/>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a:xfrm>
              <a:off x="4768920" y="3825736"/>
              <a:ext cx="518476" cy="326822"/>
            </a:xfrm>
            <a:prstGeom prst="rect">
              <a:avLst/>
            </a:prstGeom>
          </p:spPr>
        </p:pic>
        <p:pic>
          <p:nvPicPr>
            <p:cNvPr id="166" name="Picture 165" descr="hadoop.png"/>
            <p:cNvPicPr>
              <a:picLocks noChangeAspect="1"/>
            </p:cNvPicPr>
            <p:nvPr/>
          </p:nvPicPr>
          <p:blipFill>
            <a:blip r:embed="rId17" cstate="screen">
              <a:extLst>
                <a:ext uri="{28A0092B-C50C-407E-A947-70E740481C1C}">
                  <a14:useLocalDpi xmlns:a14="http://schemas.microsoft.com/office/drawing/2010/main"/>
                </a:ext>
              </a:extLst>
            </a:blip>
            <a:srcRect/>
            <a:stretch>
              <a:fillRect/>
            </a:stretch>
          </p:blipFill>
          <p:spPr>
            <a:xfrm>
              <a:off x="4438928" y="3867411"/>
              <a:ext cx="264277" cy="207818"/>
            </a:xfrm>
            <a:prstGeom prst="rect">
              <a:avLst/>
            </a:prstGeom>
          </p:spPr>
        </p:pic>
        <p:pic>
          <p:nvPicPr>
            <p:cNvPr id="167" name="Picture 166" descr="app.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a:xfrm>
              <a:off x="4585431" y="3434841"/>
              <a:ext cx="221512" cy="192425"/>
            </a:xfrm>
            <a:prstGeom prst="rect">
              <a:avLst/>
            </a:prstGeom>
          </p:spPr>
        </p:pic>
        <p:pic>
          <p:nvPicPr>
            <p:cNvPr id="168" name="Picture 167" descr="app.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a:xfrm>
              <a:off x="4486195" y="3663441"/>
              <a:ext cx="221512" cy="192425"/>
            </a:xfrm>
            <a:prstGeom prst="rect">
              <a:avLst/>
            </a:prstGeom>
          </p:spPr>
        </p:pic>
        <p:pic>
          <p:nvPicPr>
            <p:cNvPr id="169" name="Picture 168" descr="app.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a:xfrm>
              <a:off x="5489495" y="3631691"/>
              <a:ext cx="221512" cy="192425"/>
            </a:xfrm>
            <a:prstGeom prst="rect">
              <a:avLst/>
            </a:prstGeom>
          </p:spPr>
        </p:pic>
        <p:pic>
          <p:nvPicPr>
            <p:cNvPr id="170" name="Picture 169" descr="mdm.png"/>
            <p:cNvPicPr>
              <a:picLocks noChangeAspect="1"/>
            </p:cNvPicPr>
            <p:nvPr/>
          </p:nvPicPr>
          <p:blipFill>
            <a:blip r:embed="rId19" cstate="screen">
              <a:extLst>
                <a:ext uri="{28A0092B-C50C-407E-A947-70E740481C1C}">
                  <a14:useLocalDpi xmlns:a14="http://schemas.microsoft.com/office/drawing/2010/main"/>
                </a:ext>
              </a:extLst>
            </a:blip>
            <a:srcRect/>
            <a:stretch>
              <a:fillRect/>
            </a:stretch>
          </p:blipFill>
          <p:spPr>
            <a:xfrm>
              <a:off x="4841919" y="3588011"/>
              <a:ext cx="249382" cy="207818"/>
            </a:xfrm>
            <a:prstGeom prst="rect">
              <a:avLst/>
            </a:prstGeom>
          </p:spPr>
        </p:pic>
        <p:pic>
          <p:nvPicPr>
            <p:cNvPr id="171" name="Picture 170" descr="dsb.png"/>
            <p:cNvPicPr>
              <a:picLocks noChangeAspect="1"/>
            </p:cNvPicPr>
            <p:nvPr/>
          </p:nvPicPr>
          <p:blipFill>
            <a:blip r:embed="rId20" cstate="screen">
              <a:extLst>
                <a:ext uri="{28A0092B-C50C-407E-A947-70E740481C1C}">
                  <a14:useLocalDpi xmlns:a14="http://schemas.microsoft.com/office/drawing/2010/main"/>
                </a:ext>
              </a:extLst>
            </a:blip>
            <a:srcRect/>
            <a:stretch>
              <a:fillRect/>
            </a:stretch>
          </p:blipFill>
          <p:spPr>
            <a:xfrm>
              <a:off x="4869975" y="3415304"/>
              <a:ext cx="277091" cy="130395"/>
            </a:xfrm>
            <a:prstGeom prst="rect">
              <a:avLst/>
            </a:prstGeom>
          </p:spPr>
        </p:pic>
        <p:pic>
          <p:nvPicPr>
            <p:cNvPr id="172" name="Picture 171" descr="bi.png"/>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a:xfrm>
              <a:off x="5122144" y="3527976"/>
              <a:ext cx="178040" cy="277091"/>
            </a:xfrm>
            <a:prstGeom prst="rect">
              <a:avLst/>
            </a:prstGeom>
          </p:spPr>
        </p:pic>
        <p:pic>
          <p:nvPicPr>
            <p:cNvPr id="173" name="Picture 172" descr="b2b.png"/>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5395870" y="3342670"/>
              <a:ext cx="254000" cy="254000"/>
            </a:xfrm>
            <a:prstGeom prst="rect">
              <a:avLst/>
            </a:prstGeom>
          </p:spPr>
        </p:pic>
        <p:pic>
          <p:nvPicPr>
            <p:cNvPr id="174" name="Picture 173" descr="acquired.png"/>
            <p:cNvPicPr>
              <a:picLocks noChangeAspect="1"/>
            </p:cNvPicPr>
            <p:nvPr/>
          </p:nvPicPr>
          <p:blipFill>
            <a:blip r:embed="rId23" cstate="screen">
              <a:grayscl/>
              <a:extLst>
                <a:ext uri="{28A0092B-C50C-407E-A947-70E740481C1C}">
                  <a14:useLocalDpi xmlns:a14="http://schemas.microsoft.com/office/drawing/2010/main"/>
                </a:ext>
              </a:extLst>
            </a:blip>
            <a:stretch>
              <a:fillRect/>
            </a:stretch>
          </p:blipFill>
          <p:spPr>
            <a:xfrm>
              <a:off x="5301775" y="3820075"/>
              <a:ext cx="277091" cy="277091"/>
            </a:xfrm>
            <a:prstGeom prst="rect">
              <a:avLst/>
            </a:prstGeom>
          </p:spPr>
        </p:pic>
        <p:sp>
          <p:nvSpPr>
            <p:cNvPr id="175" name="Can 174"/>
            <p:cNvSpPr>
              <a:spLocks noChangeAspect="1"/>
            </p:cNvSpPr>
            <p:nvPr/>
          </p:nvSpPr>
          <p:spPr>
            <a:xfrm rot="16200000">
              <a:off x="4709926" y="2301269"/>
              <a:ext cx="113530" cy="1915584"/>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0" rIns="0" bIns="45720" numCol="1" spcCol="0" rtlCol="0" fromWordArt="0" anchor="ctr" anchorCtr="0" forceAA="0" compatLnSpc="1">
              <a:prstTxWarp prst="textNoShape">
                <a:avLst/>
              </a:prstTxWarp>
              <a:noAutofit/>
            </a:bodyPr>
            <a:lstStyle/>
            <a:p>
              <a:pPr algn="r"/>
              <a:r>
                <a:rPr lang="en-US" sz="700" b="1" dirty="0" smtClean="0">
                  <a:solidFill>
                    <a:schemeClr val="bg1"/>
                  </a:solidFill>
                </a:rPr>
                <a:t>ESB</a:t>
              </a:r>
            </a:p>
          </p:txBody>
        </p:sp>
        <p:grpSp>
          <p:nvGrpSpPr>
            <p:cNvPr id="176" name="Group 175"/>
            <p:cNvGrpSpPr>
              <a:grpSpLocks noChangeAspect="1"/>
            </p:cNvGrpSpPr>
            <p:nvPr/>
          </p:nvGrpSpPr>
          <p:grpSpPr>
            <a:xfrm>
              <a:off x="3949397" y="3333108"/>
              <a:ext cx="1499077" cy="523154"/>
              <a:chOff x="6409723" y="3215481"/>
              <a:chExt cx="1648985" cy="575469"/>
            </a:xfrm>
          </p:grpSpPr>
          <p:cxnSp>
            <p:nvCxnSpPr>
              <p:cNvPr id="188" name="Straight Connector 187"/>
              <p:cNvCxnSpPr/>
              <p:nvPr/>
            </p:nvCxnSpPr>
            <p:spPr>
              <a:xfrm rot="16200000" flipV="1">
                <a:off x="6375718" y="3269931"/>
                <a:ext cx="69850" cy="635"/>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5400000" flipH="1" flipV="1">
                <a:off x="6388100" y="3397250"/>
                <a:ext cx="330200"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6579791" y="3282553"/>
                <a:ext cx="1008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16200000" flipV="1">
                <a:off x="6629400" y="3451224"/>
                <a:ext cx="425450" cy="635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flipH="1" flipV="1">
                <a:off x="6921103" y="3396853"/>
                <a:ext cx="3294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5400000" flipH="1" flipV="1">
                <a:off x="6719491" y="3511153"/>
                <a:ext cx="5580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5400000" flipH="1" flipV="1">
                <a:off x="7113191" y="3282553"/>
                <a:ext cx="1008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5400000" flipH="1" flipV="1">
                <a:off x="7494191" y="3282553"/>
                <a:ext cx="1008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5400000" flipH="1" flipV="1">
                <a:off x="7266385" y="3359547"/>
                <a:ext cx="2532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5400000" flipH="1" flipV="1">
                <a:off x="7076282" y="3474244"/>
                <a:ext cx="481012"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flipH="1" flipV="1">
                <a:off x="7651473" y="3327120"/>
                <a:ext cx="193676" cy="3734"/>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flipH="1" flipV="1">
                <a:off x="7643813" y="3474244"/>
                <a:ext cx="481012"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flipH="1" flipV="1">
                <a:off x="7913966" y="3376332"/>
                <a:ext cx="288925" cy="559"/>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flipH="1" flipV="1">
                <a:off x="7935516" y="3257153"/>
                <a:ext cx="50006" cy="1588"/>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02" name="Group 201"/>
              <p:cNvGrpSpPr/>
              <p:nvPr/>
            </p:nvGrpSpPr>
            <p:grpSpPr>
              <a:xfrm>
                <a:off x="6409723" y="3215481"/>
                <a:ext cx="1642872" cy="1430"/>
                <a:chOff x="6409723" y="3215481"/>
                <a:chExt cx="1642872" cy="1430"/>
              </a:xfrm>
            </p:grpSpPr>
            <p:cxnSp>
              <p:nvCxnSpPr>
                <p:cNvPr id="203" name="Elbow Connector 202"/>
                <p:cNvCxnSpPr/>
                <p:nvPr/>
              </p:nvCxnSpPr>
              <p:spPr>
                <a:xfrm rot="5400000" flipH="1" flipV="1">
                  <a:off x="7230841" y="2394363"/>
                  <a:ext cx="635" cy="1642872"/>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4" name="Elbow Connector 203"/>
                <p:cNvCxnSpPr/>
                <p:nvPr/>
              </p:nvCxnSpPr>
              <p:spPr>
                <a:xfrm rot="5400000" flipH="1" flipV="1">
                  <a:off x="7216312" y="2552873"/>
                  <a:ext cx="635" cy="1327441"/>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5" name="Elbow Connector 204"/>
                <p:cNvCxnSpPr/>
                <p:nvPr/>
              </p:nvCxnSpPr>
              <p:spPr>
                <a:xfrm rot="5400000" flipH="1" flipV="1">
                  <a:off x="7298862" y="2552872"/>
                  <a:ext cx="635" cy="1327441"/>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rot="5400000" flipH="1" flipV="1">
                  <a:off x="7295789" y="2756633"/>
                  <a:ext cx="635" cy="919918"/>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7" name="Elbow Connector 206"/>
                <p:cNvCxnSpPr/>
                <p:nvPr/>
              </p:nvCxnSpPr>
              <p:spPr>
                <a:xfrm rot="5400000" flipH="1" flipV="1">
                  <a:off x="7312671" y="2986614"/>
                  <a:ext cx="635" cy="459959"/>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8" name="Elbow Connector 207"/>
                <p:cNvCxnSpPr/>
                <p:nvPr/>
              </p:nvCxnSpPr>
              <p:spPr>
                <a:xfrm rot="5400000" flipH="1" flipV="1">
                  <a:off x="7199685" y="3025194"/>
                  <a:ext cx="635" cy="382796"/>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rot="5400000" flipH="1" flipV="1">
                  <a:off x="7243819" y="3145531"/>
                  <a:ext cx="635" cy="142125"/>
                </a:xfrm>
                <a:prstGeom prst="bentConnector3">
                  <a:avLst>
                    <a:gd name="adj1" fmla="val 14395466"/>
                  </a:avLst>
                </a:prstGeom>
                <a:ln w="9525">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grpSp>
        <p:grpSp>
          <p:nvGrpSpPr>
            <p:cNvPr id="177" name="Group 176"/>
            <p:cNvGrpSpPr>
              <a:grpSpLocks noChangeAspect="1"/>
            </p:cNvGrpSpPr>
            <p:nvPr/>
          </p:nvGrpSpPr>
          <p:grpSpPr>
            <a:xfrm>
              <a:off x="4037958" y="3364414"/>
              <a:ext cx="400763" cy="307876"/>
              <a:chOff x="5029200" y="2614086"/>
              <a:chExt cx="812800" cy="624414"/>
            </a:xfrm>
          </p:grpSpPr>
          <p:pic>
            <p:nvPicPr>
              <p:cNvPr id="185" name="Picture 184" descr="custom-app.png"/>
              <p:cNvPicPr>
                <a:picLocks noChangeAspect="1"/>
              </p:cNvPicPr>
              <p:nvPr/>
            </p:nvPicPr>
            <p:blipFill>
              <a:blip r:embed="rId24" cstate="screen">
                <a:extLst>
                  <a:ext uri="{28A0092B-C50C-407E-A947-70E740481C1C}">
                    <a14:useLocalDpi xmlns:a14="http://schemas.microsoft.com/office/drawing/2010/main"/>
                  </a:ext>
                </a:extLst>
              </a:blip>
              <a:srcRect/>
              <a:stretch>
                <a:fillRect/>
              </a:stretch>
            </p:blipFill>
            <p:spPr>
              <a:xfrm>
                <a:off x="5334000" y="2800350"/>
                <a:ext cx="508000" cy="438150"/>
              </a:xfrm>
              <a:prstGeom prst="rect">
                <a:avLst/>
              </a:prstGeom>
            </p:spPr>
          </p:pic>
          <p:pic>
            <p:nvPicPr>
              <p:cNvPr id="186" name="Picture 185" descr="custom-app.png"/>
              <p:cNvPicPr>
                <a:picLocks noChangeAspect="1"/>
              </p:cNvPicPr>
              <p:nvPr/>
            </p:nvPicPr>
            <p:blipFill>
              <a:blip r:embed="rId24" cstate="screen">
                <a:extLst>
                  <a:ext uri="{28A0092B-C50C-407E-A947-70E740481C1C}">
                    <a14:useLocalDpi xmlns:a14="http://schemas.microsoft.com/office/drawing/2010/main"/>
                  </a:ext>
                </a:extLst>
              </a:blip>
              <a:srcRect/>
              <a:stretch>
                <a:fillRect/>
              </a:stretch>
            </p:blipFill>
            <p:spPr>
              <a:xfrm>
                <a:off x="5181600" y="2709336"/>
                <a:ext cx="508000" cy="438150"/>
              </a:xfrm>
              <a:prstGeom prst="rect">
                <a:avLst/>
              </a:prstGeom>
            </p:spPr>
          </p:pic>
          <p:pic>
            <p:nvPicPr>
              <p:cNvPr id="187" name="Picture 186" descr="custom-app.png"/>
              <p:cNvPicPr>
                <a:picLocks noChangeAspect="1"/>
              </p:cNvPicPr>
              <p:nvPr/>
            </p:nvPicPr>
            <p:blipFill>
              <a:blip r:embed="rId24" cstate="screen">
                <a:extLst>
                  <a:ext uri="{28A0092B-C50C-407E-A947-70E740481C1C}">
                    <a14:useLocalDpi xmlns:a14="http://schemas.microsoft.com/office/drawing/2010/main"/>
                  </a:ext>
                </a:extLst>
              </a:blip>
              <a:srcRect/>
              <a:stretch>
                <a:fillRect/>
              </a:stretch>
            </p:blipFill>
            <p:spPr>
              <a:xfrm>
                <a:off x="5029200" y="2614086"/>
                <a:ext cx="508000" cy="438150"/>
              </a:xfrm>
              <a:prstGeom prst="rect">
                <a:avLst/>
              </a:prstGeom>
            </p:spPr>
          </p:pic>
        </p:grpSp>
        <p:grpSp>
          <p:nvGrpSpPr>
            <p:cNvPr id="178" name="Group 177"/>
            <p:cNvGrpSpPr>
              <a:grpSpLocks noChangeAspect="1"/>
            </p:cNvGrpSpPr>
            <p:nvPr/>
          </p:nvGrpSpPr>
          <p:grpSpPr>
            <a:xfrm>
              <a:off x="4450947" y="3051111"/>
              <a:ext cx="1040535" cy="137824"/>
              <a:chOff x="6934200" y="2952750"/>
              <a:chExt cx="1144588" cy="151606"/>
            </a:xfrm>
          </p:grpSpPr>
          <p:cxnSp>
            <p:nvCxnSpPr>
              <p:cNvPr id="179" name="Straight Connector 178"/>
              <p:cNvCxnSpPr/>
              <p:nvPr/>
            </p:nvCxnSpPr>
            <p:spPr>
              <a:xfrm rot="5400000" flipH="1" flipV="1">
                <a:off x="68591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flipH="1" flipV="1">
                <a:off x="70877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73163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flipH="1" flipV="1">
                <a:off x="75449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5400000" flipH="1" flipV="1">
                <a:off x="77735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flipH="1" flipV="1">
                <a:off x="8002191" y="3027759"/>
                <a:ext cx="151606" cy="1588"/>
              </a:xfrm>
              <a:prstGeom prst="line">
                <a:avLst/>
              </a:prstGeom>
              <a:ln w="9525">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grpSp>
      </p:grpSp>
      <p:grpSp>
        <p:nvGrpSpPr>
          <p:cNvPr id="4" name="Group 3"/>
          <p:cNvGrpSpPr/>
          <p:nvPr/>
        </p:nvGrpSpPr>
        <p:grpSpPr>
          <a:xfrm>
            <a:off x="7387078" y="1019348"/>
            <a:ext cx="899346" cy="1711961"/>
            <a:chOff x="7202913" y="2306567"/>
            <a:chExt cx="496985" cy="1255783"/>
          </a:xfrm>
        </p:grpSpPr>
        <p:sp>
          <p:nvSpPr>
            <p:cNvPr id="210" name="TextBox 209"/>
            <p:cNvSpPr txBox="1">
              <a:spLocks noChangeAspect="1"/>
            </p:cNvSpPr>
            <p:nvPr/>
          </p:nvSpPr>
          <p:spPr>
            <a:xfrm>
              <a:off x="7331939" y="2306567"/>
              <a:ext cx="188817" cy="316071"/>
            </a:xfrm>
            <a:prstGeom prst="rect">
              <a:avLst/>
            </a:prstGeom>
            <a:noFill/>
          </p:spPr>
          <p:txBody>
            <a:bodyPr vert="horz" wrap="square" lIns="0" tIns="0" rIns="0" bIns="0" rtlCol="0">
              <a:spAutoFit/>
            </a:bodyPr>
            <a:lstStyle/>
            <a:p>
              <a:pPr marL="169200" indent="-169200">
                <a:spcBef>
                  <a:spcPts val="432"/>
                </a:spcBef>
                <a:buClr>
                  <a:schemeClr val="bg1">
                    <a:lumMod val="50000"/>
                  </a:schemeClr>
                </a:buClr>
              </a:pPr>
              <a:r>
                <a:rPr lang="en-US" sz="2800" b="1" dirty="0" err="1" smtClean="0">
                  <a:solidFill>
                    <a:schemeClr val="bg1">
                      <a:lumMod val="75000"/>
                    </a:schemeClr>
                  </a:solidFill>
                  <a:latin typeface="+mj-lt"/>
                </a:rPr>
                <a:t>$</a:t>
              </a:r>
            </a:p>
          </p:txBody>
        </p:sp>
        <p:pic>
          <p:nvPicPr>
            <p:cNvPr id="211" name="Picture 210" descr="lightbulb.png"/>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7202913" y="3105592"/>
              <a:ext cx="377636" cy="456758"/>
            </a:xfrm>
            <a:prstGeom prst="rect">
              <a:avLst/>
            </a:prstGeom>
          </p:spPr>
        </p:pic>
        <p:sp>
          <p:nvSpPr>
            <p:cNvPr id="212" name="Down Arrow 211"/>
            <p:cNvSpPr>
              <a:spLocks noChangeAspect="1"/>
            </p:cNvSpPr>
            <p:nvPr/>
          </p:nvSpPr>
          <p:spPr>
            <a:xfrm>
              <a:off x="7597622" y="2794546"/>
              <a:ext cx="102276" cy="275957"/>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pic>
          <p:nvPicPr>
            <p:cNvPr id="214" name="Picture 213" descr="triangle.png"/>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7231488" y="2714494"/>
              <a:ext cx="323351" cy="391098"/>
            </a:xfrm>
            <a:prstGeom prst="rect">
              <a:avLst/>
            </a:prstGeom>
          </p:spPr>
        </p:pic>
        <p:sp>
          <p:nvSpPr>
            <p:cNvPr id="215" name="Up Arrow 214"/>
            <p:cNvSpPr>
              <a:spLocks noChangeAspect="1"/>
            </p:cNvSpPr>
            <p:nvPr/>
          </p:nvSpPr>
          <p:spPr>
            <a:xfrm>
              <a:off x="7601555" y="3209809"/>
              <a:ext cx="94409" cy="304505"/>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217" name="Down Arrow 216"/>
            <p:cNvSpPr>
              <a:spLocks noChangeAspect="1"/>
            </p:cNvSpPr>
            <p:nvPr/>
          </p:nvSpPr>
          <p:spPr>
            <a:xfrm>
              <a:off x="7597622" y="2369147"/>
              <a:ext cx="102276" cy="275957"/>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spTree>
    <p:custDataLst>
      <p:custData r:id="rId1"/>
    </p:custDataLst>
    <p:extLst>
      <p:ext uri="{BB962C8B-B14F-4D97-AF65-F5344CB8AC3E}">
        <p14:creationId xmlns:p14="http://schemas.microsoft.com/office/powerpoint/2010/main" val="309783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160"/>
                                        </p:tgtEl>
                                      </p:cBhvr>
                                    </p:animEffect>
                                    <p:set>
                                      <p:cBhvr>
                                        <p:cTn id="11" dur="1" fill="hold">
                                          <p:stCondLst>
                                            <p:cond delay="499"/>
                                          </p:stCondLst>
                                        </p:cTn>
                                        <p:tgtEl>
                                          <p:spTgt spid="160"/>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99"/>
                                        </p:tgtEl>
                                        <p:attrNameLst>
                                          <p:attrName>style.visibility</p:attrName>
                                        </p:attrNameLst>
                                      </p:cBhvr>
                                      <p:to>
                                        <p:strVal val="visible"/>
                                      </p:to>
                                    </p:set>
                                    <p:animEffect transition="in" filter="wipe(left)">
                                      <p:cBhvr>
                                        <p:cTn id="23" dur="500"/>
                                        <p:tgtEl>
                                          <p:spTgt spid="499"/>
                                        </p:tgtEl>
                                      </p:cBhvr>
                                    </p:animEffect>
                                  </p:childTnLst>
                                </p:cTn>
                              </p:par>
                              <p:par>
                                <p:cTn id="24" presetID="1" presetClass="entr" presetSubtype="0" fill="hold" nodeType="withEffect">
                                  <p:stCondLst>
                                    <p:cond delay="0"/>
                                  </p:stCondLst>
                                  <p:childTnLst>
                                    <p:set>
                                      <p:cBhvr>
                                        <p:cTn id="25" dur="1" fill="hold">
                                          <p:stCondLst>
                                            <p:cond delay="0"/>
                                          </p:stCondLst>
                                        </p:cTn>
                                        <p:tgtEl>
                                          <p:spTgt spid="46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7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7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7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6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7"/>
                                        </p:tgtEl>
                                        <p:attrNameLst>
                                          <p:attrName>style.visibility</p:attrName>
                                        </p:attrNameLst>
                                      </p:cBhvr>
                                      <p:to>
                                        <p:strVal val="visible"/>
                                      </p:to>
                                    </p:set>
                                    <p:animEffect transition="in" filter="fade">
                                      <p:cBhvr>
                                        <p:cTn id="52" dur="500"/>
                                        <p:tgtEl>
                                          <p:spTgt spid="487"/>
                                        </p:tgtEl>
                                      </p:cBhvr>
                                    </p:animEffect>
                                  </p:childTnLst>
                                </p:cTn>
                              </p:par>
                              <p:par>
                                <p:cTn id="53" presetID="10"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p:bldP spid="157" grpId="0"/>
      <p:bldP spid="1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p:cNvSpPr>
            <a:spLocks noGrp="1"/>
          </p:cNvSpPr>
          <p:nvPr>
            <p:ph type="title"/>
          </p:nvPr>
        </p:nvSpPr>
        <p:spPr/>
        <p:txBody>
          <a:bodyPr/>
          <a:lstStyle/>
          <a:p>
            <a:pPr eaLnBrk="1" hangingPunct="1"/>
            <a:r>
              <a:rPr lang="en-US" dirty="0" smtClean="0"/>
              <a:t>Typical integration Patterns</a:t>
            </a:r>
            <a:endParaRPr lang="de-DE" dirty="0" smtClean="0"/>
          </a:p>
        </p:txBody>
      </p:sp>
      <p:grpSp>
        <p:nvGrpSpPr>
          <p:cNvPr id="2" name="Group 1"/>
          <p:cNvGrpSpPr/>
          <p:nvPr/>
        </p:nvGrpSpPr>
        <p:grpSpPr>
          <a:xfrm>
            <a:off x="1146035" y="840199"/>
            <a:ext cx="6741333" cy="3845702"/>
            <a:chOff x="1146035" y="840199"/>
            <a:chExt cx="6741333" cy="3845702"/>
          </a:xfrm>
        </p:grpSpPr>
        <p:sp>
          <p:nvSpPr>
            <p:cNvPr id="94" name="Rechteck 7"/>
            <p:cNvSpPr/>
            <p:nvPr/>
          </p:nvSpPr>
          <p:spPr bwMode="auto">
            <a:xfrm>
              <a:off x="1146035" y="840199"/>
              <a:ext cx="2221877"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de-DE" sz="1100" b="1" dirty="0">
                  <a:solidFill>
                    <a:schemeClr val="tx1">
                      <a:lumMod val="75000"/>
                      <a:lumOff val="25000"/>
                    </a:schemeClr>
                  </a:solidFill>
                </a:rPr>
                <a:t>Data Aggregation</a:t>
              </a:r>
            </a:p>
          </p:txBody>
        </p:sp>
        <p:sp>
          <p:nvSpPr>
            <p:cNvPr id="95" name="Rechteck 8"/>
            <p:cNvSpPr/>
            <p:nvPr/>
          </p:nvSpPr>
          <p:spPr bwMode="auto">
            <a:xfrm>
              <a:off x="1146035" y="2134717"/>
              <a:ext cx="2221877"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en-US" sz="1100" b="1" dirty="0">
                  <a:solidFill>
                    <a:schemeClr val="tx1">
                      <a:lumMod val="75000"/>
                      <a:lumOff val="25000"/>
                    </a:schemeClr>
                  </a:solidFill>
                </a:rPr>
                <a:t>Data Propagation</a:t>
              </a:r>
            </a:p>
          </p:txBody>
        </p:sp>
        <p:sp>
          <p:nvSpPr>
            <p:cNvPr id="96" name="Rechteck 10"/>
            <p:cNvSpPr/>
            <p:nvPr/>
          </p:nvSpPr>
          <p:spPr bwMode="auto">
            <a:xfrm>
              <a:off x="3405763" y="840199"/>
              <a:ext cx="2221876"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en-US" sz="1100" b="1" dirty="0">
                  <a:solidFill>
                    <a:schemeClr val="tx1">
                      <a:lumMod val="75000"/>
                      <a:lumOff val="25000"/>
                    </a:schemeClr>
                  </a:solidFill>
                </a:rPr>
                <a:t>Simple Request/Reply</a:t>
              </a:r>
            </a:p>
          </p:txBody>
        </p:sp>
        <p:sp>
          <p:nvSpPr>
            <p:cNvPr id="97" name="Rechteck 9"/>
            <p:cNvSpPr/>
            <p:nvPr/>
          </p:nvSpPr>
          <p:spPr bwMode="auto">
            <a:xfrm>
              <a:off x="1146035" y="3429235"/>
              <a:ext cx="2221877"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en-US" sz="1100" b="1" dirty="0">
                  <a:solidFill>
                    <a:schemeClr val="tx1">
                      <a:lumMod val="75000"/>
                      <a:lumOff val="25000"/>
                    </a:schemeClr>
                  </a:solidFill>
                </a:rPr>
                <a:t>Data Synchronization</a:t>
              </a:r>
            </a:p>
          </p:txBody>
        </p:sp>
        <p:sp>
          <p:nvSpPr>
            <p:cNvPr id="100" name="Rechteck 11"/>
            <p:cNvSpPr/>
            <p:nvPr/>
          </p:nvSpPr>
          <p:spPr bwMode="auto">
            <a:xfrm>
              <a:off x="3405763" y="2134717"/>
              <a:ext cx="2221876"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r>
                <a:rPr lang="en-US" sz="1100" b="1" dirty="0">
                  <a:solidFill>
                    <a:schemeClr val="tx1">
                      <a:lumMod val="75000"/>
                      <a:lumOff val="25000"/>
                    </a:schemeClr>
                  </a:solidFill>
                </a:rPr>
                <a:t>Distributed Request/Reply</a:t>
              </a:r>
            </a:p>
          </p:txBody>
        </p:sp>
        <p:sp>
          <p:nvSpPr>
            <p:cNvPr id="101" name="Rechteck 13"/>
            <p:cNvSpPr/>
            <p:nvPr/>
          </p:nvSpPr>
          <p:spPr bwMode="auto">
            <a:xfrm>
              <a:off x="5665491" y="840199"/>
              <a:ext cx="2221877"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en-US" sz="1100" b="1" dirty="0">
                  <a:solidFill>
                    <a:schemeClr val="tx1">
                      <a:lumMod val="75000"/>
                      <a:lumOff val="25000"/>
                    </a:schemeClr>
                  </a:solidFill>
                </a:rPr>
                <a:t>Simple Process</a:t>
              </a:r>
            </a:p>
          </p:txBody>
        </p:sp>
        <p:sp>
          <p:nvSpPr>
            <p:cNvPr id="102" name="Rechteck 12"/>
            <p:cNvSpPr/>
            <p:nvPr/>
          </p:nvSpPr>
          <p:spPr bwMode="auto">
            <a:xfrm>
              <a:off x="3405763" y="3429235"/>
              <a:ext cx="2221876"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en-US" sz="1100" b="1" dirty="0">
                  <a:solidFill>
                    <a:schemeClr val="tx1">
                      <a:lumMod val="75000"/>
                      <a:lumOff val="25000"/>
                    </a:schemeClr>
                  </a:solidFill>
                </a:rPr>
                <a:t>Document Exchange</a:t>
              </a:r>
            </a:p>
          </p:txBody>
        </p:sp>
        <p:sp>
          <p:nvSpPr>
            <p:cNvPr id="103" name="Rechteck 14"/>
            <p:cNvSpPr/>
            <p:nvPr/>
          </p:nvSpPr>
          <p:spPr bwMode="auto">
            <a:xfrm>
              <a:off x="5665491" y="2134717"/>
              <a:ext cx="2221877"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en-US" sz="1100" b="1" dirty="0">
                  <a:solidFill>
                    <a:schemeClr val="tx1">
                      <a:lumMod val="75000"/>
                      <a:lumOff val="25000"/>
                    </a:schemeClr>
                  </a:solidFill>
                </a:rPr>
                <a:t>Orchestrated Process</a:t>
              </a:r>
            </a:p>
          </p:txBody>
        </p:sp>
        <p:sp>
          <p:nvSpPr>
            <p:cNvPr id="104" name="Rechteck 15"/>
            <p:cNvSpPr/>
            <p:nvPr/>
          </p:nvSpPr>
          <p:spPr bwMode="auto">
            <a:xfrm>
              <a:off x="5665491" y="3429235"/>
              <a:ext cx="2221877" cy="1256666"/>
            </a:xfrm>
            <a:prstGeom prst="rect">
              <a:avLst/>
            </a:prstGeom>
            <a:noFill/>
            <a:ln w="3175" cmpd="sng">
              <a:solidFill>
                <a:schemeClr val="tx1">
                  <a:lumMod val="75000"/>
                  <a:lumOff val="25000"/>
                  <a:alpha val="50000"/>
                </a:schemeClr>
              </a:solidFill>
              <a:prstDash val="solid"/>
              <a:miter lim="800000"/>
              <a:headEnd/>
              <a:tailEnd/>
            </a:ln>
            <a:effectLst/>
          </p:spPr>
          <p:txBody>
            <a:bodyPr wrap="none" lIns="0" tIns="54864" rIns="0" bIns="0"/>
            <a:lstStyle/>
            <a:p>
              <a:pPr algn="ctr">
                <a:defRPr/>
              </a:pPr>
              <a:r>
                <a:rPr lang="en-US" sz="1100" b="1" dirty="0">
                  <a:solidFill>
                    <a:schemeClr val="tx1">
                      <a:lumMod val="75000"/>
                      <a:lumOff val="25000"/>
                    </a:schemeClr>
                  </a:solidFill>
                </a:rPr>
                <a:t>Collaborative Process</a:t>
              </a:r>
            </a:p>
          </p:txBody>
        </p:sp>
        <p:cxnSp>
          <p:nvCxnSpPr>
            <p:cNvPr id="110" name="Gewinkelte Verbindung 40"/>
            <p:cNvCxnSpPr/>
            <p:nvPr/>
          </p:nvCxnSpPr>
          <p:spPr bwMode="auto">
            <a:xfrm rot="5400000" flipH="1" flipV="1">
              <a:off x="2291131" y="732379"/>
              <a:ext cx="1262" cy="1670508"/>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14" name="Gerade Verbindung 64"/>
            <p:cNvCxnSpPr/>
            <p:nvPr/>
          </p:nvCxnSpPr>
          <p:spPr bwMode="auto">
            <a:xfrm rot="5400000">
              <a:off x="1655888" y="1490038"/>
              <a:ext cx="411319" cy="0"/>
            </a:xfrm>
            <a:prstGeom prst="line">
              <a:avLst/>
            </a:prstGeom>
            <a:solidFill>
              <a:schemeClr val="accent1"/>
            </a:solidFill>
            <a:ln w="38100" cap="flat" cmpd="sng" algn="ctr">
              <a:solidFill>
                <a:schemeClr val="accent1">
                  <a:lumMod val="75000"/>
                </a:schemeClr>
              </a:solidFill>
              <a:prstDash val="solid"/>
              <a:round/>
              <a:headEnd type="none" w="med" len="med"/>
              <a:tailEnd type="none"/>
            </a:ln>
            <a:effectLst/>
          </p:spPr>
        </p:cxnSp>
        <p:cxnSp>
          <p:nvCxnSpPr>
            <p:cNvPr id="116" name="Gerade Verbindung 65"/>
            <p:cNvCxnSpPr/>
            <p:nvPr/>
          </p:nvCxnSpPr>
          <p:spPr bwMode="auto">
            <a:xfrm rot="5400000">
              <a:off x="2050774" y="1506440"/>
              <a:ext cx="439076" cy="0"/>
            </a:xfrm>
            <a:prstGeom prst="line">
              <a:avLst/>
            </a:prstGeom>
            <a:solidFill>
              <a:schemeClr val="accent1"/>
            </a:solidFill>
            <a:ln w="38100" cap="flat" cmpd="sng" algn="ctr">
              <a:solidFill>
                <a:schemeClr val="accent1">
                  <a:lumMod val="75000"/>
                </a:schemeClr>
              </a:solidFill>
              <a:prstDash val="solid"/>
              <a:round/>
              <a:headEnd type="none" w="med" len="med"/>
              <a:tailEnd type="none"/>
            </a:ln>
            <a:effectLst/>
          </p:spPr>
        </p:cxnSp>
        <p:cxnSp>
          <p:nvCxnSpPr>
            <p:cNvPr id="137" name="Gerade Verbindung mit Pfeil 104"/>
            <p:cNvCxnSpPr/>
            <p:nvPr/>
          </p:nvCxnSpPr>
          <p:spPr bwMode="auto">
            <a:xfrm>
              <a:off x="3913124" y="1657789"/>
              <a:ext cx="1302088" cy="1262"/>
            </a:xfrm>
            <a:prstGeom prst="straightConnector1">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38" name="Gerade Verbindung mit Pfeil 106"/>
            <p:cNvCxnSpPr/>
            <p:nvPr/>
          </p:nvCxnSpPr>
          <p:spPr bwMode="auto">
            <a:xfrm flipH="1">
              <a:off x="3913124" y="1839476"/>
              <a:ext cx="1302088" cy="1262"/>
            </a:xfrm>
            <a:prstGeom prst="straightConnector1">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42" name="Gewinkelte Verbindung 107"/>
            <p:cNvCxnSpPr/>
            <p:nvPr/>
          </p:nvCxnSpPr>
          <p:spPr bwMode="auto">
            <a:xfrm rot="5400000" flipH="1" flipV="1">
              <a:off x="6216890" y="1303305"/>
              <a:ext cx="1262" cy="528657"/>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46" name="Gewinkelte Verbindung 111"/>
            <p:cNvCxnSpPr/>
            <p:nvPr/>
          </p:nvCxnSpPr>
          <p:spPr bwMode="auto">
            <a:xfrm rot="5400000" flipH="1" flipV="1">
              <a:off x="6809895" y="1303305"/>
              <a:ext cx="1262" cy="528657"/>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47" name="Gewinkelte Verbindung 114"/>
            <p:cNvCxnSpPr/>
            <p:nvPr/>
          </p:nvCxnSpPr>
          <p:spPr bwMode="auto">
            <a:xfrm rot="5400000" flipH="1" flipV="1">
              <a:off x="7402900" y="1303305"/>
              <a:ext cx="1262" cy="528657"/>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57" name="Gewinkelte Verbindung 121"/>
            <p:cNvCxnSpPr/>
            <p:nvPr/>
          </p:nvCxnSpPr>
          <p:spPr bwMode="auto">
            <a:xfrm rot="16200000" flipV="1">
              <a:off x="2234263" y="2007943"/>
              <a:ext cx="1262" cy="1670508"/>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triangle" w="med" len="med"/>
              <a:tailEnd type="none"/>
            </a:ln>
            <a:effectLst/>
          </p:spPr>
        </p:cxnSp>
        <p:cxnSp>
          <p:nvCxnSpPr>
            <p:cNvPr id="158" name="Gerade Verbindung 122"/>
            <p:cNvCxnSpPr/>
            <p:nvPr/>
          </p:nvCxnSpPr>
          <p:spPr bwMode="auto">
            <a:xfrm rot="5400000">
              <a:off x="2504491" y="2712610"/>
              <a:ext cx="305335" cy="0"/>
            </a:xfrm>
            <a:prstGeom prst="line">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59" name="Gerade Verbindung 123"/>
            <p:cNvCxnSpPr/>
            <p:nvPr/>
          </p:nvCxnSpPr>
          <p:spPr bwMode="auto">
            <a:xfrm rot="5400000">
              <a:off x="2103363" y="2692734"/>
              <a:ext cx="305959" cy="0"/>
            </a:xfrm>
            <a:prstGeom prst="line">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66" name="Gerade Verbindung mit Pfeil 147"/>
            <p:cNvCxnSpPr/>
            <p:nvPr/>
          </p:nvCxnSpPr>
          <p:spPr bwMode="auto">
            <a:xfrm rot="10800000">
              <a:off x="3882842" y="3137807"/>
              <a:ext cx="1438353" cy="1262"/>
            </a:xfrm>
            <a:prstGeom prst="straightConnector1">
              <a:avLst/>
            </a:prstGeom>
            <a:solidFill>
              <a:schemeClr val="accent1"/>
            </a:solidFill>
            <a:ln w="38100" cap="flat" cmpd="sng" algn="ctr">
              <a:solidFill>
                <a:schemeClr val="accent1">
                  <a:lumMod val="75000"/>
                </a:schemeClr>
              </a:solidFill>
              <a:prstDash val="solid"/>
              <a:round/>
              <a:headEnd type="none" w="med" len="med"/>
              <a:tailEnd type="triangle"/>
            </a:ln>
            <a:effectLst/>
            <a:scene3d>
              <a:camera prst="orthographicFront"/>
              <a:lightRig rig="threePt" dir="t"/>
            </a:scene3d>
            <a:sp3d/>
          </p:spPr>
        </p:cxnSp>
        <p:cxnSp>
          <p:nvCxnSpPr>
            <p:cNvPr id="167" name="Gerade Verbindung mit Pfeil 148"/>
            <p:cNvCxnSpPr/>
            <p:nvPr/>
          </p:nvCxnSpPr>
          <p:spPr bwMode="auto">
            <a:xfrm>
              <a:off x="3882842" y="2964953"/>
              <a:ext cx="825160" cy="1261"/>
            </a:xfrm>
            <a:prstGeom prst="straightConnector1">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68" name="Gerade Verbindung 140"/>
            <p:cNvCxnSpPr/>
            <p:nvPr/>
          </p:nvCxnSpPr>
          <p:spPr bwMode="auto">
            <a:xfrm rot="5400000">
              <a:off x="4590511" y="2971261"/>
              <a:ext cx="302811" cy="0"/>
            </a:xfrm>
            <a:prstGeom prst="line">
              <a:avLst/>
            </a:prstGeom>
            <a:solidFill>
              <a:schemeClr val="accent1"/>
            </a:solidFill>
            <a:ln w="38100" cap="flat" cmpd="sng" algn="ctr">
              <a:solidFill>
                <a:schemeClr val="accent1">
                  <a:lumMod val="75000"/>
                </a:schemeClr>
              </a:solidFill>
              <a:prstDash val="solid"/>
              <a:round/>
              <a:headEnd type="none" w="med" len="med"/>
              <a:tailEnd type="none"/>
            </a:ln>
            <a:effectLst/>
          </p:spPr>
        </p:cxnSp>
        <p:cxnSp>
          <p:nvCxnSpPr>
            <p:cNvPr id="169" name="Gerade Verbindung 142"/>
            <p:cNvCxnSpPr/>
            <p:nvPr/>
          </p:nvCxnSpPr>
          <p:spPr bwMode="auto">
            <a:xfrm rot="5400000">
              <a:off x="4980411" y="3018589"/>
              <a:ext cx="227108" cy="0"/>
            </a:xfrm>
            <a:prstGeom prst="line">
              <a:avLst/>
            </a:prstGeom>
            <a:solidFill>
              <a:schemeClr val="accent1"/>
            </a:solidFill>
            <a:ln w="38100" cap="flat" cmpd="sng" algn="ctr">
              <a:solidFill>
                <a:schemeClr val="accent1">
                  <a:lumMod val="75000"/>
                </a:schemeClr>
              </a:solidFill>
              <a:prstDash val="solid"/>
              <a:round/>
              <a:headEnd type="none" w="med" len="med"/>
              <a:tailEnd type="none"/>
            </a:ln>
            <a:effectLst/>
          </p:spPr>
        </p:cxnSp>
        <p:cxnSp>
          <p:nvCxnSpPr>
            <p:cNvPr id="175" name="Gewinkelte Verbindung 75"/>
            <p:cNvCxnSpPr/>
            <p:nvPr/>
          </p:nvCxnSpPr>
          <p:spPr bwMode="auto">
            <a:xfrm rot="5400000" flipH="1" flipV="1">
              <a:off x="6253465" y="2597302"/>
              <a:ext cx="1262" cy="601808"/>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triangle" w="med" len="med"/>
              <a:tailEnd type="triangle"/>
            </a:ln>
            <a:effectLst/>
          </p:spPr>
        </p:cxnSp>
        <p:cxnSp>
          <p:nvCxnSpPr>
            <p:cNvPr id="176" name="Gewinkelte Verbindung 76"/>
            <p:cNvCxnSpPr/>
            <p:nvPr/>
          </p:nvCxnSpPr>
          <p:spPr bwMode="auto">
            <a:xfrm rot="5400000" flipH="1" flipV="1">
              <a:off x="7366303" y="2597281"/>
              <a:ext cx="1262" cy="601851"/>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triangle" w="med" len="med"/>
              <a:tailEnd type="triangle"/>
            </a:ln>
            <a:effectLst/>
          </p:spPr>
        </p:cxnSp>
        <p:cxnSp>
          <p:nvCxnSpPr>
            <p:cNvPr id="180" name="Gewinkelte Verbindung 85"/>
            <p:cNvCxnSpPr/>
            <p:nvPr/>
          </p:nvCxnSpPr>
          <p:spPr bwMode="auto">
            <a:xfrm rot="5400000" flipH="1" flipV="1">
              <a:off x="2235685" y="3325712"/>
              <a:ext cx="1262" cy="1673352"/>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triangle" w="med" len="med"/>
              <a:tailEnd type="triangle"/>
            </a:ln>
            <a:effectLst/>
          </p:spPr>
        </p:cxnSp>
        <p:cxnSp>
          <p:nvCxnSpPr>
            <p:cNvPr id="189" name="Gewinkelte Verbindung 124"/>
            <p:cNvCxnSpPr/>
            <p:nvPr/>
          </p:nvCxnSpPr>
          <p:spPr bwMode="auto">
            <a:xfrm rot="5400000" flipH="1" flipV="1">
              <a:off x="4513331" y="3328870"/>
              <a:ext cx="1262" cy="1667035"/>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none" w="med" len="med"/>
              <a:tailEnd type="triangle"/>
            </a:ln>
            <a:effectLst/>
          </p:spPr>
        </p:cxnSp>
        <p:cxnSp>
          <p:nvCxnSpPr>
            <p:cNvPr id="197" name="Gewinkelte Verbindung 143"/>
            <p:cNvCxnSpPr/>
            <p:nvPr/>
          </p:nvCxnSpPr>
          <p:spPr bwMode="auto">
            <a:xfrm rot="5400000" flipH="1" flipV="1">
              <a:off x="6778751" y="3328870"/>
              <a:ext cx="1262" cy="1667035"/>
            </a:xfrm>
            <a:prstGeom prst="bentConnector3">
              <a:avLst>
                <a:gd name="adj1" fmla="val 22792828"/>
              </a:avLst>
            </a:prstGeom>
            <a:solidFill>
              <a:schemeClr val="accent1"/>
            </a:solidFill>
            <a:ln w="38100" cap="flat" cmpd="sng" algn="ctr">
              <a:solidFill>
                <a:schemeClr val="accent1">
                  <a:lumMod val="75000"/>
                </a:schemeClr>
              </a:solidFill>
              <a:prstDash val="solid"/>
              <a:round/>
              <a:headEnd type="triangle" w="med" len="med"/>
              <a:tailEnd type="triangle"/>
            </a:ln>
            <a:effectLst/>
          </p:spPr>
        </p:cxnSp>
        <p:pic>
          <p:nvPicPr>
            <p:cNvPr id="8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13921" y="1112291"/>
              <a:ext cx="367422" cy="367422"/>
            </a:xfrm>
            <a:prstGeom prst="rect">
              <a:avLst/>
            </a:prstGeom>
            <a:solidFill>
              <a:schemeClr val="bg1"/>
            </a:solidFill>
            <a:extLst/>
          </p:spPr>
        </p:pic>
        <p:pic>
          <p:nvPicPr>
            <p:cNvPr id="8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81713" y="1580884"/>
              <a:ext cx="278754" cy="42852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23730" y="2401898"/>
              <a:ext cx="367422" cy="367422"/>
            </a:xfrm>
            <a:prstGeom prst="rect">
              <a:avLst/>
            </a:prstGeom>
            <a:solidFill>
              <a:schemeClr val="bg1"/>
            </a:solidFill>
            <a:extLst/>
          </p:spPr>
        </p:pic>
        <p:pic>
          <p:nvPicPr>
            <p:cNvPr id="93"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66928" y="2822336"/>
              <a:ext cx="278754" cy="428520"/>
            </a:xfrm>
            <a:prstGeom prst="rect">
              <a:avLst/>
            </a:prstGeom>
            <a:solidFill>
              <a:srgbClr val="FFFFFF"/>
            </a:solidFill>
            <a:extLst/>
          </p:spPr>
        </p:pic>
        <p:pic>
          <p:nvPicPr>
            <p:cNvPr id="10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69951" y="3719938"/>
              <a:ext cx="367422" cy="367422"/>
            </a:xfrm>
            <a:prstGeom prst="rect">
              <a:avLst/>
            </a:prstGeom>
            <a:solidFill>
              <a:schemeClr val="bg1"/>
            </a:solidFill>
            <a:extLst/>
          </p:spPr>
        </p:pic>
        <p:pic>
          <p:nvPicPr>
            <p:cNvPr id="1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67679" y="4187759"/>
              <a:ext cx="278754" cy="4285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8562" y="1440465"/>
              <a:ext cx="310362" cy="310362"/>
            </a:xfrm>
            <a:prstGeom prst="rect">
              <a:avLst/>
            </a:prstGeom>
            <a:solidFill>
              <a:srgbClr val="FFFFFF"/>
            </a:solidFill>
          </p:spPr>
        </p:pic>
        <p:pic>
          <p:nvPicPr>
            <p:cNvPr id="120" name="Picture 119"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5390" y="1706586"/>
              <a:ext cx="310362" cy="310362"/>
            </a:xfrm>
            <a:prstGeom prst="rect">
              <a:avLst/>
            </a:prstGeom>
            <a:solidFill>
              <a:srgbClr val="FFFFFF"/>
            </a:solidFill>
          </p:spPr>
        </p:pic>
        <p:pic>
          <p:nvPicPr>
            <p:cNvPr id="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257208" y="1533498"/>
              <a:ext cx="278754" cy="428520"/>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478382" y="1509118"/>
              <a:ext cx="409890" cy="409890"/>
            </a:xfrm>
            <a:prstGeom prst="rect">
              <a:avLst/>
            </a:prstGeom>
            <a:solidFill>
              <a:schemeClr val="bg1"/>
            </a:solidFill>
            <a:extLst/>
          </p:spPr>
        </p:pic>
        <p:pic>
          <p:nvPicPr>
            <p:cNvPr id="124" name="Picture 123"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531" y="2767982"/>
              <a:ext cx="310362" cy="310362"/>
            </a:xfrm>
            <a:prstGeom prst="rect">
              <a:avLst/>
            </a:prstGeom>
            <a:solidFill>
              <a:srgbClr val="FFFFFF"/>
            </a:solidFill>
          </p:spPr>
        </p:pic>
        <p:pic>
          <p:nvPicPr>
            <p:cNvPr id="125"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478382" y="2865065"/>
              <a:ext cx="409890" cy="409890"/>
            </a:xfrm>
            <a:prstGeom prst="rect">
              <a:avLst/>
            </a:prstGeom>
            <a:solidFill>
              <a:schemeClr val="bg1"/>
            </a:solidFill>
            <a:extLst/>
          </p:spPr>
        </p:pic>
        <p:pic>
          <p:nvPicPr>
            <p:cNvPr id="134"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145029" y="2903744"/>
              <a:ext cx="409890" cy="409890"/>
            </a:xfrm>
            <a:prstGeom prst="rect">
              <a:avLst/>
            </a:prstGeom>
            <a:solidFill>
              <a:schemeClr val="bg1"/>
            </a:solidFill>
            <a:extLst/>
          </p:spPr>
        </p:pic>
        <p:pic>
          <p:nvPicPr>
            <p:cNvPr id="141" name="Picture 140"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5449" y="3043579"/>
              <a:ext cx="310362" cy="310362"/>
            </a:xfrm>
            <a:prstGeom prst="rect">
              <a:avLst/>
            </a:prstGeom>
            <a:solidFill>
              <a:srgbClr val="FFFFFF"/>
            </a:solidFill>
          </p:spPr>
        </p:pic>
        <p:pic>
          <p:nvPicPr>
            <p:cNvPr id="132"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03969" y="2466593"/>
              <a:ext cx="278754" cy="428520"/>
            </a:xfrm>
            <a:prstGeom prst="rect">
              <a:avLst/>
            </a:prstGeom>
            <a:solidFill>
              <a:srgbClr val="FFFFFF"/>
            </a:solidFill>
            <a:extLst/>
          </p:spPr>
        </p:pic>
        <p:pic>
          <p:nvPicPr>
            <p:cNvPr id="144" name="Picture 143"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9792" y="3735381"/>
              <a:ext cx="310362" cy="310362"/>
            </a:xfrm>
            <a:prstGeom prst="rect">
              <a:avLst/>
            </a:prstGeom>
            <a:solidFill>
              <a:srgbClr val="FFFFFF"/>
            </a:solidFill>
          </p:spPr>
        </p:pic>
        <p:pic>
          <p:nvPicPr>
            <p:cNvPr id="177" name="Picture 2"/>
            <p:cNvPicPr>
              <a:picLocks noChangeAspect="1" noChangeArrowheads="1"/>
            </p:cNvPicPr>
            <p:nvPr/>
          </p:nvPicPr>
          <p:blipFill>
            <a:blip r:embed="rId7" cstate="print">
              <a:duotone>
                <a:schemeClr val="accent5">
                  <a:shade val="45000"/>
                  <a:satMod val="135000"/>
                </a:schemeClr>
                <a:prstClr val="white"/>
              </a:duotone>
            </a:blip>
            <a:srcRect/>
            <a:stretch>
              <a:fillRect/>
            </a:stretch>
          </p:blipFill>
          <p:spPr bwMode="auto">
            <a:xfrm>
              <a:off x="6533206" y="2457248"/>
              <a:ext cx="552404" cy="278837"/>
            </a:xfrm>
            <a:prstGeom prst="rect">
              <a:avLst/>
            </a:prstGeom>
            <a:solidFill>
              <a:srgbClr val="FFFFFF"/>
            </a:solidFill>
            <a:ln w="6350" cmpd="sng">
              <a:solidFill>
                <a:schemeClr val="accent2"/>
              </a:solidFill>
              <a:miter lim="800000"/>
              <a:headEnd/>
              <a:tailEnd/>
            </a:ln>
            <a:effectLst/>
          </p:spPr>
        </p:pic>
        <p:pic>
          <p:nvPicPr>
            <p:cNvPr id="201" name="Picture 2"/>
            <p:cNvPicPr>
              <a:picLocks noChangeAspect="1" noChangeArrowheads="1"/>
            </p:cNvPicPr>
            <p:nvPr/>
          </p:nvPicPr>
          <p:blipFill>
            <a:blip r:embed="rId7" cstate="print">
              <a:duotone>
                <a:schemeClr val="accent5">
                  <a:shade val="45000"/>
                  <a:satMod val="135000"/>
                </a:schemeClr>
                <a:prstClr val="white"/>
              </a:duotone>
            </a:blip>
            <a:srcRect/>
            <a:stretch>
              <a:fillRect/>
            </a:stretch>
          </p:blipFill>
          <p:spPr bwMode="auto">
            <a:xfrm>
              <a:off x="6504772" y="3712661"/>
              <a:ext cx="552404" cy="278837"/>
            </a:xfrm>
            <a:prstGeom prst="rect">
              <a:avLst/>
            </a:prstGeom>
            <a:solidFill>
              <a:srgbClr val="FFFFFF"/>
            </a:solidFill>
            <a:ln w="6350" cmpd="sng">
              <a:solidFill>
                <a:schemeClr val="accent2"/>
              </a:solidFill>
              <a:miter lim="800000"/>
              <a:headEnd/>
              <a:tailEnd/>
            </a:ln>
            <a:effectLst/>
          </p:spPr>
        </p:pic>
        <p:pic>
          <p:nvPicPr>
            <p:cNvPr id="207" name="Picture 206"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2323" y="1130050"/>
              <a:ext cx="310362" cy="310362"/>
            </a:xfrm>
            <a:prstGeom prst="rect">
              <a:avLst/>
            </a:prstGeom>
            <a:solidFill>
              <a:srgbClr val="FFFFFF"/>
            </a:solidFill>
          </p:spPr>
        </p:pic>
        <p:pic>
          <p:nvPicPr>
            <p:cNvPr id="208" name="Picture 207"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4227" y="1130050"/>
              <a:ext cx="310362" cy="310362"/>
            </a:xfrm>
            <a:prstGeom prst="rect">
              <a:avLst/>
            </a:prstGeom>
            <a:solidFill>
              <a:srgbClr val="FFFFFF"/>
            </a:solidFill>
          </p:spPr>
        </p:pic>
        <p:pic>
          <p:nvPicPr>
            <p:cNvPr id="209" name="Picture 208"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9109" y="1130050"/>
              <a:ext cx="310362" cy="310362"/>
            </a:xfrm>
            <a:prstGeom prst="rect">
              <a:avLst/>
            </a:prstGeom>
            <a:solidFill>
              <a:srgbClr val="FFFFFF"/>
            </a:solidFill>
          </p:spPr>
        </p:pic>
        <p:grpSp>
          <p:nvGrpSpPr>
            <p:cNvPr id="7" name="Group 6"/>
            <p:cNvGrpSpPr/>
            <p:nvPr/>
          </p:nvGrpSpPr>
          <p:grpSpPr>
            <a:xfrm>
              <a:off x="6032323" y="2457567"/>
              <a:ext cx="1487148" cy="310362"/>
              <a:chOff x="6184723" y="1244542"/>
              <a:chExt cx="1487148" cy="310362"/>
            </a:xfrm>
          </p:grpSpPr>
          <p:pic>
            <p:nvPicPr>
              <p:cNvPr id="216" name="Picture 215"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4723" y="1244542"/>
                <a:ext cx="310362" cy="310362"/>
              </a:xfrm>
              <a:prstGeom prst="rect">
                <a:avLst/>
              </a:prstGeom>
              <a:solidFill>
                <a:srgbClr val="FFFFFF"/>
              </a:solidFill>
            </p:spPr>
          </p:pic>
          <p:pic>
            <p:nvPicPr>
              <p:cNvPr id="217" name="Picture 216" descr="Icons_Files6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1509" y="1244542"/>
                <a:ext cx="310362" cy="310362"/>
              </a:xfrm>
              <a:prstGeom prst="rect">
                <a:avLst/>
              </a:prstGeom>
              <a:solidFill>
                <a:srgbClr val="FFFFFF"/>
              </a:solidFill>
            </p:spPr>
          </p:pic>
        </p:grpSp>
        <p:pic>
          <p:nvPicPr>
            <p:cNvPr id="218" name="Picture 217"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78677" y="4185359"/>
              <a:ext cx="394321" cy="394321"/>
            </a:xfrm>
            <a:prstGeom prst="rect">
              <a:avLst/>
            </a:prstGeom>
          </p:spPr>
        </p:pic>
        <p:pic>
          <p:nvPicPr>
            <p:cNvPr id="220" name="Picture 219"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0080" y="2491858"/>
              <a:ext cx="394321" cy="394321"/>
            </a:xfrm>
            <a:prstGeom prst="rect">
              <a:avLst/>
            </a:prstGeom>
          </p:spPr>
        </p:pic>
        <p:grpSp>
          <p:nvGrpSpPr>
            <p:cNvPr id="9" name="Group 8"/>
            <p:cNvGrpSpPr/>
            <p:nvPr/>
          </p:nvGrpSpPr>
          <p:grpSpPr>
            <a:xfrm>
              <a:off x="3533695" y="4020243"/>
              <a:ext cx="2021224" cy="596036"/>
              <a:chOff x="3533695" y="4001289"/>
              <a:chExt cx="2021224" cy="596036"/>
            </a:xfrm>
          </p:grpSpPr>
          <p:pic>
            <p:nvPicPr>
              <p:cNvPr id="1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533695" y="4168805"/>
                <a:ext cx="278754" cy="42852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145029" y="4152357"/>
                <a:ext cx="409890" cy="409890"/>
              </a:xfrm>
              <a:prstGeom prst="rect">
                <a:avLst/>
              </a:prstGeom>
              <a:solidFill>
                <a:schemeClr val="bg1"/>
              </a:solidFill>
              <a:extLst/>
            </p:spPr>
          </p:pic>
          <p:pic>
            <p:nvPicPr>
              <p:cNvPr id="219" name="Picture 218"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27495" y="4001289"/>
                <a:ext cx="394321" cy="394321"/>
              </a:xfrm>
              <a:prstGeom prst="rect">
                <a:avLst/>
              </a:prstGeom>
            </p:spPr>
          </p:pic>
          <p:pic>
            <p:nvPicPr>
              <p:cNvPr id="221" name="Picture 220"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0370" y="4001289"/>
                <a:ext cx="394321" cy="394321"/>
              </a:xfrm>
              <a:prstGeom prst="rect">
                <a:avLst/>
              </a:prstGeom>
            </p:spPr>
          </p:pic>
        </p:grpSp>
        <p:grpSp>
          <p:nvGrpSpPr>
            <p:cNvPr id="222" name="Group 221"/>
            <p:cNvGrpSpPr/>
            <p:nvPr/>
          </p:nvGrpSpPr>
          <p:grpSpPr>
            <a:xfrm>
              <a:off x="5799713" y="4027924"/>
              <a:ext cx="2021224" cy="596036"/>
              <a:chOff x="3533695" y="4001289"/>
              <a:chExt cx="2021224" cy="596036"/>
            </a:xfrm>
          </p:grpSpPr>
          <p:pic>
            <p:nvPicPr>
              <p:cNvPr id="2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533695" y="4168805"/>
                <a:ext cx="278754" cy="42852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145029" y="4152357"/>
                <a:ext cx="409890" cy="409890"/>
              </a:xfrm>
              <a:prstGeom prst="rect">
                <a:avLst/>
              </a:prstGeom>
              <a:solidFill>
                <a:schemeClr val="bg1"/>
              </a:solidFill>
              <a:extLst/>
            </p:spPr>
          </p:pic>
          <p:pic>
            <p:nvPicPr>
              <p:cNvPr id="225" name="Picture 224"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27495" y="4001289"/>
                <a:ext cx="394321" cy="394321"/>
              </a:xfrm>
              <a:prstGeom prst="rect">
                <a:avLst/>
              </a:prstGeom>
            </p:spPr>
          </p:pic>
          <p:pic>
            <p:nvPicPr>
              <p:cNvPr id="226" name="Picture 225"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0370" y="4001289"/>
                <a:ext cx="394321" cy="394321"/>
              </a:xfrm>
              <a:prstGeom prst="rect">
                <a:avLst/>
              </a:prstGeom>
            </p:spPr>
          </p:pic>
        </p:grpSp>
        <p:grpSp>
          <p:nvGrpSpPr>
            <p:cNvPr id="10" name="Group 9"/>
            <p:cNvGrpSpPr/>
            <p:nvPr/>
          </p:nvGrpSpPr>
          <p:grpSpPr>
            <a:xfrm>
              <a:off x="5753127" y="2911676"/>
              <a:ext cx="2038624" cy="444198"/>
              <a:chOff x="5753127" y="2892722"/>
              <a:chExt cx="2038624" cy="444198"/>
            </a:xfrm>
          </p:grpSpPr>
          <p:grpSp>
            <p:nvGrpSpPr>
              <p:cNvPr id="210" name="Group 209"/>
              <p:cNvGrpSpPr/>
              <p:nvPr/>
            </p:nvGrpSpPr>
            <p:grpSpPr>
              <a:xfrm>
                <a:off x="5753127" y="2892722"/>
                <a:ext cx="2038624" cy="444198"/>
                <a:chOff x="5753127" y="1527298"/>
                <a:chExt cx="2038624" cy="444198"/>
              </a:xfrm>
            </p:grpSpPr>
            <p:pic>
              <p:nvPicPr>
                <p:cNvPr id="2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12997" y="1542976"/>
                  <a:ext cx="278754" cy="428520"/>
                </a:xfrm>
                <a:prstGeom prst="rect">
                  <a:avLst/>
                </a:prstGeom>
                <a:noFill/>
                <a:extLst>
                  <a:ext uri="{909E8E84-426E-40DD-AFC4-6F175D3DCCD1}">
                    <a14:hiddenFill xmlns:a14="http://schemas.microsoft.com/office/drawing/2010/main">
                      <a:solidFill>
                        <a:srgbClr val="FFFFFF"/>
                      </a:solidFill>
                    </a14:hiddenFill>
                  </a:ext>
                </a:extLst>
              </p:spPr>
            </p:pic>
            <p:grpSp>
              <p:nvGrpSpPr>
                <p:cNvPr id="212" name="Group 211"/>
                <p:cNvGrpSpPr/>
                <p:nvPr/>
              </p:nvGrpSpPr>
              <p:grpSpPr>
                <a:xfrm>
                  <a:off x="5753127" y="1527298"/>
                  <a:ext cx="1547756" cy="409890"/>
                  <a:chOff x="1183181" y="1498095"/>
                  <a:chExt cx="1547756" cy="409890"/>
                </a:xfrm>
              </p:grpSpPr>
              <p:pic>
                <p:nvPicPr>
                  <p:cNvPr id="214"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321047" y="1498095"/>
                    <a:ext cx="409890" cy="409890"/>
                  </a:xfrm>
                  <a:prstGeom prst="rect">
                    <a:avLst/>
                  </a:prstGeom>
                  <a:solidFill>
                    <a:schemeClr val="bg1"/>
                  </a:solidFill>
                  <a:extLst/>
                </p:spPr>
              </p:pic>
              <p:pic>
                <p:nvPicPr>
                  <p:cNvPr id="215"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183181" y="1498095"/>
                    <a:ext cx="409890" cy="409890"/>
                  </a:xfrm>
                  <a:prstGeom prst="rect">
                    <a:avLst/>
                  </a:prstGeom>
                  <a:solidFill>
                    <a:schemeClr val="bg1"/>
                  </a:solidFill>
                  <a:extLst/>
                </p:spPr>
              </p:pic>
            </p:grpSp>
          </p:grpSp>
          <p:pic>
            <p:nvPicPr>
              <p:cNvPr id="227" name="Picture 226"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48156" y="2907449"/>
                <a:ext cx="394321" cy="394321"/>
              </a:xfrm>
              <a:prstGeom prst="rect">
                <a:avLst/>
              </a:prstGeom>
            </p:spPr>
          </p:pic>
        </p:grpSp>
        <p:grpSp>
          <p:nvGrpSpPr>
            <p:cNvPr id="228" name="Group 227"/>
            <p:cNvGrpSpPr/>
            <p:nvPr/>
          </p:nvGrpSpPr>
          <p:grpSpPr>
            <a:xfrm>
              <a:off x="5753127" y="1565206"/>
              <a:ext cx="2038624" cy="444198"/>
              <a:chOff x="5753127" y="2892722"/>
              <a:chExt cx="2038624" cy="444198"/>
            </a:xfrm>
          </p:grpSpPr>
          <p:grpSp>
            <p:nvGrpSpPr>
              <p:cNvPr id="229" name="Group 228"/>
              <p:cNvGrpSpPr/>
              <p:nvPr/>
            </p:nvGrpSpPr>
            <p:grpSpPr>
              <a:xfrm>
                <a:off x="5753127" y="2892722"/>
                <a:ext cx="2038624" cy="444198"/>
                <a:chOff x="5753127" y="1527298"/>
                <a:chExt cx="2038624" cy="444198"/>
              </a:xfrm>
            </p:grpSpPr>
            <p:pic>
              <p:nvPicPr>
                <p:cNvPr id="23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512997" y="1542976"/>
                  <a:ext cx="278754" cy="428520"/>
                </a:xfrm>
                <a:prstGeom prst="rect">
                  <a:avLst/>
                </a:prstGeom>
                <a:noFill/>
                <a:extLst>
                  <a:ext uri="{909E8E84-426E-40DD-AFC4-6F175D3DCCD1}">
                    <a14:hiddenFill xmlns:a14="http://schemas.microsoft.com/office/drawing/2010/main">
                      <a:solidFill>
                        <a:srgbClr val="FFFFFF"/>
                      </a:solidFill>
                    </a14:hiddenFill>
                  </a:ext>
                </a:extLst>
              </p:spPr>
            </p:pic>
            <p:grpSp>
              <p:nvGrpSpPr>
                <p:cNvPr id="232" name="Group 231"/>
                <p:cNvGrpSpPr/>
                <p:nvPr/>
              </p:nvGrpSpPr>
              <p:grpSpPr>
                <a:xfrm>
                  <a:off x="5753127" y="1527298"/>
                  <a:ext cx="1547756" cy="409890"/>
                  <a:chOff x="1183181" y="1498095"/>
                  <a:chExt cx="1547756" cy="409890"/>
                </a:xfrm>
              </p:grpSpPr>
              <p:pic>
                <p:nvPicPr>
                  <p:cNvPr id="233"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321047" y="1498095"/>
                    <a:ext cx="409890" cy="409890"/>
                  </a:xfrm>
                  <a:prstGeom prst="rect">
                    <a:avLst/>
                  </a:prstGeom>
                  <a:solidFill>
                    <a:schemeClr val="bg1"/>
                  </a:solidFill>
                  <a:extLst/>
                </p:spPr>
              </p:pic>
              <p:pic>
                <p:nvPicPr>
                  <p:cNvPr id="234"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183181" y="1498095"/>
                    <a:ext cx="409890" cy="409890"/>
                  </a:xfrm>
                  <a:prstGeom prst="rect">
                    <a:avLst/>
                  </a:prstGeom>
                  <a:solidFill>
                    <a:schemeClr val="bg1"/>
                  </a:solidFill>
                  <a:extLst/>
                </p:spPr>
              </p:pic>
            </p:grpSp>
          </p:grpSp>
          <p:pic>
            <p:nvPicPr>
              <p:cNvPr id="230" name="Picture 229"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48156" y="2907449"/>
                <a:ext cx="394321" cy="394321"/>
              </a:xfrm>
              <a:prstGeom prst="rect">
                <a:avLst/>
              </a:prstGeom>
            </p:spPr>
          </p:pic>
        </p:grpSp>
        <p:grpSp>
          <p:nvGrpSpPr>
            <p:cNvPr id="11" name="Group 10"/>
            <p:cNvGrpSpPr/>
            <p:nvPr/>
          </p:nvGrpSpPr>
          <p:grpSpPr>
            <a:xfrm>
              <a:off x="1250277" y="1565206"/>
              <a:ext cx="1233735" cy="412863"/>
              <a:chOff x="2045688" y="2843793"/>
              <a:chExt cx="1233735" cy="412863"/>
            </a:xfrm>
          </p:grpSpPr>
          <p:pic>
            <p:nvPicPr>
              <p:cNvPr id="8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869533" y="2843793"/>
                <a:ext cx="409890" cy="409890"/>
              </a:xfrm>
              <a:prstGeom prst="rect">
                <a:avLst/>
              </a:prstGeom>
              <a:solidFill>
                <a:schemeClr val="bg1"/>
              </a:solidFill>
              <a:extLst/>
            </p:spPr>
          </p:pic>
          <p:pic>
            <p:nvPicPr>
              <p:cNvPr id="91"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045688" y="2843793"/>
                <a:ext cx="409890" cy="409890"/>
              </a:xfrm>
              <a:prstGeom prst="rect">
                <a:avLst/>
              </a:prstGeom>
              <a:solidFill>
                <a:schemeClr val="bg1"/>
              </a:solidFill>
              <a:extLst/>
            </p:spPr>
          </p:pic>
          <p:pic>
            <p:nvPicPr>
              <p:cNvPr id="8" name="Picture 7"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67980" y="2862335"/>
                <a:ext cx="394321" cy="394321"/>
              </a:xfrm>
              <a:prstGeom prst="rect">
                <a:avLst/>
              </a:prstGeom>
              <a:solidFill>
                <a:srgbClr val="FFFFFF"/>
              </a:solidFill>
            </p:spPr>
          </p:pic>
        </p:grpSp>
        <p:grpSp>
          <p:nvGrpSpPr>
            <p:cNvPr id="235" name="Group 234"/>
            <p:cNvGrpSpPr/>
            <p:nvPr/>
          </p:nvGrpSpPr>
          <p:grpSpPr>
            <a:xfrm>
              <a:off x="2047188" y="2865065"/>
              <a:ext cx="1233735" cy="412863"/>
              <a:chOff x="2045688" y="2843793"/>
              <a:chExt cx="1233735" cy="412863"/>
            </a:xfrm>
          </p:grpSpPr>
          <p:pic>
            <p:nvPicPr>
              <p:cNvPr id="23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869533" y="2843793"/>
                <a:ext cx="409890" cy="409890"/>
              </a:xfrm>
              <a:prstGeom prst="rect">
                <a:avLst/>
              </a:prstGeom>
              <a:solidFill>
                <a:schemeClr val="bg1"/>
              </a:solidFill>
              <a:extLst/>
            </p:spPr>
          </p:pic>
          <p:pic>
            <p:nvPicPr>
              <p:cNvPr id="237"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045688" y="2843793"/>
                <a:ext cx="409890" cy="409890"/>
              </a:xfrm>
              <a:prstGeom prst="rect">
                <a:avLst/>
              </a:prstGeom>
              <a:solidFill>
                <a:schemeClr val="bg1"/>
              </a:solidFill>
              <a:extLst/>
            </p:spPr>
          </p:pic>
          <p:pic>
            <p:nvPicPr>
              <p:cNvPr id="238" name="Picture 237" descr="Icons_Server17.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67980" y="2862335"/>
                <a:ext cx="394321" cy="394321"/>
              </a:xfrm>
              <a:prstGeom prst="rect">
                <a:avLst/>
              </a:prstGeom>
              <a:solidFill>
                <a:srgbClr val="FFFFFF"/>
              </a:solidFill>
            </p:spPr>
          </p:pic>
        </p:grpSp>
      </p:grpSp>
    </p:spTree>
    <p:extLst>
      <p:ext uri="{BB962C8B-B14F-4D97-AF65-F5344CB8AC3E}">
        <p14:creationId xmlns:p14="http://schemas.microsoft.com/office/powerpoint/2010/main" val="3486271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el 1"/>
          <p:cNvSpPr>
            <a:spLocks noGrp="1"/>
          </p:cNvSpPr>
          <p:nvPr>
            <p:ph type="title"/>
          </p:nvPr>
        </p:nvSpPr>
        <p:spPr/>
        <p:txBody>
          <a:bodyPr/>
          <a:lstStyle/>
          <a:p>
            <a:pPr eaLnBrk="1" hangingPunct="1"/>
            <a:r>
              <a:rPr lang="en-US" dirty="0" smtClean="0"/>
              <a:t>integration Platform</a:t>
            </a:r>
            <a:endParaRPr lang="de-DE" dirty="0" smtClean="0"/>
          </a:p>
        </p:txBody>
      </p:sp>
      <p:sp>
        <p:nvSpPr>
          <p:cNvPr id="35" name="Text Placeholder 34"/>
          <p:cNvSpPr>
            <a:spLocks noGrp="1"/>
          </p:cNvSpPr>
          <p:nvPr>
            <p:ph type="body" sz="quarter" idx="13"/>
          </p:nvPr>
        </p:nvSpPr>
        <p:spPr/>
        <p:txBody>
          <a:bodyPr/>
          <a:lstStyle/>
          <a:p>
            <a:r>
              <a:rPr lang="en-US" dirty="0"/>
              <a:t>Services, </a:t>
            </a:r>
            <a:r>
              <a:rPr lang="en-US" dirty="0" smtClean="0"/>
              <a:t>data, partners, Messages </a:t>
            </a:r>
            <a:r>
              <a:rPr lang="en-US" dirty="0"/>
              <a:t>and Files</a:t>
            </a:r>
          </a:p>
        </p:txBody>
      </p:sp>
      <p:sp>
        <p:nvSpPr>
          <p:cNvPr id="82" name="Round Diagonal Corner Rectangle 37"/>
          <p:cNvSpPr/>
          <p:nvPr/>
        </p:nvSpPr>
        <p:spPr>
          <a:xfrm>
            <a:off x="410068" y="4316351"/>
            <a:ext cx="8507316" cy="438487"/>
          </a:xfrm>
          <a:prstGeom prst="round2DiagRect">
            <a:avLst>
              <a:gd name="adj1" fmla="val 28016"/>
              <a:gd name="adj2" fmla="val 0"/>
            </a:avLst>
          </a:prstGeom>
          <a:solidFill>
            <a:schemeClr val="tx2"/>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r>
              <a:rPr lang="en-US" sz="1800" b="1" dirty="0">
                <a:solidFill>
                  <a:schemeClr val="bg1"/>
                </a:solidFill>
              </a:rPr>
              <a:t>The foundation for </a:t>
            </a:r>
            <a:r>
              <a:rPr lang="en-US" sz="1800" b="1" dirty="0" smtClean="0">
                <a:solidFill>
                  <a:schemeClr val="bg1"/>
                </a:solidFill>
              </a:rPr>
              <a:t>a </a:t>
            </a:r>
            <a:r>
              <a:rPr lang="en-US" sz="1800" b="1" dirty="0">
                <a:solidFill>
                  <a:schemeClr val="bg1"/>
                </a:solidFill>
              </a:rPr>
              <a:t>Service Oriented Architecture</a:t>
            </a:r>
          </a:p>
        </p:txBody>
      </p:sp>
      <p:sp>
        <p:nvSpPr>
          <p:cNvPr id="89" name="AutoShape 65"/>
          <p:cNvSpPr>
            <a:spLocks noChangeArrowheads="1"/>
          </p:cNvSpPr>
          <p:nvPr/>
        </p:nvSpPr>
        <p:spPr bwMode="auto">
          <a:xfrm>
            <a:off x="7054714" y="1792446"/>
            <a:ext cx="645112" cy="183180"/>
          </a:xfrm>
          <a:prstGeom prst="leftRightArrow">
            <a:avLst>
              <a:gd name="adj1" fmla="val 50000"/>
              <a:gd name="adj2" fmla="val 70435"/>
            </a:avLst>
          </a:prstGeom>
          <a:solidFill>
            <a:schemeClr val="bg1">
              <a:lumMod val="85000"/>
            </a:schemeClr>
          </a:solidFill>
          <a:ln w="19050">
            <a:noFill/>
            <a:miter lim="800000"/>
            <a:headEnd/>
            <a:tailEnd/>
          </a:ln>
          <a:effectLst/>
        </p:spPr>
        <p:txBody>
          <a:bodyPr wrap="none" anchor="ctr"/>
          <a:lstStyle/>
          <a:p>
            <a:pPr algn="ctr">
              <a:defRPr/>
            </a:pPr>
            <a:endParaRPr lang="de-DE" sz="1000" dirty="0"/>
          </a:p>
        </p:txBody>
      </p:sp>
      <p:sp>
        <p:nvSpPr>
          <p:cNvPr id="90" name="AutoShape 67"/>
          <p:cNvSpPr>
            <a:spLocks noChangeArrowheads="1"/>
          </p:cNvSpPr>
          <p:nvPr/>
        </p:nvSpPr>
        <p:spPr bwMode="auto">
          <a:xfrm rot="2700000">
            <a:off x="7037165" y="2182036"/>
            <a:ext cx="597326" cy="197782"/>
          </a:xfrm>
          <a:prstGeom prst="leftRightArrow">
            <a:avLst>
              <a:gd name="adj1" fmla="val 50000"/>
              <a:gd name="adj2" fmla="val 60403"/>
            </a:avLst>
          </a:prstGeom>
          <a:solidFill>
            <a:schemeClr val="bg1">
              <a:lumMod val="85000"/>
            </a:schemeClr>
          </a:solidFill>
          <a:ln w="19050">
            <a:noFill/>
            <a:miter lim="800000"/>
            <a:headEnd/>
            <a:tailEnd/>
          </a:ln>
          <a:effectLst/>
        </p:spPr>
        <p:txBody>
          <a:bodyPr wrap="none" anchor="ctr"/>
          <a:lstStyle/>
          <a:p>
            <a:pPr algn="ctr">
              <a:defRPr/>
            </a:pPr>
            <a:endParaRPr lang="de-DE" sz="1000" dirty="0"/>
          </a:p>
        </p:txBody>
      </p:sp>
      <p:sp>
        <p:nvSpPr>
          <p:cNvPr id="91" name="AutoShape 67"/>
          <p:cNvSpPr>
            <a:spLocks noChangeArrowheads="1"/>
          </p:cNvSpPr>
          <p:nvPr/>
        </p:nvSpPr>
        <p:spPr bwMode="auto">
          <a:xfrm rot="18900000">
            <a:off x="7037165" y="1424095"/>
            <a:ext cx="597326" cy="197782"/>
          </a:xfrm>
          <a:prstGeom prst="leftRightArrow">
            <a:avLst>
              <a:gd name="adj1" fmla="val 50000"/>
              <a:gd name="adj2" fmla="val 60403"/>
            </a:avLst>
          </a:prstGeom>
          <a:solidFill>
            <a:schemeClr val="bg1">
              <a:lumMod val="85000"/>
            </a:schemeClr>
          </a:solidFill>
          <a:ln w="19050">
            <a:noFill/>
            <a:miter lim="800000"/>
            <a:headEnd/>
            <a:tailEnd/>
          </a:ln>
          <a:effectLst/>
        </p:spPr>
        <p:txBody>
          <a:bodyPr wrap="none" anchor="ctr"/>
          <a:lstStyle/>
          <a:p>
            <a:pPr algn="ctr">
              <a:defRPr/>
            </a:pPr>
            <a:endParaRPr lang="de-DE" sz="1000" dirty="0"/>
          </a:p>
        </p:txBody>
      </p:sp>
      <p:sp>
        <p:nvSpPr>
          <p:cNvPr id="94" name="AutoShape 59"/>
          <p:cNvSpPr>
            <a:spLocks noChangeArrowheads="1"/>
          </p:cNvSpPr>
          <p:nvPr/>
        </p:nvSpPr>
        <p:spPr bwMode="auto">
          <a:xfrm>
            <a:off x="1565363" y="1792446"/>
            <a:ext cx="646440" cy="183180"/>
          </a:xfrm>
          <a:prstGeom prst="leftRightArrow">
            <a:avLst>
              <a:gd name="adj1" fmla="val 50000"/>
              <a:gd name="adj2" fmla="val 70580"/>
            </a:avLst>
          </a:prstGeom>
          <a:solidFill>
            <a:schemeClr val="bg1">
              <a:lumMod val="85000"/>
            </a:schemeClr>
          </a:solidFill>
          <a:ln w="19050">
            <a:noFill/>
            <a:miter lim="800000"/>
            <a:headEnd/>
            <a:tailEnd/>
          </a:ln>
          <a:effectLst/>
        </p:spPr>
        <p:txBody>
          <a:bodyPr wrap="none" anchor="ctr"/>
          <a:lstStyle/>
          <a:p>
            <a:pPr algn="ctr">
              <a:defRPr/>
            </a:pPr>
            <a:endParaRPr lang="de-DE" sz="1000" dirty="0"/>
          </a:p>
        </p:txBody>
      </p:sp>
      <p:sp>
        <p:nvSpPr>
          <p:cNvPr id="95" name="AutoShape 61"/>
          <p:cNvSpPr>
            <a:spLocks noChangeArrowheads="1"/>
          </p:cNvSpPr>
          <p:nvPr/>
        </p:nvSpPr>
        <p:spPr bwMode="auto">
          <a:xfrm rot="2700000">
            <a:off x="1632026" y="1424095"/>
            <a:ext cx="597326" cy="197782"/>
          </a:xfrm>
          <a:prstGeom prst="leftRightArrow">
            <a:avLst>
              <a:gd name="adj1" fmla="val 50000"/>
              <a:gd name="adj2" fmla="val 60403"/>
            </a:avLst>
          </a:prstGeom>
          <a:solidFill>
            <a:schemeClr val="bg1">
              <a:lumMod val="85000"/>
            </a:schemeClr>
          </a:solidFill>
          <a:ln w="19050">
            <a:noFill/>
            <a:miter lim="800000"/>
            <a:headEnd/>
            <a:tailEnd/>
          </a:ln>
          <a:effectLst/>
        </p:spPr>
        <p:txBody>
          <a:bodyPr wrap="none" anchor="ctr"/>
          <a:lstStyle/>
          <a:p>
            <a:pPr algn="ctr">
              <a:defRPr/>
            </a:pPr>
            <a:endParaRPr lang="de-DE" sz="1000" dirty="0"/>
          </a:p>
        </p:txBody>
      </p:sp>
      <p:sp>
        <p:nvSpPr>
          <p:cNvPr id="96" name="AutoShape 61"/>
          <p:cNvSpPr>
            <a:spLocks noChangeArrowheads="1"/>
          </p:cNvSpPr>
          <p:nvPr/>
        </p:nvSpPr>
        <p:spPr bwMode="auto">
          <a:xfrm rot="18900000">
            <a:off x="1632026" y="2182036"/>
            <a:ext cx="597326" cy="197782"/>
          </a:xfrm>
          <a:prstGeom prst="leftRightArrow">
            <a:avLst>
              <a:gd name="adj1" fmla="val 50000"/>
              <a:gd name="adj2" fmla="val 60403"/>
            </a:avLst>
          </a:prstGeom>
          <a:solidFill>
            <a:schemeClr val="bg1">
              <a:lumMod val="85000"/>
            </a:schemeClr>
          </a:solidFill>
          <a:ln w="19050">
            <a:noFill/>
            <a:miter lim="800000"/>
            <a:headEnd/>
            <a:tailEnd/>
          </a:ln>
          <a:effectLst/>
        </p:spPr>
        <p:txBody>
          <a:bodyPr wrap="none" anchor="ctr"/>
          <a:lstStyle/>
          <a:p>
            <a:pPr algn="ctr">
              <a:defRPr/>
            </a:pPr>
            <a:endParaRPr lang="de-DE" sz="1000" dirty="0"/>
          </a:p>
        </p:txBody>
      </p:sp>
      <p:sp>
        <p:nvSpPr>
          <p:cNvPr id="101" name="Rectangle 8"/>
          <p:cNvSpPr>
            <a:spLocks noChangeArrowheads="1"/>
          </p:cNvSpPr>
          <p:nvPr/>
        </p:nvSpPr>
        <p:spPr bwMode="auto">
          <a:xfrm>
            <a:off x="6160130" y="3588628"/>
            <a:ext cx="783161" cy="251607"/>
          </a:xfrm>
          <a:prstGeom prst="rect">
            <a:avLst/>
          </a:prstGeom>
          <a:noFill/>
          <a:ln w="9525">
            <a:noFill/>
            <a:miter lim="800000"/>
            <a:headEnd/>
            <a:tailEnd/>
          </a:ln>
        </p:spPr>
        <p:txBody>
          <a:bodyPr lIns="0" tIns="0" rIns="0" bIns="0" anchor="ctr">
            <a:spAutoFit/>
          </a:bodyPr>
          <a:lstStyle/>
          <a:p>
            <a:pPr algn="ctr" fontAlgn="auto">
              <a:lnSpc>
                <a:spcPct val="90000"/>
              </a:lnSpc>
              <a:spcBef>
                <a:spcPts val="0"/>
              </a:spcBef>
              <a:spcAft>
                <a:spcPts val="0"/>
              </a:spcAft>
              <a:defRPr/>
            </a:pPr>
            <a:r>
              <a:rPr lang="en-US" sz="900" b="1" kern="0" dirty="0">
                <a:solidFill>
                  <a:schemeClr val="bg1">
                    <a:lumMod val="50000"/>
                  </a:schemeClr>
                </a:solidFill>
                <a:ea typeface="ＭＳ Ｐゴシック" pitchFamily="34" charset="-128"/>
                <a:sym typeface="Arial" charset="0"/>
              </a:rPr>
              <a:t>B2B </a:t>
            </a:r>
            <a:br>
              <a:rPr lang="en-US" sz="900" b="1" kern="0" dirty="0">
                <a:solidFill>
                  <a:schemeClr val="bg1">
                    <a:lumMod val="50000"/>
                  </a:schemeClr>
                </a:solidFill>
                <a:ea typeface="ＭＳ Ｐゴシック" pitchFamily="34" charset="-128"/>
                <a:sym typeface="Arial" charset="0"/>
              </a:rPr>
            </a:br>
            <a:r>
              <a:rPr lang="en-US" sz="900" b="1" kern="0" dirty="0">
                <a:solidFill>
                  <a:schemeClr val="bg1">
                    <a:lumMod val="50000"/>
                  </a:schemeClr>
                </a:solidFill>
                <a:ea typeface="ＭＳ Ｐゴシック" pitchFamily="34" charset="-128"/>
                <a:sym typeface="Arial" charset="0"/>
              </a:rPr>
              <a:t>Partners</a:t>
            </a:r>
          </a:p>
        </p:txBody>
      </p:sp>
      <p:sp>
        <p:nvSpPr>
          <p:cNvPr id="113" name="Rectangle 8"/>
          <p:cNvSpPr>
            <a:spLocks noChangeArrowheads="1"/>
          </p:cNvSpPr>
          <p:nvPr/>
        </p:nvSpPr>
        <p:spPr bwMode="auto">
          <a:xfrm>
            <a:off x="3282098" y="3650952"/>
            <a:ext cx="783161" cy="126958"/>
          </a:xfrm>
          <a:prstGeom prst="rect">
            <a:avLst/>
          </a:prstGeom>
          <a:noFill/>
          <a:ln w="9525">
            <a:noFill/>
            <a:miter lim="800000"/>
            <a:headEnd/>
            <a:tailEnd/>
          </a:ln>
        </p:spPr>
        <p:txBody>
          <a:bodyPr lIns="0" tIns="0" rIns="0" bIns="0" anchor="ctr">
            <a:spAutoFit/>
          </a:bodyPr>
          <a:lstStyle/>
          <a:p>
            <a:pPr algn="ctr" fontAlgn="auto">
              <a:lnSpc>
                <a:spcPct val="90000"/>
              </a:lnSpc>
              <a:spcBef>
                <a:spcPts val="0"/>
              </a:spcBef>
              <a:spcAft>
                <a:spcPts val="0"/>
              </a:spcAft>
              <a:defRPr/>
            </a:pPr>
            <a:r>
              <a:rPr lang="en-US" sz="900" b="1" kern="0" dirty="0">
                <a:solidFill>
                  <a:schemeClr val="bg1">
                    <a:lumMod val="50000"/>
                  </a:schemeClr>
                </a:solidFill>
                <a:ea typeface="ＭＳ Ｐゴシック" pitchFamily="34" charset="-128"/>
                <a:sym typeface="Arial" charset="0"/>
              </a:rPr>
              <a:t>Databases</a:t>
            </a:r>
          </a:p>
        </p:txBody>
      </p:sp>
      <p:sp>
        <p:nvSpPr>
          <p:cNvPr id="127" name="Rectangle 8"/>
          <p:cNvSpPr>
            <a:spLocks noChangeArrowheads="1"/>
          </p:cNvSpPr>
          <p:nvPr/>
        </p:nvSpPr>
        <p:spPr bwMode="auto">
          <a:xfrm>
            <a:off x="4252668" y="3526303"/>
            <a:ext cx="783161" cy="376257"/>
          </a:xfrm>
          <a:prstGeom prst="rect">
            <a:avLst/>
          </a:prstGeom>
          <a:noFill/>
          <a:ln w="9525">
            <a:noFill/>
            <a:miter lim="800000"/>
            <a:headEnd/>
            <a:tailEnd/>
          </a:ln>
        </p:spPr>
        <p:txBody>
          <a:bodyPr lIns="0" tIns="0" rIns="0" bIns="0" anchor="ctr">
            <a:spAutoFit/>
          </a:bodyPr>
          <a:lstStyle/>
          <a:p>
            <a:pPr algn="ctr" fontAlgn="auto">
              <a:lnSpc>
                <a:spcPct val="90000"/>
              </a:lnSpc>
              <a:spcBef>
                <a:spcPts val="0"/>
              </a:spcBef>
              <a:spcAft>
                <a:spcPts val="0"/>
              </a:spcAft>
              <a:defRPr/>
            </a:pPr>
            <a:r>
              <a:rPr lang="en-US" sz="900" b="1" kern="0" dirty="0">
                <a:solidFill>
                  <a:schemeClr val="bg1">
                    <a:lumMod val="50000"/>
                  </a:schemeClr>
                </a:solidFill>
                <a:ea typeface="ＭＳ Ｐゴシック" pitchFamily="34" charset="-128"/>
                <a:sym typeface="Arial" charset="0"/>
              </a:rPr>
              <a:t>Software </a:t>
            </a:r>
            <a:br>
              <a:rPr lang="en-US" sz="900" b="1" kern="0" dirty="0">
                <a:solidFill>
                  <a:schemeClr val="bg1">
                    <a:lumMod val="50000"/>
                  </a:schemeClr>
                </a:solidFill>
                <a:ea typeface="ＭＳ Ｐゴシック" pitchFamily="34" charset="-128"/>
                <a:sym typeface="Arial" charset="0"/>
              </a:rPr>
            </a:br>
            <a:r>
              <a:rPr lang="en-US" sz="900" b="1" kern="0" dirty="0">
                <a:solidFill>
                  <a:schemeClr val="bg1">
                    <a:lumMod val="50000"/>
                  </a:schemeClr>
                </a:solidFill>
                <a:ea typeface="ＭＳ Ｐゴシック" pitchFamily="34" charset="-128"/>
                <a:sym typeface="Arial" charset="0"/>
              </a:rPr>
              <a:t>As a Service (Saas)</a:t>
            </a:r>
          </a:p>
        </p:txBody>
      </p:sp>
      <p:sp>
        <p:nvSpPr>
          <p:cNvPr id="139" name="Rectangle 8"/>
          <p:cNvSpPr>
            <a:spLocks noChangeArrowheads="1"/>
          </p:cNvSpPr>
          <p:nvPr/>
        </p:nvSpPr>
        <p:spPr bwMode="auto">
          <a:xfrm>
            <a:off x="5218469" y="3526303"/>
            <a:ext cx="783161" cy="376257"/>
          </a:xfrm>
          <a:prstGeom prst="rect">
            <a:avLst/>
          </a:prstGeom>
          <a:noFill/>
          <a:ln w="9525">
            <a:noFill/>
            <a:miter lim="800000"/>
            <a:headEnd/>
            <a:tailEnd/>
          </a:ln>
        </p:spPr>
        <p:txBody>
          <a:bodyPr lIns="0" tIns="0" rIns="0" bIns="0" anchor="ctr">
            <a:spAutoFit/>
          </a:bodyPr>
          <a:lstStyle/>
          <a:p>
            <a:pPr algn="ctr" fontAlgn="auto">
              <a:lnSpc>
                <a:spcPct val="90000"/>
              </a:lnSpc>
              <a:spcBef>
                <a:spcPts val="0"/>
              </a:spcBef>
              <a:spcAft>
                <a:spcPts val="0"/>
              </a:spcAft>
              <a:defRPr/>
            </a:pPr>
            <a:r>
              <a:rPr lang="en-US" sz="900" b="1" kern="0" dirty="0">
                <a:solidFill>
                  <a:schemeClr val="bg1">
                    <a:lumMod val="50000"/>
                  </a:schemeClr>
                </a:solidFill>
                <a:ea typeface="ＭＳ Ｐゴシック" pitchFamily="34" charset="-128"/>
                <a:sym typeface="Arial" charset="0"/>
              </a:rPr>
              <a:t>Mainframe and Legacy Systems</a:t>
            </a:r>
          </a:p>
        </p:txBody>
      </p:sp>
      <p:sp>
        <p:nvSpPr>
          <p:cNvPr id="151" name="Rectangle 8"/>
          <p:cNvSpPr>
            <a:spLocks noChangeArrowheads="1"/>
          </p:cNvSpPr>
          <p:nvPr/>
        </p:nvSpPr>
        <p:spPr bwMode="auto">
          <a:xfrm>
            <a:off x="2344419" y="3526303"/>
            <a:ext cx="781833" cy="376257"/>
          </a:xfrm>
          <a:prstGeom prst="rect">
            <a:avLst/>
          </a:prstGeom>
          <a:noFill/>
          <a:ln w="9525">
            <a:noFill/>
            <a:miter lim="800000"/>
            <a:headEnd/>
            <a:tailEnd/>
          </a:ln>
        </p:spPr>
        <p:txBody>
          <a:bodyPr lIns="0" tIns="0" rIns="0" bIns="0" anchor="ctr">
            <a:spAutoFit/>
          </a:bodyPr>
          <a:lstStyle/>
          <a:p>
            <a:pPr algn="ctr" fontAlgn="auto">
              <a:lnSpc>
                <a:spcPct val="90000"/>
              </a:lnSpc>
              <a:spcBef>
                <a:spcPts val="0"/>
              </a:spcBef>
              <a:spcAft>
                <a:spcPts val="0"/>
              </a:spcAft>
              <a:defRPr/>
            </a:pPr>
            <a:r>
              <a:rPr lang="en-US" sz="900" b="1" kern="0" dirty="0">
                <a:solidFill>
                  <a:schemeClr val="bg1">
                    <a:lumMod val="50000"/>
                  </a:schemeClr>
                </a:solidFill>
                <a:ea typeface="ＭＳ Ｐゴシック" pitchFamily="34" charset="-128"/>
                <a:sym typeface="Arial" charset="0"/>
              </a:rPr>
              <a:t>Custom and Packaged Applications</a:t>
            </a:r>
          </a:p>
        </p:txBody>
      </p:sp>
      <p:grpSp>
        <p:nvGrpSpPr>
          <p:cNvPr id="170" name="Group 169"/>
          <p:cNvGrpSpPr/>
          <p:nvPr/>
        </p:nvGrpSpPr>
        <p:grpSpPr>
          <a:xfrm>
            <a:off x="2310037" y="1416537"/>
            <a:ext cx="4665194" cy="868099"/>
            <a:chOff x="5293377" y="428471"/>
            <a:chExt cx="1685790" cy="412233"/>
          </a:xfrm>
        </p:grpSpPr>
        <p:sp>
          <p:nvSpPr>
            <p:cNvPr id="171" name="Alternate Process 170"/>
            <p:cNvSpPr/>
            <p:nvPr/>
          </p:nvSpPr>
          <p:spPr>
            <a:xfrm>
              <a:off x="5293377" y="428471"/>
              <a:ext cx="1685790" cy="412233"/>
            </a:xfrm>
            <a:prstGeom prst="flowChartAlternateProcess">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a:solidFill>
                  <a:schemeClr val="bg1"/>
                </a:solidFill>
              </a:endParaRPr>
            </a:p>
          </p:txBody>
        </p:sp>
        <p:sp>
          <p:nvSpPr>
            <p:cNvPr id="173" name="TextBox 172"/>
            <p:cNvSpPr txBox="1"/>
            <p:nvPr/>
          </p:nvSpPr>
          <p:spPr>
            <a:xfrm>
              <a:off x="5360665" y="568874"/>
              <a:ext cx="1551214" cy="116923"/>
            </a:xfrm>
            <a:prstGeom prst="rect">
              <a:avLst/>
            </a:prstGeom>
            <a:noFill/>
          </p:spPr>
          <p:txBody>
            <a:bodyPr vert="horz" wrap="square" lIns="0" tIns="0" rIns="0" bIns="0" rtlCol="0">
              <a:spAutoFit/>
            </a:bodyPr>
            <a:lstStyle/>
            <a:p>
              <a:pPr>
                <a:spcBef>
                  <a:spcPts val="432"/>
                </a:spcBef>
                <a:buClr>
                  <a:schemeClr val="bg1">
                    <a:lumMod val="50000"/>
                  </a:schemeClr>
                </a:buClr>
              </a:pPr>
              <a:r>
                <a:rPr lang="en-US" sz="1600" b="1" dirty="0" smtClean="0">
                  <a:solidFill>
                    <a:schemeClr val="bg1"/>
                  </a:solidFill>
                  <a:latin typeface="Arial"/>
                  <a:cs typeface="Arial"/>
                </a:rPr>
                <a:t>webMethods ESB</a:t>
              </a:r>
            </a:p>
          </p:txBody>
        </p:sp>
      </p:grpSp>
      <p:grpSp>
        <p:nvGrpSpPr>
          <p:cNvPr id="2" name="Group 1"/>
          <p:cNvGrpSpPr/>
          <p:nvPr/>
        </p:nvGrpSpPr>
        <p:grpSpPr>
          <a:xfrm>
            <a:off x="4555210" y="1484848"/>
            <a:ext cx="2158822" cy="742533"/>
            <a:chOff x="352012" y="918236"/>
            <a:chExt cx="8003251" cy="2752741"/>
          </a:xfrm>
        </p:grpSpPr>
        <p:pic>
          <p:nvPicPr>
            <p:cNvPr id="1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3354074" y="1868732"/>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15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4725674" y="1868732"/>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15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352012" y="1868733"/>
              <a:ext cx="851629" cy="850413"/>
            </a:xfrm>
            <a:prstGeom prst="ellipse">
              <a:avLst/>
            </a:prstGeom>
            <a:noFill/>
            <a:extLst>
              <a:ext uri="{909E8E84-426E-40DD-AFC4-6F175D3DCCD1}">
                <a14:hiddenFill xmlns:a14="http://schemas.microsoft.com/office/drawing/2010/main">
                  <a:solidFill>
                    <a:srgbClr val="FFFFFF"/>
                  </a:solidFill>
                </a14:hiddenFill>
              </a:ext>
            </a:extLst>
          </p:spPr>
        </p:pic>
        <p:pic>
          <p:nvPicPr>
            <p:cNvPr id="15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1963759" y="2820563"/>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15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1963759" y="918236"/>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15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6107970" y="918236"/>
              <a:ext cx="851630" cy="850414"/>
            </a:xfrm>
            <a:prstGeom prst="ellipse">
              <a:avLst/>
            </a:prstGeom>
            <a:noFill/>
            <a:extLst>
              <a:ext uri="{909E8E84-426E-40DD-AFC4-6F175D3DCCD1}">
                <a14:hiddenFill xmlns:a14="http://schemas.microsoft.com/office/drawing/2010/main">
                  <a:solidFill>
                    <a:srgbClr val="FFFFFF"/>
                  </a:solidFill>
                </a14:hiddenFill>
              </a:ext>
            </a:extLst>
          </p:spPr>
        </p:pic>
        <p:pic>
          <p:nvPicPr>
            <p:cNvPr id="15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96" t="-1" r="6140" b="12759"/>
            <a:stretch/>
          </p:blipFill>
          <p:spPr bwMode="auto">
            <a:xfrm>
              <a:off x="7503633" y="1868732"/>
              <a:ext cx="851630" cy="850414"/>
            </a:xfrm>
            <a:prstGeom prst="ellipse">
              <a:avLst/>
            </a:prstGeom>
            <a:noFill/>
            <a:extLst>
              <a:ext uri="{909E8E84-426E-40DD-AFC4-6F175D3DCCD1}">
                <a14:hiddenFill xmlns:a14="http://schemas.microsoft.com/office/drawing/2010/main">
                  <a:solidFill>
                    <a:srgbClr val="FFFFFF"/>
                  </a:solidFill>
                </a14:hiddenFill>
              </a:ext>
            </a:extLst>
          </p:spPr>
        </p:pic>
        <p:cxnSp>
          <p:nvCxnSpPr>
            <p:cNvPr id="160" name="AutoShape 26"/>
            <p:cNvCxnSpPr>
              <a:cxnSpLocks noChangeShapeType="1"/>
            </p:cNvCxnSpPr>
            <p:nvPr/>
          </p:nvCxnSpPr>
          <p:spPr bwMode="auto">
            <a:xfrm flipV="1">
              <a:off x="1216505" y="1335337"/>
              <a:ext cx="750618" cy="950912"/>
            </a:xfrm>
            <a:prstGeom prst="bentConnector3">
              <a:avLst>
                <a:gd name="adj1" fmla="val 50000"/>
              </a:avLst>
            </a:prstGeom>
            <a:noFill/>
            <a:ln w="3175" cmpd="sng">
              <a:solidFill>
                <a:srgbClr val="FFFFFF"/>
              </a:solidFill>
              <a:miter lim="800000"/>
              <a:headEnd/>
              <a:tailEnd type="triangle" w="sm" len="sm"/>
            </a:ln>
            <a:effectLst/>
          </p:spPr>
        </p:cxnSp>
        <p:cxnSp>
          <p:nvCxnSpPr>
            <p:cNvPr id="161" name="AutoShape 27"/>
            <p:cNvCxnSpPr>
              <a:cxnSpLocks noChangeShapeType="1"/>
            </p:cNvCxnSpPr>
            <p:nvPr/>
          </p:nvCxnSpPr>
          <p:spPr bwMode="auto">
            <a:xfrm>
              <a:off x="1216505" y="2286252"/>
              <a:ext cx="779675" cy="950912"/>
            </a:xfrm>
            <a:prstGeom prst="bentConnector3">
              <a:avLst>
                <a:gd name="adj1" fmla="val 47292"/>
              </a:avLst>
            </a:prstGeom>
            <a:noFill/>
            <a:ln w="3175" cmpd="sng">
              <a:solidFill>
                <a:srgbClr val="FFFFFF"/>
              </a:solidFill>
              <a:miter lim="800000"/>
              <a:headEnd/>
              <a:tailEnd type="triangle" w="sm" len="sm"/>
            </a:ln>
            <a:effectLst/>
          </p:spPr>
        </p:cxnSp>
        <p:cxnSp>
          <p:nvCxnSpPr>
            <p:cNvPr id="162" name="AutoShape 28"/>
            <p:cNvCxnSpPr>
              <a:cxnSpLocks noChangeShapeType="1"/>
            </p:cNvCxnSpPr>
            <p:nvPr/>
          </p:nvCxnSpPr>
          <p:spPr bwMode="auto">
            <a:xfrm>
              <a:off x="2851153" y="1335337"/>
              <a:ext cx="479423" cy="950912"/>
            </a:xfrm>
            <a:prstGeom prst="bentConnector3">
              <a:avLst>
                <a:gd name="adj1" fmla="val 41193"/>
              </a:avLst>
            </a:prstGeom>
            <a:noFill/>
            <a:ln w="3175" cmpd="sng">
              <a:solidFill>
                <a:srgbClr val="FFFFFF"/>
              </a:solidFill>
              <a:miter lim="800000"/>
              <a:headEnd/>
              <a:tailEnd type="triangle" w="sm" len="sm"/>
            </a:ln>
            <a:effectLst/>
          </p:spPr>
        </p:cxnSp>
        <p:cxnSp>
          <p:nvCxnSpPr>
            <p:cNvPr id="163" name="AutoShape 29"/>
            <p:cNvCxnSpPr>
              <a:cxnSpLocks noChangeShapeType="1"/>
            </p:cNvCxnSpPr>
            <p:nvPr/>
          </p:nvCxnSpPr>
          <p:spPr bwMode="auto">
            <a:xfrm flipV="1">
              <a:off x="2851156" y="2286252"/>
              <a:ext cx="479412" cy="950912"/>
            </a:xfrm>
            <a:prstGeom prst="bentConnector3">
              <a:avLst>
                <a:gd name="adj1" fmla="val 41192"/>
              </a:avLst>
            </a:prstGeom>
            <a:noFill/>
            <a:ln w="3175" cmpd="sng">
              <a:solidFill>
                <a:srgbClr val="FFFFFF"/>
              </a:solidFill>
              <a:miter lim="800000"/>
              <a:headEnd/>
              <a:tailEnd type="triangle" w="sm" len="sm"/>
            </a:ln>
            <a:effectLst/>
          </p:spPr>
        </p:cxnSp>
        <p:cxnSp>
          <p:nvCxnSpPr>
            <p:cNvPr id="165" name="AutoShape 30"/>
            <p:cNvCxnSpPr>
              <a:cxnSpLocks noChangeShapeType="1"/>
            </p:cNvCxnSpPr>
            <p:nvPr/>
          </p:nvCxnSpPr>
          <p:spPr bwMode="auto">
            <a:xfrm>
              <a:off x="4232275" y="2286251"/>
              <a:ext cx="479425" cy="1587"/>
            </a:xfrm>
            <a:prstGeom prst="bentConnector3">
              <a:avLst>
                <a:gd name="adj1" fmla="val 50000"/>
              </a:avLst>
            </a:prstGeom>
            <a:noFill/>
            <a:ln w="3175" cmpd="sng">
              <a:solidFill>
                <a:srgbClr val="FFFFFF"/>
              </a:solidFill>
              <a:miter lim="800000"/>
              <a:headEnd/>
              <a:tailEnd type="triangle" w="sm" len="sm"/>
            </a:ln>
            <a:effectLst/>
          </p:spPr>
        </p:cxnSp>
        <p:cxnSp>
          <p:nvCxnSpPr>
            <p:cNvPr id="166" name="AutoShape 31"/>
            <p:cNvCxnSpPr>
              <a:cxnSpLocks noChangeShapeType="1"/>
            </p:cNvCxnSpPr>
            <p:nvPr/>
          </p:nvCxnSpPr>
          <p:spPr bwMode="auto">
            <a:xfrm rot="5400000" flipH="1" flipV="1">
              <a:off x="5377656" y="1120232"/>
              <a:ext cx="500063" cy="930275"/>
            </a:xfrm>
            <a:prstGeom prst="bentConnector2">
              <a:avLst/>
            </a:prstGeom>
            <a:noFill/>
            <a:ln w="3175" cmpd="sng">
              <a:solidFill>
                <a:srgbClr val="FFFFFF"/>
              </a:solidFill>
              <a:miter lim="800000"/>
              <a:headEnd/>
              <a:tailEnd type="triangle" w="sm" len="sm"/>
            </a:ln>
            <a:effectLst/>
          </p:spPr>
        </p:cxnSp>
        <p:cxnSp>
          <p:nvCxnSpPr>
            <p:cNvPr id="168" name="AutoShape 32"/>
            <p:cNvCxnSpPr>
              <a:cxnSpLocks noChangeShapeType="1"/>
            </p:cNvCxnSpPr>
            <p:nvPr/>
          </p:nvCxnSpPr>
          <p:spPr bwMode="auto">
            <a:xfrm>
              <a:off x="6994525" y="1335338"/>
              <a:ext cx="930275" cy="500063"/>
            </a:xfrm>
            <a:prstGeom prst="bentConnector2">
              <a:avLst/>
            </a:prstGeom>
            <a:noFill/>
            <a:ln w="3175" cmpd="sng">
              <a:solidFill>
                <a:srgbClr val="FFFFFF"/>
              </a:solidFill>
              <a:miter lim="800000"/>
              <a:headEnd/>
              <a:tailEnd type="triangle" w="sm" len="sm"/>
            </a:ln>
            <a:effectLst/>
          </p:spPr>
        </p:cxnSp>
        <p:cxnSp>
          <p:nvCxnSpPr>
            <p:cNvPr id="169" name="AutoShape 34"/>
            <p:cNvCxnSpPr>
              <a:cxnSpLocks noChangeShapeType="1"/>
            </p:cNvCxnSpPr>
            <p:nvPr/>
          </p:nvCxnSpPr>
          <p:spPr bwMode="auto">
            <a:xfrm flipH="1">
              <a:off x="5162550" y="2286251"/>
              <a:ext cx="450850" cy="450850"/>
            </a:xfrm>
            <a:prstGeom prst="bentConnector4">
              <a:avLst>
                <a:gd name="adj1" fmla="val -118310"/>
                <a:gd name="adj2" fmla="val 220422"/>
              </a:avLst>
            </a:prstGeom>
            <a:noFill/>
            <a:ln w="3175" cmpd="sng">
              <a:solidFill>
                <a:srgbClr val="FFFFFF"/>
              </a:solidFill>
              <a:miter lim="800000"/>
              <a:headEnd/>
              <a:tailEnd type="triangle" w="sm" len="sm"/>
            </a:ln>
            <a:effectLst/>
          </p:spPr>
        </p:cxnSp>
      </p:grpSp>
      <p:pic>
        <p:nvPicPr>
          <p:cNvPr id="174" name="Picture 173" descr="cod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0358" y="2346768"/>
            <a:ext cx="423415" cy="427691"/>
          </a:xfrm>
          <a:prstGeom prst="rect">
            <a:avLst/>
          </a:prstGeom>
        </p:spPr>
      </p:pic>
      <p:pic>
        <p:nvPicPr>
          <p:cNvPr id="17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96" t="-1" r="6140" b="12759"/>
          <a:stretch/>
        </p:blipFill>
        <p:spPr bwMode="auto">
          <a:xfrm>
            <a:off x="7609082" y="1109710"/>
            <a:ext cx="365967" cy="365444"/>
          </a:xfrm>
          <a:prstGeom prst="ellipse">
            <a:avLst/>
          </a:prstGeom>
          <a:noFill/>
          <a:extLst>
            <a:ext uri="{909E8E84-426E-40DD-AFC4-6F175D3DCCD1}">
              <a14:hiddenFill xmlns:a14="http://schemas.microsoft.com/office/drawing/2010/main">
                <a:solidFill>
                  <a:srgbClr val="FFFFFF"/>
                </a:solidFill>
              </a14:hiddenFill>
            </a:ext>
          </a:extLst>
        </p:spPr>
      </p:pic>
      <p:pic>
        <p:nvPicPr>
          <p:cNvPr id="177"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707922" y="1699847"/>
            <a:ext cx="443032" cy="443032"/>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178" descr="cod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296" y="2391707"/>
            <a:ext cx="423415" cy="427691"/>
          </a:xfrm>
          <a:prstGeom prst="rect">
            <a:avLst/>
          </a:prstGeom>
        </p:spPr>
      </p:pic>
      <p:pic>
        <p:nvPicPr>
          <p:cNvPr id="18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96" t="-1" r="6140" b="12759"/>
          <a:stretch/>
        </p:blipFill>
        <p:spPr bwMode="auto">
          <a:xfrm>
            <a:off x="1304020" y="1154649"/>
            <a:ext cx="365967" cy="365444"/>
          </a:xfrm>
          <a:prstGeom prst="ellipse">
            <a:avLst/>
          </a:prstGeom>
          <a:noFill/>
          <a:extLst>
            <a:ext uri="{909E8E84-426E-40DD-AFC4-6F175D3DCCD1}">
              <a14:hiddenFill xmlns:a14="http://schemas.microsoft.com/office/drawing/2010/main">
                <a:solidFill>
                  <a:srgbClr val="FFFFFF"/>
                </a:solidFill>
              </a14:hiddenFill>
            </a:ext>
          </a:extLst>
        </p:spPr>
      </p:pic>
      <p:pic>
        <p:nvPicPr>
          <p:cNvPr id="182"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080476" y="1744786"/>
            <a:ext cx="443032" cy="443032"/>
          </a:xfrm>
          <a:prstGeom prst="rect">
            <a:avLst/>
          </a:prstGeom>
          <a:noFill/>
          <a:extLst>
            <a:ext uri="{909E8E84-426E-40DD-AFC4-6F175D3DCCD1}">
              <a14:hiddenFill xmlns:a14="http://schemas.microsoft.com/office/drawing/2010/main">
                <a:solidFill>
                  <a:srgbClr val="FFFFFF"/>
                </a:solidFill>
              </a14:hiddenFill>
            </a:ext>
          </a:extLst>
        </p:spPr>
      </p:pic>
      <p:pic>
        <p:nvPicPr>
          <p:cNvPr id="184"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496" t="-1" r="6140" b="12759"/>
          <a:stretch/>
        </p:blipFill>
        <p:spPr bwMode="auto">
          <a:xfrm>
            <a:off x="4439943" y="2580956"/>
            <a:ext cx="425134" cy="424526"/>
          </a:xfrm>
          <a:prstGeom prst="ellipse">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6125308" y="2282093"/>
            <a:ext cx="849923" cy="1742829"/>
            <a:chOff x="6125308" y="2282093"/>
            <a:chExt cx="849923" cy="1742829"/>
          </a:xfrm>
        </p:grpSpPr>
        <p:grpSp>
          <p:nvGrpSpPr>
            <p:cNvPr id="11" name="Group 10"/>
            <p:cNvGrpSpPr/>
            <p:nvPr/>
          </p:nvGrpSpPr>
          <p:grpSpPr>
            <a:xfrm>
              <a:off x="6332416" y="2282093"/>
              <a:ext cx="435707" cy="205154"/>
              <a:chOff x="6281615" y="2282093"/>
              <a:chExt cx="435707" cy="205154"/>
            </a:xfrm>
          </p:grpSpPr>
          <p:cxnSp>
            <p:nvCxnSpPr>
              <p:cNvPr id="9" name="Straight Connector 8"/>
              <p:cNvCxnSpPr/>
              <p:nvPr/>
            </p:nvCxnSpPr>
            <p:spPr>
              <a:xfrm flipV="1">
                <a:off x="6281615"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717322"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10" name="Round Diagonal Corner Rectangle 9"/>
            <p:cNvSpPr/>
            <p:nvPr/>
          </p:nvSpPr>
          <p:spPr>
            <a:xfrm>
              <a:off x="6125308" y="2481384"/>
              <a:ext cx="849923" cy="1543538"/>
            </a:xfrm>
            <a:prstGeom prst="round2Diag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nvGrpSpPr>
          <p:cNvPr id="186" name="Group 185"/>
          <p:cNvGrpSpPr/>
          <p:nvPr/>
        </p:nvGrpSpPr>
        <p:grpSpPr>
          <a:xfrm>
            <a:off x="2310037" y="2282093"/>
            <a:ext cx="849923" cy="1742829"/>
            <a:chOff x="6125308" y="2282093"/>
            <a:chExt cx="849923" cy="1742829"/>
          </a:xfrm>
        </p:grpSpPr>
        <p:grpSp>
          <p:nvGrpSpPr>
            <p:cNvPr id="187" name="Group 186"/>
            <p:cNvGrpSpPr/>
            <p:nvPr/>
          </p:nvGrpSpPr>
          <p:grpSpPr>
            <a:xfrm>
              <a:off x="6332416" y="2282093"/>
              <a:ext cx="435707" cy="205154"/>
              <a:chOff x="6281615" y="2282093"/>
              <a:chExt cx="435707" cy="205154"/>
            </a:xfrm>
          </p:grpSpPr>
          <p:cxnSp>
            <p:nvCxnSpPr>
              <p:cNvPr id="189" name="Straight Connector 188"/>
              <p:cNvCxnSpPr/>
              <p:nvPr/>
            </p:nvCxnSpPr>
            <p:spPr>
              <a:xfrm flipV="1">
                <a:off x="6281615"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6717322"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188" name="Round Diagonal Corner Rectangle 187"/>
            <p:cNvSpPr/>
            <p:nvPr/>
          </p:nvSpPr>
          <p:spPr>
            <a:xfrm>
              <a:off x="6125308" y="2481384"/>
              <a:ext cx="849923" cy="1543538"/>
            </a:xfrm>
            <a:prstGeom prst="round2Diag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nvGrpSpPr>
          <p:cNvPr id="191" name="Group 190"/>
          <p:cNvGrpSpPr/>
          <p:nvPr/>
        </p:nvGrpSpPr>
        <p:grpSpPr>
          <a:xfrm>
            <a:off x="3263855" y="2282093"/>
            <a:ext cx="849923" cy="1742829"/>
            <a:chOff x="6125308" y="2282093"/>
            <a:chExt cx="849923" cy="1742829"/>
          </a:xfrm>
        </p:grpSpPr>
        <p:grpSp>
          <p:nvGrpSpPr>
            <p:cNvPr id="192" name="Group 191"/>
            <p:cNvGrpSpPr/>
            <p:nvPr/>
          </p:nvGrpSpPr>
          <p:grpSpPr>
            <a:xfrm>
              <a:off x="6332416" y="2282093"/>
              <a:ext cx="435707" cy="205154"/>
              <a:chOff x="6281615" y="2282093"/>
              <a:chExt cx="435707" cy="205154"/>
            </a:xfrm>
          </p:grpSpPr>
          <p:cxnSp>
            <p:nvCxnSpPr>
              <p:cNvPr id="194" name="Straight Connector 193"/>
              <p:cNvCxnSpPr/>
              <p:nvPr/>
            </p:nvCxnSpPr>
            <p:spPr>
              <a:xfrm flipV="1">
                <a:off x="6281615"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V="1">
                <a:off x="6717322"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193" name="Round Diagonal Corner Rectangle 192"/>
            <p:cNvSpPr/>
            <p:nvPr/>
          </p:nvSpPr>
          <p:spPr>
            <a:xfrm>
              <a:off x="6125308" y="2481384"/>
              <a:ext cx="849923" cy="1543538"/>
            </a:xfrm>
            <a:prstGeom prst="round2Diag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nvGrpSpPr>
          <p:cNvPr id="196" name="Group 195"/>
          <p:cNvGrpSpPr/>
          <p:nvPr/>
        </p:nvGrpSpPr>
        <p:grpSpPr>
          <a:xfrm>
            <a:off x="4217673" y="2282093"/>
            <a:ext cx="849923" cy="1742829"/>
            <a:chOff x="6125308" y="2282093"/>
            <a:chExt cx="849923" cy="1742829"/>
          </a:xfrm>
        </p:grpSpPr>
        <p:grpSp>
          <p:nvGrpSpPr>
            <p:cNvPr id="197" name="Group 196"/>
            <p:cNvGrpSpPr/>
            <p:nvPr/>
          </p:nvGrpSpPr>
          <p:grpSpPr>
            <a:xfrm>
              <a:off x="6332416" y="2282093"/>
              <a:ext cx="435707" cy="205154"/>
              <a:chOff x="6281615" y="2282093"/>
              <a:chExt cx="435707" cy="205154"/>
            </a:xfrm>
          </p:grpSpPr>
          <p:cxnSp>
            <p:nvCxnSpPr>
              <p:cNvPr id="199" name="Straight Connector 198"/>
              <p:cNvCxnSpPr/>
              <p:nvPr/>
            </p:nvCxnSpPr>
            <p:spPr>
              <a:xfrm flipV="1">
                <a:off x="6281615"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6717322"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198" name="Round Diagonal Corner Rectangle 197"/>
            <p:cNvSpPr/>
            <p:nvPr/>
          </p:nvSpPr>
          <p:spPr>
            <a:xfrm>
              <a:off x="6125308" y="2481384"/>
              <a:ext cx="849923" cy="1543538"/>
            </a:xfrm>
            <a:prstGeom prst="round2Diag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grpSp>
        <p:nvGrpSpPr>
          <p:cNvPr id="201" name="Group 200"/>
          <p:cNvGrpSpPr/>
          <p:nvPr/>
        </p:nvGrpSpPr>
        <p:grpSpPr>
          <a:xfrm>
            <a:off x="5171491" y="2282093"/>
            <a:ext cx="849923" cy="1742829"/>
            <a:chOff x="6125308" y="2282093"/>
            <a:chExt cx="849923" cy="1742829"/>
          </a:xfrm>
        </p:grpSpPr>
        <p:grpSp>
          <p:nvGrpSpPr>
            <p:cNvPr id="202" name="Group 201"/>
            <p:cNvGrpSpPr/>
            <p:nvPr/>
          </p:nvGrpSpPr>
          <p:grpSpPr>
            <a:xfrm>
              <a:off x="6332416" y="2282093"/>
              <a:ext cx="435707" cy="205154"/>
              <a:chOff x="6281615" y="2282093"/>
              <a:chExt cx="435707" cy="205154"/>
            </a:xfrm>
          </p:grpSpPr>
          <p:cxnSp>
            <p:nvCxnSpPr>
              <p:cNvPr id="204" name="Straight Connector 203"/>
              <p:cNvCxnSpPr/>
              <p:nvPr/>
            </p:nvCxnSpPr>
            <p:spPr>
              <a:xfrm flipV="1">
                <a:off x="6281615"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6717322" y="2282093"/>
                <a:ext cx="0" cy="205154"/>
              </a:xfrm>
              <a:prstGeom prst="line">
                <a:avLst/>
              </a:prstGeom>
              <a:ln w="9525">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03" name="Round Diagonal Corner Rectangle 202"/>
            <p:cNvSpPr/>
            <p:nvPr/>
          </p:nvSpPr>
          <p:spPr>
            <a:xfrm>
              <a:off x="6125308" y="2481384"/>
              <a:ext cx="849923" cy="1543538"/>
            </a:xfrm>
            <a:prstGeom prst="round2Diag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grpSp>
      <p:pic>
        <p:nvPicPr>
          <p:cNvPr id="206"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360718" y="2679410"/>
            <a:ext cx="476448" cy="732429"/>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09" descr="Icons_Settings03.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74871" y="2690482"/>
            <a:ext cx="739664" cy="739664"/>
          </a:xfrm>
          <a:prstGeom prst="rect">
            <a:avLst/>
          </a:prstGeom>
        </p:spPr>
      </p:pic>
      <p:pic>
        <p:nvPicPr>
          <p:cNvPr id="211" name="Picture 210" descr="Icons_Weather17.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62421" y="2954456"/>
            <a:ext cx="596354" cy="596354"/>
          </a:xfrm>
          <a:prstGeom prst="rect">
            <a:avLst/>
          </a:prstGeom>
        </p:spPr>
      </p:pic>
      <p:pic>
        <p:nvPicPr>
          <p:cNvPr id="17" name="Picture 16" descr="Icons_Places18.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48097" y="2671294"/>
            <a:ext cx="592033" cy="796348"/>
          </a:xfrm>
          <a:prstGeom prst="rect">
            <a:avLst/>
          </a:prstGeom>
        </p:spPr>
      </p:pic>
      <p:pic>
        <p:nvPicPr>
          <p:cNvPr id="73" name="Picture 72" descr="Icons_Server17.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53689" y="2826979"/>
            <a:ext cx="659686" cy="659686"/>
          </a:xfrm>
          <a:prstGeom prst="rect">
            <a:avLst/>
          </a:prstGeom>
        </p:spPr>
      </p:pic>
    </p:spTree>
    <p:extLst>
      <p:ext uri="{BB962C8B-B14F-4D97-AF65-F5344CB8AC3E}">
        <p14:creationId xmlns:p14="http://schemas.microsoft.com/office/powerpoint/2010/main" val="384029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p:tgtEl>
                                          <p:spTgt spid="82"/>
                                        </p:tgtEl>
                                        <p:attrNameLst>
                                          <p:attrName>ppt_y</p:attrName>
                                        </p:attrNameLst>
                                      </p:cBhvr>
                                      <p:tavLst>
                                        <p:tav tm="0">
                                          <p:val>
                                            <p:strVal val="#ppt_y+#ppt_h*1.125000"/>
                                          </p:val>
                                        </p:tav>
                                        <p:tav tm="100000">
                                          <p:val>
                                            <p:strVal val="#ppt_y"/>
                                          </p:val>
                                        </p:tav>
                                      </p:tavLst>
                                    </p:anim>
                                    <p:animEffect transition="in" filter="wipe(up)">
                                      <p:cBhvr>
                                        <p:cTn id="8"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Diagonal Corner Rectangle 7"/>
          <p:cNvSpPr/>
          <p:nvPr/>
        </p:nvSpPr>
        <p:spPr>
          <a:xfrm>
            <a:off x="4837125" y="4114465"/>
            <a:ext cx="3636211" cy="588210"/>
          </a:xfrm>
          <a:prstGeom prst="round2Diag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Applications and Systems</a:t>
            </a:r>
          </a:p>
        </p:txBody>
      </p:sp>
      <p:sp>
        <p:nvSpPr>
          <p:cNvPr id="29" name="Freeform 6"/>
          <p:cNvSpPr>
            <a:spLocks/>
          </p:cNvSpPr>
          <p:nvPr/>
        </p:nvSpPr>
        <p:spPr bwMode="auto">
          <a:xfrm>
            <a:off x="2286000" y="1200150"/>
            <a:ext cx="6187332" cy="2860842"/>
          </a:xfrm>
          <a:prstGeom prst="round2DiagRect">
            <a:avLst>
              <a:gd name="adj1" fmla="val 6431"/>
              <a:gd name="adj2" fmla="val 0"/>
            </a:avLst>
          </a:prstGeom>
          <a:solidFill>
            <a:schemeClr val="tx2"/>
          </a:solidFill>
          <a:ln>
            <a:noFill/>
          </a:ln>
        </p:spPr>
        <p:txBody>
          <a:bodyPr vert="horz" wrap="square" lIns="72000" tIns="72000" rIns="72000" bIns="72000" numCol="1" anchor="t" anchorCtr="0" compatLnSpc="1">
            <a:prstTxWarp prst="textNoShape">
              <a:avLst/>
            </a:prstTxWarp>
          </a:bodyPr>
          <a:lstStyle/>
          <a:p>
            <a:pPr algn="ctr">
              <a:lnSpc>
                <a:spcPct val="90000"/>
              </a:lnSpc>
            </a:pPr>
            <a:r>
              <a:rPr lang="en-US" sz="1800" b="1" dirty="0" smtClean="0">
                <a:solidFill>
                  <a:schemeClr val="bg1"/>
                </a:solidFill>
              </a:rPr>
              <a:t>Integration Server</a:t>
            </a:r>
            <a:endParaRPr lang="en-US" sz="1800" b="1" dirty="0"/>
          </a:p>
        </p:txBody>
      </p:sp>
      <p:sp>
        <p:nvSpPr>
          <p:cNvPr id="7170" name="Rectangle 2"/>
          <p:cNvSpPr>
            <a:spLocks noGrp="1" noChangeArrowheads="1"/>
          </p:cNvSpPr>
          <p:nvPr>
            <p:ph type="title"/>
          </p:nvPr>
        </p:nvSpPr>
        <p:spPr/>
        <p:txBody>
          <a:bodyPr/>
          <a:lstStyle/>
          <a:p>
            <a:pPr eaLnBrk="1" hangingPunct="1">
              <a:tabLst>
                <a:tab pos="3082925" algn="l"/>
              </a:tabLst>
            </a:pPr>
            <a:r>
              <a:rPr lang="en-US" dirty="0" smtClean="0"/>
              <a:t>Integration platform – capability view</a:t>
            </a:r>
          </a:p>
        </p:txBody>
      </p:sp>
      <p:sp>
        <p:nvSpPr>
          <p:cNvPr id="4" name="Round Diagonal Corner Rectangle 3"/>
          <p:cNvSpPr/>
          <p:nvPr/>
        </p:nvSpPr>
        <p:spPr>
          <a:xfrm>
            <a:off x="2411877" y="1721519"/>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kern="0" dirty="0">
                <a:solidFill>
                  <a:srgbClr val="FFFFFF"/>
                </a:solidFill>
              </a:rPr>
              <a:t>Service Implementation and Orchestration</a:t>
            </a:r>
          </a:p>
        </p:txBody>
      </p:sp>
      <p:sp>
        <p:nvSpPr>
          <p:cNvPr id="33" name="Round Diagonal Corner Rectangle 32"/>
          <p:cNvSpPr/>
          <p:nvPr/>
        </p:nvSpPr>
        <p:spPr>
          <a:xfrm>
            <a:off x="2411877" y="2139505"/>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Administration and Monitoring</a:t>
            </a:r>
          </a:p>
        </p:txBody>
      </p:sp>
      <p:sp>
        <p:nvSpPr>
          <p:cNvPr id="34" name="Round Diagonal Corner Rectangle 33"/>
          <p:cNvSpPr/>
          <p:nvPr/>
        </p:nvSpPr>
        <p:spPr>
          <a:xfrm>
            <a:off x="2411877" y="2557491"/>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Service Infrastructure</a:t>
            </a:r>
          </a:p>
        </p:txBody>
      </p:sp>
      <p:sp>
        <p:nvSpPr>
          <p:cNvPr id="36" name="Round Diagonal Corner Rectangle 35"/>
          <p:cNvSpPr/>
          <p:nvPr/>
        </p:nvSpPr>
        <p:spPr>
          <a:xfrm>
            <a:off x="2411877" y="2975476"/>
            <a:ext cx="5935579" cy="347579"/>
          </a:xfrm>
          <a:prstGeom prst="round2DiagRect">
            <a:avLst>
              <a:gd name="adj1" fmla="val 32052"/>
              <a:gd name="adj2" fmla="val 0"/>
            </a:avLst>
          </a:prstGeom>
          <a:solidFill>
            <a:srgbClr val="04B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Documents, Protocols and Transports</a:t>
            </a:r>
          </a:p>
        </p:txBody>
      </p:sp>
      <p:grpSp>
        <p:nvGrpSpPr>
          <p:cNvPr id="6" name="Group 5"/>
          <p:cNvGrpSpPr/>
          <p:nvPr/>
        </p:nvGrpSpPr>
        <p:grpSpPr>
          <a:xfrm>
            <a:off x="2411877" y="3387222"/>
            <a:ext cx="5943600" cy="588210"/>
            <a:chOff x="1478335" y="3296652"/>
            <a:chExt cx="6251073" cy="588210"/>
          </a:xfrm>
          <a:solidFill>
            <a:srgbClr val="04B2E0"/>
          </a:solidFill>
        </p:grpSpPr>
        <p:sp>
          <p:nvSpPr>
            <p:cNvPr id="5" name="Round Diagonal Corner Rectangle 4"/>
            <p:cNvSpPr/>
            <p:nvPr/>
          </p:nvSpPr>
          <p:spPr>
            <a:xfrm>
              <a:off x="1478335" y="3296652"/>
              <a:ext cx="1203158" cy="588210"/>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Custom</a:t>
              </a:r>
            </a:p>
            <a:p>
              <a:pPr algn="ctr" fontAlgn="auto">
                <a:spcBef>
                  <a:spcPts val="0"/>
                </a:spcBef>
                <a:spcAft>
                  <a:spcPts val="0"/>
                </a:spcAft>
                <a:defRPr/>
              </a:pPr>
              <a:r>
                <a:rPr lang="en-US" sz="1400" b="1" kern="0" dirty="0">
                  <a:solidFill>
                    <a:srgbClr val="FFFFFF"/>
                  </a:solidFill>
                </a:rPr>
                <a:t>Applications</a:t>
              </a:r>
            </a:p>
          </p:txBody>
        </p:sp>
        <p:sp>
          <p:nvSpPr>
            <p:cNvPr id="37" name="Round Diagonal Corner Rectangle 36"/>
            <p:cNvSpPr/>
            <p:nvPr/>
          </p:nvSpPr>
          <p:spPr>
            <a:xfrm>
              <a:off x="2740314" y="3296652"/>
              <a:ext cx="1203158" cy="588210"/>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Rules Runtime</a:t>
              </a:r>
            </a:p>
          </p:txBody>
        </p:sp>
        <p:sp>
          <p:nvSpPr>
            <p:cNvPr id="38" name="Round Diagonal Corner Rectangle 37"/>
            <p:cNvSpPr/>
            <p:nvPr/>
          </p:nvSpPr>
          <p:spPr>
            <a:xfrm>
              <a:off x="4002293" y="3296652"/>
              <a:ext cx="1203158" cy="588210"/>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smtClean="0">
                  <a:solidFill>
                    <a:srgbClr val="FFFFFF"/>
                  </a:solidFill>
                </a:rPr>
                <a:t>Process </a:t>
              </a:r>
              <a:r>
                <a:rPr lang="en-US" sz="1400" b="1" kern="0" dirty="0">
                  <a:solidFill>
                    <a:srgbClr val="FFFFFF"/>
                  </a:solidFill>
                </a:rPr>
                <a:t>Runtime</a:t>
              </a:r>
            </a:p>
          </p:txBody>
        </p:sp>
        <p:sp>
          <p:nvSpPr>
            <p:cNvPr id="39" name="Round Diagonal Corner Rectangle 38"/>
            <p:cNvSpPr/>
            <p:nvPr/>
          </p:nvSpPr>
          <p:spPr>
            <a:xfrm>
              <a:off x="5264272" y="3296652"/>
              <a:ext cx="1203158" cy="588210"/>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Adapter Runtime</a:t>
              </a:r>
            </a:p>
          </p:txBody>
        </p:sp>
        <p:sp>
          <p:nvSpPr>
            <p:cNvPr id="40" name="Round Diagonal Corner Rectangle 39"/>
            <p:cNvSpPr/>
            <p:nvPr/>
          </p:nvSpPr>
          <p:spPr>
            <a:xfrm>
              <a:off x="6526250" y="3296652"/>
              <a:ext cx="1203158" cy="588210"/>
            </a:xfrm>
            <a:prstGeom prst="round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fontAlgn="auto">
                <a:spcBef>
                  <a:spcPts val="0"/>
                </a:spcBef>
                <a:spcAft>
                  <a:spcPts val="0"/>
                </a:spcAft>
                <a:defRPr/>
              </a:pPr>
              <a:r>
                <a:rPr lang="en-US" sz="1400" b="1" kern="0" dirty="0">
                  <a:solidFill>
                    <a:srgbClr val="FFFFFF"/>
                  </a:solidFill>
                </a:rPr>
                <a:t>B2B </a:t>
              </a:r>
              <a:br>
                <a:rPr lang="en-US" sz="1400" b="1" kern="0" dirty="0">
                  <a:solidFill>
                    <a:srgbClr val="FFFFFF"/>
                  </a:solidFill>
                </a:rPr>
              </a:br>
              <a:r>
                <a:rPr lang="en-US" sz="1400" b="1" kern="0" dirty="0">
                  <a:solidFill>
                    <a:srgbClr val="FFFFFF"/>
                  </a:solidFill>
                </a:rPr>
                <a:t>Runtime</a:t>
              </a:r>
            </a:p>
          </p:txBody>
        </p:sp>
      </p:grpSp>
      <p:sp>
        <p:nvSpPr>
          <p:cNvPr id="45" name="Round Diagonal Corner Rectangle 44"/>
          <p:cNvSpPr/>
          <p:nvPr/>
        </p:nvSpPr>
        <p:spPr>
          <a:xfrm>
            <a:off x="2289103" y="4114465"/>
            <a:ext cx="2467812" cy="588210"/>
          </a:xfrm>
          <a:prstGeom prst="round2Diag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bg1"/>
                </a:solidFill>
              </a:rPr>
              <a:t>Messaging</a:t>
            </a:r>
          </a:p>
        </p:txBody>
      </p:sp>
      <p:grpSp>
        <p:nvGrpSpPr>
          <p:cNvPr id="22" name="Group 21"/>
          <p:cNvGrpSpPr/>
          <p:nvPr/>
        </p:nvGrpSpPr>
        <p:grpSpPr>
          <a:xfrm>
            <a:off x="675380" y="1994939"/>
            <a:ext cx="718145" cy="969403"/>
            <a:chOff x="863460" y="1644920"/>
            <a:chExt cx="638320" cy="834296"/>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95" y="1644920"/>
              <a:ext cx="623452" cy="623452"/>
            </a:xfrm>
            <a:prstGeom prst="rect">
              <a:avLst/>
            </a:prstGeom>
          </p:spPr>
        </p:pic>
        <p:sp>
          <p:nvSpPr>
            <p:cNvPr id="25" name="TextBox 24"/>
            <p:cNvSpPr txBox="1"/>
            <p:nvPr/>
          </p:nvSpPr>
          <p:spPr>
            <a:xfrm>
              <a:off x="863460" y="2293799"/>
              <a:ext cx="638320" cy="185417"/>
            </a:xfrm>
            <a:prstGeom prst="rect">
              <a:avLst/>
            </a:prstGeom>
            <a:noFill/>
          </p:spPr>
          <p:txBody>
            <a:bodyPr vert="horz" wrap="none" lIns="0" tIns="0" rIns="0" bIns="0" rtlCol="0">
              <a:spAutoFit/>
            </a:bodyPr>
            <a:lstStyle/>
            <a:p>
              <a:pPr algn="ctr">
                <a:spcBef>
                  <a:spcPts val="432"/>
                </a:spcBef>
                <a:buClr>
                  <a:schemeClr val="bg1">
                    <a:lumMod val="50000"/>
                  </a:schemeClr>
                </a:buClr>
              </a:pPr>
              <a:r>
                <a:rPr lang="en-US" sz="1400" dirty="0" smtClean="0">
                  <a:latin typeface="Bell MT" panose="02020503060305020303" pitchFamily="18" charset="0"/>
                </a:rPr>
                <a:t>Designer</a:t>
              </a:r>
            </a:p>
          </p:txBody>
        </p:sp>
      </p:grpSp>
      <p:cxnSp>
        <p:nvCxnSpPr>
          <p:cNvPr id="3" name="Straight Connector 2"/>
          <p:cNvCxnSpPr/>
          <p:nvPr/>
        </p:nvCxnSpPr>
        <p:spPr>
          <a:xfrm>
            <a:off x="1905000" y="872959"/>
            <a:ext cx="0" cy="383239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8150" y="841437"/>
            <a:ext cx="1166986"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DESIGN TIME</a:t>
            </a:r>
          </a:p>
        </p:txBody>
      </p:sp>
      <p:sp>
        <p:nvSpPr>
          <p:cNvPr id="28" name="TextBox 27"/>
          <p:cNvSpPr txBox="1"/>
          <p:nvPr/>
        </p:nvSpPr>
        <p:spPr>
          <a:xfrm>
            <a:off x="4755761" y="841437"/>
            <a:ext cx="817531"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dirty="0" smtClean="0"/>
              <a:t>RUNTIME</a:t>
            </a:r>
          </a:p>
        </p:txBody>
      </p:sp>
    </p:spTree>
    <p:extLst>
      <p:ext uri="{BB962C8B-B14F-4D97-AF65-F5344CB8AC3E}">
        <p14:creationId xmlns:p14="http://schemas.microsoft.com/office/powerpoint/2010/main" val="401187291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4" y="285750"/>
            <a:ext cx="8332787" cy="600075"/>
          </a:xfrm>
        </p:spPr>
        <p:txBody>
          <a:bodyPr/>
          <a:lstStyle/>
          <a:p>
            <a:r>
              <a:rPr lang="en-US" dirty="0" smtClean="0"/>
              <a:t>Key customers</a:t>
            </a:r>
            <a:endParaRPr lang="en-US" dirty="0"/>
          </a:p>
        </p:txBody>
      </p:sp>
      <p:sp>
        <p:nvSpPr>
          <p:cNvPr id="3" name="Content Placeholder 2"/>
          <p:cNvSpPr>
            <a:spLocks noGrp="1"/>
          </p:cNvSpPr>
          <p:nvPr>
            <p:ph sz="quarter" idx="11"/>
          </p:nvPr>
        </p:nvSpPr>
        <p:spPr>
          <a:xfrm>
            <a:off x="486416" y="1141301"/>
            <a:ext cx="4752974" cy="2622919"/>
          </a:xfrm>
        </p:spPr>
        <p:txBody>
          <a:bodyPr/>
          <a:lstStyle/>
          <a:p>
            <a:r>
              <a:rPr lang="en-US" dirty="0"/>
              <a:t>Over 3800 </a:t>
            </a:r>
            <a:r>
              <a:rPr lang="en-US" dirty="0" smtClean="0"/>
              <a:t>customers</a:t>
            </a:r>
          </a:p>
          <a:p>
            <a:endParaRPr lang="en-US" dirty="0"/>
          </a:p>
          <a:p>
            <a:r>
              <a:rPr lang="en-US" dirty="0"/>
              <a:t>Customers in each major industry segment </a:t>
            </a:r>
          </a:p>
          <a:p>
            <a:pPr lvl="1"/>
            <a:r>
              <a:rPr lang="en-US" dirty="0" smtClean="0"/>
              <a:t>Banking &amp; Finance &amp; Insurance </a:t>
            </a:r>
            <a:endParaRPr lang="en-US" dirty="0"/>
          </a:p>
          <a:p>
            <a:pPr lvl="1"/>
            <a:r>
              <a:rPr lang="en-US" dirty="0" smtClean="0"/>
              <a:t>Public </a:t>
            </a:r>
            <a:r>
              <a:rPr lang="en-US" dirty="0"/>
              <a:t>Services </a:t>
            </a:r>
            <a:r>
              <a:rPr lang="en-US" dirty="0" smtClean="0"/>
              <a:t>&amp; </a:t>
            </a:r>
            <a:r>
              <a:rPr lang="en-US" dirty="0"/>
              <a:t>Government </a:t>
            </a:r>
          </a:p>
          <a:p>
            <a:pPr lvl="1"/>
            <a:r>
              <a:rPr lang="en-US" dirty="0" smtClean="0"/>
              <a:t>Logistics </a:t>
            </a:r>
            <a:r>
              <a:rPr lang="en-US" dirty="0"/>
              <a:t>&amp; Retail </a:t>
            </a:r>
          </a:p>
          <a:p>
            <a:pPr lvl="1"/>
            <a:r>
              <a:rPr lang="en-US" dirty="0" smtClean="0"/>
              <a:t>Manufacturing </a:t>
            </a:r>
          </a:p>
          <a:p>
            <a:pPr lvl="1"/>
            <a:r>
              <a:rPr lang="en-US" dirty="0" smtClean="0"/>
              <a:t>Pharmaceutical</a:t>
            </a:r>
            <a:endParaRPr lang="en-US" dirty="0"/>
          </a:p>
          <a:p>
            <a:pPr marL="285750" indent="-285750" eaLnBrk="1" fontAlgn="auto" hangingPunct="1">
              <a:spcBef>
                <a:spcPts val="432"/>
              </a:spcBef>
              <a:spcAft>
                <a:spcPts val="0"/>
              </a:spcAft>
              <a:buClr>
                <a:schemeClr val="bg1">
                  <a:lumMod val="50000"/>
                </a:schemeClr>
              </a:buClr>
              <a:buFont typeface="Arial" panose="020B0604020202020204" pitchFamily="34" charset="0"/>
              <a:buChar char="•"/>
              <a:defRPr/>
            </a:pPr>
            <a:endParaRPr lang="en-IN" dirty="0" smtClean="0">
              <a:solidFill>
                <a:schemeClr val="accent3">
                  <a:lumMod val="75000"/>
                </a:schemeClr>
              </a:solidFill>
              <a:latin typeface="Avenir LT Std 55 Roman" pitchFamily="34" charset="0"/>
            </a:endParaRPr>
          </a:p>
          <a:p>
            <a:pPr marL="577850" lvl="1" indent="-285750" eaLnBrk="1" fontAlgn="auto" hangingPunct="1">
              <a:spcBef>
                <a:spcPts val="432"/>
              </a:spcBef>
              <a:spcAft>
                <a:spcPts val="0"/>
              </a:spcAft>
              <a:buClr>
                <a:schemeClr val="bg1">
                  <a:lumMod val="50000"/>
                </a:schemeClr>
              </a:buClr>
              <a:buFont typeface="Arial" panose="020B0604020202020204" pitchFamily="34" charset="0"/>
              <a:buChar char="•"/>
              <a:defRPr/>
            </a:pPr>
            <a:endParaRPr lang="en-IN" dirty="0">
              <a:solidFill>
                <a:schemeClr val="accent3">
                  <a:lumMod val="75000"/>
                </a:schemeClr>
              </a:solidFill>
              <a:latin typeface="Avenir LT Std 55 Roman" pitchFamily="34" charset="0"/>
            </a:endParaRPr>
          </a:p>
          <a:p>
            <a:pPr marL="0" indent="0" eaLnBrk="1" fontAlgn="auto" hangingPunct="1">
              <a:spcBef>
                <a:spcPts val="432"/>
              </a:spcBef>
              <a:spcAft>
                <a:spcPts val="0"/>
              </a:spcAft>
              <a:buClr>
                <a:schemeClr val="bg1">
                  <a:lumMod val="50000"/>
                </a:schemeClr>
              </a:buClr>
              <a:buNone/>
              <a:defRPr/>
            </a:pPr>
            <a:endParaRPr lang="en-IN" sz="1400" dirty="0">
              <a:solidFill>
                <a:schemeClr val="accent3">
                  <a:lumMod val="75000"/>
                </a:schemeClr>
              </a:solidFill>
              <a:latin typeface="Avenir LT Std 55 Roman" pitchFamily="34" charset="0"/>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0443" y="1533587"/>
            <a:ext cx="800382" cy="371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77164"/>
            <a:ext cx="901816" cy="444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5482" y="454984"/>
            <a:ext cx="1274679" cy="354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descr="C:\Users\preddy\Desktop\K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458" y="1488508"/>
            <a:ext cx="1882326" cy="7650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9460" y="2365886"/>
            <a:ext cx="1264433" cy="761813"/>
          </a:xfrm>
          <a:prstGeom prst="rect">
            <a:avLst/>
          </a:prstGeom>
        </p:spPr>
      </p:pic>
      <p:pic>
        <p:nvPicPr>
          <p:cNvPr id="2050" name="Picture 2" descr="Image result for j&amp;j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5060" y="438150"/>
            <a:ext cx="1677121" cy="318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oca cola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87028" y="871660"/>
            <a:ext cx="553730" cy="5537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osch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54455" y="3673527"/>
            <a:ext cx="1338761" cy="7620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uke energy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1834" y="2061095"/>
            <a:ext cx="978327" cy="97832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walgreens boots alliance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3310" y="3214239"/>
            <a:ext cx="1128197" cy="112819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irs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2253604"/>
            <a:ext cx="851895" cy="8518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92821" y="2989193"/>
            <a:ext cx="697772" cy="697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6" descr="3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877030"/>
            <a:ext cx="656556" cy="6565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30701" y="1488508"/>
            <a:ext cx="601340" cy="601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48915" y="4175749"/>
            <a:ext cx="16002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descr="ATB Financial"/>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74964" y="3215763"/>
            <a:ext cx="1289273" cy="2446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457200" y="3683302"/>
            <a:ext cx="4338315" cy="1403048"/>
            <a:chOff x="457200" y="3683302"/>
            <a:chExt cx="4338315" cy="1403048"/>
          </a:xfrm>
        </p:grpSpPr>
        <p:grpSp>
          <p:nvGrpSpPr>
            <p:cNvPr id="21" name="Group 20"/>
            <p:cNvGrpSpPr/>
            <p:nvPr/>
          </p:nvGrpSpPr>
          <p:grpSpPr>
            <a:xfrm>
              <a:off x="457200" y="3683302"/>
              <a:ext cx="4338315" cy="1403048"/>
              <a:chOff x="335052" y="774486"/>
              <a:chExt cx="3738563" cy="1812365"/>
            </a:xfrm>
          </p:grpSpPr>
          <p:sp>
            <p:nvSpPr>
              <p:cNvPr id="23" name="Rectangle 7"/>
              <p:cNvSpPr/>
              <p:nvPr/>
            </p:nvSpPr>
            <p:spPr>
              <a:xfrm>
                <a:off x="1016333" y="1737700"/>
                <a:ext cx="1575977" cy="849151"/>
              </a:xfrm>
              <a:prstGeom prst="rect">
                <a:avLst/>
              </a:prstGeom>
              <a:solidFill>
                <a:schemeClr val="lt1"/>
              </a:solidFill>
              <a:ln w="12700" cap="flat" cmpd="sng" algn="ctr">
                <a:noFill/>
                <a:miter lim="800000"/>
              </a:ln>
              <a:effectLst/>
              <a:scene3d>
                <a:camera prst="orthographicFront">
                  <a:rot lat="0" lon="0" rev="0"/>
                </a:camera>
                <a:lightRig rig="threePt" dir="t"/>
              </a:scene3d>
              <a:sp3d prstMaterial="plastic"/>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2400" i="1" kern="0" dirty="0" smtClean="0">
                    <a:solidFill>
                      <a:schemeClr val="tx2"/>
                    </a:solidFill>
                    <a:latin typeface="Arial"/>
                    <a:cs typeface="+mn-cs"/>
                  </a:rPr>
                  <a:t>128</a:t>
                </a:r>
                <a:r>
                  <a:rPr kumimoji="0" lang="en-US" sz="2400" i="1" u="none" strike="noStrike" kern="0" cap="none" spc="0" normalizeH="0" noProof="0" dirty="0" smtClean="0">
                    <a:ln>
                      <a:noFill/>
                    </a:ln>
                    <a:solidFill>
                      <a:schemeClr val="tx2"/>
                    </a:solidFill>
                    <a:effectLst/>
                    <a:uLnTx/>
                    <a:uFillTx/>
                    <a:latin typeface="Arial"/>
                    <a:cs typeface="+mn-cs"/>
                  </a:rPr>
                  <a:t> million</a:t>
                </a:r>
                <a:endParaRPr kumimoji="0" lang="en-US" sz="2400" i="1" u="none" strike="noStrike" kern="0" cap="none" spc="0" normalizeH="0" baseline="0" noProof="0" dirty="0" smtClean="0">
                  <a:ln>
                    <a:noFill/>
                  </a:ln>
                  <a:solidFill>
                    <a:schemeClr val="tx2"/>
                  </a:solidFill>
                  <a:effectLst/>
                  <a:uLnTx/>
                  <a:uFillTx/>
                  <a:latin typeface="Arial"/>
                  <a:cs typeface="+mn-cs"/>
                </a:endParaRPr>
              </a:p>
            </p:txBody>
          </p:sp>
          <p:grpSp>
            <p:nvGrpSpPr>
              <p:cNvPr id="22" name="Group 1"/>
              <p:cNvGrpSpPr/>
              <p:nvPr/>
            </p:nvGrpSpPr>
            <p:grpSpPr>
              <a:xfrm>
                <a:off x="335052" y="774486"/>
                <a:ext cx="3738563" cy="1773237"/>
                <a:chOff x="285750" y="868363"/>
                <a:chExt cx="3905249" cy="1773237"/>
              </a:xfrm>
            </p:grpSpPr>
            <p:sp>
              <p:nvSpPr>
                <p:cNvPr id="24" name="Diagonal liegende Ecken des Rechtecks abrunden 2"/>
                <p:cNvSpPr/>
                <p:nvPr/>
              </p:nvSpPr>
              <p:spPr>
                <a:xfrm>
                  <a:off x="285750" y="868363"/>
                  <a:ext cx="3905249" cy="1773237"/>
                </a:xfrm>
                <a:prstGeom prst="round2DiagRect">
                  <a:avLst>
                    <a:gd name="adj1" fmla="val 7635"/>
                    <a:gd name="adj2" fmla="val 0"/>
                  </a:avLst>
                </a:prstGeom>
                <a:noFill/>
                <a:ln w="19050" cap="flat" cmpd="sng" algn="ctr">
                  <a:solidFill>
                    <a:schemeClr val="tx2"/>
                  </a:solidFill>
                  <a:miter lim="800000"/>
                </a:ln>
                <a:effectLst/>
                <a:scene3d>
                  <a:camera prst="orthographicFront">
                    <a:rot lat="0" lon="0" rev="0"/>
                  </a:camera>
                  <a:lightRig rig="threePt" dir="t"/>
                </a:scene3d>
                <a:sp3d prstMaterial="plastic"/>
              </p:spPr>
              <p:txBody>
                <a:bodyPr rot="0" spcFirstLastPara="0" vertOverflow="overflow" horzOverflow="overflow" vert="horz" wrap="square" lIns="91440" tIns="0" rIns="91440" bIns="9144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de-DE" sz="2800" b="1" i="0" u="none" strike="noStrike" kern="0" cap="none" spc="0" normalizeH="0" baseline="0" noProof="0" dirty="0" smtClean="0">
                    <a:ln>
                      <a:noFill/>
                    </a:ln>
                    <a:solidFill>
                      <a:srgbClr val="233356"/>
                    </a:solidFill>
                    <a:effectLst/>
                    <a:uLnTx/>
                    <a:uFillTx/>
                    <a:latin typeface="Arial"/>
                    <a:ea typeface="+mn-ea"/>
                    <a:cs typeface="+mn-cs"/>
                  </a:endParaRPr>
                </a:p>
              </p:txBody>
            </p:sp>
            <p:sp>
              <p:nvSpPr>
                <p:cNvPr id="25" name="Textfeld 69"/>
                <p:cNvSpPr txBox="1"/>
                <p:nvPr/>
              </p:nvSpPr>
              <p:spPr>
                <a:xfrm>
                  <a:off x="605844" y="1862513"/>
                  <a:ext cx="3119489" cy="307776"/>
                </a:xfrm>
                <a:prstGeom prst="rect">
                  <a:avLst/>
                </a:prstGeom>
                <a:noFill/>
              </p:spPr>
              <p:txBody>
                <a:bodyPr wrap="square" lIns="0" tIns="0" rIns="0" bIns="0" rtlCol="0">
                  <a:spAutoFit/>
                </a:bodyPr>
                <a:lstStyle/>
                <a:p>
                  <a:pPr marL="0" marR="0" lvl="0" indent="0" defTabSz="914400" eaLnBrk="1" fontAlgn="base" latinLnBrk="0" hangingPunct="1">
                    <a:lnSpc>
                      <a:spcPts val="2400"/>
                    </a:lnSpc>
                    <a:spcBef>
                      <a:spcPct val="0"/>
                    </a:spcBef>
                    <a:spcAft>
                      <a:spcPct val="0"/>
                    </a:spcAft>
                    <a:buClrTx/>
                    <a:buSzTx/>
                    <a:buFontTx/>
                    <a:buNone/>
                    <a:tabLst/>
                    <a:defRPr/>
                  </a:pPr>
                  <a:endParaRPr kumimoji="0" lang="de-DE" sz="2200" b="1" i="0" u="none" strike="noStrike" kern="0" cap="none" spc="0" normalizeH="0" baseline="0" noProof="0" dirty="0" smtClean="0">
                    <a:ln>
                      <a:noFill/>
                    </a:ln>
                    <a:solidFill>
                      <a:schemeClr val="accent3"/>
                    </a:solidFill>
                    <a:effectLst/>
                    <a:uLnTx/>
                    <a:uFillTx/>
                    <a:latin typeface="Arial"/>
                    <a:ea typeface="MS PGothic" pitchFamily="34" charset="-128"/>
                  </a:endParaRPr>
                </a:p>
              </p:txBody>
            </p:sp>
            <p:sp>
              <p:nvSpPr>
                <p:cNvPr id="26" name="Textfeld 2"/>
                <p:cNvSpPr txBox="1"/>
                <p:nvPr/>
              </p:nvSpPr>
              <p:spPr>
                <a:xfrm>
                  <a:off x="2480740" y="1105846"/>
                  <a:ext cx="1248231" cy="1073427"/>
                </a:xfrm>
                <a:prstGeom prst="rect">
                  <a:avLst/>
                </a:prstGeom>
                <a:noFill/>
              </p:spPr>
              <p:txBody>
                <a:bodyPr wrap="square" lIns="0" tIns="0" rIns="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de-DE" sz="5400" b="1" kern="0" dirty="0" smtClean="0">
                      <a:solidFill>
                        <a:schemeClr val="lt2"/>
                      </a:solidFill>
                      <a:latin typeface="Arial"/>
                      <a:ea typeface="MS PGothic" pitchFamily="34" charset="-128"/>
                    </a:rPr>
                    <a:t>10% </a:t>
                  </a:r>
                  <a:endParaRPr kumimoji="0" lang="de-DE" sz="3200" b="1" i="0" u="none" strike="noStrike" kern="0" cap="none" spc="0" normalizeH="0" baseline="0" noProof="0" dirty="0" smtClean="0">
                    <a:ln>
                      <a:noFill/>
                    </a:ln>
                    <a:solidFill>
                      <a:schemeClr val="lt2"/>
                    </a:solidFill>
                    <a:effectLst/>
                    <a:uLnTx/>
                    <a:uFillTx/>
                    <a:latin typeface="Arial"/>
                    <a:ea typeface="MS PGothic" pitchFamily="34" charset="-128"/>
                  </a:endParaRPr>
                </a:p>
              </p:txBody>
            </p:sp>
          </p:grpSp>
        </p:grpSp>
        <p:sp>
          <p:nvSpPr>
            <p:cNvPr id="27" name="Up Arrow 26"/>
            <p:cNvSpPr>
              <a:spLocks noChangeAspect="1"/>
            </p:cNvSpPr>
            <p:nvPr/>
          </p:nvSpPr>
          <p:spPr>
            <a:xfrm>
              <a:off x="4245049" y="3901042"/>
              <a:ext cx="366977" cy="891692"/>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dirty="0" smtClean="0">
                <a:solidFill>
                  <a:schemeClr val="bg1"/>
                </a:solidFill>
              </a:endParaRPr>
            </a:p>
          </p:txBody>
        </p:sp>
        <p:sp>
          <p:nvSpPr>
            <p:cNvPr id="28" name="Rectangle 7"/>
            <p:cNvSpPr/>
            <p:nvPr/>
          </p:nvSpPr>
          <p:spPr>
            <a:xfrm>
              <a:off x="3048000" y="4554790"/>
              <a:ext cx="990600" cy="475888"/>
            </a:xfrm>
            <a:prstGeom prst="rect">
              <a:avLst/>
            </a:prstGeom>
            <a:solidFill>
              <a:schemeClr val="lt1"/>
            </a:solidFill>
            <a:ln w="12700" cap="flat" cmpd="sng" algn="ctr">
              <a:noFill/>
              <a:miter lim="800000"/>
            </a:ln>
            <a:effectLst/>
            <a:scene3d>
              <a:camera prst="orthographicFront">
                <a:rot lat="0" lon="0" rev="0"/>
              </a:camera>
              <a:lightRig rig="threePt" dir="t"/>
            </a:scene3d>
            <a:sp3d prstMaterial="plastic"/>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uLnTx/>
                  <a:uFillTx/>
                  <a:latin typeface="Arial"/>
                  <a:cs typeface="+mn-cs"/>
                </a:rPr>
                <a:t>2016</a:t>
              </a:r>
            </a:p>
          </p:txBody>
        </p:sp>
        <p:pic>
          <p:nvPicPr>
            <p:cNvPr id="29" name="Grafik 26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3400" y="3827391"/>
              <a:ext cx="922340" cy="922340"/>
            </a:xfrm>
            <a:prstGeom prst="rect">
              <a:avLst/>
            </a:prstGeom>
            <a:ln w="12700">
              <a:noFill/>
            </a:ln>
          </p:spPr>
        </p:pic>
      </p:grpSp>
    </p:spTree>
    <p:extLst>
      <p:ext uri="{BB962C8B-B14F-4D97-AF65-F5344CB8AC3E}">
        <p14:creationId xmlns:p14="http://schemas.microsoft.com/office/powerpoint/2010/main" val="10670522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SIGNVERSION" val="6.185.A"/>
</p:tagLst>
</file>

<file path=ppt/tags/tag2.xml><?xml version="1.0" encoding="utf-8"?>
<p:tagLst xmlns:a="http://schemas.openxmlformats.org/drawingml/2006/main" xmlns:r="http://schemas.openxmlformats.org/officeDocument/2006/relationships" xmlns:p="http://schemas.openxmlformats.org/presentationml/2006/main">
  <p:tag name="SHAPEINFOGUID" val="e00fbc45-1def-4d9d-b68f-76f5d443f632"/>
</p:tagLst>
</file>

<file path=ppt/tags/tag3.xml><?xml version="1.0" encoding="utf-8"?>
<p:tagLst xmlns:a="http://schemas.openxmlformats.org/drawingml/2006/main" xmlns:r="http://schemas.openxmlformats.org/officeDocument/2006/relationships" xmlns:p="http://schemas.openxmlformats.org/presentationml/2006/main">
  <p:tag name="TOP" val="29.36441"/>
  <p:tag name="LEFT" val="32.53827"/>
  <p:tag name="WIDTH" val="657.7499"/>
  <p:tag name="HEIGHT" val="25.51181"/>
</p:tagLst>
</file>

<file path=ppt/tags/tag4.xml><?xml version="1.0" encoding="utf-8"?>
<p:tagLst xmlns:a="http://schemas.openxmlformats.org/drawingml/2006/main" xmlns:r="http://schemas.openxmlformats.org/officeDocument/2006/relationships" xmlns:p="http://schemas.openxmlformats.org/presentationml/2006/main">
  <p:tag name="SHAPEINFOGUID" val="16e8e362-2ec3-4f68-9620-0c436fcee704"/>
</p:tagLst>
</file>

<file path=ppt/tags/tag5.xml><?xml version="1.0" encoding="utf-8"?>
<p:tagLst xmlns:a="http://schemas.openxmlformats.org/drawingml/2006/main" xmlns:r="http://schemas.openxmlformats.org/officeDocument/2006/relationships" xmlns:p="http://schemas.openxmlformats.org/presentationml/2006/main">
  <p:tag name="SHAPEINFOGUID" val="df003f4a-25fc-4b72-80d2-edebd8ac1644"/>
</p:tagLst>
</file>

<file path=ppt/tags/tag6.xml><?xml version="1.0" encoding="utf-8"?>
<p:tagLst xmlns:a="http://schemas.openxmlformats.org/drawingml/2006/main" xmlns:r="http://schemas.openxmlformats.org/officeDocument/2006/relationships" xmlns:p="http://schemas.openxmlformats.org/presentationml/2006/main">
  <p:tag name="SHAPEINFOGUID" val="41d8a659-f14d-415f-b515-b6f4eaf6d163"/>
</p:tagLst>
</file>

<file path=ppt/tags/tag7.xml><?xml version="1.0" encoding="utf-8"?>
<p:tagLst xmlns:a="http://schemas.openxmlformats.org/drawingml/2006/main" xmlns:r="http://schemas.openxmlformats.org/officeDocument/2006/relationships" xmlns:p="http://schemas.openxmlformats.org/presentationml/2006/main">
  <p:tag name="SHAPEINFOGUID" val="41d8a659-f14d-415f-b515-b6f4eaf6d163"/>
</p:tagLst>
</file>

<file path=ppt/tags/tag8.xml><?xml version="1.0" encoding="utf-8"?>
<p:tagLst xmlns:a="http://schemas.openxmlformats.org/drawingml/2006/main" xmlns:r="http://schemas.openxmlformats.org/officeDocument/2006/relationships" xmlns:p="http://schemas.openxmlformats.org/presentationml/2006/main">
  <p:tag name="SHAPEINFOGUID" val="41d8a659-f14d-415f-b515-b6f4eaf6d163"/>
</p:tagLst>
</file>

<file path=ppt/tags/tag9.xml><?xml version="1.0" encoding="utf-8"?>
<p:tagLst xmlns:a="http://schemas.openxmlformats.org/drawingml/2006/main" xmlns:r="http://schemas.openxmlformats.org/officeDocument/2006/relationships" xmlns:p="http://schemas.openxmlformats.org/presentationml/2006/main">
  <p:tag name="SHAPEINFOGUID" val="60177154-a7bd-4d4c-a446-1db4bbe97c26"/>
</p:tagLst>
</file>

<file path=ppt/theme/theme1.xml><?xml version="1.0" encoding="utf-8"?>
<a:theme xmlns:a="http://schemas.openxmlformats.org/drawingml/2006/main" name="Software AG">
  <a:themeElements>
    <a:clrScheme name="Software AG">
      <a:dk1>
        <a:srgbClr val="333333"/>
      </a:dk1>
      <a:lt1>
        <a:sysClr val="window" lastClr="FFFFFF"/>
      </a:lt1>
      <a:dk2>
        <a:srgbClr val="006F97"/>
      </a:dk2>
      <a:lt2>
        <a:srgbClr val="0899CC"/>
      </a:lt2>
      <a:accent1>
        <a:srgbClr val="0899CC"/>
      </a:accent1>
      <a:accent2>
        <a:srgbClr val="006F97"/>
      </a:accent2>
      <a:accent3>
        <a:srgbClr val="7F7F7F"/>
      </a:accent3>
      <a:accent4>
        <a:srgbClr val="0C3B60"/>
      </a:accent4>
      <a:accent5>
        <a:srgbClr val="04B2E0"/>
      </a:accent5>
      <a:accent6>
        <a:srgbClr val="8BCFED"/>
      </a:accent6>
      <a:hlink>
        <a:srgbClr val="0899CC"/>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b="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marL="169200" indent="-169200">
          <a:spcBef>
            <a:spcPts val="432"/>
          </a:spcBef>
          <a:buClr>
            <a:schemeClr val="bg1">
              <a:lumMod val="50000"/>
            </a:schemeClr>
          </a:buClr>
          <a:buFont typeface="Arial" panose="020B0604020202020204" pitchFamily="34" charset="0"/>
          <a:buChar char="•"/>
          <a:defRPr sz="1400" dirty="0" err="1" smtClean="0"/>
        </a:defPPr>
      </a:lstStyle>
    </a:txDef>
  </a:objectDefaults>
  <a:extraClrSchemeLst/>
  <a:extLst>
    <a:ext uri="{05A4C25C-085E-4340-85A3-A5531E510DB2}">
      <thm15:themeFamily xmlns="" xmlns:thm15="http://schemas.microsoft.com/office/thememl/2012/main" name="Software AG.potx" id="{A164CF00-4ACA-4357-8B2E-91D2B45CA024}" vid="{22D2C9AD-158F-4696-A020-4834932E76A0}"/>
    </a:ext>
  </a:extLst>
</a:theme>
</file>

<file path=ppt/theme/theme2.xml><?xml version="1.0" encoding="utf-8"?>
<a:theme xmlns:a="http://schemas.openxmlformats.org/drawingml/2006/main" name="Office Theme">
  <a:themeElements>
    <a:clrScheme name="SAG">
      <a:dk1>
        <a:srgbClr val="233356"/>
      </a:dk1>
      <a:lt1>
        <a:srgbClr val="FFFFFF"/>
      </a:lt1>
      <a:dk2>
        <a:srgbClr val="000000"/>
      </a:dk2>
      <a:lt2>
        <a:srgbClr val="E2E7DD"/>
      </a:lt2>
      <a:accent1>
        <a:srgbClr val="233356"/>
      </a:accent1>
      <a:accent2>
        <a:srgbClr val="038299"/>
      </a:accent2>
      <a:accent3>
        <a:srgbClr val="BFBFBF"/>
      </a:accent3>
      <a:accent4>
        <a:srgbClr val="96AB39"/>
      </a:accent4>
      <a:accent5>
        <a:srgbClr val="486F2B"/>
      </a:accent5>
      <a:accent6>
        <a:srgbClr val="D16400"/>
      </a:accent6>
      <a:hlink>
        <a:srgbClr val="BFBFBF"/>
      </a:hlink>
      <a:folHlink>
        <a:srgbClr val="96AB39"/>
      </a:folHlink>
    </a:clrScheme>
    <a:fontScheme name="SAG">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G">
      <a:dk1>
        <a:srgbClr val="233356"/>
      </a:dk1>
      <a:lt1>
        <a:srgbClr val="FFFFFF"/>
      </a:lt1>
      <a:dk2>
        <a:srgbClr val="000000"/>
      </a:dk2>
      <a:lt2>
        <a:srgbClr val="E2E7DD"/>
      </a:lt2>
      <a:accent1>
        <a:srgbClr val="233356"/>
      </a:accent1>
      <a:accent2>
        <a:srgbClr val="038299"/>
      </a:accent2>
      <a:accent3>
        <a:srgbClr val="BFBFBF"/>
      </a:accent3>
      <a:accent4>
        <a:srgbClr val="96AB39"/>
      </a:accent4>
      <a:accent5>
        <a:srgbClr val="486F2B"/>
      </a:accent5>
      <a:accent6>
        <a:srgbClr val="D16400"/>
      </a:accent6>
      <a:hlink>
        <a:srgbClr val="BFBFBF"/>
      </a:hlink>
      <a:folHlink>
        <a:srgbClr val="96AB39"/>
      </a:folHlink>
    </a:clrScheme>
    <a:fontScheme name="SAG">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qs:slideUpdateInfos xmlns:qs="urn:sag:Products:quickSlide:basic:slides">
  <qs:slideGuid>c7b5202e-c328-4b07-9795-5c1a659ecb55</qs:slideGuid>
  <qs:slideTitle>Imagine what you can accomplish</qs:slideTitle>
  <qs:presentationName>Group - Products Slides\Products\c7b5202e-c328-4b07-9795-5c1a659ecb55.pptx</qs:presentationName>
  <qs:subCategory>4dfe65a5-7c02-4298-8e95-82faf1a948f8</qs:subCategory>
  <qs:thumbNail>Group - Products Slides\Products\c7b5202e-c328-4b07-9795-5c1a659ecb55\Folie1.png</qs:thumbNail>
  <qs:author>Software AG</qs:author>
  <qs:publishingDate>23.01.2017 11:19:54</qs:publishingDate>
  <qs:isUpdatable>1</qs:isUpdatable>
  <qs:keywords1/>
  <page xmlns="urn:sag:Products:quickSlide:basic:slides">4</page>
  <page xmlns="urn:sag:Products:quickSlide:basic:slides">4</page>
  <page xmlns="urn:sag:Products:quickSlide:basic:slides">4</page>
  <page xmlns="urn:sag:Products:quickSlide:basic:slides">4</page>
</qs:slideUpdateInfos>
</file>

<file path=customXml/item2.xml><?xml version="1.0" encoding="utf-8"?>
<qs:slideUpdateInfos xmlns:qs="urn:sag:Products:quickSlide:basic:slides">
  <qs:slideGuid>8885dd6c-db31-44ef-82ec-9f5dd5d0b77c</qs:slideGuid>
  <qs:slideTitle>Digital business platform</qs:slideTitle>
  <qs:presentationName>Group - Products Slides\Products\8885dd6c-db31-44ef-82ec-9f5dd5d0b77c.pptx</qs:presentationName>
  <qs:subCategory>4dfe65a5-7c02-4298-8e95-82faf1a948f8</qs:subCategory>
  <qs:thumbNail>Group - Products Slides\Products\8885dd6c-db31-44ef-82ec-9f5dd5d0b77c\Folie1.png</qs:thumbNail>
  <qs:author>Software AG</qs:author>
  <qs:publishingDate>23.01.2017 11:20:57</qs:publishingDate>
  <qs:isUpdatable>1</qs:isUpdatable>
  <qs:keywords1/>
</qs:slideUpdateInfos>
</file>

<file path=customXml/item3.xml><?xml version="1.0" encoding="utf-8"?>
<qs:slideUpdateInfos xmlns:qs="urn:sag:Products:quickSlide:basic:slides">
  <qs:slideGuid>0ea1fa48-6c44-4538-8c13-72bc26c88056</qs:slideGuid>
  <qs:slideTitle>Digital Business Platform</qs:slideTitle>
  <qs:presentationName>Group - Products Slides\Products\0ea1fa48-6c44-4538-8c13-72bc26c88056.pptx</qs:presentationName>
  <qs:subCategory>4dfe65a5-7c02-4298-8e95-82faf1a948f8</qs:subCategory>
  <qs:thumbNail>Group - Products Slides\Products\0ea1fa48-6c44-4538-8c13-72bc26c88056\Folie1.png</qs:thumbNail>
  <qs:author>Software AG</qs:author>
  <qs:publishingDate>19.04.2017 17:12:47</qs:publishingDate>
  <qs:isUpdatable>1</qs:isUpdatable>
  <qs:keywords1>DBP, Digital Business Platform, Architectural Library, Icons</qs:keywords1>
</qs:slideUpdateInfos>
</file>

<file path=customXml/item4.xml><?xml version="1.0" encoding="utf-8"?>
<qs:slideUpdateInfos xmlns:qs="urn:sag:Products:quickSlide:basic:slides">
  <qs:slideGuid>c7b5202e-c328-4b07-9795-5c1a659ecb55</qs:slideGuid>
  <qs:slideTitle>Imagine what you can accomplish</qs:slideTitle>
  <qs:presentationName>Group - Products Slides\Products\c7b5202e-c328-4b07-9795-5c1a659ecb55.pptx</qs:presentationName>
  <qs:subCategory>4dfe65a5-7c02-4298-8e95-82faf1a948f8</qs:subCategory>
  <qs:thumbNail>Group - Products Slides\Products\c7b5202e-c328-4b07-9795-5c1a659ecb55\Folie1.png</qs:thumbNail>
  <qs:author>Software AG</qs:author>
  <qs:publishingDate>23.01.2017 11:19:54</qs:publishingDate>
  <qs:isUpdatable>1</qs:isUpdatable>
  <qs:keywords1/>
  <page xmlns="urn:sag:Products:quickSlide:basic:slides">5</page>
  <page xmlns="urn:sag:Products:quickSlide:basic:slides">5</page>
  <page xmlns="urn:sag:Products:quickSlide:basic:slides">5</page>
  <page xmlns="urn:sag:Products:quickSlide:basic:slides">5</page>
</qs:slideUpdateInfos>
</file>

<file path=customXml/itemProps1.xml><?xml version="1.0" encoding="utf-8"?>
<ds:datastoreItem xmlns:ds="http://schemas.openxmlformats.org/officeDocument/2006/customXml" ds:itemID="{BB20EA49-16A2-4AB2-B51B-00DB5968A99E}">
  <ds:schemaRefs>
    <ds:schemaRef ds:uri="urn:sag:Products:quickSlide:basic:slides"/>
  </ds:schemaRefs>
</ds:datastoreItem>
</file>

<file path=customXml/itemProps2.xml><?xml version="1.0" encoding="utf-8"?>
<ds:datastoreItem xmlns:ds="http://schemas.openxmlformats.org/officeDocument/2006/customXml" ds:itemID="{6C68FA90-C431-4F1F-AC89-64FBF69945F8}">
  <ds:schemaRefs>
    <ds:schemaRef ds:uri="urn:sag:Products:quickSlide:basic:slides"/>
  </ds:schemaRefs>
</ds:datastoreItem>
</file>

<file path=customXml/itemProps3.xml><?xml version="1.0" encoding="utf-8"?>
<ds:datastoreItem xmlns:ds="http://schemas.openxmlformats.org/officeDocument/2006/customXml" ds:itemID="{B2568476-AAA2-4C08-8249-DE1F1842F8CE}">
  <ds:schemaRefs>
    <ds:schemaRef ds:uri="urn:sag:Products:quickSlide:basic:slides"/>
  </ds:schemaRefs>
</ds:datastoreItem>
</file>

<file path=customXml/itemProps4.xml><?xml version="1.0" encoding="utf-8"?>
<ds:datastoreItem xmlns:ds="http://schemas.openxmlformats.org/officeDocument/2006/customXml" ds:itemID="{B5D672E3-9951-4D50-953D-26C62020645C}">
  <ds:schemaRefs>
    <ds:schemaRef ds:uri="urn:sag:Products:quickSlide:basic:slides"/>
  </ds:schemaRefs>
</ds:datastoreItem>
</file>

<file path=docProps/app.xml><?xml version="1.0" encoding="utf-8"?>
<Properties xmlns="http://schemas.openxmlformats.org/officeDocument/2006/extended-properties" xmlns:vt="http://schemas.openxmlformats.org/officeDocument/2006/docPropsVTypes">
  <Template/>
  <TotalTime>40408</TotalTime>
  <Words>1708</Words>
  <Application>Microsoft Office PowerPoint</Application>
  <PresentationFormat>On-screen Show (16:9)</PresentationFormat>
  <Paragraphs>740</Paragraphs>
  <Slides>36</Slides>
  <Notes>16</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Software AG</vt:lpstr>
      <vt:lpstr>Microsoft Excel Worksheet</vt:lpstr>
      <vt:lpstr>Webmethods Integration platform</vt:lpstr>
      <vt:lpstr>agenda</vt:lpstr>
      <vt:lpstr>Digital Business Platform</vt:lpstr>
      <vt:lpstr>Spaghetti Architecture  </vt:lpstr>
      <vt:lpstr>Spaghetti to Penne    </vt:lpstr>
      <vt:lpstr>Typical integration Patterns</vt:lpstr>
      <vt:lpstr>integration Platform</vt:lpstr>
      <vt:lpstr>Integration platform – capability view</vt:lpstr>
      <vt:lpstr>Key customers</vt:lpstr>
      <vt:lpstr>Integration Platform –  revenues</vt:lpstr>
      <vt:lpstr>Design time</vt:lpstr>
      <vt:lpstr>What is Service Orchestration?</vt:lpstr>
      <vt:lpstr>WebMethods Designer</vt:lpstr>
      <vt:lpstr>designer - service development</vt:lpstr>
      <vt:lpstr>service orchestration</vt:lpstr>
      <vt:lpstr>Service Orchestration</vt:lpstr>
      <vt:lpstr>Service Orchestration</vt:lpstr>
      <vt:lpstr>webMethods</vt:lpstr>
      <vt:lpstr>runtime</vt:lpstr>
      <vt:lpstr>Integration Server – components view</vt:lpstr>
      <vt:lpstr>Integration Server – Deep Dive</vt:lpstr>
      <vt:lpstr>Integration server - product FLOW</vt:lpstr>
      <vt:lpstr>ESB product FLOW</vt:lpstr>
      <vt:lpstr>Service Invocation</vt:lpstr>
      <vt:lpstr>scale</vt:lpstr>
      <vt:lpstr>Integration @ Internet Scale =</vt:lpstr>
      <vt:lpstr>Big XML Processing</vt:lpstr>
      <vt:lpstr>highlights</vt:lpstr>
      <vt:lpstr>Webmethods adapters</vt:lpstr>
      <vt:lpstr>webMethods adapters</vt:lpstr>
      <vt:lpstr>Comprehensive Application Connectivity</vt:lpstr>
      <vt:lpstr>DEMO</vt:lpstr>
      <vt:lpstr>Demo USE CASE</vt:lpstr>
      <vt:lpstr>Demo SLIDE</vt:lpstr>
      <vt:lpstr>challenges</vt:lpstr>
      <vt:lpstr>PowerPoint Presentation</vt:lpstr>
    </vt:vector>
  </TitlesOfParts>
  <Company>SoftwareAG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Suite Engineering QA Status</dc:title>
  <dc:creator>gjain</dc:creator>
  <cp:lastModifiedBy>Pegu, Jaideep</cp:lastModifiedBy>
  <cp:revision>4000</cp:revision>
  <dcterms:created xsi:type="dcterms:W3CDTF">2012-01-25T11:39:44Z</dcterms:created>
  <dcterms:modified xsi:type="dcterms:W3CDTF">2017-05-29T10:08:31Z</dcterms:modified>
</cp:coreProperties>
</file>