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FB9A4-B061-4132-BAD3-4178191236F9}" type="datetimeFigureOut">
              <a:rPr lang="en-IN" smtClean="0"/>
              <a:t>04-10-2015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8A16-6D05-4E8A-BBAD-480D56909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2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any impact</a:t>
            </a:r>
            <a:r>
              <a:rPr lang="en-US" baseline="0" smtClean="0"/>
              <a:t> consideration two dimensions are relevant: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becomes </a:t>
            </a:r>
            <a:r>
              <a:rPr lang="en-US" b="1" baseline="0" smtClean="0"/>
              <a:t>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gets a </a:t>
            </a:r>
            <a:r>
              <a:rPr lang="en-US" b="1" baseline="0" smtClean="0"/>
              <a:t>fixed</a:t>
            </a:r>
            <a:r>
              <a:rPr lang="en-US" baseline="0" smtClean="0"/>
              <a:t> schedule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smtClean="0"/>
              <a:t>Stakeholders should not only reflect about potential issues caused by the need to deliver more quickly but also about issues caused by the predefined timelines.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any impact</a:t>
            </a:r>
            <a:r>
              <a:rPr lang="en-US" baseline="0" smtClean="0"/>
              <a:t> consideration two dimensions are relevant: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becomes </a:t>
            </a:r>
            <a:r>
              <a:rPr lang="en-US" b="1" baseline="0" smtClean="0"/>
              <a:t>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gets a </a:t>
            </a:r>
            <a:r>
              <a:rPr lang="en-US" b="1" baseline="0" smtClean="0"/>
              <a:t>fixed</a:t>
            </a:r>
            <a:r>
              <a:rPr lang="en-US" baseline="0" smtClean="0"/>
              <a:t> schedule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smtClean="0"/>
              <a:t>Stakeholders should not only reflect about potential issues caused by the need to deliver more quickly but also about issues caused by the predefined timelines.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7" tIns="45273" rIns="90547" bIns="45273"/>
          <a:lstStyle>
            <a:lvl1pPr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en-US">
                <a:solidFill>
                  <a:srgbClr val="000000"/>
                </a:solidFill>
                <a:latin typeface="Trebuchet MS" pitchFamily="34" charset="0"/>
              </a:rPr>
              <a:t>Presentation Title</a:t>
            </a:r>
          </a:p>
        </p:txBody>
      </p:sp>
      <p:sp>
        <p:nvSpPr>
          <p:cNvPr id="74755" name="Rectangle 3"/>
          <p:cNvSpPr txBox="1">
            <a:spLocks noGrp="1" noChangeArrowheads="1"/>
          </p:cNvSpPr>
          <p:nvPr/>
        </p:nvSpPr>
        <p:spPr bwMode="auto">
          <a:xfrm>
            <a:off x="3883025" y="0"/>
            <a:ext cx="29733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7" tIns="45273" rIns="90547" bIns="45273"/>
          <a:lstStyle>
            <a:lvl1pPr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de-DE" altLang="en-US">
                <a:solidFill>
                  <a:srgbClr val="000000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7475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7" tIns="45273" rIns="90547" bIns="45273" anchor="b"/>
          <a:lstStyle>
            <a:lvl1pPr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en-US">
                <a:solidFill>
                  <a:srgbClr val="000000"/>
                </a:solidFill>
                <a:latin typeface="Trebuchet MS" pitchFamily="34" charset="0"/>
              </a:rPr>
              <a:t>Author</a:t>
            </a:r>
          </a:p>
        </p:txBody>
      </p:sp>
      <p:sp>
        <p:nvSpPr>
          <p:cNvPr id="74757" name="Rectangle 7"/>
          <p:cNvSpPr txBox="1">
            <a:spLocks noGrp="1" noChangeArrowheads="1"/>
          </p:cNvSpPr>
          <p:nvPr/>
        </p:nvSpPr>
        <p:spPr bwMode="auto">
          <a:xfrm>
            <a:off x="3883025" y="8686800"/>
            <a:ext cx="29733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47" tIns="45273" rIns="90547" bIns="45273" anchor="b"/>
          <a:lstStyle>
            <a:lvl1pPr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3763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376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8019325-E14E-4880-9A19-C4CEE0AA5DBE}" type="slidenum">
              <a:rPr lang="de-DE" altLang="en-US">
                <a:solidFill>
                  <a:srgbClr val="000000"/>
                </a:solidFill>
                <a:latin typeface="Trebuchet MS" pitchFamily="34" charset="0"/>
              </a:rPr>
              <a:pPr algn="r" eaLnBrk="1" hangingPunct="1"/>
              <a:t>17</a:t>
            </a:fld>
            <a:endParaRPr lang="de-DE" altLang="en-US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solidFill>
                <a:srgbClr val="9E3213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any impact</a:t>
            </a:r>
            <a:r>
              <a:rPr lang="en-US" baseline="0" smtClean="0"/>
              <a:t> consideration two dimensions are relevant: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becomes </a:t>
            </a:r>
            <a:r>
              <a:rPr lang="en-US" b="1" baseline="0" smtClean="0"/>
              <a:t>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gets a </a:t>
            </a:r>
            <a:r>
              <a:rPr lang="en-US" b="1" baseline="0" smtClean="0"/>
              <a:t>fixed</a:t>
            </a:r>
            <a:r>
              <a:rPr lang="en-US" baseline="0" smtClean="0"/>
              <a:t> schedule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smtClean="0"/>
              <a:t>Stakeholders should not only reflect about potential issues caused by the need to deliver more quickly but also about issues caused by the predefined timelines.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any impact</a:t>
            </a:r>
            <a:r>
              <a:rPr lang="en-US" baseline="0" smtClean="0"/>
              <a:t> consideration two dimensions are relevant: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becomes </a:t>
            </a:r>
            <a:r>
              <a:rPr lang="en-US" b="1" baseline="0" smtClean="0"/>
              <a:t>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gets a </a:t>
            </a:r>
            <a:r>
              <a:rPr lang="en-US" b="1" baseline="0" smtClean="0"/>
              <a:t>fixed</a:t>
            </a:r>
            <a:r>
              <a:rPr lang="en-US" baseline="0" smtClean="0"/>
              <a:t> schedule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smtClean="0"/>
              <a:t>Stakeholders should not only reflect about potential issues caused by the need to deliver more quickly but also about issues caused by the predefined timelines.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any impact</a:t>
            </a:r>
            <a:r>
              <a:rPr lang="en-US" baseline="0" smtClean="0"/>
              <a:t> consideration two dimensions are relevant: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becomes </a:t>
            </a:r>
            <a:r>
              <a:rPr lang="en-US" b="1" baseline="0" smtClean="0"/>
              <a:t>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gets a </a:t>
            </a:r>
            <a:r>
              <a:rPr lang="en-US" b="1" baseline="0" smtClean="0"/>
              <a:t>fixed</a:t>
            </a:r>
            <a:r>
              <a:rPr lang="en-US" baseline="0" smtClean="0"/>
              <a:t> schedule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smtClean="0"/>
              <a:t>Stakeholders should not only reflect about potential issues caused by the need to deliver more quickly but also about issues caused by the predefined timelines.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any impact</a:t>
            </a:r>
            <a:r>
              <a:rPr lang="en-US" baseline="0" smtClean="0"/>
              <a:t> consideration two dimensions are relevant: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becomes </a:t>
            </a:r>
            <a:r>
              <a:rPr lang="en-US" b="1" baseline="0" smtClean="0"/>
              <a:t>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release cycle gets a </a:t>
            </a:r>
            <a:r>
              <a:rPr lang="en-US" b="1" baseline="0" smtClean="0"/>
              <a:t>fixed</a:t>
            </a:r>
            <a:r>
              <a:rPr lang="en-US" baseline="0" smtClean="0"/>
              <a:t> schedule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smtClean="0"/>
              <a:t>Stakeholders should not only reflect about potential issues caused by the need to deliver more quickly but also about issues caused by the predefined timelines.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9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91" y="685838"/>
            <a:ext cx="6675419" cy="342918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G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slide title (use sentence case)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9" y="1506539"/>
            <a:ext cx="8239125" cy="454501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rgbClr val="233356"/>
                </a:solidFill>
              </a:defRPr>
            </a:lvl2pPr>
            <a:lvl3pPr>
              <a:defRPr baseline="0">
                <a:solidFill>
                  <a:srgbClr val="233356"/>
                </a:solidFill>
              </a:defRPr>
            </a:lvl3pPr>
            <a:lvl4pPr>
              <a:defRPr baseline="0">
                <a:solidFill>
                  <a:srgbClr val="233356"/>
                </a:solidFill>
              </a:defRPr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Box 11"/>
          <p:cNvSpPr txBox="1">
            <a:spLocks noChangeArrowheads="1"/>
          </p:cNvSpPr>
          <p:nvPr userDrawn="1"/>
        </p:nvSpPr>
        <p:spPr bwMode="auto">
          <a:xfrm>
            <a:off x="430825" y="6630216"/>
            <a:ext cx="242887" cy="1439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8714038-F777-4D6C-BF39-F3C9BE8830C2}" type="slidenum">
              <a:rPr lang="en-US" sz="700" smtClean="0">
                <a:solidFill>
                  <a:srgbClr val="999999"/>
                </a:solidFill>
                <a:cs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700" dirty="0" smtClean="0">
                <a:solidFill>
                  <a:srgbClr val="999999"/>
                </a:solidFill>
                <a:cs typeface="Arial" pitchFamily="34" charset="0"/>
              </a:rPr>
              <a:t>   |</a:t>
            </a:r>
          </a:p>
        </p:txBody>
      </p:sp>
    </p:spTree>
    <p:extLst>
      <p:ext uri="{BB962C8B-B14F-4D97-AF65-F5344CB8AC3E}">
        <p14:creationId xmlns:p14="http://schemas.microsoft.com/office/powerpoint/2010/main" val="136384649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Title Slide - Whit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7564" y="1"/>
            <a:ext cx="7056437" cy="665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2439" y="3775850"/>
            <a:ext cx="3917681" cy="51114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rgbClr val="233356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1066801"/>
            <a:ext cx="3407044" cy="1498272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8" y="2587088"/>
            <a:ext cx="3846430" cy="695373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333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dirty="0"/>
          </a:p>
        </p:txBody>
      </p:sp>
      <p:sp>
        <p:nvSpPr>
          <p:cNvPr id="10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14" y="6686962"/>
            <a:ext cx="938096" cy="1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4588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Title Slide - Whi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6" y="2117"/>
            <a:ext cx="8141676" cy="68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2439" y="5393578"/>
            <a:ext cx="3917681" cy="51114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rgbClr val="233356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52438" y="1137140"/>
            <a:ext cx="3407044" cy="1427933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438" y="2587089"/>
            <a:ext cx="3846430" cy="488623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333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9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14" y="6686962"/>
            <a:ext cx="938096" cy="1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4772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Divider Slide - Black 0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4" y="1189567"/>
            <a:ext cx="8301037" cy="516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9" y="2601913"/>
            <a:ext cx="5728554" cy="116998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219808" y="6471139"/>
            <a:ext cx="3147646" cy="36341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5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677041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Divider Slide - Black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2601912"/>
            <a:ext cx="8691562" cy="82708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Rectangle 2"/>
          <p:cNvSpPr/>
          <p:nvPr userDrawn="1"/>
        </p:nvSpPr>
        <p:spPr>
          <a:xfrm>
            <a:off x="219810" y="6471139"/>
            <a:ext cx="3042137" cy="36341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0290777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WebMethods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3" r="19006" b="8170"/>
          <a:stretch>
            <a:fillRect/>
          </a:stretch>
        </p:blipFill>
        <p:spPr bwMode="auto">
          <a:xfrm>
            <a:off x="1793632" y="2117"/>
            <a:ext cx="7350369" cy="647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31533"/>
            <a:ext cx="3557588" cy="59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657851"/>
            <a:ext cx="1333500" cy="7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6500285"/>
            <a:ext cx="6692900" cy="3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  <p:pic>
        <p:nvPicPr>
          <p:cNvPr id="9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953" b="6396"/>
          <a:stretch/>
        </p:blipFill>
        <p:spPr>
          <a:xfrm>
            <a:off x="7717305" y="6489305"/>
            <a:ext cx="1078795" cy="348564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75105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Terracott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3376614" y="0"/>
            <a:ext cx="5767387" cy="6740773"/>
            <a:chOff x="3376613" y="0"/>
            <a:chExt cx="5767387" cy="5055580"/>
          </a:xfrm>
        </p:grpSpPr>
        <p:pic>
          <p:nvPicPr>
            <p:cNvPr id="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70" t="1314" r="24747" b="6476"/>
            <a:stretch/>
          </p:blipFill>
          <p:spPr bwMode="auto">
            <a:xfrm>
              <a:off x="3376613" y="0"/>
              <a:ext cx="5767387" cy="505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 userDrawn="1"/>
          </p:nvSpPr>
          <p:spPr>
            <a:xfrm>
              <a:off x="3376613" y="1283677"/>
              <a:ext cx="149102" cy="3555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pic>
        <p:nvPicPr>
          <p:cNvPr id="4" name="Picture 12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657851"/>
            <a:ext cx="1333500" cy="7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31534"/>
            <a:ext cx="3557588" cy="6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6500285"/>
            <a:ext cx="6692900" cy="3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953" b="6396"/>
          <a:stretch/>
        </p:blipFill>
        <p:spPr>
          <a:xfrm>
            <a:off x="7717305" y="6489305"/>
            <a:ext cx="1078795" cy="348564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  <p:sp>
        <p:nvSpPr>
          <p:cNvPr id="12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5418063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Adabas Natural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057400" y="0"/>
            <a:ext cx="7086600" cy="6553211"/>
            <a:chOff x="2057400" y="0"/>
            <a:chExt cx="7086600" cy="4914908"/>
          </a:xfrm>
        </p:grpSpPr>
        <p:pic>
          <p:nvPicPr>
            <p:cNvPr id="2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98" t="4673" r="19618" b="7185"/>
            <a:stretch/>
          </p:blipFill>
          <p:spPr bwMode="auto">
            <a:xfrm>
              <a:off x="2057400" y="0"/>
              <a:ext cx="7086600" cy="491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 userDrawn="1"/>
          </p:nvSpPr>
          <p:spPr>
            <a:xfrm>
              <a:off x="2057400" y="2532185"/>
              <a:ext cx="229394" cy="2198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pic>
        <p:nvPicPr>
          <p:cNvPr id="4" name="Picture 12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657851"/>
            <a:ext cx="1333500" cy="7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968"/>
          <a:stretch>
            <a:fillRect/>
          </a:stretch>
        </p:blipFill>
        <p:spPr bwMode="auto">
          <a:xfrm>
            <a:off x="508000" y="2531533"/>
            <a:ext cx="35575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6500285"/>
            <a:ext cx="6692900" cy="3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953" b="6396"/>
          <a:stretch/>
        </p:blipFill>
        <p:spPr>
          <a:xfrm>
            <a:off x="7717305" y="6489305"/>
            <a:ext cx="1078795" cy="348564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  <p:sp>
        <p:nvSpPr>
          <p:cNvPr id="12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2463715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Divider Slide - Aris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" t="5296" r="19624" b="7720"/>
          <a:stretch/>
        </p:blipFill>
        <p:spPr bwMode="auto">
          <a:xfrm>
            <a:off x="1665288" y="0"/>
            <a:ext cx="7478712" cy="668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SAG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657851"/>
            <a:ext cx="1333500" cy="7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33"/>
          <a:stretch>
            <a:fillRect/>
          </a:stretch>
        </p:blipFill>
        <p:spPr bwMode="auto">
          <a:xfrm>
            <a:off x="508000" y="2531534"/>
            <a:ext cx="3557588" cy="6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6500285"/>
            <a:ext cx="6692900" cy="3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6" descr="tagline.png"/>
          <p:cNvPicPr>
            <a:picLocks noChangeAspect="1"/>
          </p:cNvPicPr>
          <p:nvPr userDrawn="1"/>
        </p:nvPicPr>
        <p:blipFill rotWithShape="1"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953" b="6396"/>
          <a:stretch/>
        </p:blipFill>
        <p:spPr>
          <a:xfrm>
            <a:off x="7717305" y="6489305"/>
            <a:ext cx="1078795" cy="348564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  <p:sp>
        <p:nvSpPr>
          <p:cNvPr id="10" name="TextBox 22"/>
          <p:cNvSpPr txBox="1">
            <a:spLocks noChangeArrowheads="1"/>
          </p:cNvSpPr>
          <p:nvPr userDrawn="1"/>
        </p:nvSpPr>
        <p:spPr bwMode="auto">
          <a:xfrm>
            <a:off x="466004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2154640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1" name="Picture 39" descr="SAG_Solo_TitleMaster-NEW_Jan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6413" y="1897063"/>
            <a:ext cx="4100512" cy="1604962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Presentation Title Here</a:t>
            </a:r>
            <a:br>
              <a:rPr lang="en-US" altLang="en-US" noProof="0" smtClean="0"/>
            </a:br>
            <a:r>
              <a:rPr lang="en-US" altLang="en-US" noProof="0" smtClean="0"/>
              <a:t>Presentation Subtitle if needed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6413" y="4881563"/>
            <a:ext cx="5822950" cy="10191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defRPr sz="1800" b="1" i="1"/>
            </a:lvl1pPr>
          </a:lstStyle>
          <a:p>
            <a:pPr lvl="0"/>
            <a:r>
              <a:rPr lang="en-US" altLang="en-US" noProof="0" smtClean="0"/>
              <a:t>Presenter Name Here, Title</a:t>
            </a:r>
          </a:p>
          <a:p>
            <a:pPr lvl="0"/>
            <a:r>
              <a:rPr lang="en-US" altLang="en-US" noProof="0" smtClean="0"/>
              <a:t>Presentation Date</a:t>
            </a:r>
          </a:p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9646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4140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-8145172" y="1516064"/>
            <a:ext cx="2608896" cy="776971"/>
          </a:xfrm>
          <a:prstGeom prst="roundRect">
            <a:avLst>
              <a:gd name="adj" fmla="val 1123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96" y="2438907"/>
            <a:ext cx="3969767" cy="1124909"/>
          </a:xfrm>
          <a:prstGeom prst="rect">
            <a:avLst/>
          </a:prstGeom>
        </p:spPr>
        <p:txBody>
          <a:bodyPr/>
          <a:lstStyle>
            <a:lvl1pPr marL="92075" indent="0">
              <a:buNone/>
              <a:defRPr sz="1800" b="0"/>
            </a:lvl1pPr>
            <a:lvl2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1400" baseline="0"/>
            </a:lvl2pPr>
            <a:lvl3pPr>
              <a:defRPr sz="1600"/>
            </a:lvl3pPr>
            <a:lvl4pPr>
              <a:defRPr sz="1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6727" y="4188690"/>
            <a:ext cx="3967936" cy="2176941"/>
          </a:xfrm>
          <a:prstGeom prst="rect">
            <a:avLst/>
          </a:prstGeom>
        </p:spPr>
        <p:txBody>
          <a:bodyPr/>
          <a:lstStyle>
            <a:lvl1pPr marL="228600" indent="-136525">
              <a:buNone/>
              <a:defRPr sz="1800" b="0"/>
            </a:lvl1pPr>
            <a:lvl2pPr marL="228600" marR="0" indent="-13652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24297" y="4188885"/>
            <a:ext cx="3960000" cy="2176747"/>
          </a:xfrm>
          <a:prstGeom prst="rect">
            <a:avLst/>
          </a:prstGeom>
        </p:spPr>
        <p:txBody>
          <a:bodyPr/>
          <a:lstStyle>
            <a:lvl1pPr marL="228600" indent="-136525">
              <a:buNone/>
              <a:defRPr sz="1800" b="0"/>
            </a:lvl1pPr>
            <a:lvl2pPr marL="228600" marR="0" indent="-136525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7156930" y="176145"/>
            <a:ext cx="1691471" cy="57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Logo </a:t>
            </a:r>
            <a:r>
              <a:rPr lang="de-DE" dirty="0" err="1" smtClean="0"/>
              <a:t>customer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6104" y="874544"/>
            <a:ext cx="3978559" cy="1030005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Case Study Slide</a:t>
            </a:r>
            <a:endParaRPr lang="en-US" dirty="0"/>
          </a:p>
        </p:txBody>
      </p:sp>
      <p:sp>
        <p:nvSpPr>
          <p:cNvPr id="8" name="Round Diagonal Corner Rectangle 7"/>
          <p:cNvSpPr>
            <a:spLocks/>
          </p:cNvSpPr>
          <p:nvPr userDrawn="1"/>
        </p:nvSpPr>
        <p:spPr bwMode="auto">
          <a:xfrm>
            <a:off x="474662" y="3649161"/>
            <a:ext cx="3960000" cy="508000"/>
          </a:xfrm>
          <a:prstGeom prst="round2Diag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33356"/>
                </a:solidFill>
                <a:ea typeface="MS PGothic" pitchFamily="34" charset="-128"/>
              </a:rPr>
              <a:t>Opportunity</a:t>
            </a: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4922708" y="3637465"/>
            <a:ext cx="3960000" cy="519697"/>
          </a:xfrm>
          <a:custGeom>
            <a:avLst/>
            <a:gdLst>
              <a:gd name="T0" fmla="*/ 96 w 2472"/>
              <a:gd name="T1" fmla="*/ 0 h 240"/>
              <a:gd name="T2" fmla="*/ 96 w 2472"/>
              <a:gd name="T3" fmla="*/ 0 h 240"/>
              <a:gd name="T4" fmla="*/ 76 w 2472"/>
              <a:gd name="T5" fmla="*/ 2 h 240"/>
              <a:gd name="T6" fmla="*/ 58 w 2472"/>
              <a:gd name="T7" fmla="*/ 8 h 240"/>
              <a:gd name="T8" fmla="*/ 42 w 2472"/>
              <a:gd name="T9" fmla="*/ 16 h 240"/>
              <a:gd name="T10" fmla="*/ 28 w 2472"/>
              <a:gd name="T11" fmla="*/ 28 h 240"/>
              <a:gd name="T12" fmla="*/ 16 w 2472"/>
              <a:gd name="T13" fmla="*/ 42 h 240"/>
              <a:gd name="T14" fmla="*/ 8 w 2472"/>
              <a:gd name="T15" fmla="*/ 58 h 240"/>
              <a:gd name="T16" fmla="*/ 2 w 2472"/>
              <a:gd name="T17" fmla="*/ 76 h 240"/>
              <a:gd name="T18" fmla="*/ 0 w 2472"/>
              <a:gd name="T19" fmla="*/ 96 h 240"/>
              <a:gd name="T20" fmla="*/ 0 w 2472"/>
              <a:gd name="T21" fmla="*/ 240 h 240"/>
              <a:gd name="T22" fmla="*/ 2376 w 2472"/>
              <a:gd name="T23" fmla="*/ 240 h 240"/>
              <a:gd name="T24" fmla="*/ 2376 w 2472"/>
              <a:gd name="T25" fmla="*/ 240 h 240"/>
              <a:gd name="T26" fmla="*/ 2396 w 2472"/>
              <a:gd name="T27" fmla="*/ 238 h 240"/>
              <a:gd name="T28" fmla="*/ 2414 w 2472"/>
              <a:gd name="T29" fmla="*/ 232 h 240"/>
              <a:gd name="T30" fmla="*/ 2430 w 2472"/>
              <a:gd name="T31" fmla="*/ 224 h 240"/>
              <a:gd name="T32" fmla="*/ 2444 w 2472"/>
              <a:gd name="T33" fmla="*/ 212 h 240"/>
              <a:gd name="T34" fmla="*/ 2456 w 2472"/>
              <a:gd name="T35" fmla="*/ 198 h 240"/>
              <a:gd name="T36" fmla="*/ 2464 w 2472"/>
              <a:gd name="T37" fmla="*/ 182 h 240"/>
              <a:gd name="T38" fmla="*/ 2470 w 2472"/>
              <a:gd name="T39" fmla="*/ 164 h 240"/>
              <a:gd name="T40" fmla="*/ 2472 w 2472"/>
              <a:gd name="T41" fmla="*/ 144 h 240"/>
              <a:gd name="T42" fmla="*/ 2472 w 2472"/>
              <a:gd name="T43" fmla="*/ 0 h 240"/>
              <a:gd name="T44" fmla="*/ 96 w 2472"/>
              <a:gd name="T4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72" h="240">
                <a:moveTo>
                  <a:pt x="96" y="0"/>
                </a:moveTo>
                <a:lnTo>
                  <a:pt x="96" y="0"/>
                </a:lnTo>
                <a:lnTo>
                  <a:pt x="76" y="2"/>
                </a:lnTo>
                <a:lnTo>
                  <a:pt x="58" y="8"/>
                </a:lnTo>
                <a:lnTo>
                  <a:pt x="42" y="16"/>
                </a:lnTo>
                <a:lnTo>
                  <a:pt x="28" y="28"/>
                </a:lnTo>
                <a:lnTo>
                  <a:pt x="16" y="42"/>
                </a:lnTo>
                <a:lnTo>
                  <a:pt x="8" y="58"/>
                </a:lnTo>
                <a:lnTo>
                  <a:pt x="2" y="76"/>
                </a:lnTo>
                <a:lnTo>
                  <a:pt x="0" y="96"/>
                </a:lnTo>
                <a:lnTo>
                  <a:pt x="0" y="240"/>
                </a:lnTo>
                <a:lnTo>
                  <a:pt x="2376" y="240"/>
                </a:lnTo>
                <a:lnTo>
                  <a:pt x="2376" y="240"/>
                </a:lnTo>
                <a:lnTo>
                  <a:pt x="2396" y="238"/>
                </a:lnTo>
                <a:lnTo>
                  <a:pt x="2414" y="232"/>
                </a:lnTo>
                <a:lnTo>
                  <a:pt x="2430" y="224"/>
                </a:lnTo>
                <a:lnTo>
                  <a:pt x="2444" y="212"/>
                </a:lnTo>
                <a:lnTo>
                  <a:pt x="2456" y="198"/>
                </a:lnTo>
                <a:lnTo>
                  <a:pt x="2464" y="182"/>
                </a:lnTo>
                <a:lnTo>
                  <a:pt x="2470" y="164"/>
                </a:lnTo>
                <a:lnTo>
                  <a:pt x="2472" y="144"/>
                </a:lnTo>
                <a:lnTo>
                  <a:pt x="2472" y="0"/>
                </a:lnTo>
                <a:lnTo>
                  <a:pt x="9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33356"/>
                </a:solidFill>
                <a:ea typeface="MS PGothic" pitchFamily="34" charset="-128"/>
              </a:rPr>
              <a:t>Result</a:t>
            </a:r>
            <a:endParaRPr lang="en-US" dirty="0">
              <a:solidFill>
                <a:srgbClr val="999999">
                  <a:lumMod val="75000"/>
                </a:srgbClr>
              </a:solidFill>
              <a:ea typeface="MS PGothic" pitchFamily="34" charset="-128"/>
            </a:endParaRPr>
          </a:p>
        </p:txBody>
      </p:sp>
      <p:sp>
        <p:nvSpPr>
          <p:cNvPr id="10" name="Content Placeholder 24"/>
          <p:cNvSpPr>
            <a:spLocks noGrp="1"/>
          </p:cNvSpPr>
          <p:nvPr>
            <p:ph sz="quarter" idx="19" hasCustomPrompt="1"/>
          </p:nvPr>
        </p:nvSpPr>
        <p:spPr>
          <a:xfrm>
            <a:off x="4906108" y="907265"/>
            <a:ext cx="3960000" cy="2480705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text: </a:t>
            </a:r>
          </a:p>
          <a:p>
            <a:pPr lvl="0"/>
            <a:r>
              <a:rPr lang="en-US" dirty="0" smtClean="0"/>
              <a:t>facts &amp; figures – change sizes and color of shape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1904549"/>
            <a:ext cx="3960000" cy="508000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92075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customer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52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Wide and Narrow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3111" y="1506540"/>
            <a:ext cx="2538453" cy="4545011"/>
          </a:xfrm>
          <a:prstGeom prst="roundRect">
            <a:avLst>
              <a:gd name="adj" fmla="val 2549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>
            <a:noAutofit/>
          </a:bodyPr>
          <a:lstStyle>
            <a:lvl1pPr marL="228600" indent="-228600">
              <a:buFont typeface="Arial" pitchFamily="34" charset="0"/>
              <a:buChar char="•"/>
              <a:defRPr sz="2000"/>
            </a:lvl1pPr>
            <a:lvl2pPr marL="457200">
              <a:defRPr sz="1800"/>
            </a:lvl2pPr>
            <a:lvl3pPr marL="685800">
              <a:defRPr sz="1600"/>
            </a:lvl3pPr>
            <a:lvl4pPr marL="914400">
              <a:defRPr sz="1400" baseline="0"/>
            </a:lvl4pPr>
            <a:lvl5pPr marL="914400">
              <a:defRPr sz="1400"/>
            </a:lvl5pPr>
            <a:lvl6pPr marL="914400">
              <a:defRPr sz="1400"/>
            </a:lvl6pPr>
            <a:lvl7pPr marL="914400">
              <a:defRPr sz="1400"/>
            </a:lvl7pPr>
            <a:lvl8pPr marL="914400">
              <a:defRPr sz="1400"/>
            </a:lvl8pPr>
            <a:lvl9pPr marL="914400">
              <a:defRPr sz="1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506539"/>
            <a:ext cx="5450822" cy="4545012"/>
          </a:xfrm>
          <a:prstGeom prst="roundRect">
            <a:avLst>
              <a:gd name="adj" fmla="val 1375"/>
            </a:avLst>
          </a:prstGeom>
          <a:noFill/>
          <a:ln w="19050">
            <a:noFill/>
            <a:miter lim="800000"/>
          </a:ln>
        </p:spPr>
        <p:txBody>
          <a:bodyPr lIns="91440" tIns="91440" r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2439" y="861484"/>
            <a:ext cx="8239125" cy="62734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slide title (use sentence case)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3966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wo Column Content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2438" y="1506539"/>
            <a:ext cx="4079221" cy="4545012"/>
          </a:xfrm>
          <a:prstGeom prst="roundRect">
            <a:avLst>
              <a:gd name="adj" fmla="val 137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806017" y="1506539"/>
            <a:ext cx="3885547" cy="4545012"/>
          </a:xfrm>
          <a:prstGeom prst="roundRect">
            <a:avLst>
              <a:gd name="adj" fmla="val 1375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3420000" scaled="0"/>
          </a:gradFill>
          <a:ln w="19050">
            <a:noFill/>
            <a:miter lim="800000"/>
          </a:ln>
        </p:spPr>
        <p:txBody>
          <a:bodyPr lIns="91440" tIns="91440" r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439" y="861484"/>
            <a:ext cx="8239125" cy="62734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slide title (use sentence case)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22964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wo column layout 0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-8145172" y="1516064"/>
            <a:ext cx="2608896" cy="776971"/>
          </a:xfrm>
          <a:prstGeom prst="roundRect">
            <a:avLst>
              <a:gd name="adj" fmla="val 11235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23" y="2214505"/>
            <a:ext cx="4086080" cy="3860329"/>
          </a:xfrm>
          <a:prstGeom prst="roundRect">
            <a:avLst>
              <a:gd name="adj" fmla="val 1375"/>
            </a:avLst>
          </a:prstGeom>
          <a:ln w="12700">
            <a:solidFill>
              <a:srgbClr val="BFBFB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647760" y="2214505"/>
            <a:ext cx="4069203" cy="3860329"/>
          </a:xfrm>
          <a:prstGeom prst="roundRect">
            <a:avLst>
              <a:gd name="adj" fmla="val 1375"/>
            </a:avLst>
          </a:prstGeom>
          <a:ln w="12700">
            <a:solidFill>
              <a:srgbClr val="BFBFB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46456" y="1533397"/>
            <a:ext cx="4082560" cy="653627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/>
          <a:lstStyle>
            <a:lvl1pPr marL="92075" indent="0" algn="ctr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639707" y="1523237"/>
            <a:ext cx="4067732" cy="653627"/>
          </a:xfrm>
          <a:prstGeom prst="round2Diag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anchor="ctr"/>
          <a:lstStyle>
            <a:lvl1pPr marL="92075" indent="0" algn="ctr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column 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2439" y="861484"/>
            <a:ext cx="8239125" cy="62734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slide title (use sentence case)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25082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wo Column Content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1"/>
          <p:cNvSpPr/>
          <p:nvPr/>
        </p:nvSpPr>
        <p:spPr>
          <a:xfrm>
            <a:off x="4652279" y="1516064"/>
            <a:ext cx="4047223" cy="4748813"/>
          </a:xfrm>
          <a:prstGeom prst="roundRect">
            <a:avLst>
              <a:gd name="adj" fmla="val 3539"/>
            </a:avLst>
          </a:prstGeom>
          <a:solidFill>
            <a:srgbClr val="00709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" name="Rounded Rectangle 12"/>
          <p:cNvSpPr/>
          <p:nvPr/>
        </p:nvSpPr>
        <p:spPr>
          <a:xfrm>
            <a:off x="452439" y="1516064"/>
            <a:ext cx="4094849" cy="4748813"/>
          </a:xfrm>
          <a:prstGeom prst="roundRect">
            <a:avLst>
              <a:gd name="adj" fmla="val 3539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>
            <a:fillRect/>
          </a:stretch>
        </p:blipFill>
        <p:spPr bwMode="auto">
          <a:xfrm>
            <a:off x="654051" y="2178051"/>
            <a:ext cx="3744913" cy="393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9"/>
          <a:stretch>
            <a:fillRect/>
          </a:stretch>
        </p:blipFill>
        <p:spPr bwMode="auto">
          <a:xfrm>
            <a:off x="4843463" y="2178051"/>
            <a:ext cx="3744912" cy="393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9" y="1527350"/>
            <a:ext cx="4080809" cy="4533725"/>
          </a:xfrm>
          <a:prstGeom prst="roundRect">
            <a:avLst>
              <a:gd name="adj" fmla="val 0"/>
            </a:avLst>
          </a:prstGeom>
          <a:noFill/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666316" y="1516063"/>
            <a:ext cx="4033184" cy="4545012"/>
          </a:xfrm>
          <a:prstGeom prst="roundRect">
            <a:avLst>
              <a:gd name="adj" fmla="val 0"/>
            </a:avLst>
          </a:prstGeom>
          <a:noFill/>
          <a:ln w="19050">
            <a:noFill/>
            <a:miter lim="800000"/>
          </a:ln>
        </p:spPr>
        <p:txBody>
          <a:bodyPr lIns="91440" tIns="91440" rIns="91440" bIns="91440">
            <a:noAutofit/>
          </a:bodyPr>
          <a:lstStyle>
            <a:lvl1pPr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2439" y="861484"/>
            <a:ext cx="8239125" cy="62734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slide title (use sentence case)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69438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G - 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-1587" y="4445187"/>
            <a:ext cx="9144000" cy="19849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29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69162"/>
          <a:stretch>
            <a:fillRect/>
          </a:stretch>
        </p:blipFill>
        <p:spPr bwMode="auto">
          <a:xfrm>
            <a:off x="500064" y="4728633"/>
            <a:ext cx="8212137" cy="16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92974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Title Slide - Black 0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1534" b="382"/>
          <a:stretch/>
        </p:blipFill>
        <p:spPr bwMode="auto">
          <a:xfrm>
            <a:off x="2356338" y="48000"/>
            <a:ext cx="6794501" cy="68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5384"/>
            <a:ext cx="6924675" cy="19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4"/>
          <p:cNvSpPr txBox="1">
            <a:spLocks noChangeArrowheads="1"/>
          </p:cNvSpPr>
          <p:nvPr userDrawn="1"/>
        </p:nvSpPr>
        <p:spPr bwMode="auto">
          <a:xfrm>
            <a:off x="452438" y="6413500"/>
            <a:ext cx="16621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</a:rPr>
              <a:t>©2013 Software AG. All rights reserved.</a:t>
            </a:r>
          </a:p>
        </p:txBody>
      </p:sp>
      <p:pic>
        <p:nvPicPr>
          <p:cNvPr id="8" name="Picture 12" descr="SAG 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452439" y="3775850"/>
            <a:ext cx="3917681" cy="51114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i="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18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2438" y="1066801"/>
            <a:ext cx="3407044" cy="1498272"/>
          </a:xfrm>
        </p:spPr>
        <p:txBody>
          <a:bodyPr anchor="b">
            <a:noAutofit/>
          </a:bodyPr>
          <a:lstStyle>
            <a:lvl1pPr>
              <a:defRPr sz="2800" baseline="0">
                <a:solidFill>
                  <a:srgbClr val="038299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dirty="0"/>
          </a:p>
        </p:txBody>
      </p:sp>
      <p:sp>
        <p:nvSpPr>
          <p:cNvPr id="21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2438" y="2587088"/>
            <a:ext cx="3846430" cy="695373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79189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3527426" y="6589184"/>
            <a:ext cx="339566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December 9, 2011</a:t>
            </a: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201614" y="6589184"/>
            <a:ext cx="5589587" cy="245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6927850" y="6589184"/>
            <a:ext cx="457200" cy="2286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27613A-901D-4953-9202-99314776775D}" type="slidenum">
              <a:rPr lang="en-US">
                <a:solidFill>
                  <a:srgbClr val="FFFFFF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439" y="861484"/>
            <a:ext cx="8239125" cy="62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slide title (use sentence case)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2439" y="1500555"/>
            <a:ext cx="8239125" cy="46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1" name="Picture 12" descr="SAG logo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18"/>
            <a:ext cx="1317625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452438" y="7283613"/>
            <a:ext cx="317500" cy="1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700" dirty="0" smtClean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800100" y="6650567"/>
            <a:ext cx="28321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7F7F7F"/>
                </a:solidFill>
                <a:cs typeface="Arial" pitchFamily="34" charset="0"/>
              </a:rPr>
              <a:t>©2013 Software AG. All rights reserved. For internal use only</a:t>
            </a:r>
          </a:p>
        </p:txBody>
      </p:sp>
      <p:pic>
        <p:nvPicPr>
          <p:cNvPr id="1034" name="Picture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6500285"/>
            <a:ext cx="6692900" cy="3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6" descr="tagline.png"/>
          <p:cNvPicPr>
            <a:picLocks noChangeAspect="1"/>
          </p:cNvPicPr>
          <p:nvPr/>
        </p:nvPicPr>
        <p:blipFill rotWithShape="1">
          <a:blip r:embed="rId2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t="-1703" r="1953" b="6396"/>
          <a:stretch/>
        </p:blipFill>
        <p:spPr>
          <a:xfrm>
            <a:off x="7717305" y="6489305"/>
            <a:ext cx="1078795" cy="348564"/>
          </a:xfrm>
          <a:prstGeom prst="rect">
            <a:avLst/>
          </a:prstGeom>
          <a:effectLst>
            <a:outerShdw blurRad="101600" sx="105000" sy="105000" algn="ctr" rotWithShape="0">
              <a:prstClr val="black">
                <a:alpha val="88000"/>
              </a:prstClr>
            </a:outerShdw>
          </a:effectLst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30825" y="6630216"/>
            <a:ext cx="242887" cy="14393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8714038-F777-4D6C-BF39-F3C9BE8830C2}" type="slidenum">
              <a:rPr lang="en-US" sz="700" smtClean="0">
                <a:solidFill>
                  <a:srgbClr val="999999"/>
                </a:solidFill>
                <a:cs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700" dirty="0" smtClean="0">
                <a:solidFill>
                  <a:srgbClr val="999999"/>
                </a:solidFill>
                <a:cs typeface="Arial" pitchFamily="34" charset="0"/>
              </a:rPr>
              <a:t>   |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14" y="6686962"/>
            <a:ext cx="938096" cy="1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med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rebuchet MS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457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Arial" charset="0"/>
        <a:buChar char="•"/>
        <a:defRPr sz="18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buChar char="—"/>
        <a:defRPr sz="16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buChar char="—"/>
        <a:defRPr sz="14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4pPr>
      <a:lvl5pPr marL="914400" indent="914400" algn="l" rtl="0" eaLnBrk="1" fontAlgn="base" hangingPunct="1">
        <a:spcBef>
          <a:spcPts val="300"/>
        </a:spcBef>
        <a:spcAft>
          <a:spcPct val="0"/>
        </a:spcAft>
        <a:buFont typeface="Trebuchet MS" pitchFamily="34" charset="0"/>
        <a:defRPr sz="1400" kern="1200">
          <a:solidFill>
            <a:srgbClr val="233356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300"/>
        </a:spcBef>
        <a:buFont typeface="Trebuchet MS" pitchFamily="34" charset="0"/>
        <a:buChar char="—"/>
        <a:defRPr sz="16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webMethods R&amp;D</a:t>
            </a:r>
            <a:br>
              <a:rPr lang="en-US" altLang="en-US"/>
            </a:br>
            <a:r>
              <a:rPr lang="en-US" altLang="en-US"/>
              <a:t>Process Overview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>
              <a:buNone/>
            </a:pPr>
            <a:r>
              <a:rPr lang="de-DE" altLang="en-US" dirty="0" smtClean="0"/>
              <a:t>Harish Krishnaswamy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792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" y="935587"/>
            <a:ext cx="5364741" cy="188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643025" y="734267"/>
            <a:ext cx="8195481" cy="5684460"/>
          </a:xfrm>
          <a:custGeom>
            <a:avLst/>
            <a:gdLst>
              <a:gd name="connsiteX0" fmla="*/ 6824 w 8195481"/>
              <a:gd name="connsiteY0" fmla="*/ 4176215 h 4183039"/>
              <a:gd name="connsiteX1" fmla="*/ 0 w 8195481"/>
              <a:gd name="connsiteY1" fmla="*/ 1610436 h 4183039"/>
              <a:gd name="connsiteX2" fmla="*/ 4769893 w 8195481"/>
              <a:gd name="connsiteY2" fmla="*/ 1610436 h 4183039"/>
              <a:gd name="connsiteX3" fmla="*/ 4763069 w 8195481"/>
              <a:gd name="connsiteY3" fmla="*/ 0 h 4183039"/>
              <a:gd name="connsiteX4" fmla="*/ 8195481 w 8195481"/>
              <a:gd name="connsiteY4" fmla="*/ 6824 h 4183039"/>
              <a:gd name="connsiteX5" fmla="*/ 8195481 w 8195481"/>
              <a:gd name="connsiteY5" fmla="*/ 4183039 h 4183039"/>
              <a:gd name="connsiteX6" fmla="*/ 6824 w 8195481"/>
              <a:gd name="connsiteY6" fmla="*/ 4176215 h 418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5481" h="4183039">
                <a:moveTo>
                  <a:pt x="6824" y="4176215"/>
                </a:moveTo>
                <a:cubicBezTo>
                  <a:pt x="4549" y="3320955"/>
                  <a:pt x="2275" y="2465696"/>
                  <a:pt x="0" y="1610436"/>
                </a:cubicBezTo>
                <a:lnTo>
                  <a:pt x="4769893" y="1610436"/>
                </a:lnTo>
                <a:cubicBezTo>
                  <a:pt x="4767618" y="1073624"/>
                  <a:pt x="4765344" y="536812"/>
                  <a:pt x="4763069" y="0"/>
                </a:cubicBezTo>
                <a:lnTo>
                  <a:pt x="8195481" y="6824"/>
                </a:lnTo>
                <a:lnTo>
                  <a:pt x="8195481" y="4183039"/>
                </a:lnTo>
                <a:lnTo>
                  <a:pt x="6824" y="41762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243588" y="1549977"/>
            <a:ext cx="2356125" cy="508032"/>
          </a:xfrm>
          <a:prstGeom prst="rect">
            <a:avLst/>
          </a:prstGeom>
          <a:noFill/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857" y="8469"/>
            <a:ext cx="753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233356"/>
                </a:solidFill>
                <a:ea typeface="MS PGothic" pitchFamily="34" charset="-128"/>
              </a:rPr>
              <a:t>Release Development – Iterations</a:t>
            </a:r>
            <a:endParaRPr lang="en-US" sz="2400">
              <a:solidFill>
                <a:srgbClr val="233356"/>
              </a:solidFill>
              <a:ea typeface="MS PGothic" pitchFamily="34" charset="-128"/>
            </a:endParaRPr>
          </a:p>
        </p:txBody>
      </p:sp>
      <p:cxnSp>
        <p:nvCxnSpPr>
          <p:cNvPr id="259" name="Straight Connector 258"/>
          <p:cNvCxnSpPr>
            <a:stCxn id="5" idx="3"/>
          </p:cNvCxnSpPr>
          <p:nvPr/>
        </p:nvCxnSpPr>
        <p:spPr>
          <a:xfrm flipH="1">
            <a:off x="3599711" y="734269"/>
            <a:ext cx="1806380" cy="815711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>
            <a:endCxn id="5" idx="1"/>
          </p:cNvCxnSpPr>
          <p:nvPr/>
        </p:nvCxnSpPr>
        <p:spPr>
          <a:xfrm flipH="1">
            <a:off x="643025" y="2058009"/>
            <a:ext cx="600563" cy="864728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5519083" y="784675"/>
            <a:ext cx="32261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Breakdown from Investment Plan to </a:t>
            </a:r>
            <a:br>
              <a:rPr lang="en-US" sz="1400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User Stories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Ranked Backlogs for Features and </a:t>
            </a:r>
            <a:br>
              <a:rPr lang="en-US" sz="1400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User Stories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Teams pull User Stories from Backlog for implementation</a:t>
            </a:r>
          </a:p>
        </p:txBody>
      </p:sp>
      <p:grpSp>
        <p:nvGrpSpPr>
          <p:cNvPr id="545" name="Group 544"/>
          <p:cNvGrpSpPr/>
          <p:nvPr/>
        </p:nvGrpSpPr>
        <p:grpSpPr>
          <a:xfrm>
            <a:off x="752404" y="3004751"/>
            <a:ext cx="7952963" cy="3366731"/>
            <a:chOff x="787400" y="1346880"/>
            <a:chExt cx="7952963" cy="2525047"/>
          </a:xfrm>
        </p:grpSpPr>
        <p:sp>
          <p:nvSpPr>
            <p:cNvPr id="546" name="Rectangle 545"/>
            <p:cNvSpPr/>
            <p:nvPr/>
          </p:nvSpPr>
          <p:spPr>
            <a:xfrm>
              <a:off x="6117870" y="1739338"/>
              <a:ext cx="1577986" cy="1977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94224" y="1739690"/>
              <a:ext cx="1563624" cy="2103120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</a:rPr>
                <a:t>Investment Plan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94849" y="1739690"/>
              <a:ext cx="1234440" cy="2103120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</a:rPr>
                <a:t>Themes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653866" y="1739690"/>
              <a:ext cx="1234440" cy="210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</a:rPr>
                <a:t>Features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919232" y="1739690"/>
              <a:ext cx="1225296" cy="21031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</a:rPr>
                <a:t>User Stories</a:t>
              </a:r>
            </a:p>
          </p:txBody>
        </p:sp>
        <p:sp>
          <p:nvSpPr>
            <p:cNvPr id="551" name="Isosceles Triangle 550"/>
            <p:cNvSpPr/>
            <p:nvPr/>
          </p:nvSpPr>
          <p:spPr>
            <a:xfrm>
              <a:off x="787400" y="1969069"/>
              <a:ext cx="5273148" cy="190084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rgbClr val="233356"/>
                </a:solidFill>
              </a:endParaRPr>
            </a:p>
          </p:txBody>
        </p:sp>
        <p:sp>
          <p:nvSpPr>
            <p:cNvPr id="552" name="AutoShape 24"/>
            <p:cNvSpPr>
              <a:spLocks noChangeArrowheads="1"/>
            </p:cNvSpPr>
            <p:nvPr/>
          </p:nvSpPr>
          <p:spPr bwMode="auto">
            <a:xfrm flipH="1">
              <a:off x="5246817" y="2028453"/>
              <a:ext cx="45720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Story 1</a:t>
              </a:r>
            </a:p>
          </p:txBody>
        </p:sp>
        <p:sp>
          <p:nvSpPr>
            <p:cNvPr id="553" name="AutoShape 25"/>
            <p:cNvSpPr>
              <a:spLocks noChangeArrowheads="1"/>
            </p:cNvSpPr>
            <p:nvPr/>
          </p:nvSpPr>
          <p:spPr bwMode="auto">
            <a:xfrm flipH="1">
              <a:off x="5246817" y="2302945"/>
              <a:ext cx="45720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Story 2</a:t>
              </a:r>
            </a:p>
          </p:txBody>
        </p:sp>
        <p:sp>
          <p:nvSpPr>
            <p:cNvPr id="554" name="AutoShape 26"/>
            <p:cNvSpPr>
              <a:spLocks noChangeArrowheads="1"/>
            </p:cNvSpPr>
            <p:nvPr/>
          </p:nvSpPr>
          <p:spPr bwMode="auto">
            <a:xfrm flipH="1">
              <a:off x="5246817" y="2577437"/>
              <a:ext cx="45720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Story 3</a:t>
              </a:r>
            </a:p>
          </p:txBody>
        </p:sp>
        <p:sp>
          <p:nvSpPr>
            <p:cNvPr id="555" name="AutoShape 27"/>
            <p:cNvSpPr>
              <a:spLocks noChangeArrowheads="1"/>
            </p:cNvSpPr>
            <p:nvPr/>
          </p:nvSpPr>
          <p:spPr bwMode="auto">
            <a:xfrm flipH="1">
              <a:off x="5246817" y="2851929"/>
              <a:ext cx="45720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Story 4</a:t>
              </a:r>
            </a:p>
          </p:txBody>
        </p:sp>
        <p:sp>
          <p:nvSpPr>
            <p:cNvPr id="556" name="AutoShape 28"/>
            <p:cNvSpPr>
              <a:spLocks noChangeArrowheads="1"/>
            </p:cNvSpPr>
            <p:nvPr/>
          </p:nvSpPr>
          <p:spPr bwMode="auto">
            <a:xfrm flipH="1">
              <a:off x="5246817" y="3400915"/>
              <a:ext cx="45720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Story 6</a:t>
              </a:r>
            </a:p>
          </p:txBody>
        </p:sp>
        <p:sp>
          <p:nvSpPr>
            <p:cNvPr id="557" name="AutoShape 29"/>
            <p:cNvSpPr>
              <a:spLocks noChangeArrowheads="1"/>
            </p:cNvSpPr>
            <p:nvPr/>
          </p:nvSpPr>
          <p:spPr bwMode="auto">
            <a:xfrm flipH="1">
              <a:off x="5246817" y="3126421"/>
              <a:ext cx="45720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Story 5</a:t>
              </a:r>
            </a:p>
          </p:txBody>
        </p:sp>
        <p:sp>
          <p:nvSpPr>
            <p:cNvPr id="558" name="AutoShape 30"/>
            <p:cNvSpPr>
              <a:spLocks noChangeArrowheads="1"/>
            </p:cNvSpPr>
            <p:nvPr/>
          </p:nvSpPr>
          <p:spPr bwMode="auto">
            <a:xfrm flipH="1">
              <a:off x="3909618" y="2028453"/>
              <a:ext cx="64008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Feature 1</a:t>
              </a:r>
            </a:p>
          </p:txBody>
        </p:sp>
        <p:sp>
          <p:nvSpPr>
            <p:cNvPr id="559" name="AutoShape 31"/>
            <p:cNvSpPr>
              <a:spLocks noChangeArrowheads="1"/>
            </p:cNvSpPr>
            <p:nvPr/>
          </p:nvSpPr>
          <p:spPr bwMode="auto">
            <a:xfrm flipH="1">
              <a:off x="3909618" y="2365099"/>
              <a:ext cx="64008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Feature 2</a:t>
              </a:r>
            </a:p>
          </p:txBody>
        </p:sp>
        <p:sp>
          <p:nvSpPr>
            <p:cNvPr id="560" name="AutoShape 32"/>
            <p:cNvSpPr>
              <a:spLocks noChangeArrowheads="1"/>
            </p:cNvSpPr>
            <p:nvPr/>
          </p:nvSpPr>
          <p:spPr bwMode="auto">
            <a:xfrm flipH="1">
              <a:off x="3909618" y="2717877"/>
              <a:ext cx="640080" cy="18288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00" kern="0">
                  <a:solidFill>
                    <a:srgbClr val="FFFFFF"/>
                  </a:solidFill>
                  <a:ea typeface="MS PGothic" pitchFamily="34" charset="-128"/>
                </a:rPr>
                <a:t>Feature 3</a:t>
              </a:r>
            </a:p>
          </p:txBody>
        </p:sp>
        <p:sp>
          <p:nvSpPr>
            <p:cNvPr id="561" name="Line 41"/>
            <p:cNvSpPr>
              <a:spLocks noChangeShapeType="1"/>
            </p:cNvSpPr>
            <p:nvPr/>
          </p:nvSpPr>
          <p:spPr bwMode="auto">
            <a:xfrm flipH="1" flipV="1">
              <a:off x="4563820" y="2106362"/>
              <a:ext cx="682996" cy="0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62" name="Line 42"/>
            <p:cNvSpPr>
              <a:spLocks noChangeShapeType="1"/>
            </p:cNvSpPr>
            <p:nvPr/>
          </p:nvSpPr>
          <p:spPr bwMode="auto">
            <a:xfrm flipH="1" flipV="1">
              <a:off x="4563823" y="2181556"/>
              <a:ext cx="682994" cy="203637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63" name="Line 43"/>
            <p:cNvSpPr>
              <a:spLocks noChangeShapeType="1"/>
            </p:cNvSpPr>
            <p:nvPr/>
          </p:nvSpPr>
          <p:spPr bwMode="auto">
            <a:xfrm flipH="1" flipV="1">
              <a:off x="4563953" y="2456539"/>
              <a:ext cx="682863" cy="206046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64" name="Line 44"/>
            <p:cNvSpPr>
              <a:spLocks noChangeShapeType="1"/>
            </p:cNvSpPr>
            <p:nvPr/>
          </p:nvSpPr>
          <p:spPr bwMode="auto">
            <a:xfrm flipH="1" flipV="1">
              <a:off x="4563952" y="2528214"/>
              <a:ext cx="682863" cy="396131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65" name="Line 45"/>
            <p:cNvSpPr>
              <a:spLocks noChangeShapeType="1"/>
            </p:cNvSpPr>
            <p:nvPr/>
          </p:nvSpPr>
          <p:spPr bwMode="auto">
            <a:xfrm flipH="1" flipV="1">
              <a:off x="4563953" y="2809317"/>
              <a:ext cx="682863" cy="405808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66" name="Line 46"/>
            <p:cNvSpPr>
              <a:spLocks noChangeShapeType="1"/>
            </p:cNvSpPr>
            <p:nvPr/>
          </p:nvSpPr>
          <p:spPr bwMode="auto">
            <a:xfrm flipH="1" flipV="1">
              <a:off x="4563952" y="2900757"/>
              <a:ext cx="682864" cy="581297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grpSp>
          <p:nvGrpSpPr>
            <p:cNvPr id="567" name="Group 566"/>
            <p:cNvGrpSpPr/>
            <p:nvPr/>
          </p:nvGrpSpPr>
          <p:grpSpPr>
            <a:xfrm>
              <a:off x="6368683" y="2440539"/>
              <a:ext cx="568932" cy="587491"/>
              <a:chOff x="7179630" y="662838"/>
              <a:chExt cx="632147" cy="652770"/>
            </a:xfrm>
          </p:grpSpPr>
          <p:sp>
            <p:nvSpPr>
              <p:cNvPr id="621" name="Rectangle 620"/>
              <p:cNvSpPr/>
              <p:nvPr/>
            </p:nvSpPr>
            <p:spPr>
              <a:xfrm>
                <a:off x="7273850" y="753795"/>
                <a:ext cx="469311" cy="56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0916" y="858408"/>
                <a:ext cx="4095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3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7179630" y="662838"/>
                <a:ext cx="632147" cy="20518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kern="0">
                    <a:solidFill>
                      <a:srgbClr val="233356"/>
                    </a:solidFill>
                    <a:ea typeface="MS PGothic" pitchFamily="34" charset="-128"/>
                  </a:rPr>
                  <a:t>Team B</a:t>
                </a:r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6368683" y="3084978"/>
              <a:ext cx="568932" cy="587491"/>
              <a:chOff x="8049675" y="269464"/>
              <a:chExt cx="632147" cy="652770"/>
            </a:xfrm>
          </p:grpSpPr>
          <p:sp>
            <p:nvSpPr>
              <p:cNvPr id="618" name="Rectangle 617"/>
              <p:cNvSpPr/>
              <p:nvPr/>
            </p:nvSpPr>
            <p:spPr>
              <a:xfrm>
                <a:off x="8131092" y="352799"/>
                <a:ext cx="469311" cy="56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1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961" y="465034"/>
                <a:ext cx="4095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0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8049675" y="269464"/>
                <a:ext cx="632147" cy="20518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kern="0">
                    <a:solidFill>
                      <a:srgbClr val="233356"/>
                    </a:solidFill>
                    <a:ea typeface="MS PGothic" pitchFamily="34" charset="-128"/>
                  </a:rPr>
                  <a:t>Team C</a:t>
                </a:r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6368683" y="1796100"/>
              <a:ext cx="568932" cy="587491"/>
              <a:chOff x="6379761" y="571589"/>
              <a:chExt cx="632147" cy="652770"/>
            </a:xfrm>
          </p:grpSpPr>
          <p:sp>
            <p:nvSpPr>
              <p:cNvPr id="615" name="Rectangle 614"/>
              <p:cNvSpPr/>
              <p:nvPr/>
            </p:nvSpPr>
            <p:spPr>
              <a:xfrm>
                <a:off x="6462997" y="663012"/>
                <a:ext cx="469311" cy="56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1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1047" y="767159"/>
                <a:ext cx="4095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7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6379761" y="571589"/>
                <a:ext cx="632147" cy="20518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kern="0">
                    <a:solidFill>
                      <a:srgbClr val="233356"/>
                    </a:solidFill>
                    <a:ea typeface="MS PGothic" pitchFamily="34" charset="-128"/>
                  </a:rPr>
                  <a:t>Team A</a:t>
                </a:r>
              </a:p>
            </p:txBody>
          </p:sp>
        </p:grpSp>
        <p:sp>
          <p:nvSpPr>
            <p:cNvPr id="570" name="Line 35"/>
            <p:cNvSpPr>
              <a:spLocks noChangeShapeType="1"/>
            </p:cNvSpPr>
            <p:nvPr/>
          </p:nvSpPr>
          <p:spPr bwMode="auto">
            <a:xfrm flipH="1">
              <a:off x="5704017" y="2106362"/>
              <a:ext cx="713064" cy="0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1" name="Line 36"/>
            <p:cNvSpPr>
              <a:spLocks noChangeShapeType="1"/>
            </p:cNvSpPr>
            <p:nvPr/>
          </p:nvSpPr>
          <p:spPr bwMode="auto">
            <a:xfrm flipH="1">
              <a:off x="5704014" y="2223798"/>
              <a:ext cx="713066" cy="161396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2" name="Line 37"/>
            <p:cNvSpPr>
              <a:spLocks noChangeShapeType="1"/>
            </p:cNvSpPr>
            <p:nvPr/>
          </p:nvSpPr>
          <p:spPr bwMode="auto">
            <a:xfrm flipH="1">
              <a:off x="5704016" y="3492355"/>
              <a:ext cx="713064" cy="3462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3" name="Line 38"/>
            <p:cNvSpPr>
              <a:spLocks noChangeShapeType="1"/>
            </p:cNvSpPr>
            <p:nvPr/>
          </p:nvSpPr>
          <p:spPr bwMode="auto">
            <a:xfrm flipH="1">
              <a:off x="5704017" y="2855985"/>
              <a:ext cx="713064" cy="375647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4" name="Line 39"/>
            <p:cNvSpPr>
              <a:spLocks noChangeShapeType="1"/>
            </p:cNvSpPr>
            <p:nvPr/>
          </p:nvSpPr>
          <p:spPr bwMode="auto">
            <a:xfrm flipH="1" flipV="1">
              <a:off x="5704017" y="2936534"/>
              <a:ext cx="713063" cy="445466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5" name="Line 40"/>
            <p:cNvSpPr>
              <a:spLocks noChangeShapeType="1"/>
            </p:cNvSpPr>
            <p:nvPr/>
          </p:nvSpPr>
          <p:spPr bwMode="auto">
            <a:xfrm flipH="1" flipV="1">
              <a:off x="5704017" y="2680271"/>
              <a:ext cx="713063" cy="80046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grpSp>
          <p:nvGrpSpPr>
            <p:cNvPr id="576" name="Group 575"/>
            <p:cNvGrpSpPr/>
            <p:nvPr/>
          </p:nvGrpSpPr>
          <p:grpSpPr>
            <a:xfrm>
              <a:off x="2793528" y="1969068"/>
              <a:ext cx="370845" cy="508781"/>
              <a:chOff x="3693220" y="2648046"/>
              <a:chExt cx="370845" cy="508781"/>
            </a:xfrm>
          </p:grpSpPr>
          <p:pic>
            <p:nvPicPr>
              <p:cNvPr id="611" name="Picture 2"/>
              <p:cNvPicPr>
                <a:picLocks noChangeAspect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844607" y="2648046"/>
                <a:ext cx="219458" cy="281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2" name="Picture 2"/>
              <p:cNvPicPr>
                <a:picLocks noChangeAspect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783899" y="2720425"/>
                <a:ext cx="219458" cy="281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3" name="Picture 2"/>
              <p:cNvPicPr>
                <a:picLocks noChangeAspect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733099" y="2799917"/>
                <a:ext cx="219458" cy="281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" name="Picture 2"/>
              <p:cNvPicPr>
                <a:picLocks noChangeAspect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3693220" y="2875575"/>
                <a:ext cx="219458" cy="281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77" name="Line 41"/>
            <p:cNvSpPr>
              <a:spLocks noChangeShapeType="1"/>
            </p:cNvSpPr>
            <p:nvPr/>
          </p:nvSpPr>
          <p:spPr bwMode="auto">
            <a:xfrm flipH="1" flipV="1">
              <a:off x="3223432" y="2113720"/>
              <a:ext cx="684333" cy="1144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8" name="Line 41"/>
            <p:cNvSpPr>
              <a:spLocks noChangeShapeType="1"/>
            </p:cNvSpPr>
            <p:nvPr/>
          </p:nvSpPr>
          <p:spPr bwMode="auto">
            <a:xfrm flipH="1" flipV="1">
              <a:off x="3223435" y="2264493"/>
              <a:ext cx="669904" cy="197457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79" name="Line 41"/>
            <p:cNvSpPr>
              <a:spLocks noChangeShapeType="1"/>
            </p:cNvSpPr>
            <p:nvPr/>
          </p:nvSpPr>
          <p:spPr bwMode="auto">
            <a:xfrm flipH="1" flipV="1">
              <a:off x="3223435" y="2402189"/>
              <a:ext cx="669904" cy="407195"/>
            </a:xfrm>
            <a:prstGeom prst="line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80" name="Line 41"/>
            <p:cNvSpPr>
              <a:spLocks noChangeShapeType="1"/>
            </p:cNvSpPr>
            <p:nvPr/>
          </p:nvSpPr>
          <p:spPr bwMode="auto">
            <a:xfrm flipH="1">
              <a:off x="2132884" y="2120939"/>
              <a:ext cx="541525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050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81" name="Line 35"/>
            <p:cNvSpPr>
              <a:spLocks noChangeShapeType="1"/>
            </p:cNvSpPr>
            <p:nvPr/>
          </p:nvSpPr>
          <p:spPr bwMode="auto">
            <a:xfrm flipH="1">
              <a:off x="6903307" y="2137649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82" name="Line 35"/>
            <p:cNvSpPr>
              <a:spLocks noChangeShapeType="1"/>
            </p:cNvSpPr>
            <p:nvPr/>
          </p:nvSpPr>
          <p:spPr bwMode="auto">
            <a:xfrm flipH="1">
              <a:off x="6903307" y="2794738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83" name="Line 35"/>
            <p:cNvSpPr>
              <a:spLocks noChangeShapeType="1"/>
            </p:cNvSpPr>
            <p:nvPr/>
          </p:nvSpPr>
          <p:spPr bwMode="auto">
            <a:xfrm flipH="1">
              <a:off x="6903307" y="3467407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584" name="TextBox 583"/>
            <p:cNvSpPr txBox="1"/>
            <p:nvPr/>
          </p:nvSpPr>
          <p:spPr>
            <a:xfrm>
              <a:off x="6863156" y="1701854"/>
              <a:ext cx="10035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D9D9D9">
                      <a:lumMod val="50000"/>
                    </a:srgbClr>
                  </a:solidFill>
                  <a:ea typeface="MS PGothic" pitchFamily="34" charset="-128"/>
                </a:rPr>
                <a:t>Products</a:t>
              </a:r>
            </a:p>
          </p:txBody>
        </p:sp>
        <p:grpSp>
          <p:nvGrpSpPr>
            <p:cNvPr id="585" name="Group 584"/>
            <p:cNvGrpSpPr/>
            <p:nvPr/>
          </p:nvGrpSpPr>
          <p:grpSpPr>
            <a:xfrm>
              <a:off x="4087724" y="2827823"/>
              <a:ext cx="476230" cy="423321"/>
              <a:chOff x="4847716" y="3506801"/>
              <a:chExt cx="476230" cy="423321"/>
            </a:xfrm>
          </p:grpSpPr>
          <p:sp>
            <p:nvSpPr>
              <p:cNvPr id="609" name="TextBox 608"/>
              <p:cNvSpPr txBox="1"/>
              <p:nvPr/>
            </p:nvSpPr>
            <p:spPr>
              <a:xfrm rot="5400000">
                <a:off x="4890855" y="3497031"/>
                <a:ext cx="404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>
                        <a:lumMod val="50000"/>
                      </a:srgbClr>
                    </a:solidFill>
                    <a:ea typeface="MS PGothic" pitchFamily="34" charset="-128"/>
                  </a:rPr>
                  <a:t>…</a:t>
                </a:r>
              </a:p>
            </p:txBody>
          </p:sp>
          <p:sp>
            <p:nvSpPr>
              <p:cNvPr id="610" name="TextBox 609"/>
              <p:cNvSpPr txBox="1"/>
              <p:nvPr/>
            </p:nvSpPr>
            <p:spPr>
              <a:xfrm rot="5400000">
                <a:off x="4876290" y="3478227"/>
                <a:ext cx="404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FFFFFF"/>
                    </a:solidFill>
                    <a:ea typeface="MS PGothic" pitchFamily="34" charset="-128"/>
                  </a:rPr>
                  <a:t>…</a:t>
                </a:r>
              </a:p>
            </p:txBody>
          </p:sp>
        </p:grpSp>
        <p:sp>
          <p:nvSpPr>
            <p:cNvPr id="586" name="Oval 585"/>
            <p:cNvSpPr/>
            <p:nvPr/>
          </p:nvSpPr>
          <p:spPr>
            <a:xfrm>
              <a:off x="7234423" y="1997934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7234423" y="2662206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234423" y="3329713"/>
              <a:ext cx="274320" cy="274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589" name="Arc 588"/>
            <p:cNvSpPr/>
            <p:nvPr/>
          </p:nvSpPr>
          <p:spPr>
            <a:xfrm rot="10800000">
              <a:off x="2075565" y="2019614"/>
              <a:ext cx="822478" cy="736938"/>
            </a:xfrm>
            <a:prstGeom prst="arc">
              <a:avLst>
                <a:gd name="adj1" fmla="val 13510443"/>
                <a:gd name="adj2" fmla="val 0"/>
              </a:avLst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33356"/>
                </a:solidFill>
                <a:ea typeface="MS PGothic" pitchFamily="34" charset="-128"/>
              </a:endParaRPr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3196806" y="2452015"/>
              <a:ext cx="822478" cy="736938"/>
            </a:xfrm>
            <a:prstGeom prst="arc">
              <a:avLst>
                <a:gd name="adj1" fmla="val 13510443"/>
                <a:gd name="adj2" fmla="val 0"/>
              </a:avLst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33356"/>
                </a:solidFill>
                <a:ea typeface="MS PGothic" pitchFamily="34" charset="-128"/>
              </a:endParaRPr>
            </a:p>
          </p:txBody>
        </p:sp>
        <p:sp>
          <p:nvSpPr>
            <p:cNvPr id="591" name="Arc 590"/>
            <p:cNvSpPr/>
            <p:nvPr/>
          </p:nvSpPr>
          <p:spPr>
            <a:xfrm rot="10800000">
              <a:off x="4513204" y="2943834"/>
              <a:ext cx="822478" cy="736938"/>
            </a:xfrm>
            <a:prstGeom prst="arc">
              <a:avLst>
                <a:gd name="adj1" fmla="val 13510443"/>
                <a:gd name="adj2" fmla="val 0"/>
              </a:avLst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33356"/>
                </a:solidFill>
                <a:ea typeface="MS PGothic" pitchFamily="34" charset="-128"/>
              </a:endParaRP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1979875" y="2681322"/>
              <a:ext cx="54694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33356"/>
                  </a:solidFill>
                  <a:ea typeface="MS PGothic" pitchFamily="34" charset="-128"/>
                </a:rPr>
                <a:t>derive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3019381" y="3140982"/>
              <a:ext cx="8547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33356"/>
                  </a:solidFill>
                  <a:ea typeface="MS PGothic" pitchFamily="34" charset="-128"/>
                </a:rPr>
                <a:t>break down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4364460" y="3623693"/>
              <a:ext cx="85472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33356"/>
                  </a:solidFill>
                  <a:ea typeface="MS PGothic" pitchFamily="34" charset="-128"/>
                </a:rPr>
                <a:t>break down</a:t>
              </a: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416854" y="3717263"/>
              <a:ext cx="2285804" cy="152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5706630" y="3527521"/>
              <a:ext cx="822478" cy="246221"/>
            </a:xfrm>
            <a:prstGeom prst="arc">
              <a:avLst>
                <a:gd name="adj1" fmla="val 10975926"/>
                <a:gd name="adj2" fmla="val 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33356"/>
                </a:solidFill>
                <a:ea typeface="MS PGothic" pitchFamily="34" charset="-128"/>
              </a:endParaRPr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6213881" y="3687261"/>
              <a:ext cx="4042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33356"/>
                  </a:solidFill>
                  <a:ea typeface="MS PGothic" pitchFamily="34" charset="-128"/>
                </a:rPr>
                <a:t>pull</a:t>
              </a:r>
            </a:p>
          </p:txBody>
        </p:sp>
        <p:pic>
          <p:nvPicPr>
            <p:cNvPr id="59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157" y="1969068"/>
              <a:ext cx="276785" cy="324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9" name="Parallelogram 598"/>
            <p:cNvSpPr/>
            <p:nvPr/>
          </p:nvSpPr>
          <p:spPr>
            <a:xfrm>
              <a:off x="787401" y="1346880"/>
              <a:ext cx="2636574" cy="371184"/>
            </a:xfrm>
            <a:prstGeom prst="parallelogram">
              <a:avLst>
                <a:gd name="adj" fmla="val 282548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600" name="Parallelogram 599"/>
            <p:cNvSpPr/>
            <p:nvPr/>
          </p:nvSpPr>
          <p:spPr>
            <a:xfrm>
              <a:off x="2429949" y="1635768"/>
              <a:ext cx="5486400" cy="82296"/>
            </a:xfrm>
            <a:prstGeom prst="parallelogram">
              <a:avLst>
                <a:gd name="adj" fmla="val 309576"/>
              </a:avLst>
            </a:prstGeom>
            <a:solidFill>
              <a:schemeClr val="accent5"/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601" name="Parallelogram 600"/>
            <p:cNvSpPr/>
            <p:nvPr/>
          </p:nvSpPr>
          <p:spPr>
            <a:xfrm>
              <a:off x="2703643" y="1540966"/>
              <a:ext cx="5486400" cy="82296"/>
            </a:xfrm>
            <a:prstGeom prst="parallelogram">
              <a:avLst>
                <a:gd name="adj" fmla="val 309576"/>
              </a:avLst>
            </a:prstGeom>
            <a:solidFill>
              <a:schemeClr val="accent2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602" name="Parallelogram 601"/>
            <p:cNvSpPr/>
            <p:nvPr/>
          </p:nvSpPr>
          <p:spPr>
            <a:xfrm>
              <a:off x="2974003" y="1445430"/>
              <a:ext cx="5486400" cy="82296"/>
            </a:xfrm>
            <a:prstGeom prst="parallelogram">
              <a:avLst>
                <a:gd name="adj" fmla="val 309576"/>
              </a:avLst>
            </a:prstGeom>
            <a:solidFill>
              <a:schemeClr val="accent6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603" name="Parallelogram 602"/>
            <p:cNvSpPr/>
            <p:nvPr/>
          </p:nvSpPr>
          <p:spPr>
            <a:xfrm>
              <a:off x="3245401" y="1346880"/>
              <a:ext cx="5486400" cy="82296"/>
            </a:xfrm>
            <a:prstGeom prst="parallelogram">
              <a:avLst>
                <a:gd name="adj" fmla="val 309576"/>
              </a:avLst>
            </a:prstGeom>
            <a:solidFill>
              <a:schemeClr val="accent4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604" name="Parallelogram 603"/>
            <p:cNvSpPr/>
            <p:nvPr/>
          </p:nvSpPr>
          <p:spPr>
            <a:xfrm rot="16200000" flipH="1">
              <a:off x="7041441" y="2018344"/>
              <a:ext cx="2353336" cy="1044508"/>
            </a:xfrm>
            <a:prstGeom prst="parallelogram">
              <a:avLst>
                <a:gd name="adj" fmla="val 3546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605" name="Parallelogram 604"/>
            <p:cNvSpPr/>
            <p:nvPr/>
          </p:nvSpPr>
          <p:spPr>
            <a:xfrm rot="5400000" flipH="1">
              <a:off x="7580588" y="2278481"/>
              <a:ext cx="2057400" cy="245026"/>
            </a:xfrm>
            <a:prstGeom prst="parallelogram">
              <a:avLst>
                <a:gd name="adj" fmla="val 34505"/>
              </a:avLst>
            </a:prstGeom>
            <a:solidFill>
              <a:srgbClr val="7A9A01">
                <a:alpha val="50196"/>
              </a:srgb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606" name="Parallelogram 605"/>
            <p:cNvSpPr/>
            <p:nvPr/>
          </p:nvSpPr>
          <p:spPr>
            <a:xfrm rot="5400000" flipH="1">
              <a:off x="7319687" y="2373282"/>
              <a:ext cx="2057400" cy="245026"/>
            </a:xfrm>
            <a:prstGeom prst="parallelogram">
              <a:avLst>
                <a:gd name="adj" fmla="val 34505"/>
              </a:avLst>
            </a:prstGeom>
            <a:solidFill>
              <a:schemeClr val="accent6">
                <a:alpha val="45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607" name="Parallelogram 606"/>
            <p:cNvSpPr/>
            <p:nvPr/>
          </p:nvSpPr>
          <p:spPr>
            <a:xfrm rot="5400000" flipH="1">
              <a:off x="7057371" y="2463766"/>
              <a:ext cx="2057400" cy="245026"/>
            </a:xfrm>
            <a:prstGeom prst="parallelogram">
              <a:avLst>
                <a:gd name="adj" fmla="val 34505"/>
              </a:avLst>
            </a:prstGeom>
            <a:solidFill>
              <a:schemeClr val="accent2">
                <a:alpha val="45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608" name="Parallelogram 607"/>
            <p:cNvSpPr/>
            <p:nvPr/>
          </p:nvSpPr>
          <p:spPr>
            <a:xfrm rot="5400000" flipH="1">
              <a:off x="6796470" y="2558567"/>
              <a:ext cx="2057400" cy="245026"/>
            </a:xfrm>
            <a:prstGeom prst="parallelogram">
              <a:avLst>
                <a:gd name="adj" fmla="val 34505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183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" y="935587"/>
            <a:ext cx="5364741" cy="188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260"/>
          <p:cNvSpPr/>
          <p:nvPr/>
        </p:nvSpPr>
        <p:spPr>
          <a:xfrm>
            <a:off x="114303" y="3025424"/>
            <a:ext cx="8905875" cy="33979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857" y="8469"/>
            <a:ext cx="753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233356"/>
                </a:solidFill>
                <a:ea typeface="MS PGothic" pitchFamily="34" charset="-128"/>
              </a:rPr>
              <a:t>Release Development - Continuous Test Process</a:t>
            </a:r>
            <a:endParaRPr lang="en-US" sz="2400">
              <a:solidFill>
                <a:srgbClr val="233356"/>
              </a:solidFill>
              <a:ea typeface="MS PGothic" pitchFamily="34" charset="-128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flipH="1">
            <a:off x="114300" y="2275085"/>
            <a:ext cx="1125728" cy="750339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9" name="Straight Connector 258"/>
          <p:cNvCxnSpPr/>
          <p:nvPr/>
        </p:nvCxnSpPr>
        <p:spPr>
          <a:xfrm flipH="1" flipV="1">
            <a:off x="3827823" y="2050754"/>
            <a:ext cx="5192355" cy="974671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08423" y="3092949"/>
            <a:ext cx="3280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b="1">
                <a:solidFill>
                  <a:srgbClr val="233356"/>
                </a:solidFill>
                <a:ea typeface="MS PGothic" pitchFamily="34" charset="-128"/>
              </a:rPr>
              <a:t>High quality assurance by automated continuous test process: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Clearly defined and growing test bed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Failures get fixed immediately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Tests for both products and suite integration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Includes full regression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0028" y="2050751"/>
            <a:ext cx="2587792" cy="243840"/>
          </a:xfrm>
          <a:prstGeom prst="rect">
            <a:avLst/>
          </a:prstGeom>
          <a:noFill/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3322209" y="3185691"/>
            <a:ext cx="5651224" cy="3065855"/>
            <a:chOff x="868463" y="1407238"/>
            <a:chExt cx="5651224" cy="2299391"/>
          </a:xfrm>
        </p:grpSpPr>
        <p:sp>
          <p:nvSpPr>
            <p:cNvPr id="179" name="Rectangle 178"/>
            <p:cNvSpPr/>
            <p:nvPr/>
          </p:nvSpPr>
          <p:spPr>
            <a:xfrm>
              <a:off x="4509456" y="1786387"/>
              <a:ext cx="951544" cy="1901952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419710" y="1786387"/>
              <a:ext cx="1051560" cy="1901952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329396" y="1786387"/>
              <a:ext cx="1051560" cy="19019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16990" y="1786387"/>
              <a:ext cx="1371600" cy="192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3602598" y="2502575"/>
              <a:ext cx="554069" cy="55406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429158" y="2492952"/>
              <a:ext cx="736597" cy="554069"/>
              <a:chOff x="2703510" y="2188714"/>
              <a:chExt cx="736597" cy="554069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2794774" y="2188714"/>
                <a:ext cx="554069" cy="55406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703510" y="2358026"/>
                <a:ext cx="736597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233356"/>
                    </a:solidFill>
                    <a:ea typeface="MS PGothic" pitchFamily="34" charset="-128"/>
                  </a:rPr>
                  <a:t>Integration</a:t>
                </a: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85467" y="2538623"/>
              <a:ext cx="80592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233356"/>
                  </a:solidFill>
                  <a:ea typeface="MS PGothic" pitchFamily="34" charset="-128"/>
                </a:rPr>
                <a:t>Cross</a:t>
              </a:r>
              <a:br>
                <a:rPr lang="en-US" sz="8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800" b="1">
                  <a:solidFill>
                    <a:srgbClr val="233356"/>
                  </a:solidFill>
                  <a:ea typeface="MS PGothic" pitchFamily="34" charset="-128"/>
                </a:rPr>
                <a:t>Bus. Line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233356"/>
                  </a:solidFill>
                  <a:ea typeface="MS PGothic" pitchFamily="34" charset="-128"/>
                </a:rPr>
                <a:t>Integr.</a:t>
              </a:r>
            </a:p>
          </p:txBody>
        </p:sp>
        <p:sp>
          <p:nvSpPr>
            <p:cNvPr id="186" name="Line 35"/>
            <p:cNvSpPr>
              <a:spLocks noChangeShapeType="1"/>
            </p:cNvSpPr>
            <p:nvPr/>
          </p:nvSpPr>
          <p:spPr bwMode="auto">
            <a:xfrm flipH="1">
              <a:off x="2231267" y="2760554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 flipH="1">
              <a:off x="3081074" y="2779609"/>
              <a:ext cx="91440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183685" y="2712555"/>
              <a:ext cx="134108" cy="1341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9" name="Line 35"/>
            <p:cNvSpPr>
              <a:spLocks noChangeShapeType="1"/>
            </p:cNvSpPr>
            <p:nvPr/>
          </p:nvSpPr>
          <p:spPr bwMode="auto">
            <a:xfrm flipH="1">
              <a:off x="3342299" y="2779609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90" name="Line 35"/>
            <p:cNvSpPr>
              <a:spLocks noChangeShapeType="1"/>
            </p:cNvSpPr>
            <p:nvPr/>
          </p:nvSpPr>
          <p:spPr bwMode="auto">
            <a:xfrm flipH="1">
              <a:off x="4163792" y="2779609"/>
              <a:ext cx="91440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266403" y="2712555"/>
              <a:ext cx="134108" cy="1341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92" name="Line 35"/>
            <p:cNvSpPr>
              <a:spLocks noChangeShapeType="1"/>
            </p:cNvSpPr>
            <p:nvPr/>
          </p:nvSpPr>
          <p:spPr bwMode="auto">
            <a:xfrm flipH="1">
              <a:off x="4425015" y="2779609"/>
              <a:ext cx="303579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93" name="Isosceles Triangle 192"/>
            <p:cNvSpPr/>
            <p:nvPr/>
          </p:nvSpPr>
          <p:spPr>
            <a:xfrm rot="5400000" flipV="1">
              <a:off x="3597947" y="1843575"/>
              <a:ext cx="594508" cy="3131599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 flipH="1">
              <a:off x="868463" y="2408317"/>
              <a:ext cx="568932" cy="587491"/>
              <a:chOff x="7179630" y="662838"/>
              <a:chExt cx="632147" cy="65277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7273850" y="753795"/>
                <a:ext cx="469311" cy="56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0916" y="858408"/>
                <a:ext cx="4095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7179630" y="662838"/>
                <a:ext cx="632147" cy="20518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kern="0">
                    <a:solidFill>
                      <a:srgbClr val="233356"/>
                    </a:solidFill>
                    <a:ea typeface="MS PGothic" pitchFamily="34" charset="-128"/>
                  </a:rPr>
                  <a:t>Team B</a:t>
                </a: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 flipH="1">
              <a:off x="868463" y="3052756"/>
              <a:ext cx="568932" cy="587491"/>
              <a:chOff x="8049675" y="269464"/>
              <a:chExt cx="632147" cy="652770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8131092" y="352799"/>
                <a:ext cx="469311" cy="56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3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961" y="465034"/>
                <a:ext cx="4095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8049675" y="269464"/>
                <a:ext cx="632147" cy="20518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kern="0">
                    <a:solidFill>
                      <a:srgbClr val="233356"/>
                    </a:solidFill>
                    <a:ea typeface="MS PGothic" pitchFamily="34" charset="-128"/>
                  </a:rPr>
                  <a:t>Team C</a:t>
                </a: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flipH="1">
              <a:off x="868463" y="1763878"/>
              <a:ext cx="568932" cy="587491"/>
              <a:chOff x="6379761" y="571589"/>
              <a:chExt cx="632147" cy="65277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6462997" y="663012"/>
                <a:ext cx="469311" cy="56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2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1047" y="767159"/>
                <a:ext cx="4095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6379761" y="571589"/>
                <a:ext cx="632147" cy="20518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kern="0">
                    <a:solidFill>
                      <a:srgbClr val="233356"/>
                    </a:solidFill>
                    <a:ea typeface="MS PGothic" pitchFamily="34" charset="-128"/>
                  </a:rPr>
                  <a:t>Team A</a:t>
                </a:r>
              </a:p>
            </p:txBody>
          </p:sp>
        </p:grpSp>
        <p:sp>
          <p:nvSpPr>
            <p:cNvPr id="197" name="Line 35"/>
            <p:cNvSpPr>
              <a:spLocks noChangeShapeType="1"/>
            </p:cNvSpPr>
            <p:nvPr/>
          </p:nvSpPr>
          <p:spPr bwMode="auto">
            <a:xfrm flipH="1">
              <a:off x="1352959" y="2102059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98" name="Line 35"/>
            <p:cNvSpPr>
              <a:spLocks noChangeShapeType="1"/>
            </p:cNvSpPr>
            <p:nvPr/>
          </p:nvSpPr>
          <p:spPr bwMode="auto">
            <a:xfrm flipH="1">
              <a:off x="1352959" y="2763728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199" name="Line 35"/>
            <p:cNvSpPr>
              <a:spLocks noChangeShapeType="1"/>
            </p:cNvSpPr>
            <p:nvPr/>
          </p:nvSpPr>
          <p:spPr bwMode="auto">
            <a:xfrm flipH="1">
              <a:off x="1352959" y="3431817"/>
              <a:ext cx="274320" cy="0"/>
            </a:xfrm>
            <a:prstGeom prst="lin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1625929" y="1936944"/>
              <a:ext cx="330230" cy="330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1625929" y="2598613"/>
              <a:ext cx="330230" cy="330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1625929" y="3268723"/>
              <a:ext cx="330230" cy="3302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94324" y="1984031"/>
              <a:ext cx="10035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  <a:t>Product</a:t>
              </a:r>
              <a:b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  <a:t>A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296596" y="2625229"/>
              <a:ext cx="10035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  <a:t>Product</a:t>
              </a:r>
              <a:b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  <a:t>B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292044" y="3319255"/>
              <a:ext cx="10035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  <a:t>Product</a:t>
              </a:r>
              <a:b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600" b="1">
                  <a:solidFill>
                    <a:srgbClr val="233356"/>
                  </a:solidFill>
                  <a:ea typeface="MS PGothic" pitchFamily="34" charset="-128"/>
                </a:rPr>
                <a:t>C</a:t>
              </a:r>
            </a:p>
          </p:txBody>
        </p:sp>
        <p:sp>
          <p:nvSpPr>
            <p:cNvPr id="206" name="Line 35"/>
            <p:cNvSpPr>
              <a:spLocks noChangeShapeType="1"/>
            </p:cNvSpPr>
            <p:nvPr/>
          </p:nvSpPr>
          <p:spPr bwMode="auto">
            <a:xfrm flipH="1">
              <a:off x="1970527" y="2101165"/>
              <a:ext cx="91440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207" name="Line 35"/>
            <p:cNvSpPr>
              <a:spLocks noChangeShapeType="1"/>
            </p:cNvSpPr>
            <p:nvPr/>
          </p:nvSpPr>
          <p:spPr bwMode="auto">
            <a:xfrm flipH="1">
              <a:off x="1970527" y="2763728"/>
              <a:ext cx="91440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208" name="Line 35"/>
            <p:cNvSpPr>
              <a:spLocks noChangeShapeType="1"/>
            </p:cNvSpPr>
            <p:nvPr/>
          </p:nvSpPr>
          <p:spPr bwMode="auto">
            <a:xfrm flipH="1">
              <a:off x="1970527" y="3430923"/>
              <a:ext cx="91440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073138" y="2696674"/>
              <a:ext cx="134108" cy="1341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 rot="2700000">
              <a:off x="4826366" y="2541368"/>
              <a:ext cx="472071" cy="472071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753304" y="2604722"/>
              <a:ext cx="615873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 b="1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ea typeface="MS PGothic" pitchFamily="34" charset="-128"/>
                </a:rPr>
                <a:t>Monthly</a:t>
              </a:r>
              <a:br>
                <a:rPr lang="en-US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>
                  <a:solidFill>
                    <a:srgbClr val="FFFFFF"/>
                  </a:solidFill>
                  <a:ea typeface="MS PGothic" pitchFamily="34" charset="-128"/>
                </a:rPr>
                <a:t>Snapshot</a:t>
              </a:r>
            </a:p>
          </p:txBody>
        </p:sp>
        <p:sp>
          <p:nvSpPr>
            <p:cNvPr id="212" name="Arc 211"/>
            <p:cNvSpPr/>
            <p:nvPr/>
          </p:nvSpPr>
          <p:spPr>
            <a:xfrm>
              <a:off x="1511677" y="2107087"/>
              <a:ext cx="1283558" cy="753696"/>
            </a:xfrm>
            <a:prstGeom prst="arc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213" name="Arc 212"/>
            <p:cNvSpPr/>
            <p:nvPr/>
          </p:nvSpPr>
          <p:spPr>
            <a:xfrm flipV="1">
              <a:off x="1511677" y="2674762"/>
              <a:ext cx="1283558" cy="753696"/>
            </a:xfrm>
            <a:prstGeom prst="arc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0">
                <a:solidFill>
                  <a:sysClr val="windowText" lastClr="000000"/>
                </a:solidFill>
                <a:ea typeface="MS PGothic" pitchFamily="34" charset="-128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72580" y="2040033"/>
              <a:ext cx="134108" cy="1341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067253" y="3361498"/>
              <a:ext cx="134108" cy="1341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>
                  <a:lumMod val="10000"/>
                </a:schemeClr>
              </a:solidFill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6" name="Isosceles Triangle 215"/>
            <p:cNvSpPr/>
            <p:nvPr/>
          </p:nvSpPr>
          <p:spPr>
            <a:xfrm rot="16200000">
              <a:off x="3597945" y="517838"/>
              <a:ext cx="594508" cy="313160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7" name="Parallelogram 216"/>
            <p:cNvSpPr/>
            <p:nvPr/>
          </p:nvSpPr>
          <p:spPr>
            <a:xfrm>
              <a:off x="950804" y="1691363"/>
              <a:ext cx="1600200" cy="82296"/>
            </a:xfrm>
            <a:prstGeom prst="parallelogram">
              <a:avLst>
                <a:gd name="adj" fmla="val 309576"/>
              </a:avLst>
            </a:prstGeom>
            <a:solidFill>
              <a:schemeClr val="accent5"/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218" name="Parallelogram 217"/>
            <p:cNvSpPr/>
            <p:nvPr/>
          </p:nvSpPr>
          <p:spPr>
            <a:xfrm>
              <a:off x="1224498" y="1596561"/>
              <a:ext cx="1600200" cy="82296"/>
            </a:xfrm>
            <a:prstGeom prst="parallelogram">
              <a:avLst>
                <a:gd name="adj" fmla="val 309576"/>
              </a:avLst>
            </a:prstGeom>
            <a:solidFill>
              <a:schemeClr val="accent2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219" name="Parallelogram 218"/>
            <p:cNvSpPr/>
            <p:nvPr/>
          </p:nvSpPr>
          <p:spPr>
            <a:xfrm>
              <a:off x="1494858" y="1501025"/>
              <a:ext cx="1600200" cy="82296"/>
            </a:xfrm>
            <a:prstGeom prst="parallelogram">
              <a:avLst>
                <a:gd name="adj" fmla="val 309576"/>
              </a:avLst>
            </a:prstGeom>
            <a:solidFill>
              <a:schemeClr val="accent6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220" name="Parallelogram 219"/>
            <p:cNvSpPr/>
            <p:nvPr/>
          </p:nvSpPr>
          <p:spPr>
            <a:xfrm>
              <a:off x="1771019" y="1407238"/>
              <a:ext cx="1600200" cy="82296"/>
            </a:xfrm>
            <a:prstGeom prst="parallelogram">
              <a:avLst>
                <a:gd name="adj" fmla="val 309576"/>
              </a:avLst>
            </a:prstGeom>
            <a:solidFill>
              <a:schemeClr val="accent4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221" name="Parallelogram 220"/>
            <p:cNvSpPr/>
            <p:nvPr/>
          </p:nvSpPr>
          <p:spPr>
            <a:xfrm rot="615202">
              <a:off x="2325623" y="1768837"/>
              <a:ext cx="1307592" cy="127224"/>
            </a:xfrm>
            <a:prstGeom prst="parallelogram">
              <a:avLst>
                <a:gd name="adj" fmla="val 185900"/>
              </a:avLst>
            </a:prstGeom>
            <a:solidFill>
              <a:schemeClr val="accent5"/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222" name="Parallelogram 221"/>
            <p:cNvSpPr/>
            <p:nvPr/>
          </p:nvSpPr>
          <p:spPr>
            <a:xfrm rot="615202">
              <a:off x="2595193" y="1676860"/>
              <a:ext cx="1307592" cy="127224"/>
            </a:xfrm>
            <a:prstGeom prst="parallelogram">
              <a:avLst>
                <a:gd name="adj" fmla="val 185900"/>
              </a:avLst>
            </a:prstGeom>
            <a:solidFill>
              <a:schemeClr val="accent2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223" name="Parallelogram 222"/>
            <p:cNvSpPr/>
            <p:nvPr/>
          </p:nvSpPr>
          <p:spPr>
            <a:xfrm rot="615202">
              <a:off x="2859129" y="1585526"/>
              <a:ext cx="1307592" cy="127224"/>
            </a:xfrm>
            <a:prstGeom prst="parallelogram">
              <a:avLst>
                <a:gd name="adj" fmla="val 185900"/>
              </a:avLst>
            </a:prstGeom>
            <a:solidFill>
              <a:schemeClr val="accent6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224" name="Parallelogram 223"/>
            <p:cNvSpPr/>
            <p:nvPr/>
          </p:nvSpPr>
          <p:spPr>
            <a:xfrm rot="615202">
              <a:off x="3123936" y="1493549"/>
              <a:ext cx="1307592" cy="127224"/>
            </a:xfrm>
            <a:prstGeom prst="parallelogram">
              <a:avLst>
                <a:gd name="adj" fmla="val 185900"/>
              </a:avLst>
            </a:prstGeom>
            <a:solidFill>
              <a:schemeClr val="accent4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225" name="Parallelogram 224"/>
            <p:cNvSpPr/>
            <p:nvPr/>
          </p:nvSpPr>
          <p:spPr>
            <a:xfrm rot="638629">
              <a:off x="3439970" y="1723223"/>
              <a:ext cx="3063240" cy="541116"/>
            </a:xfrm>
            <a:prstGeom prst="parallelogram">
              <a:avLst>
                <a:gd name="adj" fmla="val 175466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226" name="Parallelogram 225"/>
            <p:cNvSpPr/>
            <p:nvPr/>
          </p:nvSpPr>
          <p:spPr>
            <a:xfrm rot="5400000" flipH="1">
              <a:off x="5472530" y="2051764"/>
              <a:ext cx="1064811" cy="1029502"/>
            </a:xfrm>
            <a:prstGeom prst="parallelogram">
              <a:avLst>
                <a:gd name="adj" fmla="val 34505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47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" y="935587"/>
            <a:ext cx="5364741" cy="188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1232183" y="2290407"/>
            <a:ext cx="1540963" cy="243840"/>
          </a:xfrm>
          <a:prstGeom prst="rect">
            <a:avLst/>
          </a:prstGeom>
          <a:noFill/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857" y="8469"/>
            <a:ext cx="753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233356"/>
                </a:solidFill>
                <a:ea typeface="MS PGothic" pitchFamily="34" charset="-128"/>
              </a:rPr>
              <a:t>Release Development – Monthly Snapshots</a:t>
            </a:r>
            <a:endParaRPr lang="en-US" sz="2400">
              <a:solidFill>
                <a:srgbClr val="233356"/>
              </a:solidFill>
              <a:ea typeface="MS PGothic" pitchFamily="34" charset="-128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80312" y="994868"/>
            <a:ext cx="8178394" cy="4989867"/>
          </a:xfrm>
          <a:custGeom>
            <a:avLst/>
            <a:gdLst>
              <a:gd name="connsiteX0" fmla="*/ 0 w 8178394"/>
              <a:gd name="connsiteY0" fmla="*/ 1748333 h 4169664"/>
              <a:gd name="connsiteX1" fmla="*/ 7315 w 8178394"/>
              <a:gd name="connsiteY1" fmla="*/ 4162349 h 4169664"/>
              <a:gd name="connsiteX2" fmla="*/ 8178394 w 8178394"/>
              <a:gd name="connsiteY2" fmla="*/ 4169664 h 4169664"/>
              <a:gd name="connsiteX3" fmla="*/ 8178394 w 8178394"/>
              <a:gd name="connsiteY3" fmla="*/ 0 h 4169664"/>
              <a:gd name="connsiteX4" fmla="*/ 4747565 w 8178394"/>
              <a:gd name="connsiteY4" fmla="*/ 0 h 4169664"/>
              <a:gd name="connsiteX5" fmla="*/ 4747565 w 8178394"/>
              <a:gd name="connsiteY5" fmla="*/ 1755648 h 4169664"/>
              <a:gd name="connsiteX6" fmla="*/ 0 w 8178394"/>
              <a:gd name="connsiteY6" fmla="*/ 1748333 h 41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8394" h="4169664">
                <a:moveTo>
                  <a:pt x="0" y="1748333"/>
                </a:moveTo>
                <a:cubicBezTo>
                  <a:pt x="2438" y="2553005"/>
                  <a:pt x="4877" y="3357677"/>
                  <a:pt x="7315" y="4162349"/>
                </a:cubicBezTo>
                <a:lnTo>
                  <a:pt x="8178394" y="4169664"/>
                </a:lnTo>
                <a:lnTo>
                  <a:pt x="8178394" y="0"/>
                </a:lnTo>
                <a:lnTo>
                  <a:pt x="4747565" y="0"/>
                </a:lnTo>
                <a:lnTo>
                  <a:pt x="4747565" y="1755648"/>
                </a:lnTo>
                <a:lnTo>
                  <a:pt x="0" y="17483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259" name="Straight Connector 258"/>
          <p:cNvCxnSpPr>
            <a:stCxn id="8" idx="4"/>
          </p:cNvCxnSpPr>
          <p:nvPr/>
        </p:nvCxnSpPr>
        <p:spPr>
          <a:xfrm flipH="1">
            <a:off x="2773143" y="994867"/>
            <a:ext cx="2654734" cy="1295540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>
            <a:endCxn id="8" idx="0"/>
          </p:cNvCxnSpPr>
          <p:nvPr/>
        </p:nvCxnSpPr>
        <p:spPr>
          <a:xfrm flipH="1">
            <a:off x="680315" y="2534249"/>
            <a:ext cx="551869" cy="552863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595414" y="1032440"/>
            <a:ext cx="322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Output of continuously running assembly line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Increasing functionality and test coverage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Share progress and show new functionality and features early </a:t>
            </a:r>
            <a:br>
              <a:rPr lang="en-US" sz="1400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to internal stakeholders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473881" y="3816448"/>
            <a:ext cx="6539414" cy="1802887"/>
            <a:chOff x="1437305" y="2964743"/>
            <a:chExt cx="6539414" cy="1352165"/>
          </a:xfrm>
        </p:grpSpPr>
        <p:sp>
          <p:nvSpPr>
            <p:cNvPr id="135" name="Rectangle 134"/>
            <p:cNvSpPr/>
            <p:nvPr/>
          </p:nvSpPr>
          <p:spPr>
            <a:xfrm>
              <a:off x="2589863" y="3289246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89863" y="3550437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464" y="3815968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737662" y="3289246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Mgmt.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437305" y="3286368"/>
              <a:ext cx="266637" cy="48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Technical Readiness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7662" y="3550437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R&amp;D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52676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8333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43990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72275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26618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35304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80961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89647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17932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52676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Aug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98333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Sep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3990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Oct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72275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Mar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26618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Feb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35304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Dec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0961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Jan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89647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Nov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17932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Apr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61362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070193" y="3279800"/>
              <a:ext cx="411480" cy="731520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1362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070193" y="3943056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Jul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853" y="4125631"/>
              <a:ext cx="255035" cy="19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4" name="Straight Connector 163"/>
            <p:cNvCxnSpPr/>
            <p:nvPr/>
          </p:nvCxnSpPr>
          <p:spPr>
            <a:xfrm>
              <a:off x="3961682" y="3253719"/>
              <a:ext cx="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>
            <a:xfrm>
              <a:off x="6698029" y="3260069"/>
              <a:ext cx="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Connector 165"/>
            <p:cNvCxnSpPr/>
            <p:nvPr/>
          </p:nvCxnSpPr>
          <p:spPr>
            <a:xfrm>
              <a:off x="7387075" y="3266920"/>
              <a:ext cx="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7" name="Rectangle 166"/>
            <p:cNvSpPr/>
            <p:nvPr/>
          </p:nvSpPr>
          <p:spPr>
            <a:xfrm rot="2700000">
              <a:off x="4386195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 rot="2700000">
              <a:off x="4839082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 rot="2700000">
              <a:off x="5299685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 rot="2700000">
              <a:off x="5752272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2700000">
              <a:off x="6212986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rot="2700000">
              <a:off x="6656759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7119094" y="3810731"/>
              <a:ext cx="68478" cy="68478"/>
            </a:xfrm>
            <a:prstGeom prst="rect">
              <a:avLst/>
            </a:prstGeom>
            <a:solidFill>
              <a:srgbClr val="C6092D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rot="19795542">
              <a:off x="3973025" y="3030800"/>
              <a:ext cx="654345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  <a:t>Start CeBIT</a:t>
              </a:r>
              <a:b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 rot="19814335">
              <a:off x="2960660" y="3165876"/>
              <a:ext cx="1626086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	Scope Ready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 rot="19795542">
              <a:off x="6595397" y="3017960"/>
              <a:ext cx="611065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  <a:t>Hosted     </a:t>
              </a:r>
              <a:b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  <a:t>Preview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 rot="19814335">
              <a:off x="6189244" y="2964743"/>
              <a:ext cx="1106713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	Technical Ready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 rot="19795542">
              <a:off x="7408936" y="3025286"/>
              <a:ext cx="567783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  <a:t>GA CeBIT</a:t>
              </a:r>
              <a:b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 b="1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 rot="19814335">
              <a:off x="7047774" y="2983425"/>
              <a:ext cx="917239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Market Ready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903083" y="4050541"/>
              <a:ext cx="17787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C6092D"/>
                  </a:solidFill>
                  <a:ea typeface="MS PGothic" pitchFamily="34" charset="-128"/>
                </a:rPr>
                <a:t>Monthly Snapshots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68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" y="935587"/>
            <a:ext cx="5364741" cy="188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991284" y="2533808"/>
            <a:ext cx="1540963" cy="243840"/>
          </a:xfrm>
          <a:prstGeom prst="rect">
            <a:avLst/>
          </a:prstGeom>
          <a:noFill/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857" y="8469"/>
            <a:ext cx="753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233356"/>
                </a:solidFill>
                <a:ea typeface="MS PGothic" pitchFamily="34" charset="-128"/>
              </a:rPr>
              <a:t>Release Development – Ongoing Monitoring</a:t>
            </a:r>
            <a:endParaRPr lang="en-US" sz="2400">
              <a:solidFill>
                <a:srgbClr val="233356"/>
              </a:solidFill>
              <a:ea typeface="MS PGothic" pitchFamily="34" charset="-128"/>
            </a:endParaRPr>
          </a:p>
        </p:txBody>
      </p:sp>
      <p:cxnSp>
        <p:nvCxnSpPr>
          <p:cNvPr id="259" name="Straight Connector 258"/>
          <p:cNvCxnSpPr>
            <a:stCxn id="8" idx="4"/>
          </p:cNvCxnSpPr>
          <p:nvPr/>
        </p:nvCxnSpPr>
        <p:spPr>
          <a:xfrm flipH="1">
            <a:off x="4532245" y="829058"/>
            <a:ext cx="896562" cy="1685684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/>
          <p:nvPr/>
        </p:nvCxnSpPr>
        <p:spPr>
          <a:xfrm flipH="1">
            <a:off x="623212" y="2758581"/>
            <a:ext cx="2376020" cy="407067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Freeform 7"/>
          <p:cNvSpPr/>
          <p:nvPr/>
        </p:nvSpPr>
        <p:spPr>
          <a:xfrm>
            <a:off x="621792" y="829056"/>
            <a:ext cx="8280806" cy="5559552"/>
          </a:xfrm>
          <a:custGeom>
            <a:avLst/>
            <a:gdLst>
              <a:gd name="connsiteX0" fmla="*/ 0 w 8178394"/>
              <a:gd name="connsiteY0" fmla="*/ 1748333 h 4169664"/>
              <a:gd name="connsiteX1" fmla="*/ 7315 w 8178394"/>
              <a:gd name="connsiteY1" fmla="*/ 4162349 h 4169664"/>
              <a:gd name="connsiteX2" fmla="*/ 8178394 w 8178394"/>
              <a:gd name="connsiteY2" fmla="*/ 4169664 h 4169664"/>
              <a:gd name="connsiteX3" fmla="*/ 8178394 w 8178394"/>
              <a:gd name="connsiteY3" fmla="*/ 0 h 4169664"/>
              <a:gd name="connsiteX4" fmla="*/ 4747565 w 8178394"/>
              <a:gd name="connsiteY4" fmla="*/ 0 h 4169664"/>
              <a:gd name="connsiteX5" fmla="*/ 4747565 w 8178394"/>
              <a:gd name="connsiteY5" fmla="*/ 1755648 h 4169664"/>
              <a:gd name="connsiteX6" fmla="*/ 0 w 8178394"/>
              <a:gd name="connsiteY6" fmla="*/ 1748333 h 41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8394" h="4169664">
                <a:moveTo>
                  <a:pt x="0" y="1748333"/>
                </a:moveTo>
                <a:cubicBezTo>
                  <a:pt x="2438" y="2553005"/>
                  <a:pt x="4877" y="3357677"/>
                  <a:pt x="7315" y="4162349"/>
                </a:cubicBezTo>
                <a:lnTo>
                  <a:pt x="8178394" y="4169664"/>
                </a:lnTo>
                <a:lnTo>
                  <a:pt x="8178394" y="0"/>
                </a:lnTo>
                <a:lnTo>
                  <a:pt x="4747565" y="0"/>
                </a:lnTo>
                <a:lnTo>
                  <a:pt x="4747565" y="1755648"/>
                </a:lnTo>
                <a:lnTo>
                  <a:pt x="0" y="17483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22" y="3249500"/>
            <a:ext cx="5149287" cy="2967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8" y="3321701"/>
            <a:ext cx="3301910" cy="29640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79086" y="834860"/>
            <a:ext cx="3379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1600" b="1">
                <a:solidFill>
                  <a:srgbClr val="233356"/>
                </a:solidFill>
                <a:ea typeface="MS PGothic" pitchFamily="34" charset="-128"/>
              </a:rPr>
              <a:t>You cannot manage what you </a:t>
            </a:r>
            <a:br>
              <a:rPr lang="en-US" sz="1600" b="1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1600" b="1">
                <a:solidFill>
                  <a:srgbClr val="233356"/>
                </a:solidFill>
                <a:ea typeface="MS PGothic" pitchFamily="34" charset="-128"/>
              </a:rPr>
              <a:t>do not measure: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Monitor progress on Investment Plan, Themes and Features</a:t>
            </a:r>
          </a:p>
          <a:p>
            <a:pPr marL="117475" indent="-11747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Slicing and drill-downs (Total, Business Line, Product)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88" y="4455469"/>
            <a:ext cx="2731702" cy="1854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94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782428" y="1363359"/>
            <a:ext cx="7699141" cy="3981660"/>
            <a:chOff x="938231" y="1173858"/>
            <a:chExt cx="7699141" cy="2986245"/>
          </a:xfrm>
        </p:grpSpPr>
        <p:sp>
          <p:nvSpPr>
            <p:cNvPr id="86" name="Parallelogram 85"/>
            <p:cNvSpPr/>
            <p:nvPr/>
          </p:nvSpPr>
          <p:spPr>
            <a:xfrm>
              <a:off x="938231" y="1815361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5"/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Business Process</a:t>
              </a:r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1316124" y="1602766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2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Integration</a:t>
              </a:r>
            </a:p>
          </p:txBody>
        </p:sp>
        <p:sp>
          <p:nvSpPr>
            <p:cNvPr id="88" name="Parallelogram 87"/>
            <p:cNvSpPr/>
            <p:nvPr/>
          </p:nvSpPr>
          <p:spPr>
            <a:xfrm>
              <a:off x="1704318" y="1386325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6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    Intelligent Business</a:t>
              </a:r>
              <a:br>
                <a:rPr lang="en-US" sz="700" b="1">
                  <a:solidFill>
                    <a:srgbClr val="FFFFFF"/>
                  </a:solidFill>
                </a:rPr>
              </a:br>
              <a:r>
                <a:rPr lang="en-US" sz="700" b="1">
                  <a:solidFill>
                    <a:srgbClr val="FFFFFF"/>
                  </a:solidFill>
                </a:rPr>
                <a:t>Operations</a:t>
              </a:r>
            </a:p>
          </p:txBody>
        </p:sp>
        <p:sp>
          <p:nvSpPr>
            <p:cNvPr id="89" name="Parallelogram 88"/>
            <p:cNvSpPr/>
            <p:nvPr/>
          </p:nvSpPr>
          <p:spPr>
            <a:xfrm>
              <a:off x="2083638" y="1173858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4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Transactions</a:t>
              </a:r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2097004" y="1815361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1" name="Parallelogram 90"/>
            <p:cNvSpPr/>
            <p:nvPr/>
          </p:nvSpPr>
          <p:spPr>
            <a:xfrm>
              <a:off x="2474897" y="1602766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2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2" name="Parallelogram 91"/>
            <p:cNvSpPr/>
            <p:nvPr/>
          </p:nvSpPr>
          <p:spPr>
            <a:xfrm>
              <a:off x="2863092" y="1386325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6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3242412" y="1173858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4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6" name="Parallelogram 95"/>
            <p:cNvSpPr/>
            <p:nvPr/>
          </p:nvSpPr>
          <p:spPr>
            <a:xfrm rot="16200000" flipH="1">
              <a:off x="6553402" y="2614919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2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7" name="Parallelogram 96"/>
            <p:cNvSpPr/>
            <p:nvPr/>
          </p:nvSpPr>
          <p:spPr>
            <a:xfrm rot="16200000" flipH="1">
              <a:off x="6932543" y="2404075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6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8" name="Parallelogram 97"/>
            <p:cNvSpPr/>
            <p:nvPr/>
          </p:nvSpPr>
          <p:spPr>
            <a:xfrm rot="16200000" flipH="1">
              <a:off x="7311863" y="2187458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4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16200000" flipH="1">
              <a:off x="6166455" y="2834594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779484" y="1394169"/>
            <a:ext cx="7839969" cy="3942515"/>
            <a:chOff x="935287" y="1196966"/>
            <a:chExt cx="7839969" cy="2956886"/>
          </a:xfrm>
        </p:grpSpPr>
        <p:sp>
          <p:nvSpPr>
            <p:cNvPr id="402" name="Rectangle 401"/>
            <p:cNvSpPr/>
            <p:nvPr/>
          </p:nvSpPr>
          <p:spPr>
            <a:xfrm>
              <a:off x="2087845" y="2035759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87845" y="2296950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88446" y="2562481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088446" y="2766307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088446" y="2970132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088446" y="3173958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088446" y="3377784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088446" y="3581609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088446" y="3785435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88446" y="3989260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235644" y="2035759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Mgmt.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935287" y="2032881"/>
              <a:ext cx="266637" cy="48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Technical Readiness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235644" y="2296950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R&amp;D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236245" y="2562481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Techn. Alliances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36245" y="2766307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Intellectual Prop.</a:t>
              </a: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236245" y="2970132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Mkt.</a:t>
              </a: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236245" y="3173958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Pricing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236245" y="3377784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Logistics / SDC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236245" y="3581609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Techn. Training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236245" y="3785435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Global Support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36245" y="3989260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…</a:t>
              </a: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935287" y="2567365"/>
              <a:ext cx="266637" cy="1586487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Market Readiness</a:t>
              </a:r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7054913" y="1196966"/>
              <a:ext cx="1720343" cy="2954511"/>
              <a:chOff x="7054913" y="1196966"/>
              <a:chExt cx="1720343" cy="2954511"/>
            </a:xfrm>
          </p:grpSpPr>
          <p:sp>
            <p:nvSpPr>
              <p:cNvPr id="427" name="Parallelogram 426"/>
              <p:cNvSpPr/>
              <p:nvPr/>
            </p:nvSpPr>
            <p:spPr>
              <a:xfrm rot="16200000" flipH="1">
                <a:off x="6553402" y="2604982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Parallelogram 427"/>
              <p:cNvSpPr/>
              <p:nvPr/>
            </p:nvSpPr>
            <p:spPr>
              <a:xfrm rot="16200000" flipH="1">
                <a:off x="6553402" y="261360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2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Parallelogram 428"/>
              <p:cNvSpPr/>
              <p:nvPr/>
            </p:nvSpPr>
            <p:spPr>
              <a:xfrm rot="16200000" flipH="1">
                <a:off x="6932543" y="239413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0" name="Parallelogram 429"/>
              <p:cNvSpPr/>
              <p:nvPr/>
            </p:nvSpPr>
            <p:spPr>
              <a:xfrm rot="16200000" flipH="1">
                <a:off x="6932543" y="2402764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6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1" name="Parallelogram 430"/>
              <p:cNvSpPr/>
              <p:nvPr/>
            </p:nvSpPr>
            <p:spPr>
              <a:xfrm rot="16200000" flipH="1">
                <a:off x="7311863" y="2184836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2" name="Parallelogram 431"/>
              <p:cNvSpPr/>
              <p:nvPr/>
            </p:nvSpPr>
            <p:spPr>
              <a:xfrm rot="16200000" flipH="1">
                <a:off x="7311863" y="220208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4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Parallelogram 432"/>
              <p:cNvSpPr/>
              <p:nvPr/>
            </p:nvSpPr>
            <p:spPr>
              <a:xfrm rot="16200000" flipH="1">
                <a:off x="6166455" y="2817342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Parallelogram 433"/>
              <p:cNvSpPr/>
              <p:nvPr/>
            </p:nvSpPr>
            <p:spPr>
              <a:xfrm rot="16200000" flipH="1">
                <a:off x="6166455" y="282596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5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Parallelogram 434"/>
              <p:cNvSpPr/>
              <p:nvPr/>
            </p:nvSpPr>
            <p:spPr>
              <a:xfrm rot="16200000" flipH="1">
                <a:off x="7410418" y="1473812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Parallelogram 435"/>
              <p:cNvSpPr/>
              <p:nvPr/>
            </p:nvSpPr>
            <p:spPr>
              <a:xfrm rot="16200000" flipH="1">
                <a:off x="7410418" y="1677638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Parallelogram 436"/>
              <p:cNvSpPr/>
              <p:nvPr/>
            </p:nvSpPr>
            <p:spPr>
              <a:xfrm rot="16200000" flipH="1">
                <a:off x="7410418" y="2085289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Parallelogram 437"/>
              <p:cNvSpPr/>
              <p:nvPr/>
            </p:nvSpPr>
            <p:spPr>
              <a:xfrm rot="16200000" flipH="1">
                <a:off x="7410418" y="2289115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Parallelogram 438"/>
              <p:cNvSpPr/>
              <p:nvPr/>
            </p:nvSpPr>
            <p:spPr>
              <a:xfrm rot="16200000" flipH="1">
                <a:off x="7410418" y="2492940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Parallelogram 439"/>
              <p:cNvSpPr/>
              <p:nvPr/>
            </p:nvSpPr>
            <p:spPr>
              <a:xfrm rot="16200000" flipH="1">
                <a:off x="7410419" y="2900591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41" name="Group 440"/>
              <p:cNvGrpSpPr/>
              <p:nvPr/>
            </p:nvGrpSpPr>
            <p:grpSpPr>
              <a:xfrm>
                <a:off x="7054913" y="1591828"/>
                <a:ext cx="1720343" cy="910069"/>
                <a:chOff x="7083488" y="1780530"/>
                <a:chExt cx="1720343" cy="910069"/>
              </a:xfrm>
            </p:grpSpPr>
            <p:sp>
              <p:nvSpPr>
                <p:cNvPr id="452" name="Parallelogram 451"/>
                <p:cNvSpPr/>
                <p:nvPr/>
              </p:nvSpPr>
              <p:spPr>
                <a:xfrm rot="16200000" flipH="1">
                  <a:off x="7477653" y="1493249"/>
                  <a:ext cx="910069" cy="1484631"/>
                </a:xfrm>
                <a:prstGeom prst="parallelogram">
                  <a:avLst>
                    <a:gd name="adj" fmla="val 88275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 rot="19878265">
                  <a:off x="7083488" y="2151241"/>
                  <a:ext cx="1720343" cy="150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>
                      <a:solidFill>
                        <a:srgbClr val="FFFFFF"/>
                      </a:solidFill>
                      <a:ea typeface="MS PGothic" pitchFamily="34" charset="-128"/>
                    </a:rPr>
                    <a:t>R&amp;D Operations and Shared Services</a:t>
                  </a:r>
                </a:p>
              </p:txBody>
            </p:sp>
          </p:grpSp>
          <p:cxnSp>
            <p:nvCxnSpPr>
              <p:cNvPr id="442" name="Straight Connector 441"/>
              <p:cNvCxnSpPr/>
              <p:nvPr/>
            </p:nvCxnSpPr>
            <p:spPr>
              <a:xfrm flipH="1">
                <a:off x="7150064" y="3136728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7150064" y="2933765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7150064" y="2725481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5" name="Straight Connector 444"/>
              <p:cNvCxnSpPr/>
              <p:nvPr/>
            </p:nvCxnSpPr>
            <p:spPr>
              <a:xfrm flipH="1">
                <a:off x="7150064" y="2525791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7150064" y="2320870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7" name="Straight Connector 446"/>
              <p:cNvCxnSpPr/>
              <p:nvPr/>
            </p:nvCxnSpPr>
            <p:spPr>
              <a:xfrm flipH="1">
                <a:off x="7150064" y="2119772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8" name="Straight Connector 447"/>
              <p:cNvCxnSpPr/>
              <p:nvPr/>
            </p:nvCxnSpPr>
            <p:spPr>
              <a:xfrm flipH="1">
                <a:off x="7150064" y="1911998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9" name="Straight Connector 448"/>
              <p:cNvCxnSpPr/>
              <p:nvPr/>
            </p:nvCxnSpPr>
            <p:spPr>
              <a:xfrm flipH="1">
                <a:off x="7159606" y="1702003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7153342" y="1442412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" name="Straight Connector 450"/>
              <p:cNvCxnSpPr/>
              <p:nvPr/>
            </p:nvCxnSpPr>
            <p:spPr>
              <a:xfrm flipH="1">
                <a:off x="7153342" y="1196966"/>
                <a:ext cx="1493684" cy="8197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3" name="Group 182"/>
          <p:cNvGrpSpPr/>
          <p:nvPr/>
        </p:nvGrpSpPr>
        <p:grpSpPr>
          <a:xfrm>
            <a:off x="1955799" y="2499966"/>
            <a:ext cx="4977180" cy="3075097"/>
            <a:chOff x="2140180" y="2198662"/>
            <a:chExt cx="4977180" cy="2306323"/>
          </a:xfrm>
        </p:grpSpPr>
        <p:sp>
          <p:nvSpPr>
            <p:cNvPr id="184" name="Rectangle 183"/>
            <p:cNvSpPr/>
            <p:nvPr/>
          </p:nvSpPr>
          <p:spPr>
            <a:xfrm>
              <a:off x="305332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50989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6646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24931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9274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7960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33617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42303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70588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05332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Aug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50989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Sep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96646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Oct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24931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Mar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79274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Feb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960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Dec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33617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Jan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303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Nov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588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Apr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14018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9675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14018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675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Jul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32" y="5647643"/>
            <a:ext cx="255035" cy="25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102"/>
          <p:cNvGrpSpPr/>
          <p:nvPr/>
        </p:nvGrpSpPr>
        <p:grpSpPr>
          <a:xfrm>
            <a:off x="3292103" y="1045165"/>
            <a:ext cx="2076128" cy="4594120"/>
            <a:chOff x="3447909" y="935214"/>
            <a:chExt cx="2076128" cy="3445590"/>
          </a:xfrm>
        </p:grpSpPr>
        <p:grpSp>
          <p:nvGrpSpPr>
            <p:cNvPr id="133" name="Group 132"/>
            <p:cNvGrpSpPr/>
            <p:nvPr/>
          </p:nvGrpSpPr>
          <p:grpSpPr>
            <a:xfrm>
              <a:off x="3447909" y="935214"/>
              <a:ext cx="2076128" cy="3445590"/>
              <a:chOff x="3447909" y="935214"/>
              <a:chExt cx="2076128" cy="344559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H="1">
                <a:off x="3447909" y="1150835"/>
                <a:ext cx="1488067" cy="856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TextBox 139"/>
              <p:cNvSpPr txBox="1"/>
              <p:nvPr/>
            </p:nvSpPr>
            <p:spPr>
              <a:xfrm rot="19795542">
                <a:off x="4869692" y="935214"/>
                <a:ext cx="654345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Start CeBIT</a:t>
                </a:r>
                <a:b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9814335">
                <a:off x="3857327" y="1070290"/>
                <a:ext cx="1626086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	Scope Ready</a:t>
                </a: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459664" y="2000232"/>
                <a:ext cx="0" cy="23805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4" name="Group 133"/>
            <p:cNvGrpSpPr/>
            <p:nvPr/>
          </p:nvGrpSpPr>
          <p:grpSpPr>
            <a:xfrm>
              <a:off x="3492637" y="1222621"/>
              <a:ext cx="1187604" cy="708158"/>
              <a:chOff x="3492637" y="1215530"/>
              <a:chExt cx="1187604" cy="708158"/>
            </a:xfrm>
          </p:grpSpPr>
          <p:sp>
            <p:nvSpPr>
              <p:cNvPr id="135" name="Rectangle 13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040206" y="955995"/>
            <a:ext cx="2045163" cy="4691759"/>
            <a:chOff x="6196011" y="868335"/>
            <a:chExt cx="2045163" cy="3518819"/>
          </a:xfrm>
        </p:grpSpPr>
        <p:grpSp>
          <p:nvGrpSpPr>
            <p:cNvPr id="123" name="Group 122"/>
            <p:cNvGrpSpPr/>
            <p:nvPr/>
          </p:nvGrpSpPr>
          <p:grpSpPr>
            <a:xfrm>
              <a:off x="6196011" y="868335"/>
              <a:ext cx="2045163" cy="3518819"/>
              <a:chOff x="5808661" y="849285"/>
              <a:chExt cx="2045163" cy="3518819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5808661" y="1138135"/>
                <a:ext cx="1488067" cy="856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0" name="TextBox 129"/>
              <p:cNvSpPr txBox="1"/>
              <p:nvPr/>
            </p:nvSpPr>
            <p:spPr>
              <a:xfrm rot="19795542">
                <a:off x="7153264" y="902502"/>
                <a:ext cx="611065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Hosted     </a:t>
                </a:r>
                <a:b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Preview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 rot="19814335">
                <a:off x="6747111" y="849285"/>
                <a:ext cx="1106713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	Technical Ready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5808661" y="1987532"/>
                <a:ext cx="0" cy="23805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4" name="Group 123"/>
            <p:cNvGrpSpPr/>
            <p:nvPr/>
          </p:nvGrpSpPr>
          <p:grpSpPr>
            <a:xfrm>
              <a:off x="6242617" y="1222621"/>
              <a:ext cx="1187604" cy="708158"/>
              <a:chOff x="3492637" y="1215530"/>
              <a:chExt cx="1187604" cy="708158"/>
            </a:xfrm>
          </p:grpSpPr>
          <p:sp>
            <p:nvSpPr>
              <p:cNvPr id="125" name="Rectangle 12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 rot="19795542">
            <a:off x="8145953" y="1025090"/>
            <a:ext cx="5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233356"/>
                </a:solidFill>
                <a:ea typeface="MS PGothic" pitchFamily="34" charset="-128"/>
              </a:rPr>
              <a:t>GA CeBIT</a:t>
            </a:r>
            <a:br>
              <a:rPr lang="en-US" sz="700" b="1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700" b="1">
                <a:solidFill>
                  <a:srgbClr val="233356"/>
                </a:solidFill>
                <a:ea typeface="MS PGothic" pitchFamily="34" charset="-128"/>
              </a:rPr>
              <a:t>Release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6729251" y="2482791"/>
            <a:ext cx="0" cy="317409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7" name="Group 146"/>
          <p:cNvGrpSpPr/>
          <p:nvPr/>
        </p:nvGrpSpPr>
        <p:grpSpPr>
          <a:xfrm>
            <a:off x="1942272" y="1282942"/>
            <a:ext cx="2374724" cy="1179520"/>
            <a:chOff x="2098077" y="1113545"/>
            <a:chExt cx="2374724" cy="884640"/>
          </a:xfrm>
        </p:grpSpPr>
        <p:sp>
          <p:nvSpPr>
            <p:cNvPr id="159" name="Parallelogram 158"/>
            <p:cNvSpPr/>
            <p:nvPr/>
          </p:nvSpPr>
          <p:spPr>
            <a:xfrm>
              <a:off x="2098077" y="1179061"/>
              <a:ext cx="1931069" cy="819124"/>
            </a:xfrm>
            <a:prstGeom prst="parallelogram">
              <a:avLst>
                <a:gd name="adj" fmla="val 182121"/>
              </a:avLst>
            </a:prstGeom>
            <a:noFill/>
            <a:ln w="19050" cap="sq">
              <a:solidFill>
                <a:schemeClr val="tx1"/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C6092D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9815146">
              <a:off x="2411655" y="1512298"/>
              <a:ext cx="1284326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Investment Planning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45092" y="1113545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569867" y="1336102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10170" y="1543133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11655" y="1757927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955215" y="1354579"/>
            <a:ext cx="2190761" cy="1064672"/>
            <a:chOff x="4111021" y="1167274"/>
            <a:chExt cx="2190761" cy="798504"/>
          </a:xfrm>
        </p:grpSpPr>
        <p:sp>
          <p:nvSpPr>
            <p:cNvPr id="155" name="TextBox 154"/>
            <p:cNvSpPr txBox="1"/>
            <p:nvPr/>
          </p:nvSpPr>
          <p:spPr>
            <a:xfrm>
              <a:off x="4111021" y="1815737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504938" y="1590805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885687" y="1379039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46686" y="1167274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 rot="16200000">
            <a:off x="5816693" y="4152853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33356"/>
                </a:solidFill>
                <a:ea typeface="MS PGothic" pitchFamily="34" charset="-128"/>
              </a:rPr>
              <a:t>Release Finalization for Market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3728374" y="3207874"/>
            <a:ext cx="2809451" cy="1675476"/>
            <a:chOff x="3884177" y="2557244"/>
            <a:chExt cx="2809451" cy="1256607"/>
          </a:xfrm>
          <a:solidFill>
            <a:schemeClr val="tx1"/>
          </a:solidFill>
        </p:grpSpPr>
        <p:sp>
          <p:nvSpPr>
            <p:cNvPr id="168" name="Rectangle 167"/>
            <p:cNvSpPr/>
            <p:nvPr/>
          </p:nvSpPr>
          <p:spPr>
            <a:xfrm rot="2700000">
              <a:off x="5250377" y="353238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 rot="2700000">
              <a:off x="5709964" y="3532383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 rot="2700000">
              <a:off x="6162815" y="3536888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2700000">
              <a:off x="3884300" y="2724722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rot="2700000">
              <a:off x="3892251" y="2919766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4237885" y="3316790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rot="2700000">
              <a:off x="6320819" y="3329245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rot="2700000">
              <a:off x="6162815" y="3745373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rot="2700000">
              <a:off x="6625150" y="3736328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rot="2700000">
              <a:off x="3884177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rot="2700000">
              <a:off x="4337064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rot="2700000">
              <a:off x="4797667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rot="2700000">
              <a:off x="5250254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rot="2700000">
              <a:off x="5717792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rot="2700000">
              <a:off x="6154741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 rot="2700000">
              <a:off x="6617076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188" name="AutoShape 4"/>
          <p:cNvSpPr>
            <a:spLocks noChangeArrowheads="1"/>
          </p:cNvSpPr>
          <p:nvPr/>
        </p:nvSpPr>
        <p:spPr bwMode="auto">
          <a:xfrm>
            <a:off x="1937984" y="2501268"/>
            <a:ext cx="1342062" cy="661019"/>
          </a:xfrm>
          <a:prstGeom prst="chevron">
            <a:avLst>
              <a:gd name="adj" fmla="val 53566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Theme &amp; Investment Planning</a:t>
            </a:r>
          </a:p>
        </p:txBody>
      </p:sp>
      <p:sp>
        <p:nvSpPr>
          <p:cNvPr id="189" name="AutoShape 7"/>
          <p:cNvSpPr>
            <a:spLocks noChangeArrowheads="1"/>
          </p:cNvSpPr>
          <p:nvPr/>
        </p:nvSpPr>
        <p:spPr bwMode="auto">
          <a:xfrm>
            <a:off x="3307918" y="2510933"/>
            <a:ext cx="2739364" cy="661019"/>
          </a:xfrm>
          <a:prstGeom prst="chevron">
            <a:avLst>
              <a:gd name="adj" fmla="val 53566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4572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Continuous Delivery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872356" y="2859914"/>
            <a:ext cx="212201" cy="282935"/>
            <a:chOff x="5826125" y="1349375"/>
            <a:chExt cx="666750" cy="666750"/>
          </a:xfrm>
        </p:grpSpPr>
        <p:sp>
          <p:nvSpPr>
            <p:cNvPr id="237" name="Arc 236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8" name="Arc 237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9" name="Arc 238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323206" y="2859914"/>
            <a:ext cx="212201" cy="282935"/>
            <a:chOff x="5826125" y="1349375"/>
            <a:chExt cx="666750" cy="666750"/>
          </a:xfrm>
        </p:grpSpPr>
        <p:sp>
          <p:nvSpPr>
            <p:cNvPr id="234" name="Arc 233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5" name="Arc 234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6" name="Arc 235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784770" y="2859914"/>
            <a:ext cx="212201" cy="282935"/>
            <a:chOff x="5826125" y="1349375"/>
            <a:chExt cx="666750" cy="666750"/>
          </a:xfrm>
        </p:grpSpPr>
        <p:sp>
          <p:nvSpPr>
            <p:cNvPr id="231" name="Arc 230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2" name="Arc 231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3" name="Arc 232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234484" y="2859914"/>
            <a:ext cx="212201" cy="282935"/>
            <a:chOff x="5826125" y="1349375"/>
            <a:chExt cx="666750" cy="666750"/>
          </a:xfrm>
        </p:grpSpPr>
        <p:sp>
          <p:nvSpPr>
            <p:cNvPr id="228" name="Arc 227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9" name="Arc 228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0" name="Arc 229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697151" y="2859914"/>
            <a:ext cx="212201" cy="282935"/>
            <a:chOff x="5826125" y="1349375"/>
            <a:chExt cx="666750" cy="666750"/>
          </a:xfrm>
        </p:grpSpPr>
        <p:sp>
          <p:nvSpPr>
            <p:cNvPr id="225" name="Arc 224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6" name="Arc 225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7" name="Arc 226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412938" y="2859914"/>
            <a:ext cx="212201" cy="282935"/>
            <a:chOff x="5826125" y="1349375"/>
            <a:chExt cx="666750" cy="666750"/>
          </a:xfrm>
        </p:grpSpPr>
        <p:sp>
          <p:nvSpPr>
            <p:cNvPr id="222" name="Arc 221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3" name="Arc 222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4" name="Arc 223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 flipV="1">
            <a:off x="234950" y="683411"/>
            <a:ext cx="8648700" cy="556852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20616" y="969275"/>
            <a:ext cx="2681412" cy="2222916"/>
            <a:chOff x="6020616" y="726955"/>
            <a:chExt cx="2681412" cy="1667187"/>
          </a:xfrm>
        </p:grpSpPr>
        <p:cxnSp>
          <p:nvCxnSpPr>
            <p:cNvPr id="119" name="Straight Connector 118"/>
            <p:cNvCxnSpPr/>
            <p:nvPr/>
          </p:nvCxnSpPr>
          <p:spPr>
            <a:xfrm flipH="1">
              <a:off x="6725739" y="1005845"/>
              <a:ext cx="1488067" cy="856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1" name="TextBox 120"/>
            <p:cNvSpPr txBox="1"/>
            <p:nvPr/>
          </p:nvSpPr>
          <p:spPr>
            <a:xfrm rot="19814335">
              <a:off x="7784789" y="726955"/>
              <a:ext cx="917239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Market Ready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790081" y="1071281"/>
              <a:ext cx="1187604" cy="708158"/>
              <a:chOff x="3492637" y="1215530"/>
              <a:chExt cx="1187604" cy="708158"/>
            </a:xfrm>
          </p:grpSpPr>
          <p:sp>
            <p:nvSpPr>
              <p:cNvPr id="115" name="Rectangle 11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  <p:sp>
          <p:nvSpPr>
            <p:cNvPr id="217" name="AutoShape 11"/>
            <p:cNvSpPr>
              <a:spLocks noChangeArrowheads="1"/>
            </p:cNvSpPr>
            <p:nvPr/>
          </p:nvSpPr>
          <p:spPr bwMode="auto">
            <a:xfrm>
              <a:off x="6020616" y="1882300"/>
              <a:ext cx="705421" cy="495764"/>
            </a:xfrm>
            <a:prstGeom prst="chevron">
              <a:avLst>
                <a:gd name="adj" fmla="val 43320"/>
              </a:avLst>
            </a:prstGeom>
            <a:solidFill>
              <a:schemeClr val="tx1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053936" y="1897317"/>
              <a:ext cx="65505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 Release</a:t>
              </a:r>
              <a:b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      to</a:t>
              </a:r>
              <a:b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Customer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033174" y="1860048"/>
              <a:ext cx="698908" cy="534094"/>
            </a:xfrm>
            <a:prstGeom prst="rect">
              <a:avLst/>
            </a:prstGeom>
            <a:noFill/>
            <a:ln w="28575">
              <a:solidFill>
                <a:srgbClr val="C6092D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Release to Customer</a:t>
            </a:r>
            <a:endParaRPr lang="en-US" sz="2800">
              <a:solidFill>
                <a:srgbClr val="233356"/>
              </a:solidFill>
              <a:ea typeface="MS PGothic" pitchFamily="34" charset="-128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 flipH="1">
            <a:off x="1508889" y="3212130"/>
            <a:ext cx="4507739" cy="435817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2" name="Straight Connector 241"/>
          <p:cNvCxnSpPr/>
          <p:nvPr/>
        </p:nvCxnSpPr>
        <p:spPr>
          <a:xfrm flipH="1" flipV="1">
            <a:off x="6744617" y="3208936"/>
            <a:ext cx="1675065" cy="439011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3" name="Rectangle 242"/>
          <p:cNvSpPr/>
          <p:nvPr/>
        </p:nvSpPr>
        <p:spPr>
          <a:xfrm>
            <a:off x="1519626" y="3667454"/>
            <a:ext cx="6910794" cy="2721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68" name="Chevron 267"/>
          <p:cNvSpPr/>
          <p:nvPr/>
        </p:nvSpPr>
        <p:spPr>
          <a:xfrm>
            <a:off x="1645356" y="3898255"/>
            <a:ext cx="1730037" cy="715199"/>
          </a:xfrm>
          <a:prstGeom prst="chevron">
            <a:avLst>
              <a:gd name="adj" fmla="val 6200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</a:rPr>
              <a:t>Final Testing</a:t>
            </a:r>
          </a:p>
        </p:txBody>
      </p:sp>
      <p:sp>
        <p:nvSpPr>
          <p:cNvPr id="269" name="Chevron 268"/>
          <p:cNvSpPr/>
          <p:nvPr/>
        </p:nvSpPr>
        <p:spPr>
          <a:xfrm>
            <a:off x="3194092" y="3898254"/>
            <a:ext cx="1911979" cy="715199"/>
          </a:xfrm>
          <a:prstGeom prst="chevron">
            <a:avLst>
              <a:gd name="adj" fmla="val 6200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</a:rPr>
              <a:t>Transfer to Download Center and Logistics</a:t>
            </a:r>
          </a:p>
        </p:txBody>
      </p:sp>
      <p:sp>
        <p:nvSpPr>
          <p:cNvPr id="270" name="Chevron 269"/>
          <p:cNvSpPr/>
          <p:nvPr/>
        </p:nvSpPr>
        <p:spPr>
          <a:xfrm>
            <a:off x="4907845" y="3883686"/>
            <a:ext cx="1842045" cy="715199"/>
          </a:xfrm>
          <a:prstGeom prst="chevron">
            <a:avLst>
              <a:gd name="adj" fmla="val 6200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</a:rPr>
              <a:t>Verify Software Download / Delivery</a:t>
            </a:r>
          </a:p>
        </p:txBody>
      </p:sp>
      <p:sp>
        <p:nvSpPr>
          <p:cNvPr id="271" name="Chevron 270"/>
          <p:cNvSpPr/>
          <p:nvPr/>
        </p:nvSpPr>
        <p:spPr>
          <a:xfrm>
            <a:off x="6571383" y="3883685"/>
            <a:ext cx="1757749" cy="715199"/>
          </a:xfrm>
          <a:prstGeom prst="chevron">
            <a:avLst>
              <a:gd name="adj" fmla="val 62000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</a:rPr>
              <a:t>Make Software available to Customers</a:t>
            </a:r>
          </a:p>
        </p:txBody>
      </p:sp>
      <p:pic>
        <p:nvPicPr>
          <p:cNvPr id="2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64" y="4759755"/>
            <a:ext cx="1618326" cy="130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63" y="4759755"/>
            <a:ext cx="1411595" cy="12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27" y="4759753"/>
            <a:ext cx="1405315" cy="123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58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R&amp;D Processes</a:t>
            </a:r>
            <a:endParaRPr lang="en-US" sz="2800">
              <a:solidFill>
                <a:srgbClr val="C6092D"/>
              </a:solidFill>
              <a:ea typeface="MS PGothic" pitchFamily="34" charset="-128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38334" y="6241836"/>
            <a:ext cx="5005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33356"/>
                </a:solidFill>
                <a:ea typeface="MS PGothic" pitchFamily="34" charset="-128"/>
              </a:rPr>
              <a:t>Note: Several releases under maintenance in parallel.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682" y="1020416"/>
            <a:ext cx="8587263" cy="5144429"/>
            <a:chOff x="256679" y="765311"/>
            <a:chExt cx="8587263" cy="3858322"/>
          </a:xfrm>
        </p:grpSpPr>
        <p:grpSp>
          <p:nvGrpSpPr>
            <p:cNvPr id="89" name="Group 88"/>
            <p:cNvGrpSpPr/>
            <p:nvPr/>
          </p:nvGrpSpPr>
          <p:grpSpPr>
            <a:xfrm>
              <a:off x="7012494" y="1666749"/>
              <a:ext cx="1831448" cy="1897984"/>
              <a:chOff x="3335775" y="1698450"/>
              <a:chExt cx="1831448" cy="189798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353027" y="1721039"/>
                <a:ext cx="1814196" cy="18753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17751" y="1698450"/>
                <a:ext cx="1671654" cy="196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>
                    <a:solidFill>
                      <a:srgbClr val="FFFFFF"/>
                    </a:solidFill>
                    <a:ea typeface="MS PGothic" pitchFamily="34" charset="-128"/>
                  </a:rPr>
                  <a:t>R&amp;D Status Dashboard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417751" y="1973652"/>
                <a:ext cx="822888" cy="756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266517" y="1974723"/>
                <a:ext cx="822888" cy="756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417751" y="2755987"/>
                <a:ext cx="822888" cy="756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266517" y="2755987"/>
                <a:ext cx="822888" cy="7564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377003" y="2133644"/>
                <a:ext cx="918740" cy="31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Investment</a:t>
                </a:r>
                <a:b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Status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241815" y="2141338"/>
                <a:ext cx="918740" cy="31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Value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Delivery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335775" y="2918771"/>
                <a:ext cx="1012752" cy="31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Customer</a:t>
                </a:r>
                <a:b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Sítuation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233189" y="2918770"/>
                <a:ext cx="918740" cy="31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Product</a:t>
                </a:r>
                <a:b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1050" b="1">
                    <a:solidFill>
                      <a:srgbClr val="233356"/>
                    </a:solidFill>
                    <a:ea typeface="MS PGothic" pitchFamily="34" charset="-128"/>
                  </a:rPr>
                  <a:t>Quality</a:t>
                </a:r>
              </a:p>
            </p:txBody>
          </p:sp>
        </p:grpSp>
        <p:sp>
          <p:nvSpPr>
            <p:cNvPr id="107" name="Pentagon 106"/>
            <p:cNvSpPr/>
            <p:nvPr/>
          </p:nvSpPr>
          <p:spPr>
            <a:xfrm>
              <a:off x="256679" y="2295745"/>
              <a:ext cx="7190837" cy="82948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45938" y="3008072"/>
              <a:ext cx="3369942" cy="1498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2668" y="851531"/>
              <a:ext cx="6013747" cy="1429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5416" y="3125226"/>
              <a:ext cx="6030999" cy="1498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896" y="969860"/>
              <a:ext cx="460375" cy="345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602" y="1658911"/>
              <a:ext cx="1049338" cy="37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Pentagon 112"/>
            <p:cNvSpPr/>
            <p:nvPr/>
          </p:nvSpPr>
          <p:spPr>
            <a:xfrm>
              <a:off x="258527" y="2395956"/>
              <a:ext cx="6844701" cy="39063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25845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Apr 2014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014735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Oct 2014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510243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Apr 2015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99133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Oct 2015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7466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Apr 2016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986356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Oct 2016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488227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Apr 2017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77117" y="2458382"/>
              <a:ext cx="475491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Oct 2017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305087" y="2498371"/>
              <a:ext cx="475491" cy="138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  <a:ea typeface="MS PGothic" pitchFamily="34" charset="-128"/>
                </a:rPr>
                <a:t>…</a:t>
              </a:r>
            </a:p>
          </p:txBody>
        </p:sp>
        <p:sp>
          <p:nvSpPr>
            <p:cNvPr id="123" name="Pentagon 122"/>
            <p:cNvSpPr/>
            <p:nvPr/>
          </p:nvSpPr>
          <p:spPr>
            <a:xfrm>
              <a:off x="262777" y="2862901"/>
              <a:ext cx="5953323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24" name="Pentagon 123"/>
            <p:cNvSpPr/>
            <p:nvPr/>
          </p:nvSpPr>
          <p:spPr>
            <a:xfrm>
              <a:off x="2757326" y="3047626"/>
              <a:ext cx="4029270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25" name="Pentagon 124"/>
            <p:cNvSpPr/>
            <p:nvPr/>
          </p:nvSpPr>
          <p:spPr>
            <a:xfrm>
              <a:off x="3255908" y="3232351"/>
              <a:ext cx="3530688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26" name="Pentagon 125"/>
            <p:cNvSpPr/>
            <p:nvPr/>
          </p:nvSpPr>
          <p:spPr>
            <a:xfrm>
              <a:off x="3749681" y="3417076"/>
              <a:ext cx="3036915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27" name="Pentagon 126"/>
            <p:cNvSpPr/>
            <p:nvPr/>
          </p:nvSpPr>
          <p:spPr>
            <a:xfrm>
              <a:off x="4232758" y="3598626"/>
              <a:ext cx="2553838" cy="17835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28" name="Pentagon 127"/>
            <p:cNvSpPr/>
            <p:nvPr/>
          </p:nvSpPr>
          <p:spPr>
            <a:xfrm>
              <a:off x="4736278" y="3784154"/>
              <a:ext cx="2050318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29" name="Pentagon 128"/>
            <p:cNvSpPr/>
            <p:nvPr/>
          </p:nvSpPr>
          <p:spPr>
            <a:xfrm>
              <a:off x="5234890" y="3968879"/>
              <a:ext cx="1551706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30" name="Pentagon 129"/>
            <p:cNvSpPr/>
            <p:nvPr/>
          </p:nvSpPr>
          <p:spPr>
            <a:xfrm>
              <a:off x="5726617" y="4150429"/>
              <a:ext cx="1059979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31" name="Pentagon 130"/>
            <p:cNvSpPr/>
            <p:nvPr/>
          </p:nvSpPr>
          <p:spPr>
            <a:xfrm>
              <a:off x="6215912" y="4331979"/>
              <a:ext cx="570684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32" name="Pentagon 131"/>
            <p:cNvSpPr/>
            <p:nvPr/>
          </p:nvSpPr>
          <p:spPr>
            <a:xfrm>
              <a:off x="6649164" y="3047626"/>
              <a:ext cx="468057" cy="1461140"/>
            </a:xfrm>
            <a:prstGeom prst="homePlate">
              <a:avLst>
                <a:gd name="adj" fmla="val 78054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 flipV="1">
              <a:off x="2751628" y="3135472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/>
            <p:nvPr/>
          </p:nvCxnSpPr>
          <p:spPr>
            <a:xfrm flipH="1">
              <a:off x="2751628" y="2758003"/>
              <a:ext cx="7315" cy="391486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3242752" y="3320157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>
            <a:xfrm flipH="1">
              <a:off x="3242753" y="2758003"/>
              <a:ext cx="7314" cy="577750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3743601" y="3500629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/>
            <p:nvPr/>
          </p:nvCxnSpPr>
          <p:spPr>
            <a:xfrm flipH="1">
              <a:off x="3742267" y="2758751"/>
              <a:ext cx="8650" cy="746718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4230884" y="3684909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>
            <a:xfrm flipH="1">
              <a:off x="4229550" y="2758003"/>
              <a:ext cx="8650" cy="929798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/>
            <p:nvPr/>
          </p:nvCxnSpPr>
          <p:spPr>
            <a:xfrm flipH="1">
              <a:off x="4739944" y="2758751"/>
              <a:ext cx="3958" cy="1129834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4729174" y="3872547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230887" y="4049508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>
            <a:xfrm flipH="1">
              <a:off x="5229553" y="2758003"/>
              <a:ext cx="8650" cy="1296345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5723612" y="4233788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>
            <a:xfrm flipH="1">
              <a:off x="5720599" y="2758751"/>
              <a:ext cx="5443" cy="1480071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6"/>
            <p:cNvCxnSpPr/>
            <p:nvPr/>
          </p:nvCxnSpPr>
          <p:spPr>
            <a:xfrm flipH="1">
              <a:off x="6214862" y="2758003"/>
              <a:ext cx="1238" cy="1663424"/>
            </a:xfrm>
            <a:prstGeom prst="lin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6200134" y="4421426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9" name="Rectangle 148"/>
            <p:cNvSpPr/>
            <p:nvPr/>
          </p:nvSpPr>
          <p:spPr>
            <a:xfrm>
              <a:off x="819955" y="851531"/>
              <a:ext cx="234083" cy="14442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19955" y="3094819"/>
              <a:ext cx="234083" cy="15288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 rot="16200000">
              <a:off x="224388" y="1458222"/>
              <a:ext cx="14442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Monitoring &amp; Reporting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 rot="16200000">
              <a:off x="224388" y="3773169"/>
              <a:ext cx="14442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Monitoring &amp; Reporting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56679" y="851529"/>
              <a:ext cx="589491" cy="19277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 rot="16200000">
              <a:off x="-416491" y="1599959"/>
              <a:ext cx="19277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  <a:t>R&amp;D</a:t>
              </a:r>
              <a:b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  <a:t>Innovation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56679" y="2869740"/>
              <a:ext cx="577707" cy="17538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16200000">
              <a:off x="-329566" y="3531243"/>
              <a:ext cx="175389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  <a:t>R&amp;D</a:t>
              </a:r>
              <a:b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  <a:t>Maintenance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1681345" y="765311"/>
              <a:ext cx="4892165" cy="1426785"/>
              <a:chOff x="1681345" y="755263"/>
              <a:chExt cx="4892165" cy="1426785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681345" y="755263"/>
                <a:ext cx="4405655" cy="718781"/>
                <a:chOff x="1681345" y="755263"/>
                <a:chExt cx="4405655" cy="718781"/>
              </a:xfrm>
            </p:grpSpPr>
            <p:pic>
              <p:nvPicPr>
                <p:cNvPr id="165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1345" y="755772"/>
                  <a:ext cx="1439114" cy="718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6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72184" y="755263"/>
                  <a:ext cx="1231255" cy="7187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7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3166" y="755263"/>
                  <a:ext cx="1231255" cy="7187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8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55745" y="755263"/>
                  <a:ext cx="1231255" cy="7187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60" name="Group 159"/>
              <p:cNvGrpSpPr/>
              <p:nvPr/>
            </p:nvGrpSpPr>
            <p:grpSpPr>
              <a:xfrm>
                <a:off x="2178325" y="1459975"/>
                <a:ext cx="4395185" cy="722073"/>
                <a:chOff x="2178325" y="1459975"/>
                <a:chExt cx="4395185" cy="722073"/>
              </a:xfrm>
            </p:grpSpPr>
            <p:pic>
              <p:nvPicPr>
                <p:cNvPr id="161" name="Picture 5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78325" y="1459975"/>
                  <a:ext cx="1439756" cy="722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2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8506" y="1459975"/>
                  <a:ext cx="1231255" cy="722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3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7384" y="1459975"/>
                  <a:ext cx="1231255" cy="722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4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42255" y="1459975"/>
                  <a:ext cx="1231255" cy="7220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169" name="Straight Arrow Connector 168"/>
            <p:cNvCxnSpPr/>
            <p:nvPr/>
          </p:nvCxnSpPr>
          <p:spPr>
            <a:xfrm>
              <a:off x="2756276" y="1460386"/>
              <a:ext cx="7315" cy="93268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/>
            <p:cNvCxnSpPr/>
            <p:nvPr/>
          </p:nvCxnSpPr>
          <p:spPr>
            <a:xfrm>
              <a:off x="3250540" y="2191906"/>
              <a:ext cx="0" cy="20116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/>
            <p:nvPr/>
          </p:nvCxnSpPr>
          <p:spPr>
            <a:xfrm>
              <a:off x="3742267" y="1460386"/>
              <a:ext cx="7315" cy="93268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Arrow Connector 171"/>
            <p:cNvCxnSpPr/>
            <p:nvPr/>
          </p:nvCxnSpPr>
          <p:spPr>
            <a:xfrm>
              <a:off x="4236531" y="2191906"/>
              <a:ext cx="0" cy="20116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Arrow Connector 172"/>
            <p:cNvCxnSpPr/>
            <p:nvPr/>
          </p:nvCxnSpPr>
          <p:spPr>
            <a:xfrm>
              <a:off x="4734608" y="1460386"/>
              <a:ext cx="7315" cy="93268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" name="Straight Arrow Connector 173"/>
            <p:cNvCxnSpPr/>
            <p:nvPr/>
          </p:nvCxnSpPr>
          <p:spPr>
            <a:xfrm>
              <a:off x="5228872" y="2191906"/>
              <a:ext cx="0" cy="20116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5" name="Straight Arrow Connector 174"/>
            <p:cNvCxnSpPr/>
            <p:nvPr/>
          </p:nvCxnSpPr>
          <p:spPr>
            <a:xfrm>
              <a:off x="5720599" y="1460386"/>
              <a:ext cx="7315" cy="93268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6" name="Straight Arrow Connector 175"/>
            <p:cNvCxnSpPr/>
            <p:nvPr/>
          </p:nvCxnSpPr>
          <p:spPr>
            <a:xfrm>
              <a:off x="6214863" y="2191906"/>
              <a:ext cx="0" cy="201168"/>
            </a:xfrm>
            <a:prstGeom prst="straightConnector1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86372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7012494" y="2222332"/>
            <a:ext cx="1831448" cy="2530645"/>
            <a:chOff x="3335775" y="1698450"/>
            <a:chExt cx="1831448" cy="1897984"/>
          </a:xfrm>
        </p:grpSpPr>
        <p:sp>
          <p:nvSpPr>
            <p:cNvPr id="214" name="Rectangle 213"/>
            <p:cNvSpPr/>
            <p:nvPr/>
          </p:nvSpPr>
          <p:spPr>
            <a:xfrm>
              <a:off x="3353027" y="1721039"/>
              <a:ext cx="1814196" cy="18753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417751" y="1698450"/>
              <a:ext cx="1671654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FFFFFF"/>
                  </a:solidFill>
                  <a:ea typeface="MS PGothic" pitchFamily="34" charset="-128"/>
                </a:rPr>
                <a:t>R&amp;D Status Dashboard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417751" y="1973652"/>
              <a:ext cx="822888" cy="756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266517" y="1974723"/>
              <a:ext cx="822888" cy="756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417751" y="2755987"/>
              <a:ext cx="822888" cy="756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266517" y="2755987"/>
              <a:ext cx="822888" cy="7564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377003" y="2133644"/>
              <a:ext cx="918740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Investment</a:t>
              </a:r>
              <a:b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Status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241815" y="2141338"/>
              <a:ext cx="918740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Value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Delivery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335775" y="2918771"/>
              <a:ext cx="1012752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Customer</a:t>
              </a:r>
              <a:b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Sítuation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233189" y="2918770"/>
              <a:ext cx="918740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Product</a:t>
              </a:r>
              <a:b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050" b="1">
                  <a:solidFill>
                    <a:srgbClr val="233356"/>
                  </a:solidFill>
                  <a:ea typeface="MS PGothic" pitchFamily="34" charset="-128"/>
                </a:rPr>
                <a:t>Quality</a:t>
              </a:r>
            </a:p>
          </p:txBody>
        </p:sp>
      </p:grpSp>
      <p:sp>
        <p:nvSpPr>
          <p:cNvPr id="145" name="Pentagon 144"/>
          <p:cNvSpPr/>
          <p:nvPr/>
        </p:nvSpPr>
        <p:spPr>
          <a:xfrm>
            <a:off x="256682" y="3060995"/>
            <a:ext cx="7190837" cy="1105975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52671" y="1135375"/>
            <a:ext cx="6013747" cy="190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35419" y="4166969"/>
            <a:ext cx="6030999" cy="199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99" y="1293149"/>
            <a:ext cx="46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02" y="2211881"/>
            <a:ext cx="1049338" cy="49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Pentagon 150"/>
          <p:cNvSpPr/>
          <p:nvPr/>
        </p:nvSpPr>
        <p:spPr>
          <a:xfrm>
            <a:off x="258530" y="3194608"/>
            <a:ext cx="6844701" cy="52084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525848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Apr 2014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014738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Oct 2014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510246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Apr 2015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999136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Oct 2015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497469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Apr 2016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986359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Oct 2016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488228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Apr 2017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977120" y="3277845"/>
            <a:ext cx="475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Oct 2017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305090" y="3331161"/>
            <a:ext cx="4754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ea typeface="MS PGothic" pitchFamily="34" charset="-128"/>
              </a:rPr>
              <a:t>…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2751631" y="3677339"/>
            <a:ext cx="7315" cy="521981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" name="Straight Connector 173"/>
          <p:cNvCxnSpPr/>
          <p:nvPr/>
        </p:nvCxnSpPr>
        <p:spPr>
          <a:xfrm flipH="1">
            <a:off x="3242753" y="3677339"/>
            <a:ext cx="7314" cy="770333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6" name="Straight Connector 175"/>
          <p:cNvCxnSpPr/>
          <p:nvPr/>
        </p:nvCxnSpPr>
        <p:spPr>
          <a:xfrm flipH="1">
            <a:off x="3742267" y="3678335"/>
            <a:ext cx="8650" cy="995624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8" name="Straight Connector 177"/>
          <p:cNvCxnSpPr/>
          <p:nvPr/>
        </p:nvCxnSpPr>
        <p:spPr>
          <a:xfrm flipH="1">
            <a:off x="4229550" y="3677337"/>
            <a:ext cx="8650" cy="1239731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9" name="Straight Connector 178"/>
          <p:cNvCxnSpPr/>
          <p:nvPr/>
        </p:nvCxnSpPr>
        <p:spPr>
          <a:xfrm flipH="1">
            <a:off x="4739944" y="3678336"/>
            <a:ext cx="3958" cy="1506445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2" name="Straight Connector 181"/>
          <p:cNvCxnSpPr/>
          <p:nvPr/>
        </p:nvCxnSpPr>
        <p:spPr>
          <a:xfrm flipH="1">
            <a:off x="5229553" y="3677338"/>
            <a:ext cx="8650" cy="1728460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>
          <a:xfrm flipH="1">
            <a:off x="5720602" y="3678335"/>
            <a:ext cx="5443" cy="1973428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" name="Straight Connector 184"/>
          <p:cNvCxnSpPr/>
          <p:nvPr/>
        </p:nvCxnSpPr>
        <p:spPr>
          <a:xfrm flipH="1">
            <a:off x="6214862" y="3677337"/>
            <a:ext cx="1238" cy="2217899"/>
          </a:xfrm>
          <a:prstGeom prst="lin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" name="Rectangle 186"/>
          <p:cNvSpPr/>
          <p:nvPr/>
        </p:nvSpPr>
        <p:spPr>
          <a:xfrm>
            <a:off x="819958" y="1135376"/>
            <a:ext cx="234083" cy="19256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19958" y="4126428"/>
            <a:ext cx="234083" cy="203841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rot="16200000">
            <a:off x="-16314" y="1982768"/>
            <a:ext cx="1925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Monitoring &amp; Reporting</a:t>
            </a:r>
          </a:p>
        </p:txBody>
      </p:sp>
      <p:sp>
        <p:nvSpPr>
          <p:cNvPr id="190" name="TextBox 189"/>
          <p:cNvSpPr txBox="1"/>
          <p:nvPr/>
        </p:nvSpPr>
        <p:spPr>
          <a:xfrm rot="16200000">
            <a:off x="-16314" y="5069364"/>
            <a:ext cx="1925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>
                <a:solidFill>
                  <a:srgbClr val="FFFFFF"/>
                </a:solidFill>
                <a:ea typeface="MS PGothic" pitchFamily="34" charset="-128"/>
              </a:rPr>
              <a:t>Monitoring &amp; Reporting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56682" y="1135374"/>
            <a:ext cx="589491" cy="25703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-737782" y="2205095"/>
            <a:ext cx="25703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a typeface="MS PGothic" pitchFamily="34" charset="-128"/>
              </a:rPr>
              <a:t>R&amp;D</a:t>
            </a:r>
            <a:br>
              <a:rPr lang="en-US" sz="1400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sz="1400" b="1">
                <a:solidFill>
                  <a:srgbClr val="FFFFFF"/>
                </a:solidFill>
                <a:ea typeface="MS PGothic" pitchFamily="34" charset="-128"/>
              </a:rPr>
              <a:t>Innovation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681348" y="1020415"/>
            <a:ext cx="4892165" cy="1902380"/>
            <a:chOff x="1681345" y="755263"/>
            <a:chExt cx="4892165" cy="1426785"/>
          </a:xfrm>
        </p:grpSpPr>
        <p:grpSp>
          <p:nvGrpSpPr>
            <p:cNvPr id="204" name="Group 203"/>
            <p:cNvGrpSpPr/>
            <p:nvPr/>
          </p:nvGrpSpPr>
          <p:grpSpPr>
            <a:xfrm>
              <a:off x="1681345" y="755263"/>
              <a:ext cx="4405655" cy="718781"/>
              <a:chOff x="1681345" y="755263"/>
              <a:chExt cx="4405655" cy="718781"/>
            </a:xfrm>
          </p:grpSpPr>
          <p:pic>
            <p:nvPicPr>
              <p:cNvPr id="210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1345" y="755772"/>
                <a:ext cx="1439114" cy="718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2184" y="755263"/>
                <a:ext cx="1231255" cy="718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2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166" y="755263"/>
                <a:ext cx="1231255" cy="718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3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5745" y="755263"/>
                <a:ext cx="1231255" cy="718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5" name="Group 204"/>
            <p:cNvGrpSpPr/>
            <p:nvPr/>
          </p:nvGrpSpPr>
          <p:grpSpPr>
            <a:xfrm>
              <a:off x="2178325" y="1459975"/>
              <a:ext cx="4395185" cy="722073"/>
              <a:chOff x="2178325" y="1459975"/>
              <a:chExt cx="4395185" cy="722073"/>
            </a:xfrm>
          </p:grpSpPr>
          <p:pic>
            <p:nvPicPr>
              <p:cNvPr id="206" name="Picture 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8325" y="1459975"/>
                <a:ext cx="1439756" cy="722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" name="Picture 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8506" y="1459975"/>
                <a:ext cx="1231255" cy="722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" name="Picture 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7384" y="1459975"/>
                <a:ext cx="1231255" cy="722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" name="Picture 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2255" y="1459975"/>
                <a:ext cx="1231255" cy="722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cxnSp>
        <p:nvCxnSpPr>
          <p:cNvPr id="196" name="Straight Arrow Connector 195"/>
          <p:cNvCxnSpPr/>
          <p:nvPr/>
        </p:nvCxnSpPr>
        <p:spPr>
          <a:xfrm>
            <a:off x="2756279" y="1947181"/>
            <a:ext cx="7315" cy="124358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7" name="Straight Arrow Connector 196"/>
          <p:cNvCxnSpPr/>
          <p:nvPr/>
        </p:nvCxnSpPr>
        <p:spPr>
          <a:xfrm>
            <a:off x="3250540" y="2922541"/>
            <a:ext cx="0" cy="26822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8" name="Straight Arrow Connector 197"/>
          <p:cNvCxnSpPr/>
          <p:nvPr/>
        </p:nvCxnSpPr>
        <p:spPr>
          <a:xfrm>
            <a:off x="3742270" y="1947181"/>
            <a:ext cx="7315" cy="124358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9" name="Straight Arrow Connector 198"/>
          <p:cNvCxnSpPr/>
          <p:nvPr/>
        </p:nvCxnSpPr>
        <p:spPr>
          <a:xfrm>
            <a:off x="4236531" y="2922541"/>
            <a:ext cx="0" cy="26822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0" name="Straight Arrow Connector 199"/>
          <p:cNvCxnSpPr/>
          <p:nvPr/>
        </p:nvCxnSpPr>
        <p:spPr>
          <a:xfrm>
            <a:off x="4734611" y="1947181"/>
            <a:ext cx="7315" cy="124358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>
          <a:xfrm>
            <a:off x="5228872" y="2922541"/>
            <a:ext cx="0" cy="26822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2" name="Straight Arrow Connector 201"/>
          <p:cNvCxnSpPr/>
          <p:nvPr/>
        </p:nvCxnSpPr>
        <p:spPr>
          <a:xfrm>
            <a:off x="5720602" y="1947181"/>
            <a:ext cx="7315" cy="124358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3" name="Straight Arrow Connector 202"/>
          <p:cNvCxnSpPr/>
          <p:nvPr/>
        </p:nvCxnSpPr>
        <p:spPr>
          <a:xfrm>
            <a:off x="6214863" y="2922541"/>
            <a:ext cx="0" cy="268224"/>
          </a:xfrm>
          <a:prstGeom prst="straightConnector1">
            <a:avLst/>
          </a:prstGeom>
          <a:noFill/>
          <a:ln w="28575">
            <a:solidFill>
              <a:schemeClr val="accent4">
                <a:lumMod val="75000"/>
              </a:schemeClr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Maintenance Process</a:t>
            </a:r>
            <a:endParaRPr lang="en-US" sz="2800">
              <a:solidFill>
                <a:srgbClr val="C6092D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170599" y="782472"/>
            <a:ext cx="8768687" cy="55318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679" y="3817201"/>
            <a:ext cx="6860542" cy="2347643"/>
            <a:chOff x="256679" y="2862901"/>
            <a:chExt cx="6860542" cy="1760732"/>
          </a:xfrm>
        </p:grpSpPr>
        <p:sp>
          <p:nvSpPr>
            <p:cNvPr id="146" name="Rectangle 145"/>
            <p:cNvSpPr/>
            <p:nvPr/>
          </p:nvSpPr>
          <p:spPr>
            <a:xfrm>
              <a:off x="2745938" y="3008072"/>
              <a:ext cx="3369942" cy="1498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1" name="Pentagon 160"/>
            <p:cNvSpPr/>
            <p:nvPr/>
          </p:nvSpPr>
          <p:spPr>
            <a:xfrm>
              <a:off x="262777" y="2862901"/>
              <a:ext cx="5953323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2" name="Pentagon 161"/>
            <p:cNvSpPr/>
            <p:nvPr/>
          </p:nvSpPr>
          <p:spPr>
            <a:xfrm>
              <a:off x="2757326" y="3047626"/>
              <a:ext cx="4029270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3" name="Pentagon 162"/>
            <p:cNvSpPr/>
            <p:nvPr/>
          </p:nvSpPr>
          <p:spPr>
            <a:xfrm>
              <a:off x="3255908" y="3232351"/>
              <a:ext cx="3530688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4" name="Pentagon 163"/>
            <p:cNvSpPr/>
            <p:nvPr/>
          </p:nvSpPr>
          <p:spPr>
            <a:xfrm>
              <a:off x="3749681" y="3417076"/>
              <a:ext cx="3036915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5" name="Pentagon 164"/>
            <p:cNvSpPr/>
            <p:nvPr/>
          </p:nvSpPr>
          <p:spPr>
            <a:xfrm>
              <a:off x="4232758" y="3598626"/>
              <a:ext cx="2553838" cy="17835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6" name="Pentagon 165"/>
            <p:cNvSpPr/>
            <p:nvPr/>
          </p:nvSpPr>
          <p:spPr>
            <a:xfrm>
              <a:off x="4736278" y="3784154"/>
              <a:ext cx="2050318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7" name="Pentagon 166"/>
            <p:cNvSpPr/>
            <p:nvPr/>
          </p:nvSpPr>
          <p:spPr>
            <a:xfrm>
              <a:off x="5234890" y="3968879"/>
              <a:ext cx="1551706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8" name="Pentagon 167"/>
            <p:cNvSpPr/>
            <p:nvPr/>
          </p:nvSpPr>
          <p:spPr>
            <a:xfrm>
              <a:off x="5726617" y="4150429"/>
              <a:ext cx="1059979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9" name="Pentagon 168"/>
            <p:cNvSpPr/>
            <p:nvPr/>
          </p:nvSpPr>
          <p:spPr>
            <a:xfrm>
              <a:off x="6215912" y="4331979"/>
              <a:ext cx="570684" cy="17678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0" name="Pentagon 169"/>
            <p:cNvSpPr/>
            <p:nvPr/>
          </p:nvSpPr>
          <p:spPr>
            <a:xfrm>
              <a:off x="6649164" y="3047626"/>
              <a:ext cx="468057" cy="1461140"/>
            </a:xfrm>
            <a:prstGeom prst="homePlate">
              <a:avLst>
                <a:gd name="adj" fmla="val 78054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2751628" y="3135472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3242752" y="3320157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743601" y="3500629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4230884" y="3684909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729174" y="3872547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5230887" y="4049508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5723612" y="4233788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Arrow Connector 185"/>
            <p:cNvCxnSpPr/>
            <p:nvPr/>
          </p:nvCxnSpPr>
          <p:spPr>
            <a:xfrm flipV="1">
              <a:off x="6200134" y="4421426"/>
              <a:ext cx="245060" cy="1"/>
            </a:xfrm>
            <a:prstGeom prst="straightConnector1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3" name="Rectangle 192"/>
            <p:cNvSpPr/>
            <p:nvPr/>
          </p:nvSpPr>
          <p:spPr>
            <a:xfrm>
              <a:off x="256679" y="2869740"/>
              <a:ext cx="577707" cy="17538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 rot="16200000">
              <a:off x="-329566" y="3531243"/>
              <a:ext cx="175389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  <a:t>R&amp;D</a:t>
              </a:r>
              <a:b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1400" b="1">
                  <a:solidFill>
                    <a:srgbClr val="FFFFFF"/>
                  </a:solidFill>
                  <a:ea typeface="MS PGothic" pitchFamily="34" charset="-128"/>
                </a:rPr>
                <a:t>Maintenance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97816" y="2164932"/>
            <a:ext cx="8015836" cy="3611043"/>
            <a:chOff x="297816" y="1623698"/>
            <a:chExt cx="8015836" cy="270828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97816" y="1623698"/>
              <a:ext cx="8011089" cy="2708282"/>
              <a:chOff x="297816" y="1623698"/>
              <a:chExt cx="8011089" cy="2708282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97816" y="3157802"/>
                <a:ext cx="499144" cy="1174177"/>
              </a:xfrm>
              <a:prstGeom prst="rect">
                <a:avLst/>
              </a:prstGeom>
              <a:noFill/>
              <a:ln w="28575">
                <a:solidFill>
                  <a:srgbClr val="C6092D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>
              <a:xfrm flipH="1">
                <a:off x="796965" y="4282884"/>
                <a:ext cx="887854" cy="49096"/>
              </a:xfrm>
              <a:prstGeom prst="line">
                <a:avLst/>
              </a:prstGeom>
              <a:noFill/>
              <a:ln w="19050">
                <a:solidFill>
                  <a:srgbClr val="C6092D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56" name="Rectangle 255"/>
              <p:cNvSpPr/>
              <p:nvPr/>
            </p:nvSpPr>
            <p:spPr>
              <a:xfrm>
                <a:off x="1684819" y="1623698"/>
                <a:ext cx="6624086" cy="2655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6092D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7" name="Straight Connector 256"/>
              <p:cNvCxnSpPr/>
              <p:nvPr/>
            </p:nvCxnSpPr>
            <p:spPr>
              <a:xfrm flipH="1">
                <a:off x="796963" y="1623698"/>
                <a:ext cx="887856" cy="1525791"/>
              </a:xfrm>
              <a:prstGeom prst="line">
                <a:avLst/>
              </a:prstGeom>
              <a:noFill/>
              <a:ln w="19050">
                <a:solidFill>
                  <a:srgbClr val="C6092D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6" name="Group 225"/>
            <p:cNvGrpSpPr/>
            <p:nvPr/>
          </p:nvGrpSpPr>
          <p:grpSpPr>
            <a:xfrm>
              <a:off x="1833148" y="1746712"/>
              <a:ext cx="6480504" cy="2412712"/>
              <a:chOff x="1833148" y="1746712"/>
              <a:chExt cx="6480504" cy="2412712"/>
            </a:xfrm>
          </p:grpSpPr>
          <p:sp>
            <p:nvSpPr>
              <p:cNvPr id="229" name="Bent Arrow 228"/>
              <p:cNvSpPr/>
              <p:nvPr/>
            </p:nvSpPr>
            <p:spPr>
              <a:xfrm rot="16200000">
                <a:off x="3534640" y="2930437"/>
                <a:ext cx="359753" cy="2098220"/>
              </a:xfrm>
              <a:prstGeom prst="bentArrow">
                <a:avLst>
                  <a:gd name="adj1" fmla="val 49313"/>
                  <a:gd name="adj2" fmla="val 47102"/>
                  <a:gd name="adj3" fmla="val 25000"/>
                  <a:gd name="adj4" fmla="val 43750"/>
                </a:avLst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3030528" y="3930907"/>
                <a:ext cx="167312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solidFill>
                      <a:srgbClr val="FFFFFF"/>
                    </a:solidFill>
                    <a:ea typeface="MS PGothic" pitchFamily="34" charset="-128"/>
                  </a:rPr>
                  <a:t>Issue Response</a:t>
                </a: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1833148" y="1746712"/>
                <a:ext cx="6480504" cy="2412712"/>
                <a:chOff x="1833148" y="1746712"/>
                <a:chExt cx="6480504" cy="2412712"/>
              </a:xfrm>
            </p:grpSpPr>
            <p:sp>
              <p:nvSpPr>
                <p:cNvPr id="232" name="Block Arc 231"/>
                <p:cNvSpPr/>
                <p:nvPr/>
              </p:nvSpPr>
              <p:spPr>
                <a:xfrm rot="5400000">
                  <a:off x="4395005" y="3435855"/>
                  <a:ext cx="723569" cy="723569"/>
                </a:xfrm>
                <a:prstGeom prst="blockArc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233356"/>
                    </a:solidFill>
                  </a:endParaRPr>
                </a:p>
              </p:txBody>
            </p:sp>
            <p:grpSp>
              <p:nvGrpSpPr>
                <p:cNvPr id="233" name="Group 232"/>
                <p:cNvGrpSpPr/>
                <p:nvPr/>
              </p:nvGrpSpPr>
              <p:grpSpPr>
                <a:xfrm>
                  <a:off x="1833148" y="1746712"/>
                  <a:ext cx="6480504" cy="2343942"/>
                  <a:chOff x="1833148" y="1746712"/>
                  <a:chExt cx="6480504" cy="2343942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6869795" y="2289193"/>
                    <a:ext cx="1372832" cy="923961"/>
                    <a:chOff x="5727664" y="3095173"/>
                    <a:chExt cx="1372832" cy="923961"/>
                  </a:xfrm>
                </p:grpSpPr>
                <p:pic>
                  <p:nvPicPr>
                    <p:cNvPr id="252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665" y="3095173"/>
                      <a:ext cx="1372831" cy="7584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53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753" r="40702" b="17641"/>
                    <a:stretch/>
                  </p:blipFill>
                  <p:spPr bwMode="auto">
                    <a:xfrm>
                      <a:off x="5727664" y="3738205"/>
                      <a:ext cx="1372831" cy="2809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235" name="Pentagon 234"/>
                  <p:cNvSpPr/>
                  <p:nvPr/>
                </p:nvSpPr>
                <p:spPr>
                  <a:xfrm>
                    <a:off x="3110903" y="2811372"/>
                    <a:ext cx="1955071" cy="986268"/>
                  </a:xfrm>
                  <a:prstGeom prst="homePlate">
                    <a:avLst>
                      <a:gd name="adj" fmla="val 4861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36" name="Pentagon 235"/>
                  <p:cNvSpPr/>
                  <p:nvPr/>
                </p:nvSpPr>
                <p:spPr>
                  <a:xfrm>
                    <a:off x="2178325" y="2811372"/>
                    <a:ext cx="1464996" cy="986268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37" name="Pentagon 236"/>
                  <p:cNvSpPr/>
                  <p:nvPr/>
                </p:nvSpPr>
                <p:spPr>
                  <a:xfrm>
                    <a:off x="1833149" y="2810738"/>
                    <a:ext cx="912789" cy="986268"/>
                  </a:xfrm>
                  <a:prstGeom prst="homePlate">
                    <a:avLst>
                      <a:gd name="adj" fmla="val 56887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 rot="16200000">
                    <a:off x="1667545" y="3151632"/>
                    <a:ext cx="98829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b="1">
                        <a:solidFill>
                          <a:srgbClr val="FFFFFF"/>
                        </a:solidFill>
                        <a:ea typeface="MS PGothic" pitchFamily="34" charset="-128"/>
                      </a:rPr>
                      <a:t>Customer</a:t>
                    </a:r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 rot="16200000">
                    <a:off x="2570155" y="3039978"/>
                    <a:ext cx="92016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b="1">
                        <a:solidFill>
                          <a:srgbClr val="FFFFFF"/>
                        </a:solidFill>
                        <a:ea typeface="MS PGothic" pitchFamily="34" charset="-128"/>
                      </a:rPr>
                      <a:t>Global</a:t>
                    </a:r>
                    <a:br>
                      <a:rPr lang="en-US" sz="1400" b="1">
                        <a:solidFill>
                          <a:srgbClr val="FFFFFF"/>
                        </a:solidFill>
                        <a:ea typeface="MS PGothic" pitchFamily="34" charset="-128"/>
                      </a:rPr>
                    </a:br>
                    <a:r>
                      <a:rPr lang="en-US" sz="1400" b="1">
                        <a:solidFill>
                          <a:srgbClr val="FFFFFF"/>
                        </a:solidFill>
                        <a:ea typeface="MS PGothic" pitchFamily="34" charset="-128"/>
                      </a:rPr>
                      <a:t>Support</a:t>
                    </a:r>
                  </a:p>
                </p:txBody>
              </p:sp>
              <p:grpSp>
                <p:nvGrpSpPr>
                  <p:cNvPr id="240" name="Group 239"/>
                  <p:cNvGrpSpPr/>
                  <p:nvPr/>
                </p:nvGrpSpPr>
                <p:grpSpPr>
                  <a:xfrm>
                    <a:off x="1833148" y="1746712"/>
                    <a:ext cx="1372831" cy="923961"/>
                    <a:chOff x="4104568" y="3095173"/>
                    <a:chExt cx="1372831" cy="923961"/>
                  </a:xfrm>
                </p:grpSpPr>
                <p:pic>
                  <p:nvPicPr>
                    <p:cNvPr id="250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104568" y="3095173"/>
                      <a:ext cx="1372831" cy="7180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51" name="Picture 3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753" r="40702" b="17641"/>
                    <a:stretch/>
                  </p:blipFill>
                  <p:spPr bwMode="auto">
                    <a:xfrm>
                      <a:off x="4104568" y="3738205"/>
                      <a:ext cx="1372831" cy="2809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241" name="Up Arrow 240"/>
                  <p:cNvSpPr/>
                  <p:nvPr/>
                </p:nvSpPr>
                <p:spPr>
                  <a:xfrm>
                    <a:off x="1937975" y="2678982"/>
                    <a:ext cx="200532" cy="112450"/>
                  </a:xfrm>
                  <a:prstGeom prst="up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42" name="Up Arrow 241"/>
                  <p:cNvSpPr/>
                  <p:nvPr/>
                </p:nvSpPr>
                <p:spPr>
                  <a:xfrm flipV="1">
                    <a:off x="2418841" y="2678982"/>
                    <a:ext cx="200532" cy="112450"/>
                  </a:xfrm>
                  <a:prstGeom prst="up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43" name="Up Arrow 242"/>
                  <p:cNvSpPr/>
                  <p:nvPr/>
                </p:nvSpPr>
                <p:spPr>
                  <a:xfrm>
                    <a:off x="2761900" y="2678982"/>
                    <a:ext cx="200532" cy="112450"/>
                  </a:xfrm>
                  <a:prstGeom prst="upArrow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44" name="Pentagon 243"/>
                  <p:cNvSpPr/>
                  <p:nvPr/>
                </p:nvSpPr>
                <p:spPr>
                  <a:xfrm>
                    <a:off x="7027600" y="3787693"/>
                    <a:ext cx="1053874" cy="302961"/>
                  </a:xfrm>
                  <a:prstGeom prst="homePlate">
                    <a:avLst>
                      <a:gd name="adj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45" name="Pentagon 244"/>
                  <p:cNvSpPr/>
                  <p:nvPr/>
                </p:nvSpPr>
                <p:spPr>
                  <a:xfrm>
                    <a:off x="4565124" y="2811372"/>
                    <a:ext cx="2288147" cy="490216"/>
                  </a:xfrm>
                  <a:prstGeom prst="homePlat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4821535" y="2921253"/>
                    <a:ext cx="1981371" cy="207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>
                        <a:solidFill>
                          <a:srgbClr val="FFFFFF"/>
                        </a:solidFill>
                        <a:ea typeface="MS PGothic" pitchFamily="34" charset="-128"/>
                      </a:rPr>
                      <a:t>Fix &amp; Service Release</a:t>
                    </a:r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7027600" y="3780966"/>
                    <a:ext cx="1053874" cy="230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400" b="1" dirty="0">
                        <a:solidFill>
                          <a:srgbClr val="FFFFFF"/>
                        </a:solidFill>
                        <a:ea typeface="MS PGothic" pitchFamily="34" charset="-128"/>
                      </a:rPr>
                      <a:t>Customers</a:t>
                    </a: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6787755" y="3255239"/>
                    <a:ext cx="1525897" cy="375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300"/>
                      </a:spcAft>
                    </a:pPr>
                    <a:r>
                      <a:rPr lang="en-US" sz="1200" b="1" dirty="0">
                        <a:solidFill>
                          <a:srgbClr val="233356"/>
                        </a:solidFill>
                        <a:ea typeface="MS PGothic" pitchFamily="34" charset="-128"/>
                      </a:rPr>
                      <a:t>Publicly available</a:t>
                    </a:r>
                    <a:endParaRPr lang="en-US" sz="1050" dirty="0">
                      <a:solidFill>
                        <a:srgbClr val="233356"/>
                      </a:solidFill>
                      <a:ea typeface="MS PGothic" pitchFamily="34" charset="-128"/>
                    </a:endParaRPr>
                  </a:p>
                  <a:p>
                    <a:pPr algn="ctr" fontAlgn="base">
                      <a:spcBef>
                        <a:spcPct val="0"/>
                      </a:spcBef>
                      <a:spcAft>
                        <a:spcPts val="300"/>
                      </a:spcAft>
                    </a:pPr>
                    <a:r>
                      <a:rPr lang="en-US" sz="1200" b="1" dirty="0">
                        <a:solidFill>
                          <a:srgbClr val="233356"/>
                        </a:solidFill>
                        <a:ea typeface="MS PGothic" pitchFamily="34" charset="-128"/>
                      </a:rPr>
                      <a:t>for all</a:t>
                    </a:r>
                    <a:endParaRPr lang="en-US" sz="1050" dirty="0">
                      <a:solidFill>
                        <a:srgbClr val="233356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249" name="TextBox 248"/>
                  <p:cNvSpPr txBox="1"/>
                  <p:nvPr/>
                </p:nvSpPr>
                <p:spPr>
                  <a:xfrm>
                    <a:off x="3654805" y="3167054"/>
                    <a:ext cx="1166730" cy="207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>
                        <a:solidFill>
                          <a:srgbClr val="FFFFFF"/>
                        </a:solidFill>
                        <a:ea typeface="MS PGothic" pitchFamily="34" charset="-128"/>
                      </a:rPr>
                      <a:t>Issue Analysis</a:t>
                    </a:r>
                  </a:p>
                </p:txBody>
              </p:sp>
            </p:grpSp>
          </p:grpSp>
        </p:grpSp>
        <p:cxnSp>
          <p:nvCxnSpPr>
            <p:cNvPr id="227" name="Straight Connector 226"/>
            <p:cNvCxnSpPr/>
            <p:nvPr/>
          </p:nvCxnSpPr>
          <p:spPr>
            <a:xfrm flipH="1">
              <a:off x="4595537" y="3304124"/>
              <a:ext cx="481256" cy="4931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227"/>
            <p:cNvCxnSpPr/>
            <p:nvPr/>
          </p:nvCxnSpPr>
          <p:spPr>
            <a:xfrm flipH="1" flipV="1">
              <a:off x="4592033" y="2811372"/>
              <a:ext cx="481256" cy="49313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84880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5" y="980731"/>
            <a:ext cx="78200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6428" y="188640"/>
            <a:ext cx="5889671" cy="43204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SPRO Promotion Process</a:t>
            </a:r>
            <a:endParaRPr lang="en-US" altLang="en-US" dirty="0" smtClean="0">
              <a:solidFill>
                <a:srgbClr val="92D05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740352" y="4653136"/>
            <a:ext cx="1008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Software Download Center (SDC)</a:t>
            </a:r>
            <a:endParaRPr lang="en-US" sz="900" b="1" dirty="0"/>
          </a:p>
        </p:txBody>
      </p:sp>
      <p:sp>
        <p:nvSpPr>
          <p:cNvPr id="19" name="Ellipse 18"/>
          <p:cNvSpPr/>
          <p:nvPr/>
        </p:nvSpPr>
        <p:spPr>
          <a:xfrm>
            <a:off x="5004048" y="3690050"/>
            <a:ext cx="1080120" cy="792088"/>
          </a:xfrm>
          <a:prstGeom prst="ellipse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3612735" y="1502786"/>
            <a:ext cx="959265" cy="6480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8" name="Ellipse 27"/>
          <p:cNvSpPr/>
          <p:nvPr/>
        </p:nvSpPr>
        <p:spPr>
          <a:xfrm>
            <a:off x="5004048" y="3690050"/>
            <a:ext cx="1080120" cy="792088"/>
          </a:xfrm>
          <a:prstGeom prst="ellipse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5148064" y="2562612"/>
            <a:ext cx="1008112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Textfeld 20"/>
          <p:cNvSpPr txBox="1"/>
          <p:nvPr/>
        </p:nvSpPr>
        <p:spPr>
          <a:xfrm>
            <a:off x="251520" y="2501927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SPRO BVT   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(weekly Thu. – Fri.)</a:t>
            </a:r>
            <a:r>
              <a:rPr lang="en-US" sz="11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sz="1100" b="1" dirty="0" smtClean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100" b="1" dirty="0" smtClean="0">
                <a:latin typeface="Calibri" panose="020F0502020204030204" pitchFamily="34" charset="0"/>
              </a:rPr>
              <a:t>Install released Products from sandbox</a:t>
            </a:r>
            <a:br>
              <a:rPr lang="en-US" sz="1100" b="1" dirty="0" smtClean="0">
                <a:latin typeface="Calibri" panose="020F0502020204030204" pitchFamily="34" charset="0"/>
              </a:rPr>
            </a:br>
            <a:r>
              <a:rPr lang="en-US" sz="1100" b="1" dirty="0" smtClean="0">
                <a:latin typeface="Calibri" panose="020F0502020204030204" pitchFamily="34" charset="0"/>
              </a:rPr>
              <a:t>Install all released fixes  (</a:t>
            </a:r>
            <a:r>
              <a:rPr lang="en-US" sz="1100" b="1" dirty="0" err="1" smtClean="0">
                <a:latin typeface="Calibri" panose="020F0502020204030204" pitchFamily="34" charset="0"/>
              </a:rPr>
              <a:t>GA_Fix_Repo</a:t>
            </a:r>
            <a:r>
              <a:rPr lang="en-US" sz="1100" b="1" dirty="0" smtClean="0">
                <a:latin typeface="Calibri" panose="020F0502020204030204" pitchFamily="34" charset="0"/>
              </a:rPr>
              <a:t>)</a:t>
            </a:r>
            <a:br>
              <a:rPr lang="en-US" sz="1100" b="1" dirty="0" smtClean="0">
                <a:latin typeface="Calibri" panose="020F0502020204030204" pitchFamily="34" charset="0"/>
              </a:rPr>
            </a:br>
            <a:r>
              <a:rPr lang="en-US" sz="1100" b="1" dirty="0" smtClean="0">
                <a:latin typeface="Calibri" panose="020F0502020204030204" pitchFamily="34" charset="0"/>
              </a:rPr>
              <a:t>Install your unreleased product fix</a:t>
            </a:r>
            <a:endParaRPr lang="en-US" sz="2000" dirty="0"/>
          </a:p>
        </p:txBody>
      </p:sp>
      <p:sp>
        <p:nvSpPr>
          <p:cNvPr id="31" name="Textfeld 30"/>
          <p:cNvSpPr txBox="1"/>
          <p:nvPr/>
        </p:nvSpPr>
        <p:spPr>
          <a:xfrm>
            <a:off x="4203308" y="5427791"/>
            <a:ext cx="26559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SPRO BIT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(weekly Mon. – Wed.)</a:t>
            </a:r>
            <a:r>
              <a:rPr lang="en-US" sz="1100" b="1" dirty="0" smtClean="0">
                <a:latin typeface="Calibri" panose="020F0502020204030204" pitchFamily="34" charset="0"/>
              </a:rPr>
              <a:t/>
            </a:r>
            <a:br>
              <a:rPr lang="en-US" sz="1100" b="1" dirty="0" smtClean="0">
                <a:latin typeface="Calibri" panose="020F0502020204030204" pitchFamily="34" charset="0"/>
              </a:rPr>
            </a:br>
            <a:r>
              <a:rPr lang="en-US" sz="1100" b="1" dirty="0" smtClean="0">
                <a:latin typeface="Calibri" panose="020F0502020204030204" pitchFamily="34" charset="0"/>
              </a:rPr>
              <a:t>Install released Products from sandbox</a:t>
            </a:r>
            <a:br>
              <a:rPr lang="en-US" sz="1100" b="1" dirty="0" smtClean="0">
                <a:latin typeface="Calibri" panose="020F0502020204030204" pitchFamily="34" charset="0"/>
              </a:rPr>
            </a:br>
            <a:r>
              <a:rPr lang="en-US" sz="1100" b="1" dirty="0" smtClean="0">
                <a:latin typeface="Calibri" panose="020F0502020204030204" pitchFamily="34" charset="0"/>
              </a:rPr>
              <a:t>Install all released fixes  (</a:t>
            </a:r>
            <a:r>
              <a:rPr lang="en-US" sz="1100" b="1" dirty="0" err="1" smtClean="0">
                <a:latin typeface="Calibri" panose="020F0502020204030204" pitchFamily="34" charset="0"/>
              </a:rPr>
              <a:t>GA_Fix_Repo</a:t>
            </a:r>
            <a:r>
              <a:rPr lang="en-US" sz="1100" b="1" dirty="0" smtClean="0">
                <a:latin typeface="Calibri" panose="020F0502020204030204" pitchFamily="34" charset="0"/>
              </a:rPr>
              <a:t>)</a:t>
            </a:r>
            <a:br>
              <a:rPr lang="en-US" sz="1100" b="1" dirty="0" smtClean="0">
                <a:latin typeface="Calibri" panose="020F0502020204030204" pitchFamily="34" charset="0"/>
              </a:rPr>
            </a:br>
            <a:r>
              <a:rPr lang="en-US" sz="1100" b="1" dirty="0" smtClean="0">
                <a:latin typeface="Calibri" panose="020F0502020204030204" pitchFamily="34" charset="0"/>
              </a:rPr>
              <a:t>Install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all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100" b="1" dirty="0" smtClean="0">
                <a:latin typeface="Calibri" panose="020F0502020204030204" pitchFamily="34" charset="0"/>
              </a:rPr>
              <a:t>unreleased fixes (</a:t>
            </a:r>
            <a:r>
              <a:rPr lang="en-US" sz="1100" b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IntRepo</a:t>
            </a:r>
            <a:r>
              <a:rPr lang="en-US" sz="1100" b="1" dirty="0" smtClean="0">
                <a:latin typeface="Calibri" panose="020F0502020204030204" pitchFamily="34" charset="0"/>
              </a:rPr>
              <a:t>)</a:t>
            </a:r>
            <a:endParaRPr lang="en-US" sz="2000" dirty="0"/>
          </a:p>
        </p:txBody>
      </p:sp>
      <p:cxnSp>
        <p:nvCxnSpPr>
          <p:cNvPr id="23" name="Gerade Verbindung mit Pfeil 22"/>
          <p:cNvCxnSpPr/>
          <p:nvPr/>
        </p:nvCxnSpPr>
        <p:spPr>
          <a:xfrm rot="10800000" flipV="1">
            <a:off x="2701848" y="2150857"/>
            <a:ext cx="1387678" cy="486055"/>
          </a:xfrm>
          <a:prstGeom prst="bentConnector3">
            <a:avLst>
              <a:gd name="adj1" fmla="val 300"/>
            </a:avLst>
          </a:prstGeom>
          <a:noFill/>
          <a:ln w="12700">
            <a:solidFill>
              <a:srgbClr val="0070C0"/>
            </a:solidFill>
            <a:prstDash val="sysDot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Gewinkelte Verbindung 24"/>
          <p:cNvCxnSpPr/>
          <p:nvPr/>
        </p:nvCxnSpPr>
        <p:spPr>
          <a:xfrm rot="16200000" flipH="1">
            <a:off x="4580715" y="4381789"/>
            <a:ext cx="2142810" cy="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prstDash val="sysDot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Abgerundetes Rechteck 19"/>
          <p:cNvSpPr/>
          <p:nvPr/>
        </p:nvSpPr>
        <p:spPr>
          <a:xfrm>
            <a:off x="6732240" y="3573016"/>
            <a:ext cx="1008112" cy="648072"/>
          </a:xfrm>
          <a:prstGeom prst="roundRect">
            <a:avLst/>
          </a:prstGeom>
          <a:noFill/>
          <a:ln w="28575">
            <a:solidFill>
              <a:srgbClr val="486F2B"/>
            </a:solidFill>
          </a:ln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486F2B"/>
              </a:solidFill>
            </a:endParaRPr>
          </a:p>
        </p:txBody>
      </p:sp>
      <p:cxnSp>
        <p:nvCxnSpPr>
          <p:cNvPr id="39" name="Gerade Verbindung mit Pfeil 22"/>
          <p:cNvCxnSpPr/>
          <p:nvPr/>
        </p:nvCxnSpPr>
        <p:spPr>
          <a:xfrm rot="10800000">
            <a:off x="2701848" y="2996952"/>
            <a:ext cx="4030394" cy="746028"/>
          </a:xfrm>
          <a:prstGeom prst="bentConnector3">
            <a:avLst>
              <a:gd name="adj1" fmla="val 65381"/>
            </a:avLst>
          </a:prstGeom>
          <a:noFill/>
          <a:ln w="12700">
            <a:solidFill>
              <a:srgbClr val="486F2B"/>
            </a:solidFill>
            <a:prstDash val="sysDot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Gerade Verbindung mit Pfeil 22"/>
          <p:cNvCxnSpPr>
            <a:stCxn id="38" idx="1"/>
          </p:cNvCxnSpPr>
          <p:nvPr/>
        </p:nvCxnSpPr>
        <p:spPr>
          <a:xfrm rot="10800000" flipV="1">
            <a:off x="5796138" y="3897052"/>
            <a:ext cx="936103" cy="1530738"/>
          </a:xfrm>
          <a:prstGeom prst="bentConnector2">
            <a:avLst/>
          </a:prstGeom>
          <a:noFill/>
          <a:ln w="12700">
            <a:solidFill>
              <a:srgbClr val="486F2B"/>
            </a:solidFill>
            <a:prstDash val="sysDot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0515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Thank you!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59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6"/>
          <p:cNvSpPr>
            <a:spLocks noGrp="1"/>
          </p:cNvSpPr>
          <p:nvPr>
            <p:ph sz="half" idx="1"/>
          </p:nvPr>
        </p:nvSpPr>
        <p:spPr>
          <a:xfrm>
            <a:off x="3183337" y="1678946"/>
            <a:ext cx="2783354" cy="305329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1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188717" y="1152993"/>
            <a:ext cx="2790572" cy="488227"/>
          </a:xfrm>
          <a:solidFill>
            <a:schemeClr val="tx1"/>
          </a:solidFill>
        </p:spPr>
        <p:txBody>
          <a:bodyPr/>
          <a:lstStyle/>
          <a:p>
            <a:r>
              <a:rPr lang="de-DE" sz="1600" dirty="0" smtClean="0"/>
              <a:t>2 </a:t>
            </a:r>
            <a:r>
              <a:rPr lang="de-DE" sz="1600" smtClean="0"/>
              <a:t>Releases per </a:t>
            </a:r>
            <a:r>
              <a:rPr lang="de-DE" sz="1600" dirty="0" smtClean="0"/>
              <a:t>Year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143996" y="4275625"/>
            <a:ext cx="284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>
                <a:solidFill>
                  <a:srgbClr val="233356"/>
                </a:solidFill>
                <a:ea typeface="MS PGothic" pitchFamily="34" charset="-128"/>
              </a:rPr>
              <a:t>Shorter cycle &amp; Fixed schedule</a:t>
            </a:r>
            <a:endParaRPr lang="en-US" sz="1200" dirty="0">
              <a:solidFill>
                <a:srgbClr val="233356"/>
              </a:solidFill>
              <a:ea typeface="MS PGothic" pitchFamily="34" charset="-128"/>
            </a:endParaRPr>
          </a:p>
        </p:txBody>
      </p:sp>
      <p:pic>
        <p:nvPicPr>
          <p:cNvPr id="1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12" y="1992750"/>
            <a:ext cx="2635274" cy="225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Innovation by 6-Month Releases</a:t>
            </a:r>
            <a:endParaRPr lang="en-US" sz="2800">
              <a:solidFill>
                <a:srgbClr val="233356"/>
              </a:solidFill>
              <a:ea typeface="MS PGothic" pitchFamily="34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38715" y="2400305"/>
            <a:ext cx="1214378" cy="361809"/>
            <a:chOff x="476423" y="1713967"/>
            <a:chExt cx="1214378" cy="271357"/>
          </a:xfrm>
        </p:grpSpPr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23" y="1746661"/>
              <a:ext cx="318218" cy="23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717007" y="1713967"/>
              <a:ext cx="97379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233356"/>
                  </a:solidFill>
                  <a:ea typeface="MS PGothic" pitchFamily="34" charset="-128"/>
                </a:rPr>
                <a:t>-Release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715413" y="2417183"/>
            <a:ext cx="2036178" cy="1402199"/>
          </a:xfrm>
          <a:prstGeom prst="rect">
            <a:avLst/>
          </a:prstGeom>
          <a:solidFill>
            <a:schemeClr val="bg1"/>
          </a:solidFill>
          <a:ln w="28575">
            <a:solidFill>
              <a:srgbClr val="486F2B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642343" y="2417181"/>
            <a:ext cx="0" cy="1402199"/>
          </a:xfrm>
          <a:prstGeom prst="line">
            <a:avLst/>
          </a:prstGeom>
          <a:solidFill>
            <a:schemeClr val="bg1"/>
          </a:solidFill>
          <a:ln w="28575">
            <a:solidFill>
              <a:srgbClr val="486F2B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12285" y="2744619"/>
            <a:ext cx="1130061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486F2B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0" name="Group 19"/>
          <p:cNvGrpSpPr/>
          <p:nvPr/>
        </p:nvGrpSpPr>
        <p:grpSpPr>
          <a:xfrm flipH="1" flipV="1">
            <a:off x="416044" y="2841620"/>
            <a:ext cx="3239309" cy="1402201"/>
            <a:chOff x="4068874" y="2143937"/>
            <a:chExt cx="3239309" cy="1051651"/>
          </a:xfrm>
        </p:grpSpPr>
        <p:sp>
          <p:nvSpPr>
            <p:cNvPr id="34" name="Rectangle 33"/>
            <p:cNvSpPr/>
            <p:nvPr/>
          </p:nvSpPr>
          <p:spPr>
            <a:xfrm>
              <a:off x="5272005" y="2143939"/>
              <a:ext cx="2036178" cy="10516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198935" y="2143937"/>
              <a:ext cx="0" cy="105164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068874" y="2389517"/>
              <a:ext cx="1130061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16041" y="5247913"/>
            <a:ext cx="8335550" cy="488227"/>
          </a:xfrm>
          <a:solidFill>
            <a:schemeClr val="tx1"/>
          </a:solidFill>
        </p:spPr>
        <p:txBody>
          <a:bodyPr/>
          <a:lstStyle/>
          <a:p>
            <a:r>
              <a:rPr lang="de-DE" sz="1600" smtClean="0"/>
              <a:t>Delivered by R&amp;D with a defined and standardized </a:t>
            </a:r>
            <a:r>
              <a:rPr lang="de-DE" sz="1600"/>
              <a:t>p</a:t>
            </a:r>
            <a:r>
              <a:rPr lang="de-DE" sz="1600" smtClean="0"/>
              <a:t>rocess.</a:t>
            </a:r>
            <a:endParaRPr lang="en-US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974193" y="2018313"/>
            <a:ext cx="1531456" cy="351385"/>
            <a:chOff x="6775795" y="1418847"/>
            <a:chExt cx="1531456" cy="263539"/>
          </a:xfrm>
        </p:grpSpPr>
        <p:pic>
          <p:nvPicPr>
            <p:cNvPr id="167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795" y="1441992"/>
              <a:ext cx="679514" cy="240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337905" y="1418847"/>
              <a:ext cx="96934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233356"/>
                  </a:solidFill>
                  <a:ea typeface="MS PGothic" pitchFamily="34" charset="-128"/>
                </a:rPr>
                <a:t>-Release</a:t>
              </a:r>
            </a:p>
          </p:txBody>
        </p:sp>
      </p:grpSp>
      <p:sp>
        <p:nvSpPr>
          <p:cNvPr id="48" name="Down Arrow 47"/>
          <p:cNvSpPr/>
          <p:nvPr/>
        </p:nvSpPr>
        <p:spPr>
          <a:xfrm flipV="1">
            <a:off x="1330165" y="4379332"/>
            <a:ext cx="222353" cy="796515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flipV="1">
            <a:off x="7622329" y="4379332"/>
            <a:ext cx="222353" cy="796515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94" y="2882467"/>
            <a:ext cx="1999661" cy="133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3" y="2458823"/>
            <a:ext cx="1999661" cy="133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825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9483" y="955995"/>
            <a:ext cx="7934253" cy="4946685"/>
            <a:chOff x="935287" y="868335"/>
            <a:chExt cx="7934253" cy="3710014"/>
          </a:xfrm>
        </p:grpSpPr>
        <p:grpSp>
          <p:nvGrpSpPr>
            <p:cNvPr id="85" name="Group 84"/>
            <p:cNvGrpSpPr/>
            <p:nvPr/>
          </p:nvGrpSpPr>
          <p:grpSpPr>
            <a:xfrm>
              <a:off x="938231" y="1173858"/>
              <a:ext cx="7699141" cy="2986245"/>
              <a:chOff x="938231" y="1173858"/>
              <a:chExt cx="7699141" cy="2986245"/>
            </a:xfrm>
          </p:grpSpPr>
          <p:sp>
            <p:nvSpPr>
              <p:cNvPr id="86" name="Parallelogram 85"/>
              <p:cNvSpPr/>
              <p:nvPr/>
            </p:nvSpPr>
            <p:spPr>
              <a:xfrm>
                <a:off x="938231" y="1815361"/>
                <a:ext cx="1462199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5"/>
              </a:solidFill>
              <a:ln cap="sq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Business Process</a:t>
                </a:r>
              </a:p>
            </p:txBody>
          </p:sp>
          <p:sp>
            <p:nvSpPr>
              <p:cNvPr id="87" name="Parallelogram 86"/>
              <p:cNvSpPr/>
              <p:nvPr/>
            </p:nvSpPr>
            <p:spPr>
              <a:xfrm>
                <a:off x="1316124" y="1602766"/>
                <a:ext cx="1462199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2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Integration</a:t>
                </a:r>
              </a:p>
            </p:txBody>
          </p:sp>
          <p:sp>
            <p:nvSpPr>
              <p:cNvPr id="88" name="Parallelogram 87"/>
              <p:cNvSpPr/>
              <p:nvPr/>
            </p:nvSpPr>
            <p:spPr>
              <a:xfrm>
                <a:off x="1704318" y="1386325"/>
                <a:ext cx="1462199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6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    Intelligent Business</a:t>
                </a:r>
                <a:br>
                  <a:rPr lang="en-US" sz="700" b="1">
                    <a:solidFill>
                      <a:srgbClr val="FFFFFF"/>
                    </a:solidFill>
                  </a:rPr>
                </a:br>
                <a:r>
                  <a:rPr lang="en-US" sz="700" b="1">
                    <a:solidFill>
                      <a:srgbClr val="FFFFFF"/>
                    </a:solidFill>
                  </a:rPr>
                  <a:t>Operations</a:t>
                </a:r>
              </a:p>
            </p:txBody>
          </p:sp>
          <p:sp>
            <p:nvSpPr>
              <p:cNvPr id="89" name="Parallelogram 88"/>
              <p:cNvSpPr/>
              <p:nvPr/>
            </p:nvSpPr>
            <p:spPr>
              <a:xfrm>
                <a:off x="2083638" y="1173858"/>
                <a:ext cx="1462199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4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Transactions</a:t>
                </a:r>
              </a:p>
            </p:txBody>
          </p:sp>
          <p:sp>
            <p:nvSpPr>
              <p:cNvPr id="90" name="Parallelogram 89"/>
              <p:cNvSpPr/>
              <p:nvPr/>
            </p:nvSpPr>
            <p:spPr>
              <a:xfrm>
                <a:off x="2097004" y="1815361"/>
                <a:ext cx="5394960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5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Parallelogram 90"/>
              <p:cNvSpPr/>
              <p:nvPr/>
            </p:nvSpPr>
            <p:spPr>
              <a:xfrm>
                <a:off x="2474897" y="1602766"/>
                <a:ext cx="5394960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2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Parallelogram 91"/>
              <p:cNvSpPr/>
              <p:nvPr/>
            </p:nvSpPr>
            <p:spPr>
              <a:xfrm>
                <a:off x="2863092" y="1386325"/>
                <a:ext cx="5394960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6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Parallelogram 92"/>
              <p:cNvSpPr/>
              <p:nvPr/>
            </p:nvSpPr>
            <p:spPr>
              <a:xfrm>
                <a:off x="3242412" y="1173858"/>
                <a:ext cx="5394960" cy="186018"/>
              </a:xfrm>
              <a:prstGeom prst="parallelogram">
                <a:avLst>
                  <a:gd name="adj" fmla="val 187807"/>
                </a:avLst>
              </a:prstGeom>
              <a:solidFill>
                <a:schemeClr val="accent4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Parallelogram 95"/>
              <p:cNvSpPr/>
              <p:nvPr/>
            </p:nvSpPr>
            <p:spPr>
              <a:xfrm rot="16200000" flipH="1">
                <a:off x="6553402" y="2614919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2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Parallelogram 96"/>
              <p:cNvSpPr/>
              <p:nvPr/>
            </p:nvSpPr>
            <p:spPr>
              <a:xfrm rot="16200000" flipH="1">
                <a:off x="6932543" y="2404075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6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Parallelogram 97"/>
              <p:cNvSpPr/>
              <p:nvPr/>
            </p:nvSpPr>
            <p:spPr>
              <a:xfrm rot="16200000" flipH="1">
                <a:off x="7311863" y="218745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4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Parallelogram 98"/>
              <p:cNvSpPr/>
              <p:nvPr/>
            </p:nvSpPr>
            <p:spPr>
              <a:xfrm rot="16200000" flipH="1">
                <a:off x="6166455" y="2834594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5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35287" y="1196966"/>
              <a:ext cx="7839969" cy="2956886"/>
              <a:chOff x="935287" y="1196966"/>
              <a:chExt cx="7839969" cy="2956886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2087845" y="2035759"/>
                <a:ext cx="5029200" cy="2221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087845" y="2296950"/>
                <a:ext cx="5029200" cy="2221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088446" y="2562481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088446" y="2766307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2088446" y="2970132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088446" y="3173958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2088446" y="3377784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2088446" y="3581609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2088446" y="3785435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2088446" y="3989260"/>
                <a:ext cx="5029200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1235644" y="2035759"/>
                <a:ext cx="815416" cy="2221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Product Mgmt.</a:t>
                </a: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935287" y="2032881"/>
                <a:ext cx="266637" cy="4855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Technical Readiness</a:t>
                </a: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235644" y="2296950"/>
                <a:ext cx="815416" cy="2221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R&amp;D</a:t>
                </a: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236245" y="2562481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Techn. Alliances</a:t>
                </a: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236245" y="2766307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Intellectual Prop.</a:t>
                </a: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236245" y="2970132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Product Mkt.</a:t>
                </a: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236245" y="3173958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Pricing</a:t>
                </a: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236245" y="3377784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Logistics / SDC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236245" y="3581609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Techn. Training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236245" y="3785435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Global Support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1236245" y="3989260"/>
                <a:ext cx="815416" cy="164592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FFFFFF"/>
                    </a:solidFill>
                  </a:rPr>
                  <a:t>…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935287" y="2567365"/>
                <a:ext cx="266637" cy="1586487"/>
              </a:xfrm>
              <a:prstGeom prst="rect">
                <a:avLst/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Market Readiness</a:t>
                </a:r>
              </a:p>
            </p:txBody>
          </p:sp>
          <p:grpSp>
            <p:nvGrpSpPr>
              <p:cNvPr id="426" name="Group 425"/>
              <p:cNvGrpSpPr/>
              <p:nvPr/>
            </p:nvGrpSpPr>
            <p:grpSpPr>
              <a:xfrm>
                <a:off x="7054913" y="1196966"/>
                <a:ext cx="1720343" cy="2954511"/>
                <a:chOff x="7054913" y="1196966"/>
                <a:chExt cx="1720343" cy="2954511"/>
              </a:xfrm>
            </p:grpSpPr>
            <p:sp>
              <p:nvSpPr>
                <p:cNvPr id="427" name="Parallelogram 426"/>
                <p:cNvSpPr/>
                <p:nvPr/>
              </p:nvSpPr>
              <p:spPr>
                <a:xfrm rot="16200000" flipH="1">
                  <a:off x="6553402" y="2604982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bg1"/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8" name="Parallelogram 427"/>
                <p:cNvSpPr/>
                <p:nvPr/>
              </p:nvSpPr>
              <p:spPr>
                <a:xfrm rot="16200000" flipH="1">
                  <a:off x="6553402" y="2613608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accent2">
                    <a:alpha val="50000"/>
                  </a:schemeClr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9" name="Parallelogram 428"/>
                <p:cNvSpPr/>
                <p:nvPr/>
              </p:nvSpPr>
              <p:spPr>
                <a:xfrm rot="16200000" flipH="1">
                  <a:off x="6932543" y="2394138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bg1"/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0" name="Parallelogram 429"/>
                <p:cNvSpPr/>
                <p:nvPr/>
              </p:nvSpPr>
              <p:spPr>
                <a:xfrm rot="16200000" flipH="1">
                  <a:off x="6932543" y="2402764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accent6">
                    <a:alpha val="50000"/>
                  </a:schemeClr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1" name="Parallelogram 430"/>
                <p:cNvSpPr/>
                <p:nvPr/>
              </p:nvSpPr>
              <p:spPr>
                <a:xfrm rot="16200000" flipH="1">
                  <a:off x="7311863" y="2184836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bg1"/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2" name="Parallelogram 431"/>
                <p:cNvSpPr/>
                <p:nvPr/>
              </p:nvSpPr>
              <p:spPr>
                <a:xfrm rot="16200000" flipH="1">
                  <a:off x="7311863" y="2202088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accent4">
                    <a:alpha val="50000"/>
                  </a:schemeClr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3" name="Parallelogram 432"/>
                <p:cNvSpPr/>
                <p:nvPr/>
              </p:nvSpPr>
              <p:spPr>
                <a:xfrm rot="16200000" flipH="1">
                  <a:off x="6166455" y="2817342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bg1"/>
                </a:solidFill>
                <a:ln cap="sq">
                  <a:noFill/>
                  <a:round/>
                </a:ln>
                <a:effectLst/>
                <a:scene3d>
                  <a:camera prst="orthographicFront"/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4" name="Parallelogram 433"/>
                <p:cNvSpPr/>
                <p:nvPr/>
              </p:nvSpPr>
              <p:spPr>
                <a:xfrm rot="16200000" flipH="1">
                  <a:off x="6166455" y="2825968"/>
                  <a:ext cx="2311796" cy="339222"/>
                </a:xfrm>
                <a:prstGeom prst="parallelogram">
                  <a:avLst>
                    <a:gd name="adj" fmla="val 55125"/>
                  </a:avLst>
                </a:prstGeom>
                <a:solidFill>
                  <a:schemeClr val="accent5">
                    <a:alpha val="50000"/>
                  </a:schemeClr>
                </a:solidFill>
                <a:ln cap="sq">
                  <a:noFill/>
                  <a:round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5" name="Parallelogram 434"/>
                <p:cNvSpPr/>
                <p:nvPr/>
              </p:nvSpPr>
              <p:spPr>
                <a:xfrm rot="16200000" flipH="1">
                  <a:off x="7410418" y="1473812"/>
                  <a:ext cx="987386" cy="1484631"/>
                </a:xfrm>
                <a:prstGeom prst="parallelogram">
                  <a:avLst>
                    <a:gd name="adj" fmla="val 82168"/>
                  </a:avLst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6" name="Parallelogram 435"/>
                <p:cNvSpPr/>
                <p:nvPr/>
              </p:nvSpPr>
              <p:spPr>
                <a:xfrm rot="16200000" flipH="1">
                  <a:off x="7410418" y="1677638"/>
                  <a:ext cx="987386" cy="1484631"/>
                </a:xfrm>
                <a:prstGeom prst="parallelogram">
                  <a:avLst>
                    <a:gd name="adj" fmla="val 82168"/>
                  </a:avLst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7" name="Parallelogram 436"/>
                <p:cNvSpPr/>
                <p:nvPr/>
              </p:nvSpPr>
              <p:spPr>
                <a:xfrm rot="16200000" flipH="1">
                  <a:off x="7410418" y="2085289"/>
                  <a:ext cx="987386" cy="1484631"/>
                </a:xfrm>
                <a:prstGeom prst="parallelogram">
                  <a:avLst>
                    <a:gd name="adj" fmla="val 82168"/>
                  </a:avLst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8" name="Parallelogram 437"/>
                <p:cNvSpPr/>
                <p:nvPr/>
              </p:nvSpPr>
              <p:spPr>
                <a:xfrm rot="16200000" flipH="1">
                  <a:off x="7410418" y="2289115"/>
                  <a:ext cx="987386" cy="1484631"/>
                </a:xfrm>
                <a:prstGeom prst="parallelogram">
                  <a:avLst>
                    <a:gd name="adj" fmla="val 82168"/>
                  </a:avLst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9" name="Parallelogram 438"/>
                <p:cNvSpPr/>
                <p:nvPr/>
              </p:nvSpPr>
              <p:spPr>
                <a:xfrm rot="16200000" flipH="1">
                  <a:off x="7410418" y="2492940"/>
                  <a:ext cx="987386" cy="1484631"/>
                </a:xfrm>
                <a:prstGeom prst="parallelogram">
                  <a:avLst>
                    <a:gd name="adj" fmla="val 82168"/>
                  </a:avLst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0" name="Parallelogram 439"/>
                <p:cNvSpPr/>
                <p:nvPr/>
              </p:nvSpPr>
              <p:spPr>
                <a:xfrm rot="16200000" flipH="1">
                  <a:off x="7410419" y="2900591"/>
                  <a:ext cx="987386" cy="1484631"/>
                </a:xfrm>
                <a:prstGeom prst="parallelogram">
                  <a:avLst>
                    <a:gd name="adj" fmla="val 82168"/>
                  </a:avLst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1" name="Group 440"/>
                <p:cNvGrpSpPr/>
                <p:nvPr/>
              </p:nvGrpSpPr>
              <p:grpSpPr>
                <a:xfrm>
                  <a:off x="7054913" y="1591828"/>
                  <a:ext cx="1720343" cy="910069"/>
                  <a:chOff x="7083488" y="1780530"/>
                  <a:chExt cx="1720343" cy="910069"/>
                </a:xfrm>
              </p:grpSpPr>
              <p:sp>
                <p:nvSpPr>
                  <p:cNvPr id="452" name="Parallelogram 451"/>
                  <p:cNvSpPr/>
                  <p:nvPr/>
                </p:nvSpPr>
                <p:spPr>
                  <a:xfrm rot="16200000" flipH="1">
                    <a:off x="7477653" y="1493249"/>
                    <a:ext cx="910069" cy="1484631"/>
                  </a:xfrm>
                  <a:prstGeom prst="parallelogram">
                    <a:avLst>
                      <a:gd name="adj" fmla="val 88275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700" b="1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53" name="TextBox 452"/>
                  <p:cNvSpPr txBox="1"/>
                  <p:nvPr/>
                </p:nvSpPr>
                <p:spPr>
                  <a:xfrm rot="19878265">
                    <a:off x="7083488" y="2151241"/>
                    <a:ext cx="1720343" cy="1500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700" b="1">
                        <a:solidFill>
                          <a:srgbClr val="FFFFFF"/>
                        </a:solidFill>
                        <a:ea typeface="MS PGothic" pitchFamily="34" charset="-128"/>
                      </a:rPr>
                      <a:t>R&amp;D Operations and Shared Services</a:t>
                    </a:r>
                  </a:p>
                </p:txBody>
              </p:sp>
            </p:grpSp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7150064" y="3136728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7150064" y="2933765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150064" y="2725481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5" name="Straight Connector 444"/>
                <p:cNvCxnSpPr/>
                <p:nvPr/>
              </p:nvCxnSpPr>
              <p:spPr>
                <a:xfrm flipH="1">
                  <a:off x="7150064" y="2525791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6" name="Straight Connector 445"/>
                <p:cNvCxnSpPr/>
                <p:nvPr/>
              </p:nvCxnSpPr>
              <p:spPr>
                <a:xfrm flipH="1">
                  <a:off x="7150064" y="2320870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7" name="Straight Connector 446"/>
                <p:cNvCxnSpPr/>
                <p:nvPr/>
              </p:nvCxnSpPr>
              <p:spPr>
                <a:xfrm flipH="1">
                  <a:off x="7150064" y="2119772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7150064" y="1911998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7159606" y="1702003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0" name="Straight Connector 449"/>
                <p:cNvCxnSpPr/>
                <p:nvPr/>
              </p:nvCxnSpPr>
              <p:spPr>
                <a:xfrm flipH="1">
                  <a:off x="7153342" y="1442412"/>
                  <a:ext cx="1493684" cy="81974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7153342" y="1196966"/>
                  <a:ext cx="1493684" cy="81974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83" name="Group 182"/>
            <p:cNvGrpSpPr/>
            <p:nvPr/>
          </p:nvGrpSpPr>
          <p:grpSpPr>
            <a:xfrm>
              <a:off x="2111605" y="2026313"/>
              <a:ext cx="4977180" cy="2306323"/>
              <a:chOff x="2140180" y="2198662"/>
              <a:chExt cx="4977180" cy="230632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05332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350989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96646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624931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79274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87960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33617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42303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670588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05332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Aug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50989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Sep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96646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Oct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24931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800" b="1">
                    <a:solidFill>
                      <a:srgbClr val="FFFFFF"/>
                    </a:solidFill>
                  </a:rPr>
                  <a:t>Mar</a:t>
                </a:r>
                <a:endParaRPr lang="de-DE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79274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Feb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87960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Dec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33617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Jan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42303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Nov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70588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800" b="1">
                    <a:solidFill>
                      <a:srgbClr val="FFFFFF"/>
                    </a:solidFill>
                  </a:rPr>
                  <a:t>Apr</a:t>
                </a:r>
                <a:endParaRPr lang="de-DE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4018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596750" y="2198662"/>
                <a:ext cx="411480" cy="2120972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14018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Jun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596750" y="4335902"/>
                <a:ext cx="411480" cy="1690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</a:rPr>
                  <a:t>Jul</a:t>
                </a:r>
                <a:endParaRPr lang="en-US" sz="800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835" y="4387072"/>
              <a:ext cx="255035" cy="19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Group 101"/>
            <p:cNvGrpSpPr/>
            <p:nvPr/>
          </p:nvGrpSpPr>
          <p:grpSpPr>
            <a:xfrm>
              <a:off x="3447909" y="868335"/>
              <a:ext cx="5421631" cy="3525670"/>
              <a:chOff x="3447909" y="868335"/>
              <a:chExt cx="5421631" cy="352567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447909" y="935214"/>
                <a:ext cx="2076128" cy="3445590"/>
                <a:chOff x="3447909" y="935214"/>
                <a:chExt cx="2076128" cy="3445590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3447909" y="935214"/>
                  <a:ext cx="2076128" cy="3445590"/>
                  <a:chOff x="3447909" y="935214"/>
                  <a:chExt cx="2076128" cy="3445590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3447909" y="1150835"/>
                    <a:ext cx="1488067" cy="8562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40" name="TextBox 139"/>
                  <p:cNvSpPr txBox="1"/>
                  <p:nvPr/>
                </p:nvSpPr>
                <p:spPr>
                  <a:xfrm rot="19795542">
                    <a:off x="4869692" y="935214"/>
                    <a:ext cx="654345" cy="230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Start CeBIT</a:t>
                    </a:r>
                    <a:b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</a:br>
                    <a: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Release</a:t>
                    </a: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 rot="19814335">
                    <a:off x="3857327" y="1070290"/>
                    <a:ext cx="1626086" cy="1731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	Scope Ready</a:t>
                    </a:r>
                  </a:p>
                </p:txBody>
              </p: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3459664" y="2000232"/>
                    <a:ext cx="0" cy="23805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3492637" y="1222621"/>
                  <a:ext cx="1187604" cy="708158"/>
                  <a:chOff x="3492637" y="1215530"/>
                  <a:chExt cx="1187604" cy="708158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 rot="2700000">
                    <a:off x="4611763" y="1215530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 rot="2700000">
                    <a:off x="4245063" y="1426554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 rot="2700000">
                    <a:off x="3868152" y="1641272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 rot="2700000">
                    <a:off x="3492637" y="1855210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</p:grpSp>
          </p:grpSp>
          <p:grpSp>
            <p:nvGrpSpPr>
              <p:cNvPr id="104" name="Group 103"/>
              <p:cNvGrpSpPr/>
              <p:nvPr/>
            </p:nvGrpSpPr>
            <p:grpSpPr>
              <a:xfrm>
                <a:off x="6196011" y="868335"/>
                <a:ext cx="2045163" cy="3518819"/>
                <a:chOff x="6196011" y="868335"/>
                <a:chExt cx="2045163" cy="3518819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6196011" y="868335"/>
                  <a:ext cx="2045163" cy="3518819"/>
                  <a:chOff x="5808661" y="849285"/>
                  <a:chExt cx="2045163" cy="3518819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5808661" y="1138135"/>
                    <a:ext cx="1488067" cy="8562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30" name="TextBox 129"/>
                  <p:cNvSpPr txBox="1"/>
                  <p:nvPr/>
                </p:nvSpPr>
                <p:spPr>
                  <a:xfrm rot="19795542">
                    <a:off x="7153264" y="902502"/>
                    <a:ext cx="611065" cy="230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Hosted     </a:t>
                    </a:r>
                    <a:b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</a:br>
                    <a: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Preview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 rot="19814335">
                    <a:off x="6747111" y="849285"/>
                    <a:ext cx="1106713" cy="1731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	Technical Ready</a:t>
                    </a:r>
                  </a:p>
                </p:txBody>
              </p: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5808661" y="1987532"/>
                    <a:ext cx="0" cy="23805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6242617" y="1222621"/>
                  <a:ext cx="1187604" cy="708158"/>
                  <a:chOff x="3492637" y="1215530"/>
                  <a:chExt cx="1187604" cy="708158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 rot="2700000">
                    <a:off x="4611763" y="1215530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 rot="2700000">
                    <a:off x="4245063" y="1426554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 rot="2700000">
                    <a:off x="3868152" y="1641272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 rot="2700000">
                    <a:off x="3492637" y="1855210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6881545" y="878295"/>
                <a:ext cx="1987995" cy="3515710"/>
                <a:chOff x="6881545" y="878295"/>
                <a:chExt cx="1987995" cy="351571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6881545" y="878295"/>
                  <a:ext cx="1987995" cy="3515710"/>
                  <a:chOff x="6881545" y="865595"/>
                  <a:chExt cx="1987995" cy="3515710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6881545" y="1144485"/>
                    <a:ext cx="1488067" cy="8562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20" name="TextBox 119"/>
                  <p:cNvSpPr txBox="1"/>
                  <p:nvPr/>
                </p:nvSpPr>
                <p:spPr>
                  <a:xfrm rot="19795542">
                    <a:off x="8301757" y="907456"/>
                    <a:ext cx="567783" cy="230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GA CeBIT</a:t>
                    </a:r>
                    <a:b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</a:br>
                    <a:r>
                      <a:rPr lang="en-US" sz="7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Release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 rot="19814335">
                    <a:off x="7940595" y="865595"/>
                    <a:ext cx="917239" cy="1731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900" b="1">
                        <a:solidFill>
                          <a:srgbClr val="233356"/>
                        </a:solidFill>
                        <a:ea typeface="MS PGothic" pitchFamily="34" charset="-128"/>
                      </a:rPr>
                      <a:t>Market Ready</a:t>
                    </a:r>
                  </a:p>
                </p:txBody>
              </p: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885057" y="2000733"/>
                    <a:ext cx="0" cy="23805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945887" y="1222621"/>
                  <a:ext cx="1187604" cy="708158"/>
                  <a:chOff x="3492637" y="1215530"/>
                  <a:chExt cx="1187604" cy="708158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 rot="2700000">
                    <a:off x="4611763" y="1215530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rot="2700000">
                    <a:off x="4245063" y="1426554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 rot="2700000">
                    <a:off x="3868152" y="1641272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 rot="2700000">
                    <a:off x="3492637" y="1855210"/>
                    <a:ext cx="68478" cy="684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threePt" dir="t"/>
                  </a:scene3d>
                  <a:sp3d prstMaterial="plastic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233356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7" name="Group 146"/>
            <p:cNvGrpSpPr/>
            <p:nvPr/>
          </p:nvGrpSpPr>
          <p:grpSpPr>
            <a:xfrm>
              <a:off x="2098077" y="1113545"/>
              <a:ext cx="2374724" cy="884640"/>
              <a:chOff x="2098077" y="1113545"/>
              <a:chExt cx="2374724" cy="884640"/>
            </a:xfrm>
          </p:grpSpPr>
          <p:sp>
            <p:nvSpPr>
              <p:cNvPr id="159" name="Parallelogram 158"/>
              <p:cNvSpPr/>
              <p:nvPr/>
            </p:nvSpPr>
            <p:spPr>
              <a:xfrm>
                <a:off x="2098077" y="1179061"/>
                <a:ext cx="1931069" cy="819124"/>
              </a:xfrm>
              <a:prstGeom prst="parallelogram">
                <a:avLst>
                  <a:gd name="adj" fmla="val 182121"/>
                </a:avLst>
              </a:prstGeom>
              <a:noFill/>
              <a:ln w="19050" cap="sq">
                <a:solidFill>
                  <a:schemeClr val="tx1"/>
                </a:solidFill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C6092D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19815146">
                <a:off x="2411655" y="1512298"/>
                <a:ext cx="1284326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Investment Planning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945092" y="1113545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69867" y="1336102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0170" y="1543133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11655" y="1757927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111021" y="1167274"/>
              <a:ext cx="2190761" cy="798504"/>
              <a:chOff x="4111021" y="1167274"/>
              <a:chExt cx="2190761" cy="798504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4111021" y="1815737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504938" y="1590805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885687" y="1379039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246686" y="1167274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 rot="16200000">
              <a:off x="6174115" y="3239049"/>
              <a:ext cx="12097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233356"/>
                  </a:solidFill>
                  <a:ea typeface="MS PGothic" pitchFamily="34" charset="-128"/>
                </a:rPr>
                <a:t>Release Finalization for Market</a:t>
              </a: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884177" y="2557244"/>
              <a:ext cx="2809451" cy="1256607"/>
              <a:chOff x="3884177" y="2557244"/>
              <a:chExt cx="2809451" cy="1256607"/>
            </a:xfrm>
            <a:solidFill>
              <a:schemeClr val="tx1"/>
            </a:solidFill>
          </p:grpSpPr>
          <p:sp>
            <p:nvSpPr>
              <p:cNvPr id="168" name="Rectangle 167"/>
              <p:cNvSpPr/>
              <p:nvPr/>
            </p:nvSpPr>
            <p:spPr>
              <a:xfrm rot="2700000">
                <a:off x="5250377" y="353238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2700000">
                <a:off x="5709964" y="3532383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2700000">
                <a:off x="6162815" y="3536888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 rot="2700000">
                <a:off x="3884300" y="2724722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 rot="2700000">
                <a:off x="3892251" y="2919766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2700000">
                <a:off x="4237885" y="3316790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2700000">
                <a:off x="6320819" y="3329245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 rot="2700000">
                <a:off x="6162815" y="3745373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 rot="2700000">
                <a:off x="6625150" y="3736328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 rot="2700000">
                <a:off x="3884177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2700000">
                <a:off x="4337064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2700000">
                <a:off x="4797667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700000">
                <a:off x="5250254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2700000">
                <a:off x="5717792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2700000">
                <a:off x="6154741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 rot="2700000">
                <a:off x="6617076" y="2557244"/>
                <a:ext cx="68478" cy="68478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7" name="TextBox 186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R&amp;D Innovation Process Overview</a:t>
            </a:r>
            <a:endParaRPr lang="en-US" sz="2800">
              <a:solidFill>
                <a:srgbClr val="233356"/>
              </a:solidFill>
              <a:ea typeface="MS PGothic" pitchFamily="34" charset="-128"/>
            </a:endParaRPr>
          </a:p>
        </p:txBody>
      </p:sp>
      <p:sp>
        <p:nvSpPr>
          <p:cNvPr id="165" name="Rectangle 164"/>
          <p:cNvSpPr/>
          <p:nvPr/>
        </p:nvSpPr>
        <p:spPr>
          <a:xfrm flipV="1">
            <a:off x="234950" y="706093"/>
            <a:ext cx="8648700" cy="554584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1636626" y="2480066"/>
            <a:ext cx="5457584" cy="3128399"/>
            <a:chOff x="1795646" y="2013433"/>
            <a:chExt cx="5457584" cy="2346299"/>
          </a:xfrm>
        </p:grpSpPr>
        <p:sp>
          <p:nvSpPr>
            <p:cNvPr id="188" name="AutoShape 4"/>
            <p:cNvSpPr>
              <a:spLocks noChangeArrowheads="1"/>
            </p:cNvSpPr>
            <p:nvPr/>
          </p:nvSpPr>
          <p:spPr bwMode="auto">
            <a:xfrm>
              <a:off x="2097004" y="2029335"/>
              <a:ext cx="1342062" cy="495764"/>
            </a:xfrm>
            <a:prstGeom prst="chevron">
              <a:avLst>
                <a:gd name="adj" fmla="val 53566"/>
              </a:avLst>
            </a:prstGeom>
            <a:solidFill>
              <a:schemeClr val="tx1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Theme &amp; Investment Planning</a:t>
              </a:r>
            </a:p>
          </p:txBody>
        </p:sp>
        <p:sp>
          <p:nvSpPr>
            <p:cNvPr id="189" name="AutoShape 7"/>
            <p:cNvSpPr>
              <a:spLocks noChangeArrowheads="1"/>
            </p:cNvSpPr>
            <p:nvPr/>
          </p:nvSpPr>
          <p:spPr bwMode="auto">
            <a:xfrm>
              <a:off x="3466938" y="2036584"/>
              <a:ext cx="2739364" cy="495764"/>
            </a:xfrm>
            <a:prstGeom prst="chevron">
              <a:avLst>
                <a:gd name="adj" fmla="val 53566"/>
              </a:avLst>
            </a:prstGeom>
            <a:solidFill>
              <a:schemeClr val="tx1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0" tIns="45720" rIns="0" bIns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Continuous Delivery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4031373" y="2298319"/>
              <a:ext cx="212201" cy="212201"/>
              <a:chOff x="5826125" y="1349375"/>
              <a:chExt cx="666750" cy="666750"/>
            </a:xfrm>
          </p:grpSpPr>
          <p:sp>
            <p:nvSpPr>
              <p:cNvPr id="237" name="Arc 236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8" name="Arc 237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9" name="Arc 238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4482223" y="2298319"/>
              <a:ext cx="212201" cy="212201"/>
              <a:chOff x="5826125" y="1349375"/>
              <a:chExt cx="666750" cy="666750"/>
            </a:xfrm>
          </p:grpSpPr>
          <p:sp>
            <p:nvSpPr>
              <p:cNvPr id="234" name="Arc 233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6" name="Arc 235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4943787" y="2298319"/>
              <a:ext cx="212201" cy="212201"/>
              <a:chOff x="5826125" y="1349375"/>
              <a:chExt cx="666750" cy="666750"/>
            </a:xfrm>
          </p:grpSpPr>
          <p:sp>
            <p:nvSpPr>
              <p:cNvPr id="231" name="Arc 230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2" name="Arc 231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5393501" y="2298319"/>
              <a:ext cx="212201" cy="212201"/>
              <a:chOff x="5826125" y="1349375"/>
              <a:chExt cx="666750" cy="666750"/>
            </a:xfrm>
          </p:grpSpPr>
          <p:sp>
            <p:nvSpPr>
              <p:cNvPr id="228" name="Arc 227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9" name="Arc 228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0" name="Arc 229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856168" y="2298319"/>
              <a:ext cx="212201" cy="212201"/>
              <a:chOff x="5826125" y="1349375"/>
              <a:chExt cx="666750" cy="666750"/>
            </a:xfrm>
          </p:grpSpPr>
          <p:sp>
            <p:nvSpPr>
              <p:cNvPr id="225" name="Arc 224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6" name="Arc 225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7" name="Arc 226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3571955" y="2298319"/>
              <a:ext cx="212201" cy="212201"/>
              <a:chOff x="5826125" y="1349375"/>
              <a:chExt cx="666750" cy="666750"/>
            </a:xfrm>
          </p:grpSpPr>
          <p:sp>
            <p:nvSpPr>
              <p:cNvPr id="222" name="Arc 221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3" name="Arc 222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4" name="Arc 223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2082149" y="2013433"/>
              <a:ext cx="4808953" cy="534094"/>
            </a:xfrm>
            <a:prstGeom prst="rect">
              <a:avLst/>
            </a:prstGeom>
            <a:noFill/>
            <a:ln w="28575">
              <a:solidFill>
                <a:srgbClr val="C6092D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17" name="AutoShape 11"/>
            <p:cNvSpPr>
              <a:spLocks noChangeArrowheads="1"/>
            </p:cNvSpPr>
            <p:nvPr/>
          </p:nvSpPr>
          <p:spPr bwMode="auto">
            <a:xfrm>
              <a:off x="6179636" y="2029335"/>
              <a:ext cx="705421" cy="495764"/>
            </a:xfrm>
            <a:prstGeom prst="chevron">
              <a:avLst>
                <a:gd name="adj" fmla="val 43320"/>
              </a:avLst>
            </a:prstGeom>
            <a:solidFill>
              <a:schemeClr val="tx1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212956" y="2050702"/>
              <a:ext cx="65505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 Release</a:t>
              </a:r>
              <a:b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      to</a:t>
              </a:r>
              <a:b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Customer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795646" y="3113237"/>
              <a:ext cx="5457584" cy="12464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C6092D"/>
              </a:solidFill>
            </a:ln>
          </p:spPr>
          <p:txBody>
            <a:bodyPr wrap="none" lIns="731520" tIns="274320" rIns="731520" bIns="27432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233356"/>
                  </a:solidFill>
                  <a:ea typeface="MS PGothic" pitchFamily="34" charset="-128"/>
                </a:rPr>
                <a:t>Continuous Flow &amp; Delivery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233356"/>
                  </a:solidFill>
                  <a:ea typeface="MS PGothic" pitchFamily="34" charset="-128"/>
                </a:rPr>
                <a:t>Controlled Investment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233356"/>
                  </a:solidFill>
                  <a:ea typeface="MS PGothic" pitchFamily="34" charset="-128"/>
                </a:rPr>
                <a:t>High Quality</a:t>
              </a:r>
            </a:p>
          </p:txBody>
        </p:sp>
        <p:cxnSp>
          <p:nvCxnSpPr>
            <p:cNvPr id="220" name="Straight Connector 219"/>
            <p:cNvCxnSpPr/>
            <p:nvPr/>
          </p:nvCxnSpPr>
          <p:spPr>
            <a:xfrm flipV="1">
              <a:off x="1795646" y="2563580"/>
              <a:ext cx="277067" cy="549657"/>
            </a:xfrm>
            <a:prstGeom prst="line">
              <a:avLst/>
            </a:prstGeom>
            <a:noFill/>
            <a:ln w="19050">
              <a:solidFill>
                <a:srgbClr val="C6092D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>
            <a:xfrm>
              <a:off x="6891429" y="2563579"/>
              <a:ext cx="361801" cy="549658"/>
            </a:xfrm>
            <a:prstGeom prst="line">
              <a:avLst/>
            </a:prstGeom>
            <a:noFill/>
            <a:ln w="19050">
              <a:solidFill>
                <a:srgbClr val="C6092D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50300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782428" y="1363359"/>
            <a:ext cx="7699141" cy="3981660"/>
            <a:chOff x="938231" y="1173858"/>
            <a:chExt cx="7699141" cy="2986245"/>
          </a:xfrm>
        </p:grpSpPr>
        <p:sp>
          <p:nvSpPr>
            <p:cNvPr id="86" name="Parallelogram 85"/>
            <p:cNvSpPr/>
            <p:nvPr/>
          </p:nvSpPr>
          <p:spPr>
            <a:xfrm>
              <a:off x="938231" y="1815361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5"/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Business Process</a:t>
              </a:r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1316124" y="1602766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2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Integration</a:t>
              </a:r>
            </a:p>
          </p:txBody>
        </p:sp>
        <p:sp>
          <p:nvSpPr>
            <p:cNvPr id="88" name="Parallelogram 87"/>
            <p:cNvSpPr/>
            <p:nvPr/>
          </p:nvSpPr>
          <p:spPr>
            <a:xfrm>
              <a:off x="1704318" y="1386325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6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    Intelligent Business</a:t>
              </a:r>
              <a:br>
                <a:rPr lang="en-US" sz="700" b="1">
                  <a:solidFill>
                    <a:srgbClr val="FFFFFF"/>
                  </a:solidFill>
                </a:rPr>
              </a:br>
              <a:r>
                <a:rPr lang="en-US" sz="700" b="1">
                  <a:solidFill>
                    <a:srgbClr val="FFFFFF"/>
                  </a:solidFill>
                </a:rPr>
                <a:t>Operations</a:t>
              </a:r>
            </a:p>
          </p:txBody>
        </p:sp>
        <p:sp>
          <p:nvSpPr>
            <p:cNvPr id="89" name="Parallelogram 88"/>
            <p:cNvSpPr/>
            <p:nvPr/>
          </p:nvSpPr>
          <p:spPr>
            <a:xfrm>
              <a:off x="2083638" y="1173858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4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Transactions</a:t>
              </a:r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2097004" y="1815361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1" name="Parallelogram 90"/>
            <p:cNvSpPr/>
            <p:nvPr/>
          </p:nvSpPr>
          <p:spPr>
            <a:xfrm>
              <a:off x="2474897" y="1602766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2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2" name="Parallelogram 91"/>
            <p:cNvSpPr/>
            <p:nvPr/>
          </p:nvSpPr>
          <p:spPr>
            <a:xfrm>
              <a:off x="2863092" y="1386325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6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3242412" y="1173858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4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6" name="Parallelogram 95"/>
            <p:cNvSpPr/>
            <p:nvPr/>
          </p:nvSpPr>
          <p:spPr>
            <a:xfrm rot="16200000" flipH="1">
              <a:off x="6553402" y="2614919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2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7" name="Parallelogram 96"/>
            <p:cNvSpPr/>
            <p:nvPr/>
          </p:nvSpPr>
          <p:spPr>
            <a:xfrm rot="16200000" flipH="1">
              <a:off x="6932543" y="2404075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6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8" name="Parallelogram 97"/>
            <p:cNvSpPr/>
            <p:nvPr/>
          </p:nvSpPr>
          <p:spPr>
            <a:xfrm rot="16200000" flipH="1">
              <a:off x="7311863" y="2187458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4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16200000" flipH="1">
              <a:off x="6166455" y="2834594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779484" y="1394169"/>
            <a:ext cx="7839969" cy="3942515"/>
            <a:chOff x="935287" y="1196966"/>
            <a:chExt cx="7839969" cy="2956886"/>
          </a:xfrm>
        </p:grpSpPr>
        <p:sp>
          <p:nvSpPr>
            <p:cNvPr id="402" name="Rectangle 401"/>
            <p:cNvSpPr/>
            <p:nvPr/>
          </p:nvSpPr>
          <p:spPr>
            <a:xfrm>
              <a:off x="2087845" y="2035759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87845" y="2296950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88446" y="2562481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088446" y="2766307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088446" y="2970132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088446" y="3173958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088446" y="3377784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088446" y="3581609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088446" y="3785435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88446" y="3989260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235644" y="2035759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Mgmt.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935287" y="2032881"/>
              <a:ext cx="266637" cy="48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Technical Readiness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235644" y="2296950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R&amp;D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236245" y="2562481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Techn. Alliances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36245" y="2766307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Intellectual Prop.</a:t>
              </a: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236245" y="2970132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Mkt.</a:t>
              </a: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236245" y="3173958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Pricing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236245" y="3377784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Logistics / SDC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236245" y="3581609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Techn. Training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236245" y="3785435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Global Support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36245" y="3989260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…</a:t>
              </a: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935287" y="2567365"/>
              <a:ext cx="266637" cy="1586487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Market Readiness</a:t>
              </a:r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7054913" y="1196966"/>
              <a:ext cx="1720343" cy="2954511"/>
              <a:chOff x="7054913" y="1196966"/>
              <a:chExt cx="1720343" cy="2954511"/>
            </a:xfrm>
          </p:grpSpPr>
          <p:sp>
            <p:nvSpPr>
              <p:cNvPr id="427" name="Parallelogram 426"/>
              <p:cNvSpPr/>
              <p:nvPr/>
            </p:nvSpPr>
            <p:spPr>
              <a:xfrm rot="16200000" flipH="1">
                <a:off x="6553402" y="2604982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Parallelogram 427"/>
              <p:cNvSpPr/>
              <p:nvPr/>
            </p:nvSpPr>
            <p:spPr>
              <a:xfrm rot="16200000" flipH="1">
                <a:off x="6553402" y="261360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2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Parallelogram 428"/>
              <p:cNvSpPr/>
              <p:nvPr/>
            </p:nvSpPr>
            <p:spPr>
              <a:xfrm rot="16200000" flipH="1">
                <a:off x="6932543" y="239413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0" name="Parallelogram 429"/>
              <p:cNvSpPr/>
              <p:nvPr/>
            </p:nvSpPr>
            <p:spPr>
              <a:xfrm rot="16200000" flipH="1">
                <a:off x="6932543" y="2402764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6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1" name="Parallelogram 430"/>
              <p:cNvSpPr/>
              <p:nvPr/>
            </p:nvSpPr>
            <p:spPr>
              <a:xfrm rot="16200000" flipH="1">
                <a:off x="7311863" y="2184836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2" name="Parallelogram 431"/>
              <p:cNvSpPr/>
              <p:nvPr/>
            </p:nvSpPr>
            <p:spPr>
              <a:xfrm rot="16200000" flipH="1">
                <a:off x="7311863" y="220208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4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Parallelogram 432"/>
              <p:cNvSpPr/>
              <p:nvPr/>
            </p:nvSpPr>
            <p:spPr>
              <a:xfrm rot="16200000" flipH="1">
                <a:off x="6166455" y="2817342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Parallelogram 433"/>
              <p:cNvSpPr/>
              <p:nvPr/>
            </p:nvSpPr>
            <p:spPr>
              <a:xfrm rot="16200000" flipH="1">
                <a:off x="6166455" y="282596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5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Parallelogram 434"/>
              <p:cNvSpPr/>
              <p:nvPr/>
            </p:nvSpPr>
            <p:spPr>
              <a:xfrm rot="16200000" flipH="1">
                <a:off x="7410418" y="1473812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Parallelogram 435"/>
              <p:cNvSpPr/>
              <p:nvPr/>
            </p:nvSpPr>
            <p:spPr>
              <a:xfrm rot="16200000" flipH="1">
                <a:off x="7410418" y="1677638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Parallelogram 436"/>
              <p:cNvSpPr/>
              <p:nvPr/>
            </p:nvSpPr>
            <p:spPr>
              <a:xfrm rot="16200000" flipH="1">
                <a:off x="7410418" y="2085289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Parallelogram 437"/>
              <p:cNvSpPr/>
              <p:nvPr/>
            </p:nvSpPr>
            <p:spPr>
              <a:xfrm rot="16200000" flipH="1">
                <a:off x="7410418" y="2289115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Parallelogram 438"/>
              <p:cNvSpPr/>
              <p:nvPr/>
            </p:nvSpPr>
            <p:spPr>
              <a:xfrm rot="16200000" flipH="1">
                <a:off x="7410418" y="2492940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Parallelogram 439"/>
              <p:cNvSpPr/>
              <p:nvPr/>
            </p:nvSpPr>
            <p:spPr>
              <a:xfrm rot="16200000" flipH="1">
                <a:off x="7410419" y="2900591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41" name="Group 440"/>
              <p:cNvGrpSpPr/>
              <p:nvPr/>
            </p:nvGrpSpPr>
            <p:grpSpPr>
              <a:xfrm>
                <a:off x="7054913" y="1591828"/>
                <a:ext cx="1720343" cy="910069"/>
                <a:chOff x="7083488" y="1780530"/>
                <a:chExt cx="1720343" cy="910069"/>
              </a:xfrm>
            </p:grpSpPr>
            <p:sp>
              <p:nvSpPr>
                <p:cNvPr id="452" name="Parallelogram 451"/>
                <p:cNvSpPr/>
                <p:nvPr/>
              </p:nvSpPr>
              <p:spPr>
                <a:xfrm rot="16200000" flipH="1">
                  <a:off x="7477653" y="1493249"/>
                  <a:ext cx="910069" cy="1484631"/>
                </a:xfrm>
                <a:prstGeom prst="parallelogram">
                  <a:avLst>
                    <a:gd name="adj" fmla="val 88275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 rot="19878265">
                  <a:off x="7083488" y="2151241"/>
                  <a:ext cx="1720343" cy="150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>
                      <a:solidFill>
                        <a:srgbClr val="FFFFFF"/>
                      </a:solidFill>
                      <a:ea typeface="MS PGothic" pitchFamily="34" charset="-128"/>
                    </a:rPr>
                    <a:t>R&amp;D Operations and Shared Services</a:t>
                  </a:r>
                </a:p>
              </p:txBody>
            </p:sp>
          </p:grpSp>
          <p:cxnSp>
            <p:nvCxnSpPr>
              <p:cNvPr id="442" name="Straight Connector 441"/>
              <p:cNvCxnSpPr/>
              <p:nvPr/>
            </p:nvCxnSpPr>
            <p:spPr>
              <a:xfrm flipH="1">
                <a:off x="7150064" y="3136728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7150064" y="2933765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7150064" y="2725481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5" name="Straight Connector 444"/>
              <p:cNvCxnSpPr/>
              <p:nvPr/>
            </p:nvCxnSpPr>
            <p:spPr>
              <a:xfrm flipH="1">
                <a:off x="7150064" y="2525791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7150064" y="2320870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7" name="Straight Connector 446"/>
              <p:cNvCxnSpPr/>
              <p:nvPr/>
            </p:nvCxnSpPr>
            <p:spPr>
              <a:xfrm flipH="1">
                <a:off x="7150064" y="2119772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8" name="Straight Connector 447"/>
              <p:cNvCxnSpPr/>
              <p:nvPr/>
            </p:nvCxnSpPr>
            <p:spPr>
              <a:xfrm flipH="1">
                <a:off x="7150064" y="1911998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9" name="Straight Connector 448"/>
              <p:cNvCxnSpPr/>
              <p:nvPr/>
            </p:nvCxnSpPr>
            <p:spPr>
              <a:xfrm flipH="1">
                <a:off x="7159606" y="1702003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7153342" y="1442412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" name="Straight Connector 450"/>
              <p:cNvCxnSpPr/>
              <p:nvPr/>
            </p:nvCxnSpPr>
            <p:spPr>
              <a:xfrm flipH="1">
                <a:off x="7153342" y="1196966"/>
                <a:ext cx="1493684" cy="8197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3" name="Group 182"/>
          <p:cNvGrpSpPr/>
          <p:nvPr/>
        </p:nvGrpSpPr>
        <p:grpSpPr>
          <a:xfrm>
            <a:off x="1955799" y="2499966"/>
            <a:ext cx="4977180" cy="3075097"/>
            <a:chOff x="2140180" y="2198662"/>
            <a:chExt cx="4977180" cy="2306323"/>
          </a:xfrm>
        </p:grpSpPr>
        <p:sp>
          <p:nvSpPr>
            <p:cNvPr id="184" name="Rectangle 183"/>
            <p:cNvSpPr/>
            <p:nvPr/>
          </p:nvSpPr>
          <p:spPr>
            <a:xfrm>
              <a:off x="305332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50989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6646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24931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9274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7960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33617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42303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70588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05332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Aug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50989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Sep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96646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Oct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24931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Mar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79274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Feb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960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Dec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33617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Jan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303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Nov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588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Apr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14018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9675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14018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675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Jul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32" y="5647643"/>
            <a:ext cx="255035" cy="25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/>
          <p:cNvSpPr txBox="1"/>
          <p:nvPr/>
        </p:nvSpPr>
        <p:spPr>
          <a:xfrm rot="19795542">
            <a:off x="4713889" y="1045168"/>
            <a:ext cx="6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233356"/>
                </a:solidFill>
                <a:ea typeface="MS PGothic" pitchFamily="34" charset="-128"/>
              </a:rPr>
              <a:t>Start CeBIT</a:t>
            </a:r>
            <a:br>
              <a:rPr lang="en-US" sz="700" b="1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700" b="1">
                <a:solidFill>
                  <a:srgbClr val="233356"/>
                </a:solidFill>
                <a:ea typeface="MS PGothic" pitchFamily="34" charset="-128"/>
              </a:rPr>
              <a:t>Release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3303858" y="2465189"/>
            <a:ext cx="0" cy="317409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4" name="Group 103"/>
          <p:cNvGrpSpPr/>
          <p:nvPr/>
        </p:nvGrpSpPr>
        <p:grpSpPr>
          <a:xfrm>
            <a:off x="6040206" y="955995"/>
            <a:ext cx="2045163" cy="4691759"/>
            <a:chOff x="6196011" y="868335"/>
            <a:chExt cx="2045163" cy="3518819"/>
          </a:xfrm>
        </p:grpSpPr>
        <p:grpSp>
          <p:nvGrpSpPr>
            <p:cNvPr id="123" name="Group 122"/>
            <p:cNvGrpSpPr/>
            <p:nvPr/>
          </p:nvGrpSpPr>
          <p:grpSpPr>
            <a:xfrm>
              <a:off x="6196011" y="868335"/>
              <a:ext cx="2045163" cy="3518819"/>
              <a:chOff x="5808661" y="849285"/>
              <a:chExt cx="2045163" cy="3518819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5808661" y="1138135"/>
                <a:ext cx="1488067" cy="856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0" name="TextBox 129"/>
              <p:cNvSpPr txBox="1"/>
              <p:nvPr/>
            </p:nvSpPr>
            <p:spPr>
              <a:xfrm rot="19795542">
                <a:off x="7153264" y="902502"/>
                <a:ext cx="611065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Hosted     </a:t>
                </a:r>
                <a:b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Preview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 rot="19814335">
                <a:off x="6747111" y="849285"/>
                <a:ext cx="1106713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	Technical Ready</a:t>
                </a: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5808661" y="1987532"/>
                <a:ext cx="0" cy="23805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4" name="Group 123"/>
            <p:cNvGrpSpPr/>
            <p:nvPr/>
          </p:nvGrpSpPr>
          <p:grpSpPr>
            <a:xfrm>
              <a:off x="6242617" y="1222621"/>
              <a:ext cx="1187604" cy="708158"/>
              <a:chOff x="3492637" y="1215530"/>
              <a:chExt cx="1187604" cy="708158"/>
            </a:xfrm>
          </p:grpSpPr>
          <p:sp>
            <p:nvSpPr>
              <p:cNvPr id="125" name="Rectangle 12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725741" y="969275"/>
            <a:ext cx="1987995" cy="4687613"/>
            <a:chOff x="6881545" y="878295"/>
            <a:chExt cx="1987995" cy="3515710"/>
          </a:xfrm>
        </p:grpSpPr>
        <p:grpSp>
          <p:nvGrpSpPr>
            <p:cNvPr id="113" name="Group 112"/>
            <p:cNvGrpSpPr/>
            <p:nvPr/>
          </p:nvGrpSpPr>
          <p:grpSpPr>
            <a:xfrm>
              <a:off x="6881545" y="878295"/>
              <a:ext cx="1987995" cy="3515710"/>
              <a:chOff x="6881545" y="865595"/>
              <a:chExt cx="1987995" cy="351571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H="1">
                <a:off x="6881545" y="1144485"/>
                <a:ext cx="1488067" cy="856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TextBox 119"/>
              <p:cNvSpPr txBox="1"/>
              <p:nvPr/>
            </p:nvSpPr>
            <p:spPr>
              <a:xfrm rot="19795542">
                <a:off x="8301757" y="907456"/>
                <a:ext cx="567783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GA CeBIT</a:t>
                </a:r>
                <a:b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9814335">
                <a:off x="7940595" y="865595"/>
                <a:ext cx="917239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Market Ready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6885057" y="2000733"/>
                <a:ext cx="0" cy="23805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4" name="Group 113"/>
            <p:cNvGrpSpPr/>
            <p:nvPr/>
          </p:nvGrpSpPr>
          <p:grpSpPr>
            <a:xfrm>
              <a:off x="6945887" y="1222621"/>
              <a:ext cx="1187604" cy="708158"/>
              <a:chOff x="3492637" y="1215530"/>
              <a:chExt cx="1187604" cy="708158"/>
            </a:xfrm>
          </p:grpSpPr>
          <p:sp>
            <p:nvSpPr>
              <p:cNvPr id="115" name="Rectangle 11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3955215" y="1354579"/>
            <a:ext cx="2190761" cy="1064672"/>
            <a:chOff x="4111021" y="1167274"/>
            <a:chExt cx="2190761" cy="798504"/>
          </a:xfrm>
        </p:grpSpPr>
        <p:sp>
          <p:nvSpPr>
            <p:cNvPr id="155" name="TextBox 154"/>
            <p:cNvSpPr txBox="1"/>
            <p:nvPr/>
          </p:nvSpPr>
          <p:spPr>
            <a:xfrm>
              <a:off x="4111021" y="1815737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504938" y="1590805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885687" y="1379039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46686" y="1167274"/>
              <a:ext cx="1055096" cy="150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 Development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 rot="16200000">
            <a:off x="5816693" y="4152853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33356"/>
                </a:solidFill>
                <a:ea typeface="MS PGothic" pitchFamily="34" charset="-128"/>
              </a:rPr>
              <a:t>Release Finalization for Market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3728374" y="3207874"/>
            <a:ext cx="2809451" cy="1675476"/>
            <a:chOff x="3884177" y="2557244"/>
            <a:chExt cx="2809451" cy="1256607"/>
          </a:xfrm>
          <a:solidFill>
            <a:schemeClr val="tx1"/>
          </a:solidFill>
        </p:grpSpPr>
        <p:sp>
          <p:nvSpPr>
            <p:cNvPr id="168" name="Rectangle 167"/>
            <p:cNvSpPr/>
            <p:nvPr/>
          </p:nvSpPr>
          <p:spPr>
            <a:xfrm rot="2700000">
              <a:off x="5250377" y="353238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 rot="2700000">
              <a:off x="5709964" y="3532383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 rot="2700000">
              <a:off x="6162815" y="3536888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2700000">
              <a:off x="3884300" y="2724722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rot="2700000">
              <a:off x="3892251" y="2919766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4237885" y="3316790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rot="2700000">
              <a:off x="6320819" y="3329245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rot="2700000">
              <a:off x="6162815" y="3745373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rot="2700000">
              <a:off x="6625150" y="3736328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rot="2700000">
              <a:off x="3884177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rot="2700000">
              <a:off x="4337064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rot="2700000">
              <a:off x="4797667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rot="2700000">
              <a:off x="5250254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rot="2700000">
              <a:off x="5717792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rot="2700000">
              <a:off x="6154741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 rot="2700000">
              <a:off x="6617076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189" name="AutoShape 7"/>
          <p:cNvSpPr>
            <a:spLocks noChangeArrowheads="1"/>
          </p:cNvSpPr>
          <p:nvPr/>
        </p:nvSpPr>
        <p:spPr bwMode="auto">
          <a:xfrm>
            <a:off x="3307918" y="2510933"/>
            <a:ext cx="2739364" cy="661019"/>
          </a:xfrm>
          <a:prstGeom prst="chevron">
            <a:avLst>
              <a:gd name="adj" fmla="val 53566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4572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Continuous Delivery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872356" y="2859914"/>
            <a:ext cx="212201" cy="282935"/>
            <a:chOff x="5826125" y="1349375"/>
            <a:chExt cx="666750" cy="666750"/>
          </a:xfrm>
        </p:grpSpPr>
        <p:sp>
          <p:nvSpPr>
            <p:cNvPr id="237" name="Arc 236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8" name="Arc 237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9" name="Arc 238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323206" y="2859914"/>
            <a:ext cx="212201" cy="282935"/>
            <a:chOff x="5826125" y="1349375"/>
            <a:chExt cx="666750" cy="666750"/>
          </a:xfrm>
        </p:grpSpPr>
        <p:sp>
          <p:nvSpPr>
            <p:cNvPr id="234" name="Arc 233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5" name="Arc 234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6" name="Arc 235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784770" y="2859914"/>
            <a:ext cx="212201" cy="282935"/>
            <a:chOff x="5826125" y="1349375"/>
            <a:chExt cx="666750" cy="666750"/>
          </a:xfrm>
        </p:grpSpPr>
        <p:sp>
          <p:nvSpPr>
            <p:cNvPr id="231" name="Arc 230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2" name="Arc 231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3" name="Arc 232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234484" y="2859914"/>
            <a:ext cx="212201" cy="282935"/>
            <a:chOff x="5826125" y="1349375"/>
            <a:chExt cx="666750" cy="666750"/>
          </a:xfrm>
        </p:grpSpPr>
        <p:sp>
          <p:nvSpPr>
            <p:cNvPr id="228" name="Arc 227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9" name="Arc 228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30" name="Arc 229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697151" y="2859914"/>
            <a:ext cx="212201" cy="282935"/>
            <a:chOff x="5826125" y="1349375"/>
            <a:chExt cx="666750" cy="666750"/>
          </a:xfrm>
        </p:grpSpPr>
        <p:sp>
          <p:nvSpPr>
            <p:cNvPr id="225" name="Arc 224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6" name="Arc 225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7" name="Arc 226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412938" y="2859914"/>
            <a:ext cx="212201" cy="282935"/>
            <a:chOff x="5826125" y="1349375"/>
            <a:chExt cx="666750" cy="666750"/>
          </a:xfrm>
        </p:grpSpPr>
        <p:sp>
          <p:nvSpPr>
            <p:cNvPr id="222" name="Arc 221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9127499"/>
                <a:gd name="adj2" fmla="val 352013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3" name="Arc 222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11256510"/>
                <a:gd name="adj2" fmla="val 18832602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4" name="Arc 223"/>
            <p:cNvSpPr/>
            <p:nvPr/>
          </p:nvSpPr>
          <p:spPr>
            <a:xfrm>
              <a:off x="5826125" y="1349375"/>
              <a:ext cx="666750" cy="666750"/>
            </a:xfrm>
            <a:prstGeom prst="arc">
              <a:avLst>
                <a:gd name="adj1" fmla="val 3946508"/>
                <a:gd name="adj2" fmla="val 10822190"/>
              </a:avLst>
            </a:prstGeom>
            <a:noFill/>
            <a:ln w="19050">
              <a:solidFill>
                <a:schemeClr val="bg1"/>
              </a:solidFill>
              <a:prstDash val="sysDot"/>
              <a:miter lim="800000"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17" name="AutoShape 11"/>
          <p:cNvSpPr>
            <a:spLocks noChangeArrowheads="1"/>
          </p:cNvSpPr>
          <p:nvPr/>
        </p:nvSpPr>
        <p:spPr bwMode="auto">
          <a:xfrm>
            <a:off x="6020619" y="2509733"/>
            <a:ext cx="705421" cy="661019"/>
          </a:xfrm>
          <a:prstGeom prst="chevron">
            <a:avLst>
              <a:gd name="adj" fmla="val 43320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053939" y="2529758"/>
            <a:ext cx="65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 Release</a:t>
            </a:r>
            <a:br>
              <a:rPr lang="en-US" sz="800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      to</a:t>
            </a:r>
            <a:br>
              <a:rPr lang="en-US" sz="800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Customer</a:t>
            </a:r>
          </a:p>
        </p:txBody>
      </p:sp>
      <p:sp>
        <p:nvSpPr>
          <p:cNvPr id="165" name="Rectangle 164"/>
          <p:cNvSpPr/>
          <p:nvPr/>
        </p:nvSpPr>
        <p:spPr>
          <a:xfrm flipV="1">
            <a:off x="234950" y="683411"/>
            <a:ext cx="8648700" cy="556852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3133" y="1225268"/>
            <a:ext cx="3404477" cy="1966923"/>
            <a:chOff x="1923130" y="918950"/>
            <a:chExt cx="3404477" cy="147519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3292103" y="999495"/>
              <a:ext cx="1488067" cy="856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1" name="TextBox 140"/>
            <p:cNvSpPr txBox="1"/>
            <p:nvPr/>
          </p:nvSpPr>
          <p:spPr>
            <a:xfrm rot="19814335">
              <a:off x="3701521" y="918950"/>
              <a:ext cx="1626086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	Scope Ready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336831" y="1071281"/>
              <a:ext cx="1187604" cy="708158"/>
              <a:chOff x="3492637" y="1215530"/>
              <a:chExt cx="1187604" cy="708158"/>
            </a:xfrm>
          </p:grpSpPr>
          <p:sp>
            <p:nvSpPr>
              <p:cNvPr id="135" name="Rectangle 13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942271" y="962205"/>
              <a:ext cx="2374724" cy="884640"/>
              <a:chOff x="2098077" y="1113545"/>
              <a:chExt cx="2374724" cy="884640"/>
            </a:xfrm>
          </p:grpSpPr>
          <p:sp>
            <p:nvSpPr>
              <p:cNvPr id="159" name="Parallelogram 158"/>
              <p:cNvSpPr/>
              <p:nvPr/>
            </p:nvSpPr>
            <p:spPr>
              <a:xfrm>
                <a:off x="2098077" y="1179061"/>
                <a:ext cx="1931069" cy="819124"/>
              </a:xfrm>
              <a:prstGeom prst="parallelogram">
                <a:avLst>
                  <a:gd name="adj" fmla="val 182121"/>
                </a:avLst>
              </a:prstGeom>
              <a:noFill/>
              <a:ln w="19050" cap="sq">
                <a:solidFill>
                  <a:schemeClr val="tx1"/>
                </a:solidFill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C6092D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19815146">
                <a:off x="2411655" y="1512298"/>
                <a:ext cx="1284326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Investment Planning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945092" y="1113545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69867" y="1336102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0170" y="1543133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11655" y="1757927"/>
                <a:ext cx="52770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  <a:b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Planning</a:t>
                </a:r>
              </a:p>
            </p:txBody>
          </p:sp>
        </p:grpSp>
        <p:sp>
          <p:nvSpPr>
            <p:cNvPr id="188" name="AutoShape 4"/>
            <p:cNvSpPr>
              <a:spLocks noChangeArrowheads="1"/>
            </p:cNvSpPr>
            <p:nvPr/>
          </p:nvSpPr>
          <p:spPr bwMode="auto">
            <a:xfrm>
              <a:off x="1937984" y="1875950"/>
              <a:ext cx="1342062" cy="495764"/>
            </a:xfrm>
            <a:prstGeom prst="chevron">
              <a:avLst>
                <a:gd name="adj" fmla="val 53566"/>
              </a:avLst>
            </a:prstGeom>
            <a:solidFill>
              <a:schemeClr val="tx1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Theme &amp; Investment Planning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23130" y="1860048"/>
              <a:ext cx="1368974" cy="534094"/>
            </a:xfrm>
            <a:prstGeom prst="rect">
              <a:avLst/>
            </a:prstGeom>
            <a:noFill/>
            <a:ln w="28575">
              <a:solidFill>
                <a:srgbClr val="C6092D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cxnSp>
        <p:nvCxnSpPr>
          <p:cNvPr id="240" name="Straight Connector 239"/>
          <p:cNvCxnSpPr/>
          <p:nvPr/>
        </p:nvCxnSpPr>
        <p:spPr>
          <a:xfrm flipH="1">
            <a:off x="1003622" y="3202139"/>
            <a:ext cx="908296" cy="244184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1" name="Straight Connector 240"/>
          <p:cNvCxnSpPr/>
          <p:nvPr/>
        </p:nvCxnSpPr>
        <p:spPr>
          <a:xfrm flipH="1" flipV="1">
            <a:off x="3309596" y="3186238"/>
            <a:ext cx="5509564" cy="260087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42" name="Group 241"/>
          <p:cNvGrpSpPr/>
          <p:nvPr/>
        </p:nvGrpSpPr>
        <p:grpSpPr>
          <a:xfrm>
            <a:off x="1003622" y="3446325"/>
            <a:ext cx="7815538" cy="3016127"/>
            <a:chOff x="696136" y="2544855"/>
            <a:chExt cx="7815538" cy="2262095"/>
          </a:xfrm>
        </p:grpSpPr>
        <p:sp>
          <p:nvSpPr>
            <p:cNvPr id="243" name="Rectangle 242"/>
            <p:cNvSpPr/>
            <p:nvPr/>
          </p:nvSpPr>
          <p:spPr>
            <a:xfrm>
              <a:off x="696136" y="2544855"/>
              <a:ext cx="7815538" cy="22620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6092D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816512" y="2679150"/>
              <a:ext cx="1475457" cy="2036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43046" y="2673396"/>
              <a:ext cx="3373806" cy="2036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80452" y="2678593"/>
              <a:ext cx="2351006" cy="2036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247" name="Chevron 246"/>
            <p:cNvSpPr/>
            <p:nvPr/>
          </p:nvSpPr>
          <p:spPr>
            <a:xfrm>
              <a:off x="880452" y="2678593"/>
              <a:ext cx="2345902" cy="431321"/>
            </a:xfrm>
            <a:prstGeom prst="chevron">
              <a:avLst>
                <a:gd name="adj" fmla="val 62000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</a:rPr>
                <a:t>Strategic Planning</a:t>
              </a:r>
            </a:p>
          </p:txBody>
        </p:sp>
        <p:sp>
          <p:nvSpPr>
            <p:cNvPr id="248" name="Chevron 247"/>
            <p:cNvSpPr/>
            <p:nvPr/>
          </p:nvSpPr>
          <p:spPr>
            <a:xfrm>
              <a:off x="3343046" y="2678593"/>
              <a:ext cx="4952148" cy="431321"/>
            </a:xfrm>
            <a:prstGeom prst="chevron">
              <a:avLst>
                <a:gd name="adj" fmla="val 62000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</a:rPr>
                <a:t>Release Train Planning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905176" y="3263893"/>
              <a:ext cx="2198612" cy="105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rgbClr val="233356"/>
                  </a:solidFill>
                  <a:ea typeface="MS PGothic" pitchFamily="34" charset="-128"/>
                </a:rPr>
                <a:t>Deliverables: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233356"/>
                  </a:solidFill>
                  <a:ea typeface="MS PGothic" pitchFamily="34" charset="-128"/>
                </a:rPr>
                <a:t>Theme list per unit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233356"/>
                  </a:solidFill>
                  <a:ea typeface="MS PGothic" pitchFamily="34" charset="-128"/>
                </a:rPr>
                <a:t>High-level global release calendar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rgbClr val="233356"/>
                  </a:solidFill>
                  <a:ea typeface="MS PGothic" pitchFamily="34" charset="-128"/>
                </a:rPr>
                <a:t>Investment plan </a:t>
              </a:r>
              <a:r>
                <a:rPr lang="en-US" sz="1050" i="1" dirty="0">
                  <a:solidFill>
                    <a:srgbClr val="233356"/>
                  </a:solidFill>
                  <a:ea typeface="MS PGothic" pitchFamily="34" charset="-128"/>
                </a:rPr>
                <a:t>structure</a:t>
              </a:r>
            </a:p>
            <a:p>
              <a:pPr marL="169863" indent="-169863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050" dirty="0">
                  <a:solidFill>
                    <a:srgbClr val="233356"/>
                  </a:solidFill>
                  <a:ea typeface="MS PGothic" pitchFamily="34" charset="-128"/>
                  <a:sym typeface="Wingdings" panose="05000000000000000000" pitchFamily="2" charset="2"/>
                </a:rPr>
                <a:t> Agreement between CTO, </a:t>
              </a:r>
              <a:br>
                <a:rPr lang="en-US" sz="1050" dirty="0">
                  <a:solidFill>
                    <a:srgbClr val="233356"/>
                  </a:solidFill>
                  <a:ea typeface="MS PGothic" pitchFamily="34" charset="-128"/>
                  <a:sym typeface="Wingdings" panose="05000000000000000000" pitchFamily="2" charset="2"/>
                </a:rPr>
              </a:br>
              <a:r>
                <a:rPr lang="en-US" sz="1050" dirty="0">
                  <a:solidFill>
                    <a:srgbClr val="233356"/>
                  </a:solidFill>
                  <a:ea typeface="MS PGothic" pitchFamily="34" charset="-128"/>
                  <a:sym typeface="Wingdings" panose="05000000000000000000" pitchFamily="2" charset="2"/>
                </a:rPr>
                <a:t>CMO, PM and R&amp;D</a:t>
              </a:r>
              <a:endParaRPr lang="en-US" sz="1050" dirty="0">
                <a:solidFill>
                  <a:srgbClr val="233356"/>
                </a:solidFill>
                <a:ea typeface="MS PGothic" pitchFamily="34" charset="-128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775203" y="3225421"/>
              <a:ext cx="2600996" cy="10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Deliverables: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Theme list per unit (confirmed)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Ranked feature list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Investment plan </a:t>
              </a:r>
              <a:r>
                <a:rPr lang="en-US" sz="1050" i="1">
                  <a:solidFill>
                    <a:srgbClr val="233356"/>
                  </a:solidFill>
                  <a:ea typeface="MS PGothic" pitchFamily="34" charset="-128"/>
                </a:rPr>
                <a:t>contents</a:t>
              </a:r>
            </a:p>
            <a:p>
              <a:pPr marL="112713" indent="-112713" fontAlgn="base">
                <a:spcBef>
                  <a:spcPct val="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Exceptions defined</a:t>
              </a:r>
            </a:p>
            <a:p>
              <a:pPr marL="169863" indent="-169863" fontAlgn="base">
                <a:spcBef>
                  <a:spcPct val="0"/>
                </a:spcBef>
                <a:spcAft>
                  <a:spcPts val="300"/>
                </a:spcAft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  <a:sym typeface="Wingdings" panose="05000000000000000000" pitchFamily="2" charset="2"/>
                </a:rPr>
                <a:t></a:t>
              </a: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 Confidence vote on plan </a:t>
              </a:r>
              <a:b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from PM and R&amp;D techn. lead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16513" y="4094890"/>
              <a:ext cx="1681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spcAft>
                  <a:spcPts val="300"/>
                </a:spcAft>
                <a:defRPr sz="1200" b="1"/>
              </a:lvl1pPr>
            </a:lstStyle>
            <a:p>
              <a:pPr marL="115888" indent="-115888" fontAlgn="base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Review CTO</a:t>
              </a:r>
            </a:p>
            <a:p>
              <a:pPr marL="115888" indent="-115888" fontAlgn="base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233356"/>
                  </a:solidFill>
                  <a:ea typeface="MS PGothic" pitchFamily="34" charset="-128"/>
                </a:rPr>
                <a:t>Finetune </a:t>
              </a:r>
              <a:r>
                <a:rPr lang="en-US" sz="1050" smtClean="0">
                  <a:solidFill>
                    <a:srgbClr val="233356"/>
                  </a:solidFill>
                  <a:ea typeface="MS PGothic" pitchFamily="34" charset="-128"/>
                </a:rPr>
                <a:t>&amp; </a:t>
              </a:r>
              <a:br>
                <a:rPr lang="en-US" sz="1050" smtClean="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050" smtClean="0">
                  <a:solidFill>
                    <a:srgbClr val="233356"/>
                  </a:solidFill>
                  <a:ea typeface="MS PGothic" pitchFamily="34" charset="-128"/>
                </a:rPr>
                <a:t>Refine</a:t>
              </a:r>
              <a:endParaRPr lang="en-US" sz="1050">
                <a:solidFill>
                  <a:srgbClr val="233356"/>
                </a:solidFill>
                <a:ea typeface="MS PGothic" pitchFamily="34" charset="-128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 rot="16200000">
              <a:off x="2719869" y="4068985"/>
              <a:ext cx="809837" cy="203133"/>
            </a:xfrm>
            <a:prstGeom prst="rect">
              <a:avLst/>
            </a:prstGeom>
            <a:solidFill>
              <a:srgbClr val="C6092D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none" lIns="45720" tIns="9144" rIns="45720" bIns="9144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Strategic Plan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 rot="16200000">
              <a:off x="7574218" y="3816000"/>
              <a:ext cx="1050817" cy="387798"/>
            </a:xfrm>
            <a:prstGeom prst="rect">
              <a:avLst/>
            </a:prstGeom>
            <a:solidFill>
              <a:srgbClr val="C6092D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none" lIns="45720" tIns="9144" rIns="45720" bIns="9144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Final</a:t>
              </a:r>
              <a:b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Release Train Plan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 rot="16200000">
              <a:off x="5997544" y="3815553"/>
              <a:ext cx="1050817" cy="387798"/>
            </a:xfrm>
            <a:prstGeom prst="rect">
              <a:avLst/>
            </a:prstGeom>
            <a:solidFill>
              <a:srgbClr val="C6092D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none" lIns="45720" tIns="9144" rIns="45720" bIns="9144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1</a:t>
              </a:r>
              <a:r>
                <a:rPr lang="en-US" sz="1200" b="1" baseline="30000">
                  <a:solidFill>
                    <a:srgbClr val="233356"/>
                  </a:solidFill>
                  <a:ea typeface="MS PGothic" pitchFamily="34" charset="-128"/>
                </a:rPr>
                <a:t>st</a:t>
              </a: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 Draft </a:t>
              </a:r>
              <a:b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1200" b="1">
                  <a:solidFill>
                    <a:srgbClr val="233356"/>
                  </a:solidFill>
                  <a:ea typeface="MS PGothic" pitchFamily="34" charset="-128"/>
                </a:rPr>
                <a:t>Release Train Plan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 rot="2700000">
              <a:off x="3190275" y="3139364"/>
              <a:ext cx="82174" cy="821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 rot="2700000">
              <a:off x="6671082" y="3139364"/>
              <a:ext cx="82174" cy="821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 rot="2700000">
              <a:off x="8254107" y="3139364"/>
              <a:ext cx="82174" cy="821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FFFFFF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3228234" y="3160714"/>
              <a:ext cx="3224" cy="1554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9" name="Straight Connector 258"/>
            <p:cNvCxnSpPr/>
            <p:nvPr/>
          </p:nvCxnSpPr>
          <p:spPr>
            <a:xfrm>
              <a:off x="8291970" y="3155963"/>
              <a:ext cx="3224" cy="1554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0" name="Straight Connector 259"/>
            <p:cNvCxnSpPr/>
            <p:nvPr/>
          </p:nvCxnSpPr>
          <p:spPr>
            <a:xfrm>
              <a:off x="6708945" y="3155963"/>
              <a:ext cx="3224" cy="1554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61" name="TextBox 260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Theme &amp; Investment Planning</a:t>
            </a:r>
            <a:endParaRPr lang="en-US" sz="2800">
              <a:solidFill>
                <a:srgbClr val="233356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279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" y="836712"/>
            <a:ext cx="9116473" cy="472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0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" y="818531"/>
            <a:ext cx="9104948" cy="522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2629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782428" y="1363359"/>
            <a:ext cx="7699141" cy="3981660"/>
            <a:chOff x="938231" y="1173858"/>
            <a:chExt cx="7699141" cy="2986245"/>
          </a:xfrm>
        </p:grpSpPr>
        <p:sp>
          <p:nvSpPr>
            <p:cNvPr id="86" name="Parallelogram 85"/>
            <p:cNvSpPr/>
            <p:nvPr/>
          </p:nvSpPr>
          <p:spPr>
            <a:xfrm>
              <a:off x="938231" y="1815361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5"/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Business Process</a:t>
              </a:r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1316124" y="1602766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2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Integration</a:t>
              </a:r>
            </a:p>
          </p:txBody>
        </p:sp>
        <p:sp>
          <p:nvSpPr>
            <p:cNvPr id="88" name="Parallelogram 87"/>
            <p:cNvSpPr/>
            <p:nvPr/>
          </p:nvSpPr>
          <p:spPr>
            <a:xfrm>
              <a:off x="1704318" y="1386325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6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    Intelligent Business</a:t>
              </a:r>
              <a:br>
                <a:rPr lang="en-US" sz="700" b="1">
                  <a:solidFill>
                    <a:srgbClr val="FFFFFF"/>
                  </a:solidFill>
                </a:rPr>
              </a:br>
              <a:r>
                <a:rPr lang="en-US" sz="700" b="1">
                  <a:solidFill>
                    <a:srgbClr val="FFFFFF"/>
                  </a:solidFill>
                </a:rPr>
                <a:t>Operations</a:t>
              </a:r>
            </a:p>
          </p:txBody>
        </p:sp>
        <p:sp>
          <p:nvSpPr>
            <p:cNvPr id="89" name="Parallelogram 88"/>
            <p:cNvSpPr/>
            <p:nvPr/>
          </p:nvSpPr>
          <p:spPr>
            <a:xfrm>
              <a:off x="2083638" y="1173858"/>
              <a:ext cx="1462199" cy="186018"/>
            </a:xfrm>
            <a:prstGeom prst="parallelogram">
              <a:avLst>
                <a:gd name="adj" fmla="val 187807"/>
              </a:avLst>
            </a:prstGeom>
            <a:solidFill>
              <a:schemeClr val="accent4"/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Transactions</a:t>
              </a:r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2097004" y="1815361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1" name="Parallelogram 90"/>
            <p:cNvSpPr/>
            <p:nvPr/>
          </p:nvSpPr>
          <p:spPr>
            <a:xfrm>
              <a:off x="2474897" y="1602766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2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2" name="Parallelogram 91"/>
            <p:cNvSpPr/>
            <p:nvPr/>
          </p:nvSpPr>
          <p:spPr>
            <a:xfrm>
              <a:off x="2863092" y="1386325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6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3242412" y="1173858"/>
              <a:ext cx="5394960" cy="186018"/>
            </a:xfrm>
            <a:prstGeom prst="parallelogram">
              <a:avLst>
                <a:gd name="adj" fmla="val 187807"/>
              </a:avLst>
            </a:prstGeom>
            <a:solidFill>
              <a:schemeClr val="accent4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6" name="Parallelogram 95"/>
            <p:cNvSpPr/>
            <p:nvPr/>
          </p:nvSpPr>
          <p:spPr>
            <a:xfrm rot="16200000" flipH="1">
              <a:off x="6553402" y="2614919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2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7" name="Parallelogram 96"/>
            <p:cNvSpPr/>
            <p:nvPr/>
          </p:nvSpPr>
          <p:spPr>
            <a:xfrm rot="16200000" flipH="1">
              <a:off x="6932543" y="2404075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6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8" name="Parallelogram 97"/>
            <p:cNvSpPr/>
            <p:nvPr/>
          </p:nvSpPr>
          <p:spPr>
            <a:xfrm rot="16200000" flipH="1">
              <a:off x="7311863" y="2187458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4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16200000" flipH="1">
              <a:off x="6166455" y="2834594"/>
              <a:ext cx="2311796" cy="339222"/>
            </a:xfrm>
            <a:prstGeom prst="parallelogram">
              <a:avLst>
                <a:gd name="adj" fmla="val 55125"/>
              </a:avLst>
            </a:prstGeom>
            <a:solidFill>
              <a:schemeClr val="accent5">
                <a:alpha val="50000"/>
              </a:schemeClr>
            </a:solidFill>
            <a:ln cap="sq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779484" y="1394169"/>
            <a:ext cx="7839969" cy="3942515"/>
            <a:chOff x="935287" y="1196966"/>
            <a:chExt cx="7839969" cy="2956886"/>
          </a:xfrm>
        </p:grpSpPr>
        <p:sp>
          <p:nvSpPr>
            <p:cNvPr id="402" name="Rectangle 401"/>
            <p:cNvSpPr/>
            <p:nvPr/>
          </p:nvSpPr>
          <p:spPr>
            <a:xfrm>
              <a:off x="2087845" y="2035759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087845" y="2296950"/>
              <a:ext cx="5029200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88446" y="2562481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088446" y="2766307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088446" y="2970132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088446" y="3173958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088446" y="3377784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088446" y="3581609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088446" y="3785435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088446" y="3989260"/>
              <a:ext cx="5029200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>
                <a:solidFill>
                  <a:srgbClr val="FFFFFF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235644" y="2035759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Mgmt.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935287" y="2032881"/>
              <a:ext cx="266637" cy="485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Technical Readiness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235644" y="2296950"/>
              <a:ext cx="815416" cy="2221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R&amp;D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236245" y="2562481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Techn. Alliances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236245" y="2766307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Intellectual Prop.</a:t>
              </a: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236245" y="2970132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Product Mkt.</a:t>
              </a: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236245" y="3173958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Pricing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236245" y="3377784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Logistics / SDC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236245" y="3581609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Techn. Training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236245" y="3785435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Global Support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236245" y="3989260"/>
              <a:ext cx="815416" cy="16459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…</a:t>
              </a: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935287" y="2567365"/>
              <a:ext cx="266637" cy="1586487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Market Readiness</a:t>
              </a:r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7054913" y="1196966"/>
              <a:ext cx="1720343" cy="2954511"/>
              <a:chOff x="7054913" y="1196966"/>
              <a:chExt cx="1720343" cy="2954511"/>
            </a:xfrm>
          </p:grpSpPr>
          <p:sp>
            <p:nvSpPr>
              <p:cNvPr id="427" name="Parallelogram 426"/>
              <p:cNvSpPr/>
              <p:nvPr/>
            </p:nvSpPr>
            <p:spPr>
              <a:xfrm rot="16200000" flipH="1">
                <a:off x="6553402" y="2604982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Parallelogram 427"/>
              <p:cNvSpPr/>
              <p:nvPr/>
            </p:nvSpPr>
            <p:spPr>
              <a:xfrm rot="16200000" flipH="1">
                <a:off x="6553402" y="261360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2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Parallelogram 428"/>
              <p:cNvSpPr/>
              <p:nvPr/>
            </p:nvSpPr>
            <p:spPr>
              <a:xfrm rot="16200000" flipH="1">
                <a:off x="6932543" y="239413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0" name="Parallelogram 429"/>
              <p:cNvSpPr/>
              <p:nvPr/>
            </p:nvSpPr>
            <p:spPr>
              <a:xfrm rot="16200000" flipH="1">
                <a:off x="6932543" y="2402764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6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1" name="Parallelogram 430"/>
              <p:cNvSpPr/>
              <p:nvPr/>
            </p:nvSpPr>
            <p:spPr>
              <a:xfrm rot="16200000" flipH="1">
                <a:off x="7311863" y="2184836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2" name="Parallelogram 431"/>
              <p:cNvSpPr/>
              <p:nvPr/>
            </p:nvSpPr>
            <p:spPr>
              <a:xfrm rot="16200000" flipH="1">
                <a:off x="7311863" y="220208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4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Parallelogram 432"/>
              <p:cNvSpPr/>
              <p:nvPr/>
            </p:nvSpPr>
            <p:spPr>
              <a:xfrm rot="16200000" flipH="1">
                <a:off x="6166455" y="2817342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bg1"/>
              </a:solidFill>
              <a:ln cap="sq">
                <a:noFill/>
                <a:round/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Parallelogram 433"/>
              <p:cNvSpPr/>
              <p:nvPr/>
            </p:nvSpPr>
            <p:spPr>
              <a:xfrm rot="16200000" flipH="1">
                <a:off x="6166455" y="2825968"/>
                <a:ext cx="2311796" cy="339222"/>
              </a:xfrm>
              <a:prstGeom prst="parallelogram">
                <a:avLst>
                  <a:gd name="adj" fmla="val 55125"/>
                </a:avLst>
              </a:prstGeom>
              <a:solidFill>
                <a:schemeClr val="accent5">
                  <a:alpha val="50000"/>
                </a:schemeClr>
              </a:solidFill>
              <a:ln cap="sq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Parallelogram 434"/>
              <p:cNvSpPr/>
              <p:nvPr/>
            </p:nvSpPr>
            <p:spPr>
              <a:xfrm rot="16200000" flipH="1">
                <a:off x="7410418" y="1473812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Parallelogram 435"/>
              <p:cNvSpPr/>
              <p:nvPr/>
            </p:nvSpPr>
            <p:spPr>
              <a:xfrm rot="16200000" flipH="1">
                <a:off x="7410418" y="1677638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Parallelogram 436"/>
              <p:cNvSpPr/>
              <p:nvPr/>
            </p:nvSpPr>
            <p:spPr>
              <a:xfrm rot="16200000" flipH="1">
                <a:off x="7410418" y="2085289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Parallelogram 437"/>
              <p:cNvSpPr/>
              <p:nvPr/>
            </p:nvSpPr>
            <p:spPr>
              <a:xfrm rot="16200000" flipH="1">
                <a:off x="7410418" y="2289115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Parallelogram 438"/>
              <p:cNvSpPr/>
              <p:nvPr/>
            </p:nvSpPr>
            <p:spPr>
              <a:xfrm rot="16200000" flipH="1">
                <a:off x="7410418" y="2492940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Parallelogram 439"/>
              <p:cNvSpPr/>
              <p:nvPr/>
            </p:nvSpPr>
            <p:spPr>
              <a:xfrm rot="16200000" flipH="1">
                <a:off x="7410419" y="2900591"/>
                <a:ext cx="987386" cy="1484631"/>
              </a:xfrm>
              <a:prstGeom prst="parallelogram">
                <a:avLst>
                  <a:gd name="adj" fmla="val 82168"/>
                </a:avLst>
              </a:prstGeom>
              <a:solidFill>
                <a:schemeClr val="tx1">
                  <a:alpha val="8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7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41" name="Group 440"/>
              <p:cNvGrpSpPr/>
              <p:nvPr/>
            </p:nvGrpSpPr>
            <p:grpSpPr>
              <a:xfrm>
                <a:off x="7054913" y="1591828"/>
                <a:ext cx="1720343" cy="910069"/>
                <a:chOff x="7083488" y="1780530"/>
                <a:chExt cx="1720343" cy="910069"/>
              </a:xfrm>
            </p:grpSpPr>
            <p:sp>
              <p:nvSpPr>
                <p:cNvPr id="452" name="Parallelogram 451"/>
                <p:cNvSpPr/>
                <p:nvPr/>
              </p:nvSpPr>
              <p:spPr>
                <a:xfrm rot="16200000" flipH="1">
                  <a:off x="7477653" y="1493249"/>
                  <a:ext cx="910069" cy="1484631"/>
                </a:xfrm>
                <a:prstGeom prst="parallelogram">
                  <a:avLst>
                    <a:gd name="adj" fmla="val 88275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 rot="19878265">
                  <a:off x="7083488" y="2151241"/>
                  <a:ext cx="1720343" cy="1500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>
                      <a:solidFill>
                        <a:srgbClr val="FFFFFF"/>
                      </a:solidFill>
                      <a:ea typeface="MS PGothic" pitchFamily="34" charset="-128"/>
                    </a:rPr>
                    <a:t>R&amp;D Operations and Shared Services</a:t>
                  </a:r>
                </a:p>
              </p:txBody>
            </p:sp>
          </p:grpSp>
          <p:cxnSp>
            <p:nvCxnSpPr>
              <p:cNvPr id="442" name="Straight Connector 441"/>
              <p:cNvCxnSpPr/>
              <p:nvPr/>
            </p:nvCxnSpPr>
            <p:spPr>
              <a:xfrm flipH="1">
                <a:off x="7150064" y="3136728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7150064" y="2933765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7150064" y="2725481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5" name="Straight Connector 444"/>
              <p:cNvCxnSpPr/>
              <p:nvPr/>
            </p:nvCxnSpPr>
            <p:spPr>
              <a:xfrm flipH="1">
                <a:off x="7150064" y="2525791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7150064" y="2320870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7" name="Straight Connector 446"/>
              <p:cNvCxnSpPr/>
              <p:nvPr/>
            </p:nvCxnSpPr>
            <p:spPr>
              <a:xfrm flipH="1">
                <a:off x="7150064" y="2119772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8" name="Straight Connector 447"/>
              <p:cNvCxnSpPr/>
              <p:nvPr/>
            </p:nvCxnSpPr>
            <p:spPr>
              <a:xfrm flipH="1">
                <a:off x="7150064" y="1911998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9" name="Straight Connector 448"/>
              <p:cNvCxnSpPr/>
              <p:nvPr/>
            </p:nvCxnSpPr>
            <p:spPr>
              <a:xfrm flipH="1">
                <a:off x="7159606" y="1702003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7153342" y="1442412"/>
                <a:ext cx="1493684" cy="8197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" name="Straight Connector 450"/>
              <p:cNvCxnSpPr/>
              <p:nvPr/>
            </p:nvCxnSpPr>
            <p:spPr>
              <a:xfrm flipH="1">
                <a:off x="7153342" y="1196966"/>
                <a:ext cx="1493684" cy="8197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3" name="Group 182"/>
          <p:cNvGrpSpPr/>
          <p:nvPr/>
        </p:nvGrpSpPr>
        <p:grpSpPr>
          <a:xfrm>
            <a:off x="1955799" y="2499966"/>
            <a:ext cx="4977180" cy="3075097"/>
            <a:chOff x="2140180" y="2198662"/>
            <a:chExt cx="4977180" cy="2306323"/>
          </a:xfrm>
        </p:grpSpPr>
        <p:sp>
          <p:nvSpPr>
            <p:cNvPr id="184" name="Rectangle 183"/>
            <p:cNvSpPr/>
            <p:nvPr/>
          </p:nvSpPr>
          <p:spPr>
            <a:xfrm>
              <a:off x="305332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50989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6646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24931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9274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87960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33617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42303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70588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10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05332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Aug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50989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Sep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96646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Oct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24931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Mar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79274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Feb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960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Dec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33617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Jan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2303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Nov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588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>
                  <a:solidFill>
                    <a:srgbClr val="FFFFFF"/>
                  </a:solidFill>
                </a:rPr>
                <a:t>Apr</a:t>
              </a:r>
              <a:endParaRPr lang="de-DE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14018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96750" y="2198662"/>
              <a:ext cx="411480" cy="2120972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14018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Jun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596750" y="4335902"/>
              <a:ext cx="411480" cy="169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</a:rPr>
                <a:t>Jul</a:t>
              </a:r>
              <a:endParaRPr lang="en-US"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32" y="5647643"/>
            <a:ext cx="255035" cy="25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102"/>
          <p:cNvGrpSpPr/>
          <p:nvPr/>
        </p:nvGrpSpPr>
        <p:grpSpPr>
          <a:xfrm>
            <a:off x="3292103" y="1045165"/>
            <a:ext cx="2076128" cy="4594120"/>
            <a:chOff x="3447909" y="935214"/>
            <a:chExt cx="2076128" cy="3445590"/>
          </a:xfrm>
        </p:grpSpPr>
        <p:grpSp>
          <p:nvGrpSpPr>
            <p:cNvPr id="133" name="Group 132"/>
            <p:cNvGrpSpPr/>
            <p:nvPr/>
          </p:nvGrpSpPr>
          <p:grpSpPr>
            <a:xfrm>
              <a:off x="3447909" y="935214"/>
              <a:ext cx="2076128" cy="3445590"/>
              <a:chOff x="3447909" y="935214"/>
              <a:chExt cx="2076128" cy="344559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H="1">
                <a:off x="3447909" y="1150835"/>
                <a:ext cx="1488067" cy="856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TextBox 139"/>
              <p:cNvSpPr txBox="1"/>
              <p:nvPr/>
            </p:nvSpPr>
            <p:spPr>
              <a:xfrm rot="19795542">
                <a:off x="4869692" y="935214"/>
                <a:ext cx="654345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Start CeBIT</a:t>
                </a:r>
                <a:b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9814335">
                <a:off x="3857327" y="1070290"/>
                <a:ext cx="1626086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	Scope Ready</a:t>
                </a: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459664" y="2000232"/>
                <a:ext cx="0" cy="23805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4" name="Group 133"/>
            <p:cNvGrpSpPr/>
            <p:nvPr/>
          </p:nvGrpSpPr>
          <p:grpSpPr>
            <a:xfrm>
              <a:off x="3492637" y="1222621"/>
              <a:ext cx="1187604" cy="708158"/>
              <a:chOff x="3492637" y="1215530"/>
              <a:chExt cx="1187604" cy="708158"/>
            </a:xfrm>
          </p:grpSpPr>
          <p:sp>
            <p:nvSpPr>
              <p:cNvPr id="135" name="Rectangle 13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 rot="19795542">
            <a:off x="7384811" y="102695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233356"/>
                </a:solidFill>
                <a:ea typeface="MS PGothic" pitchFamily="34" charset="-128"/>
              </a:rPr>
              <a:t>Hosted     </a:t>
            </a:r>
            <a:br>
              <a:rPr lang="en-US" sz="700" b="1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700" b="1">
                <a:solidFill>
                  <a:srgbClr val="233356"/>
                </a:solidFill>
                <a:ea typeface="MS PGothic" pitchFamily="34" charset="-128"/>
              </a:rPr>
              <a:t>Preview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40205" y="2473656"/>
            <a:ext cx="0" cy="3174096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5" name="Group 104"/>
          <p:cNvGrpSpPr/>
          <p:nvPr/>
        </p:nvGrpSpPr>
        <p:grpSpPr>
          <a:xfrm>
            <a:off x="6725741" y="969275"/>
            <a:ext cx="1987995" cy="4687613"/>
            <a:chOff x="6881545" y="878295"/>
            <a:chExt cx="1987995" cy="3515710"/>
          </a:xfrm>
        </p:grpSpPr>
        <p:grpSp>
          <p:nvGrpSpPr>
            <p:cNvPr id="113" name="Group 112"/>
            <p:cNvGrpSpPr/>
            <p:nvPr/>
          </p:nvGrpSpPr>
          <p:grpSpPr>
            <a:xfrm>
              <a:off x="6881545" y="878295"/>
              <a:ext cx="1987995" cy="3515710"/>
              <a:chOff x="6881545" y="865595"/>
              <a:chExt cx="1987995" cy="351571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 flipH="1">
                <a:off x="6881545" y="1144485"/>
                <a:ext cx="1488067" cy="856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TextBox 119"/>
              <p:cNvSpPr txBox="1"/>
              <p:nvPr/>
            </p:nvSpPr>
            <p:spPr>
              <a:xfrm rot="19795542">
                <a:off x="8301757" y="907456"/>
                <a:ext cx="567783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GA CeBIT</a:t>
                </a:r>
                <a:b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</a:br>
                <a:r>
                  <a:rPr lang="en-US" sz="700" b="1">
                    <a:solidFill>
                      <a:srgbClr val="233356"/>
                    </a:solidFill>
                    <a:ea typeface="MS PGothic" pitchFamily="34" charset="-128"/>
                  </a:rPr>
                  <a:t>Release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9814335">
                <a:off x="7940595" y="865595"/>
                <a:ext cx="917239" cy="17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233356"/>
                    </a:solidFill>
                    <a:ea typeface="MS PGothic" pitchFamily="34" charset="-128"/>
                  </a:rPr>
                  <a:t>Market Ready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6885057" y="2000733"/>
                <a:ext cx="0" cy="23805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4" name="Group 113"/>
            <p:cNvGrpSpPr/>
            <p:nvPr/>
          </p:nvGrpSpPr>
          <p:grpSpPr>
            <a:xfrm>
              <a:off x="6945887" y="1222621"/>
              <a:ext cx="1187604" cy="708158"/>
              <a:chOff x="3492637" y="1215530"/>
              <a:chExt cx="1187604" cy="708158"/>
            </a:xfrm>
          </p:grpSpPr>
          <p:sp>
            <p:nvSpPr>
              <p:cNvPr id="115" name="Rectangle 11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1942272" y="1282942"/>
            <a:ext cx="2374724" cy="1179520"/>
            <a:chOff x="2098077" y="1113545"/>
            <a:chExt cx="2374724" cy="884640"/>
          </a:xfrm>
        </p:grpSpPr>
        <p:sp>
          <p:nvSpPr>
            <p:cNvPr id="159" name="Parallelogram 158"/>
            <p:cNvSpPr/>
            <p:nvPr/>
          </p:nvSpPr>
          <p:spPr>
            <a:xfrm>
              <a:off x="2098077" y="1179061"/>
              <a:ext cx="1931069" cy="819124"/>
            </a:xfrm>
            <a:prstGeom prst="parallelogram">
              <a:avLst>
                <a:gd name="adj" fmla="val 182121"/>
              </a:avLst>
            </a:prstGeom>
            <a:noFill/>
            <a:ln w="19050" cap="sq">
              <a:solidFill>
                <a:schemeClr val="tx1"/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 b="1">
                <a:solidFill>
                  <a:srgbClr val="C6092D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9815146">
              <a:off x="2411655" y="1512298"/>
              <a:ext cx="1284326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Investment Planning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45092" y="1113545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569867" y="1336102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10170" y="1543133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11655" y="1757927"/>
              <a:ext cx="527709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Release</a:t>
              </a:r>
              <a:br>
                <a:rPr lang="en-US" sz="700">
                  <a:solidFill>
                    <a:srgbClr val="233356"/>
                  </a:solidFill>
                  <a:ea typeface="MS PGothic" pitchFamily="34" charset="-128"/>
                </a:rPr>
              </a:br>
              <a:r>
                <a:rPr lang="en-US" sz="700">
                  <a:solidFill>
                    <a:srgbClr val="233356"/>
                  </a:solidFill>
                  <a:ea typeface="MS PGothic" pitchFamily="34" charset="-128"/>
                </a:rPr>
                <a:t>Planning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 rot="16200000">
            <a:off x="5816693" y="4152853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33356"/>
                </a:solidFill>
                <a:ea typeface="MS PGothic" pitchFamily="34" charset="-128"/>
              </a:rPr>
              <a:t>Release Finalization for Market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3728374" y="3207874"/>
            <a:ext cx="2809451" cy="1675476"/>
            <a:chOff x="3884177" y="2557244"/>
            <a:chExt cx="2809451" cy="1256607"/>
          </a:xfrm>
          <a:solidFill>
            <a:schemeClr val="tx1"/>
          </a:solidFill>
        </p:grpSpPr>
        <p:sp>
          <p:nvSpPr>
            <p:cNvPr id="168" name="Rectangle 167"/>
            <p:cNvSpPr/>
            <p:nvPr/>
          </p:nvSpPr>
          <p:spPr>
            <a:xfrm rot="2700000">
              <a:off x="5250377" y="353238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 rot="2700000">
              <a:off x="5709964" y="3532383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 rot="2700000">
              <a:off x="6162815" y="3536888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 rot="2700000">
              <a:off x="3884300" y="2724722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 rot="2700000">
              <a:off x="3892251" y="2919766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4237885" y="3316790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 rot="2700000">
              <a:off x="6320819" y="3329245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 rot="2700000">
              <a:off x="6162815" y="3745373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 rot="2700000">
              <a:off x="6625150" y="3736328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 rot="2700000">
              <a:off x="3884177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 rot="2700000">
              <a:off x="4337064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 rot="2700000">
              <a:off x="4797667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rot="2700000">
              <a:off x="5250254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rot="2700000">
              <a:off x="5717792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rot="2700000">
              <a:off x="6154741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 rot="2700000">
              <a:off x="6617076" y="2557244"/>
              <a:ext cx="68478" cy="68478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188" name="AutoShape 4"/>
          <p:cNvSpPr>
            <a:spLocks noChangeArrowheads="1"/>
          </p:cNvSpPr>
          <p:nvPr/>
        </p:nvSpPr>
        <p:spPr bwMode="auto">
          <a:xfrm>
            <a:off x="1937984" y="2501268"/>
            <a:ext cx="1342062" cy="661019"/>
          </a:xfrm>
          <a:prstGeom prst="chevron">
            <a:avLst>
              <a:gd name="adj" fmla="val 53566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Theme &amp; Investment Planning</a:t>
            </a:r>
          </a:p>
        </p:txBody>
      </p:sp>
      <p:sp>
        <p:nvSpPr>
          <p:cNvPr id="217" name="AutoShape 11"/>
          <p:cNvSpPr>
            <a:spLocks noChangeArrowheads="1"/>
          </p:cNvSpPr>
          <p:nvPr/>
        </p:nvSpPr>
        <p:spPr bwMode="auto">
          <a:xfrm>
            <a:off x="6020619" y="2509733"/>
            <a:ext cx="705421" cy="661019"/>
          </a:xfrm>
          <a:prstGeom prst="chevron">
            <a:avLst>
              <a:gd name="adj" fmla="val 43320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053939" y="2529758"/>
            <a:ext cx="65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 Release</a:t>
            </a:r>
            <a:br>
              <a:rPr lang="en-US" sz="800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      to</a:t>
            </a:r>
            <a:br>
              <a:rPr lang="en-US" sz="800" b="1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sz="800" b="1">
                <a:solidFill>
                  <a:srgbClr val="FFFFFF"/>
                </a:solidFill>
                <a:ea typeface="MS PGothic" pitchFamily="34" charset="-128"/>
              </a:rPr>
              <a:t>Customer</a:t>
            </a:r>
          </a:p>
        </p:txBody>
      </p:sp>
      <p:sp>
        <p:nvSpPr>
          <p:cNvPr id="165" name="Rectangle 164"/>
          <p:cNvSpPr/>
          <p:nvPr/>
        </p:nvSpPr>
        <p:spPr>
          <a:xfrm flipV="1">
            <a:off x="234950" y="706094"/>
            <a:ext cx="8648700" cy="5545841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2104" y="955995"/>
            <a:ext cx="4793266" cy="2236196"/>
            <a:chOff x="3292102" y="716995"/>
            <a:chExt cx="4793266" cy="1677147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040205" y="1005845"/>
              <a:ext cx="1488067" cy="856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24" name="Group 123"/>
            <p:cNvGrpSpPr/>
            <p:nvPr/>
          </p:nvGrpSpPr>
          <p:grpSpPr>
            <a:xfrm>
              <a:off x="6086811" y="1071281"/>
              <a:ext cx="1187604" cy="708158"/>
              <a:chOff x="3492637" y="1215530"/>
              <a:chExt cx="1187604" cy="708158"/>
            </a:xfrm>
          </p:grpSpPr>
          <p:sp>
            <p:nvSpPr>
              <p:cNvPr id="125" name="Rectangle 124"/>
              <p:cNvSpPr/>
              <p:nvPr/>
            </p:nvSpPr>
            <p:spPr>
              <a:xfrm rot="2700000">
                <a:off x="4611763" y="121553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2700000">
                <a:off x="4245063" y="1426554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2700000">
                <a:off x="3868152" y="1641272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700000">
                <a:off x="3492637" y="1855210"/>
                <a:ext cx="68478" cy="684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233356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955215" y="1015934"/>
              <a:ext cx="2190761" cy="798504"/>
              <a:chOff x="4111021" y="1167274"/>
              <a:chExt cx="2190761" cy="798504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4111021" y="1815737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504938" y="1590805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885687" y="1379039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246686" y="1167274"/>
                <a:ext cx="1055096" cy="150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33356"/>
                    </a:solidFill>
                    <a:ea typeface="MS PGothic" pitchFamily="34" charset="-128"/>
                  </a:rPr>
                  <a:t>Release Development</a:t>
                </a:r>
              </a:p>
            </p:txBody>
          </p:sp>
        </p:grpSp>
        <p:sp>
          <p:nvSpPr>
            <p:cNvPr id="189" name="AutoShape 7"/>
            <p:cNvSpPr>
              <a:spLocks noChangeArrowheads="1"/>
            </p:cNvSpPr>
            <p:nvPr/>
          </p:nvSpPr>
          <p:spPr bwMode="auto">
            <a:xfrm>
              <a:off x="3307918" y="1883199"/>
              <a:ext cx="2739364" cy="495764"/>
            </a:xfrm>
            <a:prstGeom prst="chevron">
              <a:avLst>
                <a:gd name="adj" fmla="val 53566"/>
              </a:avLst>
            </a:prstGeom>
            <a:solidFill>
              <a:schemeClr val="tx1"/>
            </a:solidFill>
            <a:ln w="6350">
              <a:noFill/>
              <a:miter lim="800000"/>
              <a:headEnd/>
              <a:tailEnd/>
            </a:ln>
          </p:spPr>
          <p:txBody>
            <a:bodyPr wrap="square" lIns="0" tIns="45720" rIns="0" bIns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FF"/>
                  </a:solidFill>
                  <a:ea typeface="MS PGothic" pitchFamily="34" charset="-128"/>
                </a:rPr>
                <a:t>Continuous Delivery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3872353" y="2144934"/>
              <a:ext cx="212201" cy="212201"/>
              <a:chOff x="5826125" y="1349375"/>
              <a:chExt cx="666750" cy="666750"/>
            </a:xfrm>
          </p:grpSpPr>
          <p:sp>
            <p:nvSpPr>
              <p:cNvPr id="237" name="Arc 236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8" name="Arc 237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9" name="Arc 238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4323203" y="2144934"/>
              <a:ext cx="212201" cy="212201"/>
              <a:chOff x="5826125" y="1349375"/>
              <a:chExt cx="666750" cy="666750"/>
            </a:xfrm>
          </p:grpSpPr>
          <p:sp>
            <p:nvSpPr>
              <p:cNvPr id="234" name="Arc 233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6" name="Arc 235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4784767" y="2144934"/>
              <a:ext cx="212201" cy="212201"/>
              <a:chOff x="5826125" y="1349375"/>
              <a:chExt cx="666750" cy="666750"/>
            </a:xfrm>
          </p:grpSpPr>
          <p:sp>
            <p:nvSpPr>
              <p:cNvPr id="231" name="Arc 230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2" name="Arc 231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5234481" y="2144934"/>
              <a:ext cx="212201" cy="212201"/>
              <a:chOff x="5826125" y="1349375"/>
              <a:chExt cx="666750" cy="666750"/>
            </a:xfrm>
          </p:grpSpPr>
          <p:sp>
            <p:nvSpPr>
              <p:cNvPr id="228" name="Arc 227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9" name="Arc 228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0" name="Arc 229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697148" y="2144934"/>
              <a:ext cx="212201" cy="212201"/>
              <a:chOff x="5826125" y="1349375"/>
              <a:chExt cx="666750" cy="666750"/>
            </a:xfrm>
          </p:grpSpPr>
          <p:sp>
            <p:nvSpPr>
              <p:cNvPr id="225" name="Arc 224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6" name="Arc 225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7" name="Arc 226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3412935" y="2144934"/>
              <a:ext cx="212201" cy="212201"/>
              <a:chOff x="5826125" y="1349375"/>
              <a:chExt cx="666750" cy="666750"/>
            </a:xfrm>
          </p:grpSpPr>
          <p:sp>
            <p:nvSpPr>
              <p:cNvPr id="222" name="Arc 221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9127499"/>
                  <a:gd name="adj2" fmla="val 352013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3" name="Arc 222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11256510"/>
                  <a:gd name="adj2" fmla="val 18832602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4" name="Arc 223"/>
              <p:cNvSpPr/>
              <p:nvPr/>
            </p:nvSpPr>
            <p:spPr>
              <a:xfrm>
                <a:off x="5826125" y="1349375"/>
                <a:ext cx="666750" cy="666750"/>
              </a:xfrm>
              <a:prstGeom prst="arc">
                <a:avLst>
                  <a:gd name="adj1" fmla="val 3946508"/>
                  <a:gd name="adj2" fmla="val 10822190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miter lim="800000"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3292102" y="1860048"/>
              <a:ext cx="2748103" cy="534094"/>
            </a:xfrm>
            <a:prstGeom prst="rect">
              <a:avLst/>
            </a:prstGeom>
            <a:noFill/>
            <a:ln w="28575">
              <a:solidFill>
                <a:srgbClr val="C6092D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 rot="19814335">
              <a:off x="6978655" y="716995"/>
              <a:ext cx="1106713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233356"/>
                  </a:solidFill>
                  <a:ea typeface="MS PGothic" pitchFamily="34" charset="-128"/>
                </a:rPr>
                <a:t>	Technical Ready</a:t>
              </a:r>
            </a:p>
          </p:txBody>
        </p:sp>
      </p:grpSp>
      <p:cxnSp>
        <p:nvCxnSpPr>
          <p:cNvPr id="240" name="Straight Connector 239"/>
          <p:cNvCxnSpPr/>
          <p:nvPr/>
        </p:nvCxnSpPr>
        <p:spPr>
          <a:xfrm flipH="1">
            <a:off x="1062430" y="3209288"/>
            <a:ext cx="2208102" cy="762991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1" name="Straight Connector 240"/>
          <p:cNvCxnSpPr/>
          <p:nvPr/>
        </p:nvCxnSpPr>
        <p:spPr>
          <a:xfrm flipH="1" flipV="1">
            <a:off x="6055042" y="3209288"/>
            <a:ext cx="2822926" cy="767709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3" name="Rectangle 242"/>
          <p:cNvSpPr/>
          <p:nvPr/>
        </p:nvSpPr>
        <p:spPr>
          <a:xfrm>
            <a:off x="1062430" y="3976999"/>
            <a:ext cx="7815538" cy="213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Release Development - Overview</a:t>
            </a:r>
            <a:endParaRPr lang="en-US" sz="2800">
              <a:solidFill>
                <a:srgbClr val="233356"/>
              </a:solidFill>
              <a:ea typeface="MS PGothic" pitchFamily="34" charset="-128"/>
            </a:endParaRPr>
          </a:p>
        </p:txBody>
      </p:sp>
      <p:sp>
        <p:nvSpPr>
          <p:cNvPr id="245" name="AutoShape 7"/>
          <p:cNvSpPr>
            <a:spLocks noChangeArrowheads="1"/>
          </p:cNvSpPr>
          <p:nvPr/>
        </p:nvSpPr>
        <p:spPr bwMode="auto">
          <a:xfrm>
            <a:off x="1124172" y="4123560"/>
            <a:ext cx="7633534" cy="1854315"/>
          </a:xfrm>
          <a:prstGeom prst="chevron">
            <a:avLst>
              <a:gd name="adj" fmla="val 53566"/>
            </a:avLst>
          </a:prstGeom>
          <a:solidFill>
            <a:schemeClr val="tx1"/>
          </a:solidFill>
          <a:ln w="6350">
            <a:noFill/>
            <a:miter lim="800000"/>
            <a:headEnd/>
            <a:tailEnd/>
          </a:ln>
        </p:spPr>
        <p:txBody>
          <a:bodyPr wrap="square" lIns="0" tIns="4572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a typeface="MS PGothic" pitchFamily="34" charset="-128"/>
              </a:rPr>
              <a:t>Continuous Delivery</a:t>
            </a:r>
          </a:p>
        </p:txBody>
      </p:sp>
      <p:grpSp>
        <p:nvGrpSpPr>
          <p:cNvPr id="246" name="Group 245"/>
          <p:cNvGrpSpPr/>
          <p:nvPr/>
        </p:nvGrpSpPr>
        <p:grpSpPr>
          <a:xfrm>
            <a:off x="3317521" y="4699279"/>
            <a:ext cx="1101584" cy="1205375"/>
            <a:chOff x="3784970" y="1407012"/>
            <a:chExt cx="1101584" cy="904031"/>
          </a:xfrm>
        </p:grpSpPr>
        <p:sp>
          <p:nvSpPr>
            <p:cNvPr id="249" name="TextBox 248"/>
            <p:cNvSpPr txBox="1"/>
            <p:nvPr/>
          </p:nvSpPr>
          <p:spPr>
            <a:xfrm>
              <a:off x="3827962" y="2048862"/>
              <a:ext cx="814647" cy="17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        Refine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784970" y="1678003"/>
              <a:ext cx="639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Develop</a:t>
              </a:r>
              <a:b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&amp; Test   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44112" y="1407012"/>
              <a:ext cx="742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Snap-</a:t>
              </a:r>
              <a:b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</a:br>
              <a:r>
                <a:rPr lang="en-US" sz="900" b="1">
                  <a:solidFill>
                    <a:srgbClr val="FFFFFF"/>
                  </a:solidFill>
                  <a:ea typeface="MS PGothic" pitchFamily="34" charset="-128"/>
                </a:rPr>
                <a:t>     shot</a:t>
              </a:r>
            </a:p>
          </p:txBody>
        </p:sp>
        <p:sp>
          <p:nvSpPr>
            <p:cNvPr id="253" name="Arc 252"/>
            <p:cNvSpPr/>
            <p:nvPr/>
          </p:nvSpPr>
          <p:spPr>
            <a:xfrm>
              <a:off x="3835598" y="1415814"/>
              <a:ext cx="912381" cy="895229"/>
            </a:xfrm>
            <a:prstGeom prst="arc">
              <a:avLst>
                <a:gd name="adj1" fmla="val 8152828"/>
                <a:gd name="adj2" fmla="val 14018221"/>
              </a:avLst>
            </a:prstGeom>
            <a:noFill/>
            <a:ln w="28575">
              <a:solidFill>
                <a:schemeClr val="bg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54" name="Arc 253"/>
            <p:cNvSpPr/>
            <p:nvPr/>
          </p:nvSpPr>
          <p:spPr>
            <a:xfrm>
              <a:off x="3835598" y="1415814"/>
              <a:ext cx="912381" cy="895229"/>
            </a:xfrm>
            <a:prstGeom prst="arc">
              <a:avLst>
                <a:gd name="adj1" fmla="val 972681"/>
                <a:gd name="adj2" fmla="val 7657597"/>
              </a:avLst>
            </a:prstGeom>
            <a:noFill/>
            <a:ln w="28575">
              <a:solidFill>
                <a:schemeClr val="bg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 rot="2700000">
              <a:off x="4703099" y="1835024"/>
              <a:ext cx="82174" cy="82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FFFFFF"/>
                </a:solidFill>
              </a:endParaRPr>
            </a:p>
          </p:txBody>
        </p:sp>
        <p:sp>
          <p:nvSpPr>
            <p:cNvPr id="252" name="Arc 251"/>
            <p:cNvSpPr/>
            <p:nvPr/>
          </p:nvSpPr>
          <p:spPr>
            <a:xfrm>
              <a:off x="3835598" y="1415814"/>
              <a:ext cx="912381" cy="895229"/>
            </a:xfrm>
            <a:prstGeom prst="arc">
              <a:avLst>
                <a:gd name="adj1" fmla="val 14574293"/>
                <a:gd name="adj2" fmla="val 21146327"/>
              </a:avLst>
            </a:prstGeom>
            <a:noFill/>
            <a:ln w="28575">
              <a:solidFill>
                <a:schemeClr val="bg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1837344" y="4557302"/>
            <a:ext cx="174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FFFFFF"/>
                </a:solidFill>
                <a:ea typeface="MS PGothic" pitchFamily="34" charset="-128"/>
              </a:rPr>
              <a:t>Recurring Cycles: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550775" y="4674342"/>
            <a:ext cx="3503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ea typeface="MS PGothic" pitchFamily="34" charset="-128"/>
              </a:rPr>
              <a:t>Refinement of iteration content</a:t>
            </a:r>
          </a:p>
          <a:p>
            <a:pPr marL="117475" indent="-117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ea typeface="MS PGothic" pitchFamily="34" charset="-128"/>
              </a:rPr>
              <a:t>Incremental development</a:t>
            </a:r>
          </a:p>
          <a:p>
            <a:pPr marL="117475" indent="-117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ea typeface="MS PGothic" pitchFamily="34" charset="-128"/>
              </a:rPr>
              <a:t>Automated continuous test process</a:t>
            </a:r>
          </a:p>
          <a:p>
            <a:pPr marL="117475" indent="-11747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  <a:ea typeface="MS PGothic" pitchFamily="34" charset="-128"/>
              </a:rPr>
              <a:t>Monthly snapshots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FF"/>
                </a:solidFill>
                <a:ea typeface="MS PGothic" pitchFamily="34" charset="-128"/>
              </a:rPr>
              <a:t>                                       + Ongoing monitoring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926026" y="6251933"/>
            <a:ext cx="5296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33356"/>
                </a:solidFill>
                <a:ea typeface="MS PGothic" pitchFamily="34" charset="-128"/>
              </a:rPr>
              <a:t>Note: First and last delivery cycle of a release impacted by overlap with previous resp. succeeding release.</a:t>
            </a:r>
          </a:p>
        </p:txBody>
      </p:sp>
    </p:spTree>
    <p:extLst>
      <p:ext uri="{BB962C8B-B14F-4D97-AF65-F5344CB8AC3E}">
        <p14:creationId xmlns:p14="http://schemas.microsoft.com/office/powerpoint/2010/main" val="2773286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/>
          <p:cNvSpPr txBox="1"/>
          <p:nvPr/>
        </p:nvSpPr>
        <p:spPr>
          <a:xfrm>
            <a:off x="1596857" y="8467"/>
            <a:ext cx="753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233356"/>
                </a:solidFill>
                <a:ea typeface="MS PGothic" pitchFamily="34" charset="-128"/>
              </a:rPr>
              <a:t>Release Development</a:t>
            </a:r>
            <a:endParaRPr lang="en-US" sz="2800">
              <a:solidFill>
                <a:srgbClr val="233356"/>
              </a:solidFill>
              <a:ea typeface="MS PGothic" pitchFamily="34" charset="-128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" y="935587"/>
            <a:ext cx="5364741" cy="188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45459" y="987766"/>
            <a:ext cx="2252840" cy="455769"/>
          </a:xfrm>
          <a:prstGeom prst="rect">
            <a:avLst/>
          </a:prstGeom>
          <a:noFill/>
          <a:ln w="28575">
            <a:solidFill>
              <a:srgbClr val="C6092D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334" y="1913110"/>
            <a:ext cx="7637072" cy="44559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C6092D"/>
            </a:solidFill>
          </a:ln>
        </p:spPr>
        <p:txBody>
          <a:bodyPr wrap="square" lIns="731520" tIns="274320" rIns="731520" bIns="274320" rtlCol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233356"/>
              </a:solidFill>
              <a:ea typeface="MS PGothic" pitchFamily="34" charset="-12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45462" y="1450436"/>
            <a:ext cx="629875" cy="462672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>
          <a:xfrm>
            <a:off x="2698302" y="987764"/>
            <a:ext cx="6014107" cy="925344"/>
          </a:xfrm>
          <a:prstGeom prst="line">
            <a:avLst/>
          </a:prstGeom>
          <a:noFill/>
          <a:ln w="19050">
            <a:solidFill>
              <a:srgbClr val="C6092D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167672" y="2849137"/>
            <a:ext cx="75447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All Software AG development teams work according to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Agile Practices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.</a:t>
            </a:r>
          </a:p>
          <a:p>
            <a:pPr marL="174625" indent="-17462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Practices are derived from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Lean Principles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, most critical attributes are:</a:t>
            </a:r>
          </a:p>
          <a:p>
            <a:pPr marL="684213" lvl="2" indent="-227013" fontAlgn="base">
              <a:spcBef>
                <a:spcPct val="0"/>
              </a:spcBef>
              <a:spcAft>
                <a:spcPts val="600"/>
              </a:spcAft>
              <a:buFont typeface="Wingdings"/>
              <a:buChar char="è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Working from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ranked backlog</a:t>
            </a:r>
          </a:p>
          <a:p>
            <a:pPr marL="684213" lvl="2" indent="-227013" fontAlgn="base">
              <a:spcBef>
                <a:spcPct val="0"/>
              </a:spcBef>
              <a:spcAft>
                <a:spcPts val="600"/>
              </a:spcAft>
              <a:buFont typeface="Wingdings"/>
              <a:buChar char="è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Limiting work in progress</a:t>
            </a:r>
          </a:p>
          <a:p>
            <a:pPr marL="684213" lvl="2" indent="-227013" fontAlgn="base">
              <a:spcBef>
                <a:spcPct val="0"/>
              </a:spcBef>
              <a:spcAft>
                <a:spcPts val="600"/>
              </a:spcAft>
              <a:buFont typeface="Wingdings"/>
              <a:buChar char="è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Clear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time boxing 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of activities</a:t>
            </a:r>
          </a:p>
          <a:p>
            <a:pPr marL="684213" lvl="2" indent="-227013" fontAlgn="base">
              <a:spcBef>
                <a:spcPct val="0"/>
              </a:spcBef>
              <a:spcAft>
                <a:spcPts val="600"/>
              </a:spcAft>
              <a:buFont typeface="Wingdings"/>
              <a:buChar char="è"/>
            </a:pP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Small teams 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working in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collaborative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 fashion</a:t>
            </a:r>
          </a:p>
          <a:p>
            <a:pPr marL="174625" indent="-174625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Quality assurance is organized along the Lean Principles </a:t>
            </a:r>
            <a:br>
              <a:rPr lang="en-US" sz="1400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of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continuous improvement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, </a:t>
            </a: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zero–defects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 mentality and </a:t>
            </a:r>
            <a:br>
              <a:rPr lang="en-US" sz="1400">
                <a:solidFill>
                  <a:srgbClr val="233356"/>
                </a:solidFill>
                <a:ea typeface="MS PGothic" pitchFamily="34" charset="-128"/>
              </a:rPr>
            </a:br>
            <a:r>
              <a:rPr lang="en-US" sz="1400" b="1">
                <a:solidFill>
                  <a:srgbClr val="233356"/>
                </a:solidFill>
                <a:ea typeface="MS PGothic" pitchFamily="34" charset="-128"/>
              </a:rPr>
              <a:t>stop–and-fix</a:t>
            </a:r>
            <a:r>
              <a:rPr lang="en-US" sz="1400">
                <a:solidFill>
                  <a:srgbClr val="233356"/>
                </a:solidFill>
                <a:ea typeface="MS PGothic" pitchFamily="34" charset="-128"/>
              </a:rPr>
              <a:t> attitude.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337" y="2048934"/>
            <a:ext cx="763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C6092D"/>
                </a:solidFill>
                <a:ea typeface="MS PGothic" pitchFamily="34" charset="-128"/>
              </a:rPr>
              <a:t>Agile &amp; Lean</a:t>
            </a:r>
          </a:p>
        </p:txBody>
      </p:sp>
      <p:pic>
        <p:nvPicPr>
          <p:cNvPr id="30" name="Picture 2" descr="C:\Users\fst\Pictures\Justin_StopStartin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77"/>
          <a:stretch/>
        </p:blipFill>
        <p:spPr bwMode="auto">
          <a:xfrm>
            <a:off x="6336244" y="3922637"/>
            <a:ext cx="2236729" cy="229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82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Date Placeholder 97"/>
          <p:cNvSpPr>
            <a:spLocks noGrp="1"/>
          </p:cNvSpPr>
          <p:nvPr>
            <p:ph type="dt" sz="half" idx="4294967295"/>
          </p:nvPr>
        </p:nvSpPr>
        <p:spPr>
          <a:xfrm>
            <a:off x="3221038" y="6608763"/>
            <a:ext cx="5922962" cy="249237"/>
          </a:xfrm>
          <a:prstGeom prst="rect">
            <a:avLst/>
          </a:prstGeom>
        </p:spPr>
        <p:txBody>
          <a:bodyPr/>
          <a:lstStyle/>
          <a:p>
            <a:fld id="{85E93222-C264-43FB-88BB-6FB3DC7224B5}" type="datetime3">
              <a:rPr lang="en-US" altLang="en-US"/>
              <a:pPr/>
              <a:t>4 October 2015</a:t>
            </a:fld>
            <a:r>
              <a:rPr lang="en-US" altLang="en-US"/>
              <a:t>  |  Software AG - Get There Faster  |  </a:t>
            </a:r>
            <a:fld id="{261584E8-639F-486E-996B-335CE03C7D9E}" type="slidenum">
              <a:rPr lang="en-US" altLang="en-US"/>
              <a:pPr/>
              <a:t>9</a:t>
            </a:fld>
            <a:r>
              <a:rPr lang="en-US" altLang="en-US"/>
              <a:t> 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9750"/>
            <a:ext cx="8358187" cy="823913"/>
          </a:xfrm>
        </p:spPr>
        <p:txBody>
          <a:bodyPr/>
          <a:lstStyle/>
          <a:p>
            <a:r>
              <a:rPr lang="en-US" altLang="en-US"/>
              <a:t>Overview (3) – How they all fit together</a:t>
            </a:r>
          </a:p>
        </p:txBody>
      </p:sp>
      <p:sp>
        <p:nvSpPr>
          <p:cNvPr id="366595" name="AutoShape 3"/>
          <p:cNvSpPr>
            <a:spLocks noChangeArrowheads="1"/>
          </p:cNvSpPr>
          <p:nvPr/>
        </p:nvSpPr>
        <p:spPr bwMode="auto">
          <a:xfrm rot="11768877" flipV="1">
            <a:off x="3103563" y="2895600"/>
            <a:ext cx="2895600" cy="2895600"/>
          </a:xfrm>
          <a:custGeom>
            <a:avLst/>
            <a:gdLst>
              <a:gd name="G0" fmla="+- 5777 0 0"/>
              <a:gd name="G1" fmla="+- -11580589 0 0"/>
              <a:gd name="G2" fmla="+- 0 0 -11580589"/>
              <a:gd name="T0" fmla="*/ 0 256 1"/>
              <a:gd name="T1" fmla="*/ 180 256 1"/>
              <a:gd name="G3" fmla="+- -11580589 T0 T1"/>
              <a:gd name="T2" fmla="*/ 0 256 1"/>
              <a:gd name="T3" fmla="*/ 90 256 1"/>
              <a:gd name="G4" fmla="+- -11580589 T2 T3"/>
              <a:gd name="G5" fmla="*/ G4 2 1"/>
              <a:gd name="T4" fmla="*/ 90 256 1"/>
              <a:gd name="T5" fmla="*/ 0 256 1"/>
              <a:gd name="G6" fmla="+- -11580589 T4 T5"/>
              <a:gd name="G7" fmla="*/ G6 2 1"/>
              <a:gd name="G8" fmla="abs -115805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777"/>
              <a:gd name="G18" fmla="*/ 5777 1 2"/>
              <a:gd name="G19" fmla="+- G18 5400 0"/>
              <a:gd name="G20" fmla="cos G19 -11580589"/>
              <a:gd name="G21" fmla="sin G19 -11580589"/>
              <a:gd name="G22" fmla="+- G20 10800 0"/>
              <a:gd name="G23" fmla="+- G21 10800 0"/>
              <a:gd name="G24" fmla="+- 10800 0 G20"/>
              <a:gd name="G25" fmla="+- 5777 10800 0"/>
              <a:gd name="G26" fmla="?: G9 G17 G25"/>
              <a:gd name="G27" fmla="?: G9 0 21600"/>
              <a:gd name="G28" fmla="cos 10800 -11580589"/>
              <a:gd name="G29" fmla="sin 10800 -11580589"/>
              <a:gd name="G30" fmla="sin 5777 -11580589"/>
              <a:gd name="G31" fmla="+- G28 10800 0"/>
              <a:gd name="G32" fmla="+- G29 10800 0"/>
              <a:gd name="G33" fmla="+- G30 10800 0"/>
              <a:gd name="G34" fmla="?: G4 0 G31"/>
              <a:gd name="G35" fmla="?: -11580589 G34 0"/>
              <a:gd name="G36" fmla="?: G6 G35 G31"/>
              <a:gd name="G37" fmla="+- 21600 0 G36"/>
              <a:gd name="G38" fmla="?: G4 0 G33"/>
              <a:gd name="G39" fmla="?: -115805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524 w 21600"/>
              <a:gd name="T15" fmla="*/ 10323 h 21600"/>
              <a:gd name="T16" fmla="*/ 10800 w 21600"/>
              <a:gd name="T17" fmla="*/ 5023 h 21600"/>
              <a:gd name="T18" fmla="*/ 19076 w 21600"/>
              <a:gd name="T19" fmla="*/ 1032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032" y="10468"/>
                </a:moveTo>
                <a:cubicBezTo>
                  <a:pt x="5208" y="7411"/>
                  <a:pt x="7738" y="5022"/>
                  <a:pt x="10800" y="5023"/>
                </a:cubicBezTo>
                <a:cubicBezTo>
                  <a:pt x="13861" y="5023"/>
                  <a:pt x="16391" y="7411"/>
                  <a:pt x="16567" y="10468"/>
                </a:cubicBezTo>
                <a:lnTo>
                  <a:pt x="21582" y="10179"/>
                </a:lnTo>
                <a:cubicBezTo>
                  <a:pt x="21253" y="4465"/>
                  <a:pt x="16523" y="-1"/>
                  <a:pt x="10799" y="0"/>
                </a:cubicBezTo>
                <a:cubicBezTo>
                  <a:pt x="5076" y="0"/>
                  <a:pt x="346" y="4465"/>
                  <a:pt x="17" y="10179"/>
                </a:cubicBezTo>
                <a:close/>
              </a:path>
            </a:pathLst>
          </a:custGeom>
          <a:solidFill>
            <a:srgbClr val="FEDEDE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596" name="AutoShape 4"/>
          <p:cNvSpPr>
            <a:spLocks noChangeArrowheads="1"/>
          </p:cNvSpPr>
          <p:nvPr/>
        </p:nvSpPr>
        <p:spPr bwMode="auto">
          <a:xfrm rot="5487378" flipV="1">
            <a:off x="6910388" y="2243138"/>
            <a:ext cx="2895600" cy="2895600"/>
          </a:xfrm>
          <a:custGeom>
            <a:avLst/>
            <a:gdLst>
              <a:gd name="G0" fmla="+- 61978 0 0"/>
              <a:gd name="G1" fmla="+- -6876273 0 0"/>
              <a:gd name="G2" fmla="+- 61978 0 -6876273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6876273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876273"/>
              <a:gd name="G36" fmla="sin G34 -6876273"/>
              <a:gd name="G37" fmla="+/ -6876273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450 w 21600"/>
              <a:gd name="T5" fmla="*/ 2290 h 21600"/>
              <a:gd name="T6" fmla="*/ 8668 w 21600"/>
              <a:gd name="T7" fmla="*/ 2801 h 21600"/>
              <a:gd name="T8" fmla="*/ 14344 w 21600"/>
              <a:gd name="T9" fmla="*/ 6265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7621"/>
                  <a:pt x="13978" y="5045"/>
                  <a:pt x="10800" y="5045"/>
                </a:cubicBezTo>
                <a:cubicBezTo>
                  <a:pt x="10299" y="5044"/>
                  <a:pt x="9801" y="5110"/>
                  <a:pt x="9317" y="5239"/>
                </a:cubicBezTo>
                <a:lnTo>
                  <a:pt x="8018" y="364"/>
                </a:lnTo>
                <a:cubicBezTo>
                  <a:pt x="8925" y="122"/>
                  <a:pt x="986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00FFFF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597" name="AutoShape 5"/>
          <p:cNvSpPr>
            <a:spLocks noChangeArrowheads="1"/>
          </p:cNvSpPr>
          <p:nvPr/>
        </p:nvSpPr>
        <p:spPr bwMode="auto">
          <a:xfrm rot="-9683310" flipH="1" flipV="1">
            <a:off x="4810125" y="1457325"/>
            <a:ext cx="2895600" cy="2895600"/>
          </a:xfrm>
          <a:custGeom>
            <a:avLst/>
            <a:gdLst>
              <a:gd name="G0" fmla="+- 61978 0 0"/>
              <a:gd name="G1" fmla="+- -4908912 0 0"/>
              <a:gd name="G2" fmla="+- 61978 0 -4908912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4908912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908912"/>
              <a:gd name="G36" fmla="sin G34 -4908912"/>
              <a:gd name="G37" fmla="+/ -4908912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427 w 21600"/>
              <a:gd name="T5" fmla="*/ 4303 h 21600"/>
              <a:gd name="T6" fmla="*/ 12955 w 21600"/>
              <a:gd name="T7" fmla="*/ 2807 h 21600"/>
              <a:gd name="T8" fmla="*/ 15397 w 21600"/>
              <a:gd name="T9" fmla="*/ 7338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8198"/>
                  <a:pt x="14810" y="5921"/>
                  <a:pt x="12298" y="5243"/>
                </a:cubicBezTo>
                <a:lnTo>
                  <a:pt x="13612" y="372"/>
                </a:lnTo>
                <a:cubicBezTo>
                  <a:pt x="18325" y="1643"/>
                  <a:pt x="21600" y="5918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008000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598" name="AutoShape 6"/>
          <p:cNvSpPr>
            <a:spLocks noChangeArrowheads="1"/>
          </p:cNvSpPr>
          <p:nvPr/>
        </p:nvSpPr>
        <p:spPr bwMode="auto">
          <a:xfrm rot="-14335434" flipH="1" flipV="1">
            <a:off x="4810125" y="1457325"/>
            <a:ext cx="2895600" cy="2895600"/>
          </a:xfrm>
          <a:custGeom>
            <a:avLst/>
            <a:gdLst>
              <a:gd name="G0" fmla="+- 61978 0 0"/>
              <a:gd name="G1" fmla="+- -4268595 0 0"/>
              <a:gd name="G2" fmla="+- 61978 0 -4268595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4268595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268595"/>
              <a:gd name="G36" fmla="sin G34 -4268595"/>
              <a:gd name="G37" fmla="+/ -4268595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949 w 21600"/>
              <a:gd name="T5" fmla="*/ 5061 h 21600"/>
              <a:gd name="T6" fmla="*/ 14280 w 21600"/>
              <a:gd name="T7" fmla="*/ 3289 h 21600"/>
              <a:gd name="T8" fmla="*/ 15675 w 21600"/>
              <a:gd name="T9" fmla="*/ 7742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8558"/>
                  <a:pt x="15253" y="6521"/>
                  <a:pt x="13220" y="5578"/>
                </a:cubicBezTo>
                <a:lnTo>
                  <a:pt x="15341" y="1001"/>
                </a:lnTo>
                <a:cubicBezTo>
                  <a:pt x="19157" y="2770"/>
                  <a:pt x="21600" y="6593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33CC33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599" name="AutoShape 7"/>
          <p:cNvSpPr>
            <a:spLocks noChangeArrowheads="1"/>
          </p:cNvSpPr>
          <p:nvPr/>
        </p:nvSpPr>
        <p:spPr bwMode="auto">
          <a:xfrm rot="24077791" flipH="1" flipV="1">
            <a:off x="4810125" y="1466850"/>
            <a:ext cx="2895600" cy="2895600"/>
          </a:xfrm>
          <a:custGeom>
            <a:avLst/>
            <a:gdLst>
              <a:gd name="G0" fmla="+- 61978 0 0"/>
              <a:gd name="G1" fmla="+- -6902155 0 0"/>
              <a:gd name="G2" fmla="+- 61978 0 -6902155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6902155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902155"/>
              <a:gd name="G36" fmla="sin G34 -6902155"/>
              <a:gd name="G37" fmla="+/ -6902155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421 w 21600"/>
              <a:gd name="T5" fmla="*/ 2267 h 21600"/>
              <a:gd name="T6" fmla="*/ 8613 w 21600"/>
              <a:gd name="T7" fmla="*/ 2816 h 21600"/>
              <a:gd name="T8" fmla="*/ 14328 w 21600"/>
              <a:gd name="T9" fmla="*/ 6253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7621"/>
                  <a:pt x="13978" y="5045"/>
                  <a:pt x="10800" y="5045"/>
                </a:cubicBezTo>
                <a:cubicBezTo>
                  <a:pt x="10286" y="5044"/>
                  <a:pt x="9775" y="5113"/>
                  <a:pt x="9279" y="5249"/>
                </a:cubicBezTo>
                <a:lnTo>
                  <a:pt x="7946" y="383"/>
                </a:lnTo>
                <a:cubicBezTo>
                  <a:pt x="8876" y="129"/>
                  <a:pt x="9836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99FF99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00" name="AutoShape 8"/>
          <p:cNvSpPr>
            <a:spLocks noChangeArrowheads="1"/>
          </p:cNvSpPr>
          <p:nvPr/>
        </p:nvSpPr>
        <p:spPr bwMode="auto">
          <a:xfrm rot="9683310" flipH="1">
            <a:off x="3105150" y="2895600"/>
            <a:ext cx="2895600" cy="2895600"/>
          </a:xfrm>
          <a:custGeom>
            <a:avLst/>
            <a:gdLst>
              <a:gd name="G0" fmla="+- 61978 0 0"/>
              <a:gd name="G1" fmla="+- -4908912 0 0"/>
              <a:gd name="G2" fmla="+- 61978 0 -4908912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4908912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908912"/>
              <a:gd name="G36" fmla="sin G34 -4908912"/>
              <a:gd name="G37" fmla="+/ -4908912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427 w 21600"/>
              <a:gd name="T5" fmla="*/ 4303 h 21600"/>
              <a:gd name="T6" fmla="*/ 12955 w 21600"/>
              <a:gd name="T7" fmla="*/ 2807 h 21600"/>
              <a:gd name="T8" fmla="*/ 15397 w 21600"/>
              <a:gd name="T9" fmla="*/ 7338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8198"/>
                  <a:pt x="14810" y="5921"/>
                  <a:pt x="12298" y="5243"/>
                </a:cubicBezTo>
                <a:lnTo>
                  <a:pt x="13612" y="372"/>
                </a:lnTo>
                <a:cubicBezTo>
                  <a:pt x="18325" y="1643"/>
                  <a:pt x="21600" y="5918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CCFFCC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01" name="AutoShape 9"/>
          <p:cNvSpPr>
            <a:spLocks noChangeArrowheads="1"/>
          </p:cNvSpPr>
          <p:nvPr/>
        </p:nvSpPr>
        <p:spPr bwMode="auto">
          <a:xfrm rot="14335434" flipH="1">
            <a:off x="3105150" y="2895600"/>
            <a:ext cx="2895600" cy="2895600"/>
          </a:xfrm>
          <a:custGeom>
            <a:avLst/>
            <a:gdLst>
              <a:gd name="G0" fmla="+- 61978 0 0"/>
              <a:gd name="G1" fmla="+- -4268595 0 0"/>
              <a:gd name="G2" fmla="+- 61978 0 -4268595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4268595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268595"/>
              <a:gd name="G36" fmla="sin G34 -4268595"/>
              <a:gd name="G37" fmla="+/ -4268595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949 w 21600"/>
              <a:gd name="T5" fmla="*/ 5061 h 21600"/>
              <a:gd name="T6" fmla="*/ 14280 w 21600"/>
              <a:gd name="T7" fmla="*/ 3289 h 21600"/>
              <a:gd name="T8" fmla="*/ 15675 w 21600"/>
              <a:gd name="T9" fmla="*/ 7742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8558"/>
                  <a:pt x="15253" y="6521"/>
                  <a:pt x="13220" y="5578"/>
                </a:cubicBezTo>
                <a:lnTo>
                  <a:pt x="15341" y="1001"/>
                </a:lnTo>
                <a:cubicBezTo>
                  <a:pt x="19157" y="2770"/>
                  <a:pt x="21600" y="6593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FFFF00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02" name="AutoShape 10"/>
          <p:cNvSpPr>
            <a:spLocks noChangeArrowheads="1"/>
          </p:cNvSpPr>
          <p:nvPr/>
        </p:nvSpPr>
        <p:spPr bwMode="auto">
          <a:xfrm rot="19122209" flipH="1">
            <a:off x="3105150" y="2895600"/>
            <a:ext cx="2895600" cy="2895600"/>
          </a:xfrm>
          <a:custGeom>
            <a:avLst/>
            <a:gdLst>
              <a:gd name="G0" fmla="+- 61978 0 0"/>
              <a:gd name="G1" fmla="+- -6902155 0 0"/>
              <a:gd name="G2" fmla="+- 61978 0 -6902155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6902155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6902155"/>
              <a:gd name="G36" fmla="sin G34 -6902155"/>
              <a:gd name="G37" fmla="+/ -6902155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421 w 21600"/>
              <a:gd name="T5" fmla="*/ 2267 h 21600"/>
              <a:gd name="T6" fmla="*/ 8613 w 21600"/>
              <a:gd name="T7" fmla="*/ 2816 h 21600"/>
              <a:gd name="T8" fmla="*/ 14328 w 21600"/>
              <a:gd name="T9" fmla="*/ 6253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7621"/>
                  <a:pt x="13978" y="5045"/>
                  <a:pt x="10800" y="5045"/>
                </a:cubicBezTo>
                <a:cubicBezTo>
                  <a:pt x="10286" y="5044"/>
                  <a:pt x="9775" y="5113"/>
                  <a:pt x="9279" y="5249"/>
                </a:cubicBezTo>
                <a:lnTo>
                  <a:pt x="7946" y="383"/>
                </a:lnTo>
                <a:cubicBezTo>
                  <a:pt x="8876" y="129"/>
                  <a:pt x="9836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FFFF99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03" name="AutoShape 11"/>
          <p:cNvSpPr>
            <a:spLocks noChangeArrowheads="1"/>
          </p:cNvSpPr>
          <p:nvPr/>
        </p:nvSpPr>
        <p:spPr bwMode="auto">
          <a:xfrm rot="-20094769">
            <a:off x="1419225" y="1438275"/>
            <a:ext cx="2895600" cy="2895600"/>
          </a:xfrm>
          <a:custGeom>
            <a:avLst/>
            <a:gdLst>
              <a:gd name="G0" fmla="+- 61978 0 0"/>
              <a:gd name="G1" fmla="+- -5816842 0 0"/>
              <a:gd name="G2" fmla="+- 61978 0 -5816842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5816842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16842"/>
              <a:gd name="G36" fmla="sin G34 -5816842"/>
              <a:gd name="G37" fmla="+/ -5816842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581 w 21600"/>
              <a:gd name="T5" fmla="*/ 3310 h 21600"/>
              <a:gd name="T6" fmla="*/ 10979 w 21600"/>
              <a:gd name="T7" fmla="*/ 2523 h 21600"/>
              <a:gd name="T8" fmla="*/ 14946 w 21600"/>
              <a:gd name="T9" fmla="*/ 6809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7670"/>
                  <a:pt x="14053" y="5114"/>
                  <a:pt x="10924" y="5046"/>
                </a:cubicBezTo>
                <a:lnTo>
                  <a:pt x="11034" y="2"/>
                </a:lnTo>
                <a:cubicBezTo>
                  <a:pt x="16906" y="129"/>
                  <a:pt x="21600" y="4926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808080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04" name="AutoShape 12"/>
          <p:cNvSpPr>
            <a:spLocks noChangeArrowheads="1"/>
          </p:cNvSpPr>
          <p:nvPr/>
        </p:nvSpPr>
        <p:spPr bwMode="auto">
          <a:xfrm rot="-26100000">
            <a:off x="1419225" y="1466850"/>
            <a:ext cx="2895600" cy="2895600"/>
          </a:xfrm>
          <a:custGeom>
            <a:avLst/>
            <a:gdLst>
              <a:gd name="G0" fmla="+- 61978 0 0"/>
              <a:gd name="G1" fmla="+- -4213602 0 0"/>
              <a:gd name="G2" fmla="+- 61978 0 -4213602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4213602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213602"/>
              <a:gd name="G36" fmla="sin G34 -4213602"/>
              <a:gd name="G37" fmla="+/ -4213602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991 w 21600"/>
              <a:gd name="T5" fmla="*/ 5129 h 21600"/>
              <a:gd name="T6" fmla="*/ 14390 w 21600"/>
              <a:gd name="T7" fmla="*/ 3341 h 21600"/>
              <a:gd name="T8" fmla="*/ 15697 w 21600"/>
              <a:gd name="T9" fmla="*/ 7778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8589"/>
                  <a:pt x="15288" y="6573"/>
                  <a:pt x="13296" y="5614"/>
                </a:cubicBezTo>
                <a:lnTo>
                  <a:pt x="15484" y="1068"/>
                </a:lnTo>
                <a:cubicBezTo>
                  <a:pt x="19223" y="2868"/>
                  <a:pt x="21600" y="6650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C0C0C0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05" name="WordArt 13"/>
          <p:cNvSpPr>
            <a:spLocks noChangeArrowheads="1" noChangeShapeType="1" noTextEdit="1"/>
          </p:cNvSpPr>
          <p:nvPr/>
        </p:nvSpPr>
        <p:spPr bwMode="auto">
          <a:xfrm rot="251995">
            <a:off x="1897063" y="1728788"/>
            <a:ext cx="2041525" cy="1473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3894776"/>
              </a:avLst>
            </a:prstTxWarp>
          </a:bodyPr>
          <a:lstStyle/>
          <a:p>
            <a:r>
              <a:rPr lang="en-IN" kern="10">
                <a:solidFill>
                  <a:srgbClr val="000099"/>
                </a:solidFill>
                <a:latin typeface="Arial"/>
                <a:cs typeface="Arial"/>
              </a:rPr>
              <a:t>Investment</a:t>
            </a:r>
          </a:p>
        </p:txBody>
      </p:sp>
      <p:sp>
        <p:nvSpPr>
          <p:cNvPr id="366606" name="WordArt 14"/>
          <p:cNvSpPr>
            <a:spLocks noChangeArrowheads="1" noChangeShapeType="1" noTextEdit="1"/>
          </p:cNvSpPr>
          <p:nvPr/>
        </p:nvSpPr>
        <p:spPr bwMode="auto">
          <a:xfrm rot="5642420">
            <a:off x="2198688" y="1995488"/>
            <a:ext cx="1836737" cy="17160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3715646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Suite Backlog</a:t>
            </a:r>
          </a:p>
        </p:txBody>
      </p:sp>
      <p:sp>
        <p:nvSpPr>
          <p:cNvPr id="366607" name="WordArt 15"/>
          <p:cNvSpPr>
            <a:spLocks noChangeArrowheads="1" noChangeShapeType="1" noTextEdit="1"/>
          </p:cNvSpPr>
          <p:nvPr/>
        </p:nvSpPr>
        <p:spPr bwMode="auto">
          <a:xfrm rot="5746193">
            <a:off x="5961856" y="2472532"/>
            <a:ext cx="1857375" cy="9191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3370264"/>
              </a:avLst>
            </a:prstTxWarp>
          </a:bodyPr>
          <a:lstStyle/>
          <a:p>
            <a:r>
              <a:rPr lang="en-IN" sz="1400" kern="10">
                <a:solidFill>
                  <a:srgbClr val="000099"/>
                </a:solidFill>
                <a:latin typeface="Arial"/>
                <a:cs typeface="Arial"/>
              </a:rPr>
              <a:t>SuiteProd</a:t>
            </a:r>
          </a:p>
        </p:txBody>
      </p:sp>
      <p:sp>
        <p:nvSpPr>
          <p:cNvPr id="366608" name="WordArt 16"/>
          <p:cNvSpPr>
            <a:spLocks noChangeArrowheads="1" noChangeShapeType="1" noTextEdit="1"/>
          </p:cNvSpPr>
          <p:nvPr/>
        </p:nvSpPr>
        <p:spPr bwMode="auto">
          <a:xfrm rot="905106">
            <a:off x="5524500" y="1833563"/>
            <a:ext cx="1857375" cy="9191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3550011"/>
              </a:avLst>
            </a:prstTxWarp>
          </a:bodyPr>
          <a:lstStyle/>
          <a:p>
            <a:r>
              <a:rPr lang="en-IN" sz="1400" kern="10">
                <a:solidFill>
                  <a:srgbClr val="000099"/>
                </a:solidFill>
                <a:latin typeface="Arial"/>
                <a:cs typeface="Arial"/>
              </a:rPr>
              <a:t>SuiteTest</a:t>
            </a:r>
          </a:p>
        </p:txBody>
      </p:sp>
      <p:sp>
        <p:nvSpPr>
          <p:cNvPr id="366609" name="AutoShape 17"/>
          <p:cNvSpPr>
            <a:spLocks noChangeArrowheads="1"/>
          </p:cNvSpPr>
          <p:nvPr/>
        </p:nvSpPr>
        <p:spPr bwMode="auto">
          <a:xfrm rot="-30519580">
            <a:off x="1419225" y="1485900"/>
            <a:ext cx="2895600" cy="2895600"/>
          </a:xfrm>
          <a:custGeom>
            <a:avLst/>
            <a:gdLst>
              <a:gd name="G0" fmla="+- 61978 0 0"/>
              <a:gd name="G1" fmla="+- -4213602 0 0"/>
              <a:gd name="G2" fmla="+- 61978 0 -4213602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4213602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213602"/>
              <a:gd name="G36" fmla="sin G34 -4213602"/>
              <a:gd name="G37" fmla="+/ -4213602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991 w 21600"/>
              <a:gd name="T5" fmla="*/ 5129 h 21600"/>
              <a:gd name="T6" fmla="*/ 14390 w 21600"/>
              <a:gd name="T7" fmla="*/ 3341 h 21600"/>
              <a:gd name="T8" fmla="*/ 15697 w 21600"/>
              <a:gd name="T9" fmla="*/ 7778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8589"/>
                  <a:pt x="15288" y="6573"/>
                  <a:pt x="13296" y="5614"/>
                </a:cubicBezTo>
                <a:lnTo>
                  <a:pt x="15484" y="1068"/>
                </a:lnTo>
                <a:cubicBezTo>
                  <a:pt x="19223" y="2868"/>
                  <a:pt x="21600" y="6650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DDDDDD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10" name="AutoShape 18"/>
          <p:cNvSpPr>
            <a:spLocks noChangeArrowheads="1"/>
          </p:cNvSpPr>
          <p:nvPr/>
        </p:nvSpPr>
        <p:spPr bwMode="auto">
          <a:xfrm rot="101278" flipV="1">
            <a:off x="-650875" y="2244725"/>
            <a:ext cx="2895600" cy="2895600"/>
          </a:xfrm>
          <a:custGeom>
            <a:avLst/>
            <a:gdLst>
              <a:gd name="G0" fmla="+- 61978 0 0"/>
              <a:gd name="G1" fmla="+- -7668543 0 0"/>
              <a:gd name="G2" fmla="+- 61978 0 -7668543"/>
              <a:gd name="G3" fmla="+- 10800 0 0"/>
              <a:gd name="G4" fmla="+- 0 0 6197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755 0 0"/>
              <a:gd name="G9" fmla="+- 0 0 -7668543"/>
              <a:gd name="G10" fmla="+- 5755 0 2700"/>
              <a:gd name="G11" fmla="cos G10 61978"/>
              <a:gd name="G12" fmla="sin G10 61978"/>
              <a:gd name="G13" fmla="cos 13500 61978"/>
              <a:gd name="G14" fmla="sin 13500 61978"/>
              <a:gd name="G15" fmla="+- G11 10800 0"/>
              <a:gd name="G16" fmla="+- G12 10800 0"/>
              <a:gd name="G17" fmla="+- G13 10800 0"/>
              <a:gd name="G18" fmla="+- G14 10800 0"/>
              <a:gd name="G19" fmla="*/ 5755 1 2"/>
              <a:gd name="G20" fmla="+- G19 5400 0"/>
              <a:gd name="G21" fmla="cos G20 61978"/>
              <a:gd name="G22" fmla="sin G20 61978"/>
              <a:gd name="G23" fmla="+- G21 10800 0"/>
              <a:gd name="G24" fmla="+- G12 G23 G22"/>
              <a:gd name="G25" fmla="+- G22 G23 G11"/>
              <a:gd name="G26" fmla="cos 10800 61978"/>
              <a:gd name="G27" fmla="sin 10800 61978"/>
              <a:gd name="G28" fmla="cos 5755 61978"/>
              <a:gd name="G29" fmla="sin 5755 6197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668543"/>
              <a:gd name="G36" fmla="sin G34 -7668543"/>
              <a:gd name="G37" fmla="+/ -7668543 6197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755 G39"/>
              <a:gd name="G43" fmla="sin 575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517 w 21600"/>
              <a:gd name="T5" fmla="*/ 1637 h 21600"/>
              <a:gd name="T6" fmla="*/ 7040 w 21600"/>
              <a:gd name="T7" fmla="*/ 3425 h 21600"/>
              <a:gd name="T8" fmla="*/ 13846 w 21600"/>
              <a:gd name="T9" fmla="*/ 5917 h 21600"/>
              <a:gd name="T10" fmla="*/ 24298 w 21600"/>
              <a:gd name="T11" fmla="*/ 11022 h 21600"/>
              <a:gd name="T12" fmla="*/ 18990 w 21600"/>
              <a:gd name="T13" fmla="*/ 16158 h 21600"/>
              <a:gd name="T14" fmla="*/ 13854 w 21600"/>
              <a:gd name="T15" fmla="*/ 1085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554" y="10894"/>
                </a:moveTo>
                <a:cubicBezTo>
                  <a:pt x="16554" y="10863"/>
                  <a:pt x="16555" y="10831"/>
                  <a:pt x="16555" y="10800"/>
                </a:cubicBezTo>
                <a:cubicBezTo>
                  <a:pt x="16555" y="7621"/>
                  <a:pt x="13978" y="5045"/>
                  <a:pt x="10800" y="5045"/>
                </a:cubicBezTo>
                <a:cubicBezTo>
                  <a:pt x="9891" y="5044"/>
                  <a:pt x="8995" y="5260"/>
                  <a:pt x="8186" y="5672"/>
                </a:cubicBezTo>
                <a:lnTo>
                  <a:pt x="5894" y="1178"/>
                </a:lnTo>
                <a:cubicBezTo>
                  <a:pt x="7413" y="403"/>
                  <a:pt x="9094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59"/>
                  <a:pt x="21599" y="10918"/>
                  <a:pt x="21598" y="10978"/>
                </a:cubicBezTo>
                <a:lnTo>
                  <a:pt x="24298" y="11022"/>
                </a:lnTo>
                <a:lnTo>
                  <a:pt x="18990" y="16158"/>
                </a:lnTo>
                <a:lnTo>
                  <a:pt x="13854" y="10850"/>
                </a:lnTo>
                <a:lnTo>
                  <a:pt x="16554" y="10894"/>
                </a:lnTo>
                <a:close/>
              </a:path>
            </a:pathLst>
          </a:custGeom>
          <a:solidFill>
            <a:srgbClr val="FFCC99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6611" name="WordArt 19"/>
          <p:cNvSpPr>
            <a:spLocks noChangeArrowheads="1" noChangeShapeType="1" noTextEdit="1"/>
          </p:cNvSpPr>
          <p:nvPr/>
        </p:nvSpPr>
        <p:spPr bwMode="auto">
          <a:xfrm rot="-133677422">
            <a:off x="4872831" y="2155032"/>
            <a:ext cx="1806575" cy="11731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4009689"/>
              </a:avLst>
            </a:prstTxWarp>
          </a:bodyPr>
          <a:lstStyle/>
          <a:p>
            <a:r>
              <a:rPr lang="en-IN" sz="1400" kern="10">
                <a:solidFill>
                  <a:srgbClr val="000099"/>
                </a:solidFill>
                <a:latin typeface="Arial"/>
                <a:cs typeface="Arial"/>
              </a:rPr>
              <a:t>SuiteInt</a:t>
            </a:r>
          </a:p>
        </p:txBody>
      </p:sp>
      <p:sp>
        <p:nvSpPr>
          <p:cNvPr id="366612" name="WordArt 20"/>
          <p:cNvSpPr>
            <a:spLocks noChangeArrowheads="1" noChangeShapeType="1" noTextEdit="1"/>
          </p:cNvSpPr>
          <p:nvPr/>
        </p:nvSpPr>
        <p:spPr bwMode="auto">
          <a:xfrm rot="-45779692">
            <a:off x="-42863" y="3092450"/>
            <a:ext cx="1911351" cy="16271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1112423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Ideas from Customers, Sales</a:t>
            </a:r>
          </a:p>
        </p:txBody>
      </p:sp>
      <p:sp>
        <p:nvSpPr>
          <p:cNvPr id="366613" name="WordArt 21"/>
          <p:cNvSpPr>
            <a:spLocks noChangeArrowheads="1" noChangeShapeType="1" noTextEdit="1"/>
          </p:cNvSpPr>
          <p:nvPr/>
        </p:nvSpPr>
        <p:spPr bwMode="auto">
          <a:xfrm rot="-39051716">
            <a:off x="3372644" y="3598069"/>
            <a:ext cx="1874838" cy="1695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2574154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Sprint Backlog</a:t>
            </a:r>
          </a:p>
        </p:txBody>
      </p:sp>
      <p:sp>
        <p:nvSpPr>
          <p:cNvPr id="366614" name="WordArt 22"/>
          <p:cNvSpPr>
            <a:spLocks noChangeArrowheads="1" noChangeShapeType="1" noTextEdit="1"/>
          </p:cNvSpPr>
          <p:nvPr/>
        </p:nvSpPr>
        <p:spPr bwMode="auto">
          <a:xfrm rot="-44339249">
            <a:off x="3676650" y="3760788"/>
            <a:ext cx="1874838" cy="1695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3344808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Implement</a:t>
            </a:r>
          </a:p>
        </p:txBody>
      </p:sp>
      <p:sp>
        <p:nvSpPr>
          <p:cNvPr id="366615" name="WordArt 23"/>
          <p:cNvSpPr>
            <a:spLocks noChangeArrowheads="1" noChangeShapeType="1" noTextEdit="1"/>
          </p:cNvSpPr>
          <p:nvPr/>
        </p:nvSpPr>
        <p:spPr bwMode="auto">
          <a:xfrm rot="37251193">
            <a:off x="3877469" y="3502819"/>
            <a:ext cx="1874838" cy="1695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4357729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Build</a:t>
            </a:r>
          </a:p>
        </p:txBody>
      </p:sp>
      <p:sp>
        <p:nvSpPr>
          <p:cNvPr id="366616" name="WordArt 24"/>
          <p:cNvSpPr>
            <a:spLocks noChangeArrowheads="1" noChangeShapeType="1" noTextEdit="1"/>
          </p:cNvSpPr>
          <p:nvPr/>
        </p:nvSpPr>
        <p:spPr bwMode="auto">
          <a:xfrm rot="-39884297">
            <a:off x="7211219" y="2931319"/>
            <a:ext cx="1874838" cy="1695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3897478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Snapshots</a:t>
            </a:r>
          </a:p>
        </p:txBody>
      </p:sp>
      <p:sp>
        <p:nvSpPr>
          <p:cNvPr id="366617" name="WordArt 25"/>
          <p:cNvSpPr>
            <a:spLocks noChangeArrowheads="1" noChangeShapeType="1" noTextEdit="1"/>
          </p:cNvSpPr>
          <p:nvPr/>
        </p:nvSpPr>
        <p:spPr bwMode="auto">
          <a:xfrm rot="280693">
            <a:off x="7354888" y="3265488"/>
            <a:ext cx="2017712" cy="1533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3317745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Release</a:t>
            </a:r>
          </a:p>
        </p:txBody>
      </p:sp>
      <p:sp>
        <p:nvSpPr>
          <p:cNvPr id="366618" name="WordArt 26"/>
          <p:cNvSpPr>
            <a:spLocks noChangeArrowheads="1" noChangeShapeType="1" noTextEdit="1"/>
          </p:cNvSpPr>
          <p:nvPr/>
        </p:nvSpPr>
        <p:spPr bwMode="auto">
          <a:xfrm>
            <a:off x="3641725" y="3224213"/>
            <a:ext cx="1836738" cy="17160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5161447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Demo</a:t>
            </a:r>
          </a:p>
        </p:txBody>
      </p:sp>
      <p:grpSp>
        <p:nvGrpSpPr>
          <p:cNvPr id="366619" name="Group 27"/>
          <p:cNvGrpSpPr>
            <a:grpSpLocks/>
          </p:cNvGrpSpPr>
          <p:nvPr/>
        </p:nvGrpSpPr>
        <p:grpSpPr bwMode="auto">
          <a:xfrm>
            <a:off x="3243263" y="3981450"/>
            <a:ext cx="469900" cy="342900"/>
            <a:chOff x="1431" y="3630"/>
            <a:chExt cx="156" cy="114"/>
          </a:xfrm>
        </p:grpSpPr>
        <p:sp>
          <p:nvSpPr>
            <p:cNvPr id="366620" name="Rectangle 28"/>
            <p:cNvSpPr>
              <a:spLocks noChangeArrowheads="1"/>
            </p:cNvSpPr>
            <p:nvPr/>
          </p:nvSpPr>
          <p:spPr bwMode="auto">
            <a:xfrm>
              <a:off x="1431" y="3630"/>
              <a:ext cx="156" cy="11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1431" y="3653"/>
              <a:ext cx="156" cy="0"/>
            </a:xfrm>
            <a:prstGeom prst="line">
              <a:avLst/>
            </a:prstGeom>
            <a:noFill/>
            <a:ln w="317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22" name="Line 30"/>
            <p:cNvSpPr>
              <a:spLocks noChangeShapeType="1"/>
            </p:cNvSpPr>
            <p:nvPr/>
          </p:nvSpPr>
          <p:spPr bwMode="auto">
            <a:xfrm>
              <a:off x="1431" y="3676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23" name="Line 31"/>
            <p:cNvSpPr>
              <a:spLocks noChangeShapeType="1"/>
            </p:cNvSpPr>
            <p:nvPr/>
          </p:nvSpPr>
          <p:spPr bwMode="auto">
            <a:xfrm>
              <a:off x="1431" y="3699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24" name="Line 32"/>
            <p:cNvSpPr>
              <a:spLocks noChangeShapeType="1"/>
            </p:cNvSpPr>
            <p:nvPr/>
          </p:nvSpPr>
          <p:spPr bwMode="auto">
            <a:xfrm>
              <a:off x="1431" y="3723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366625" name="Group 33"/>
          <p:cNvGrpSpPr>
            <a:grpSpLocks/>
          </p:cNvGrpSpPr>
          <p:nvPr/>
        </p:nvGrpSpPr>
        <p:grpSpPr bwMode="auto">
          <a:xfrm>
            <a:off x="2516188" y="5926138"/>
            <a:ext cx="2057400" cy="696912"/>
            <a:chOff x="2858" y="3795"/>
            <a:chExt cx="1296" cy="439"/>
          </a:xfrm>
        </p:grpSpPr>
        <p:grpSp>
          <p:nvGrpSpPr>
            <p:cNvPr id="366626" name="Group 34"/>
            <p:cNvGrpSpPr>
              <a:grpSpLocks/>
            </p:cNvGrpSpPr>
            <p:nvPr/>
          </p:nvGrpSpPr>
          <p:grpSpPr bwMode="auto">
            <a:xfrm>
              <a:off x="3358" y="3795"/>
              <a:ext cx="296" cy="216"/>
              <a:chOff x="1431" y="3630"/>
              <a:chExt cx="156" cy="114"/>
            </a:xfrm>
          </p:grpSpPr>
          <p:sp>
            <p:nvSpPr>
              <p:cNvPr id="366627" name="Rectangle 35"/>
              <p:cNvSpPr>
                <a:spLocks noChangeArrowheads="1"/>
              </p:cNvSpPr>
              <p:nvPr/>
            </p:nvSpPr>
            <p:spPr bwMode="auto">
              <a:xfrm>
                <a:off x="1431" y="3630"/>
                <a:ext cx="156" cy="114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B2B2B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28" name="Line 36"/>
              <p:cNvSpPr>
                <a:spLocks noChangeShapeType="1"/>
              </p:cNvSpPr>
              <p:nvPr/>
            </p:nvSpPr>
            <p:spPr bwMode="auto">
              <a:xfrm>
                <a:off x="1431" y="3653"/>
                <a:ext cx="156" cy="0"/>
              </a:xfrm>
              <a:prstGeom prst="line">
                <a:avLst/>
              </a:prstGeom>
              <a:noFill/>
              <a:ln w="31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29" name="Line 37"/>
              <p:cNvSpPr>
                <a:spLocks noChangeShapeType="1"/>
              </p:cNvSpPr>
              <p:nvPr/>
            </p:nvSpPr>
            <p:spPr bwMode="auto">
              <a:xfrm>
                <a:off x="1431" y="3676"/>
                <a:ext cx="156" cy="0"/>
              </a:xfrm>
              <a:prstGeom prst="line">
                <a:avLst/>
              </a:prstGeom>
              <a:noFill/>
              <a:ln w="3175">
                <a:solidFill>
                  <a:srgbClr val="66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30" name="Line 38"/>
              <p:cNvSpPr>
                <a:spLocks noChangeShapeType="1"/>
              </p:cNvSpPr>
              <p:nvPr/>
            </p:nvSpPr>
            <p:spPr bwMode="auto">
              <a:xfrm>
                <a:off x="1431" y="3699"/>
                <a:ext cx="156" cy="0"/>
              </a:xfrm>
              <a:prstGeom prst="line">
                <a:avLst/>
              </a:prstGeom>
              <a:noFill/>
              <a:ln w="3175">
                <a:solidFill>
                  <a:srgbClr val="66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31" name="Line 39"/>
              <p:cNvSpPr>
                <a:spLocks noChangeShapeType="1"/>
              </p:cNvSpPr>
              <p:nvPr/>
            </p:nvSpPr>
            <p:spPr bwMode="auto">
              <a:xfrm>
                <a:off x="1431" y="3723"/>
                <a:ext cx="156" cy="0"/>
              </a:xfrm>
              <a:prstGeom prst="line">
                <a:avLst/>
              </a:prstGeom>
              <a:noFill/>
              <a:ln w="3175">
                <a:solidFill>
                  <a:srgbClr val="66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66632" name="Text Box 40"/>
            <p:cNvSpPr txBox="1">
              <a:spLocks noChangeArrowheads="1"/>
            </p:cNvSpPr>
            <p:nvPr/>
          </p:nvSpPr>
          <p:spPr bwMode="auto">
            <a:xfrm>
              <a:off x="2858" y="4042"/>
              <a:ext cx="1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User Stories</a:t>
              </a:r>
            </a:p>
          </p:txBody>
        </p:sp>
      </p:grpSp>
      <p:grpSp>
        <p:nvGrpSpPr>
          <p:cNvPr id="366633" name="Group 41"/>
          <p:cNvGrpSpPr>
            <a:grpSpLocks/>
          </p:cNvGrpSpPr>
          <p:nvPr/>
        </p:nvGrpSpPr>
        <p:grpSpPr bwMode="auto">
          <a:xfrm>
            <a:off x="4610100" y="5957888"/>
            <a:ext cx="2057400" cy="665162"/>
            <a:chOff x="4310" y="3815"/>
            <a:chExt cx="1296" cy="419"/>
          </a:xfrm>
        </p:grpSpPr>
        <p:grpSp>
          <p:nvGrpSpPr>
            <p:cNvPr id="366634" name="Group 42"/>
            <p:cNvGrpSpPr>
              <a:grpSpLocks/>
            </p:cNvGrpSpPr>
            <p:nvPr/>
          </p:nvGrpSpPr>
          <p:grpSpPr bwMode="auto">
            <a:xfrm>
              <a:off x="4801" y="3815"/>
              <a:ext cx="315" cy="177"/>
              <a:chOff x="3966" y="3666"/>
              <a:chExt cx="315" cy="177"/>
            </a:xfrm>
          </p:grpSpPr>
          <p:sp>
            <p:nvSpPr>
              <p:cNvPr id="366635" name="AutoShape 43"/>
              <p:cNvSpPr>
                <a:spLocks noChangeArrowheads="1"/>
              </p:cNvSpPr>
              <p:nvPr/>
            </p:nvSpPr>
            <p:spPr bwMode="auto">
              <a:xfrm>
                <a:off x="3966" y="3666"/>
                <a:ext cx="315" cy="175"/>
              </a:xfrm>
              <a:prstGeom prst="cube">
                <a:avLst>
                  <a:gd name="adj" fmla="val 44000"/>
                </a:avLst>
              </a:prstGeom>
              <a:solidFill>
                <a:srgbClr val="FFCC66"/>
              </a:solidFill>
              <a:ln w="9525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36" name="Line 44"/>
              <p:cNvSpPr>
                <a:spLocks noChangeShapeType="1"/>
              </p:cNvSpPr>
              <p:nvPr/>
            </p:nvSpPr>
            <p:spPr bwMode="auto">
              <a:xfrm flipV="1">
                <a:off x="4087" y="3747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37" name="Line 45"/>
              <p:cNvSpPr>
                <a:spLocks noChangeShapeType="1"/>
              </p:cNvSpPr>
              <p:nvPr/>
            </p:nvSpPr>
            <p:spPr bwMode="auto">
              <a:xfrm flipV="1">
                <a:off x="4086" y="3669"/>
                <a:ext cx="74" cy="75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38" name="Line 46"/>
              <p:cNvSpPr>
                <a:spLocks noChangeShapeType="1"/>
              </p:cNvSpPr>
              <p:nvPr/>
            </p:nvSpPr>
            <p:spPr bwMode="auto">
              <a:xfrm>
                <a:off x="4007" y="3703"/>
                <a:ext cx="239" cy="0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39" name="Line 47"/>
              <p:cNvSpPr>
                <a:spLocks noChangeShapeType="1"/>
              </p:cNvSpPr>
              <p:nvPr/>
            </p:nvSpPr>
            <p:spPr bwMode="auto">
              <a:xfrm flipV="1">
                <a:off x="4244" y="3702"/>
                <a:ext cx="1" cy="97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66640" name="Text Box 48"/>
            <p:cNvSpPr txBox="1">
              <a:spLocks noChangeArrowheads="1"/>
            </p:cNvSpPr>
            <p:nvPr/>
          </p:nvSpPr>
          <p:spPr bwMode="auto">
            <a:xfrm>
              <a:off x="4310" y="4042"/>
              <a:ext cx="1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Build Set</a:t>
              </a:r>
            </a:p>
          </p:txBody>
        </p:sp>
      </p:grpSp>
      <p:grpSp>
        <p:nvGrpSpPr>
          <p:cNvPr id="366641" name="Group 49"/>
          <p:cNvGrpSpPr>
            <a:grpSpLocks/>
          </p:cNvGrpSpPr>
          <p:nvPr/>
        </p:nvGrpSpPr>
        <p:grpSpPr bwMode="auto">
          <a:xfrm>
            <a:off x="422275" y="5797550"/>
            <a:ext cx="2057400" cy="825500"/>
            <a:chOff x="1407" y="3714"/>
            <a:chExt cx="1296" cy="520"/>
          </a:xfrm>
        </p:grpSpPr>
        <p:sp>
          <p:nvSpPr>
            <p:cNvPr id="366642" name="Text Box 50"/>
            <p:cNvSpPr txBox="1">
              <a:spLocks noChangeArrowheads="1"/>
            </p:cNvSpPr>
            <p:nvPr/>
          </p:nvSpPr>
          <p:spPr bwMode="auto">
            <a:xfrm>
              <a:off x="1407" y="4042"/>
              <a:ext cx="1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Marketable Feature</a:t>
              </a:r>
            </a:p>
          </p:txBody>
        </p:sp>
        <p:grpSp>
          <p:nvGrpSpPr>
            <p:cNvPr id="366643" name="Group 51"/>
            <p:cNvGrpSpPr>
              <a:grpSpLocks/>
            </p:cNvGrpSpPr>
            <p:nvPr/>
          </p:nvGrpSpPr>
          <p:grpSpPr bwMode="auto">
            <a:xfrm>
              <a:off x="1866" y="3714"/>
              <a:ext cx="378" cy="378"/>
              <a:chOff x="960" y="1692"/>
              <a:chExt cx="378" cy="378"/>
            </a:xfrm>
          </p:grpSpPr>
          <p:sp>
            <p:nvSpPr>
              <p:cNvPr id="366644" name="AutoShape 52"/>
              <p:cNvSpPr>
                <a:spLocks noChangeArrowheads="1"/>
              </p:cNvSpPr>
              <p:nvPr/>
            </p:nvSpPr>
            <p:spPr bwMode="auto">
              <a:xfrm>
                <a:off x="960" y="1692"/>
                <a:ext cx="378" cy="378"/>
              </a:xfrm>
              <a:prstGeom prst="star16">
                <a:avLst>
                  <a:gd name="adj" fmla="val 37500"/>
                </a:avLst>
              </a:prstGeom>
              <a:solidFill>
                <a:srgbClr val="FFCC66"/>
              </a:solidFill>
              <a:ln w="9525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45" name="Text Box 53"/>
              <p:cNvSpPr txBox="1">
                <a:spLocks noChangeArrowheads="1"/>
              </p:cNvSpPr>
              <p:nvPr/>
            </p:nvSpPr>
            <p:spPr bwMode="auto">
              <a:xfrm flipH="1">
                <a:off x="1037" y="1737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rgbClr val="003300"/>
                    </a:solidFill>
                  </a:rPr>
                  <a:t>$</a:t>
                </a:r>
              </a:p>
            </p:txBody>
          </p:sp>
        </p:grpSp>
      </p:grpSp>
      <p:grpSp>
        <p:nvGrpSpPr>
          <p:cNvPr id="366646" name="Group 54"/>
          <p:cNvGrpSpPr>
            <a:grpSpLocks/>
          </p:cNvGrpSpPr>
          <p:nvPr/>
        </p:nvGrpSpPr>
        <p:grpSpPr bwMode="auto">
          <a:xfrm>
            <a:off x="6705600" y="5654675"/>
            <a:ext cx="2057400" cy="968375"/>
            <a:chOff x="4464" y="3624"/>
            <a:chExt cx="1296" cy="610"/>
          </a:xfrm>
        </p:grpSpPr>
        <p:sp>
          <p:nvSpPr>
            <p:cNvPr id="366647" name="Text Box 55"/>
            <p:cNvSpPr txBox="1">
              <a:spLocks noChangeArrowheads="1"/>
            </p:cNvSpPr>
            <p:nvPr/>
          </p:nvSpPr>
          <p:spPr bwMode="auto">
            <a:xfrm>
              <a:off x="4464" y="4042"/>
              <a:ext cx="12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Arial" charset="0"/>
                </a:rPr>
                <a:t>Shippable Build Set</a:t>
              </a:r>
            </a:p>
          </p:txBody>
        </p:sp>
        <p:grpSp>
          <p:nvGrpSpPr>
            <p:cNvPr id="366648" name="Group 56"/>
            <p:cNvGrpSpPr>
              <a:grpSpLocks/>
            </p:cNvGrpSpPr>
            <p:nvPr/>
          </p:nvGrpSpPr>
          <p:grpSpPr bwMode="auto">
            <a:xfrm>
              <a:off x="4926" y="3624"/>
              <a:ext cx="372" cy="519"/>
              <a:chOff x="4932" y="3624"/>
              <a:chExt cx="372" cy="519"/>
            </a:xfrm>
          </p:grpSpPr>
          <p:grpSp>
            <p:nvGrpSpPr>
              <p:cNvPr id="366649" name="Group 57"/>
              <p:cNvGrpSpPr>
                <a:grpSpLocks/>
              </p:cNvGrpSpPr>
              <p:nvPr/>
            </p:nvGrpSpPr>
            <p:grpSpPr bwMode="auto">
              <a:xfrm>
                <a:off x="4955" y="3815"/>
                <a:ext cx="315" cy="177"/>
                <a:chOff x="3966" y="3666"/>
                <a:chExt cx="315" cy="177"/>
              </a:xfrm>
            </p:grpSpPr>
            <p:sp>
              <p:nvSpPr>
                <p:cNvPr id="366650" name="AutoShape 58"/>
                <p:cNvSpPr>
                  <a:spLocks noChangeArrowheads="1"/>
                </p:cNvSpPr>
                <p:nvPr/>
              </p:nvSpPr>
              <p:spPr bwMode="auto">
                <a:xfrm>
                  <a:off x="3966" y="3666"/>
                  <a:ext cx="315" cy="175"/>
                </a:xfrm>
                <a:prstGeom prst="cube">
                  <a:avLst>
                    <a:gd name="adj" fmla="val 44000"/>
                  </a:avLst>
                </a:prstGeom>
                <a:solidFill>
                  <a:srgbClr val="FFCC66"/>
                </a:solidFill>
                <a:ln w="9525">
                  <a:solidFill>
                    <a:srgbClr val="99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66651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087" y="3747"/>
                  <a:ext cx="1" cy="96"/>
                </a:xfrm>
                <a:prstGeom prst="line">
                  <a:avLst/>
                </a:prstGeom>
                <a:noFill/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6665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086" y="3669"/>
                  <a:ext cx="74" cy="75"/>
                </a:xfrm>
                <a:prstGeom prst="line">
                  <a:avLst/>
                </a:prstGeom>
                <a:noFill/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66653" name="Line 61"/>
                <p:cNvSpPr>
                  <a:spLocks noChangeShapeType="1"/>
                </p:cNvSpPr>
                <p:nvPr/>
              </p:nvSpPr>
              <p:spPr bwMode="auto">
                <a:xfrm>
                  <a:off x="4007" y="3703"/>
                  <a:ext cx="239" cy="0"/>
                </a:xfrm>
                <a:prstGeom prst="line">
                  <a:avLst/>
                </a:prstGeom>
                <a:noFill/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6665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244" y="3702"/>
                  <a:ext cx="1" cy="97"/>
                </a:xfrm>
                <a:prstGeom prst="line">
                  <a:avLst/>
                </a:prstGeom>
                <a:noFill/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66655" name="Text Box 63"/>
              <p:cNvSpPr txBox="1">
                <a:spLocks noChangeArrowheads="1"/>
              </p:cNvSpPr>
              <p:nvPr/>
            </p:nvSpPr>
            <p:spPr bwMode="auto">
              <a:xfrm>
                <a:off x="4932" y="3624"/>
                <a:ext cx="372" cy="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4800">
                    <a:solidFill>
                      <a:srgbClr val="008000"/>
                    </a:solidFill>
                    <a:latin typeface="Arial" charset="0"/>
                    <a:sym typeface="Wingdings 2" pitchFamily="18" charset="2"/>
                  </a:rPr>
                  <a:t></a:t>
                </a:r>
              </a:p>
            </p:txBody>
          </p:sp>
        </p:grpSp>
      </p:grpSp>
      <p:sp>
        <p:nvSpPr>
          <p:cNvPr id="366656" name="AutoShape 64"/>
          <p:cNvSpPr>
            <a:spLocks noChangeArrowheads="1"/>
          </p:cNvSpPr>
          <p:nvPr/>
        </p:nvSpPr>
        <p:spPr bwMode="auto">
          <a:xfrm flipH="1">
            <a:off x="7308850" y="3713163"/>
            <a:ext cx="327025" cy="327025"/>
          </a:xfrm>
          <a:prstGeom prst="star16">
            <a:avLst>
              <a:gd name="adj" fmla="val 37500"/>
            </a:avLst>
          </a:prstGeom>
          <a:solidFill>
            <a:srgbClr val="FFCC66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366657" name="Group 65"/>
          <p:cNvGrpSpPr>
            <a:grpSpLocks/>
          </p:cNvGrpSpPr>
          <p:nvPr/>
        </p:nvGrpSpPr>
        <p:grpSpPr bwMode="auto">
          <a:xfrm>
            <a:off x="7029450" y="3619500"/>
            <a:ext cx="590550" cy="823913"/>
            <a:chOff x="4932" y="3624"/>
            <a:chExt cx="372" cy="519"/>
          </a:xfrm>
        </p:grpSpPr>
        <p:grpSp>
          <p:nvGrpSpPr>
            <p:cNvPr id="366658" name="Group 66"/>
            <p:cNvGrpSpPr>
              <a:grpSpLocks/>
            </p:cNvGrpSpPr>
            <p:nvPr/>
          </p:nvGrpSpPr>
          <p:grpSpPr bwMode="auto">
            <a:xfrm>
              <a:off x="4955" y="3815"/>
              <a:ext cx="315" cy="177"/>
              <a:chOff x="3966" y="3666"/>
              <a:chExt cx="315" cy="177"/>
            </a:xfrm>
          </p:grpSpPr>
          <p:sp>
            <p:nvSpPr>
              <p:cNvPr id="366659" name="AutoShape 67"/>
              <p:cNvSpPr>
                <a:spLocks noChangeArrowheads="1"/>
              </p:cNvSpPr>
              <p:nvPr/>
            </p:nvSpPr>
            <p:spPr bwMode="auto">
              <a:xfrm>
                <a:off x="3966" y="3666"/>
                <a:ext cx="315" cy="175"/>
              </a:xfrm>
              <a:prstGeom prst="cube">
                <a:avLst>
                  <a:gd name="adj" fmla="val 44000"/>
                </a:avLst>
              </a:prstGeom>
              <a:solidFill>
                <a:srgbClr val="FFCC66"/>
              </a:solidFill>
              <a:ln w="9525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60" name="Line 68"/>
              <p:cNvSpPr>
                <a:spLocks noChangeShapeType="1"/>
              </p:cNvSpPr>
              <p:nvPr/>
            </p:nvSpPr>
            <p:spPr bwMode="auto">
              <a:xfrm flipV="1">
                <a:off x="4087" y="3747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61" name="Line 69"/>
              <p:cNvSpPr>
                <a:spLocks noChangeShapeType="1"/>
              </p:cNvSpPr>
              <p:nvPr/>
            </p:nvSpPr>
            <p:spPr bwMode="auto">
              <a:xfrm flipV="1">
                <a:off x="4086" y="3669"/>
                <a:ext cx="74" cy="75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62" name="Line 70"/>
              <p:cNvSpPr>
                <a:spLocks noChangeShapeType="1"/>
              </p:cNvSpPr>
              <p:nvPr/>
            </p:nvSpPr>
            <p:spPr bwMode="auto">
              <a:xfrm>
                <a:off x="4007" y="3703"/>
                <a:ext cx="239" cy="0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6663" name="Line 71"/>
              <p:cNvSpPr>
                <a:spLocks noChangeShapeType="1"/>
              </p:cNvSpPr>
              <p:nvPr/>
            </p:nvSpPr>
            <p:spPr bwMode="auto">
              <a:xfrm flipV="1">
                <a:off x="4244" y="3702"/>
                <a:ext cx="1" cy="97"/>
              </a:xfrm>
              <a:prstGeom prst="line">
                <a:avLst/>
              </a:prstGeom>
              <a:noFill/>
              <a:ln w="952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66664" name="Text Box 72"/>
            <p:cNvSpPr txBox="1">
              <a:spLocks noChangeArrowheads="1"/>
            </p:cNvSpPr>
            <p:nvPr/>
          </p:nvSpPr>
          <p:spPr bwMode="auto">
            <a:xfrm>
              <a:off x="4932" y="3624"/>
              <a:ext cx="37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800">
                  <a:solidFill>
                    <a:srgbClr val="008000"/>
                  </a:solidFill>
                  <a:latin typeface="Arial" charset="0"/>
                  <a:sym typeface="Wingdings 2" pitchFamily="18" charset="2"/>
                </a:rPr>
                <a:t></a:t>
              </a:r>
            </a:p>
          </p:txBody>
        </p:sp>
      </p:grpSp>
      <p:sp>
        <p:nvSpPr>
          <p:cNvPr id="366665" name="WordArt 73"/>
          <p:cNvSpPr>
            <a:spLocks noChangeArrowheads="1" noChangeShapeType="1" noTextEdit="1"/>
          </p:cNvSpPr>
          <p:nvPr/>
        </p:nvSpPr>
        <p:spPr bwMode="auto">
          <a:xfrm rot="251995">
            <a:off x="1868488" y="1928813"/>
            <a:ext cx="2041525" cy="1473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5207026"/>
              </a:avLst>
            </a:prstTxWarp>
          </a:bodyPr>
          <a:lstStyle/>
          <a:p>
            <a:r>
              <a:rPr lang="en-IN" kern="10">
                <a:solidFill>
                  <a:srgbClr val="000099"/>
                </a:solidFill>
                <a:latin typeface="Arial"/>
                <a:cs typeface="Arial"/>
              </a:rPr>
              <a:t>Area</a:t>
            </a:r>
          </a:p>
        </p:txBody>
      </p:sp>
      <p:sp>
        <p:nvSpPr>
          <p:cNvPr id="366666" name="WordArt 74"/>
          <p:cNvSpPr>
            <a:spLocks noChangeArrowheads="1" noChangeShapeType="1" noTextEdit="1"/>
          </p:cNvSpPr>
          <p:nvPr/>
        </p:nvSpPr>
        <p:spPr bwMode="auto">
          <a:xfrm rot="-26006803">
            <a:off x="1400175" y="2033588"/>
            <a:ext cx="2041525" cy="1473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4631278"/>
              </a:avLst>
            </a:prstTxWarp>
          </a:bodyPr>
          <a:lstStyle/>
          <a:p>
            <a:r>
              <a:rPr lang="en-IN" kern="10">
                <a:solidFill>
                  <a:srgbClr val="000099"/>
                </a:solidFill>
                <a:latin typeface="Arial"/>
                <a:cs typeface="Arial"/>
              </a:rPr>
              <a:t>Feature</a:t>
            </a:r>
          </a:p>
        </p:txBody>
      </p:sp>
      <p:sp>
        <p:nvSpPr>
          <p:cNvPr id="366667" name="WordArt 75"/>
          <p:cNvSpPr>
            <a:spLocks noChangeArrowheads="1" noChangeShapeType="1" noTextEdit="1"/>
          </p:cNvSpPr>
          <p:nvPr/>
        </p:nvSpPr>
        <p:spPr bwMode="auto">
          <a:xfrm rot="-112227686">
            <a:off x="1576387" y="2124076"/>
            <a:ext cx="2041525" cy="1473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4163042"/>
              </a:avLst>
            </a:prstTxWarp>
          </a:bodyPr>
          <a:lstStyle/>
          <a:p>
            <a:r>
              <a:rPr lang="en-IN" kern="10">
                <a:solidFill>
                  <a:srgbClr val="000099"/>
                </a:solidFill>
                <a:latin typeface="Arial"/>
                <a:cs typeface="Arial"/>
              </a:rPr>
              <a:t>Breakdown</a:t>
            </a:r>
          </a:p>
        </p:txBody>
      </p:sp>
      <p:sp>
        <p:nvSpPr>
          <p:cNvPr id="366668" name="WordArt 76"/>
          <p:cNvSpPr>
            <a:spLocks noChangeArrowheads="1" noChangeShapeType="1" noTextEdit="1"/>
          </p:cNvSpPr>
          <p:nvPr/>
        </p:nvSpPr>
        <p:spPr bwMode="auto">
          <a:xfrm rot="-46011050">
            <a:off x="-96044" y="3085307"/>
            <a:ext cx="2179637" cy="17843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2160476"/>
              </a:avLst>
            </a:prstTxWarp>
          </a:bodyPr>
          <a:lstStyle/>
          <a:p>
            <a:r>
              <a:rPr lang="en-IN" sz="1600" kern="10">
                <a:solidFill>
                  <a:srgbClr val="000099"/>
                </a:solidFill>
                <a:latin typeface="Arial"/>
                <a:cs typeface="Arial"/>
              </a:rPr>
              <a:t>Architecture, Support ...</a:t>
            </a:r>
          </a:p>
        </p:txBody>
      </p:sp>
      <p:grpSp>
        <p:nvGrpSpPr>
          <p:cNvPr id="366669" name="Group 77"/>
          <p:cNvGrpSpPr>
            <a:grpSpLocks/>
          </p:cNvGrpSpPr>
          <p:nvPr/>
        </p:nvGrpSpPr>
        <p:grpSpPr bwMode="auto">
          <a:xfrm>
            <a:off x="1762125" y="1820863"/>
            <a:ext cx="600075" cy="600075"/>
            <a:chOff x="960" y="1692"/>
            <a:chExt cx="378" cy="378"/>
          </a:xfrm>
        </p:grpSpPr>
        <p:sp>
          <p:nvSpPr>
            <p:cNvPr id="366670" name="AutoShape 78"/>
            <p:cNvSpPr>
              <a:spLocks noChangeArrowheads="1"/>
            </p:cNvSpPr>
            <p:nvPr/>
          </p:nvSpPr>
          <p:spPr bwMode="auto">
            <a:xfrm>
              <a:off x="960" y="1692"/>
              <a:ext cx="378" cy="378"/>
            </a:xfrm>
            <a:prstGeom prst="star16">
              <a:avLst>
                <a:gd name="adj" fmla="val 37500"/>
              </a:avLst>
            </a:prstGeom>
            <a:solidFill>
              <a:srgbClr val="FFCC66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366671" name="Text Box 79"/>
            <p:cNvSpPr txBox="1">
              <a:spLocks noChangeArrowheads="1"/>
            </p:cNvSpPr>
            <p:nvPr/>
          </p:nvSpPr>
          <p:spPr bwMode="auto">
            <a:xfrm flipH="1">
              <a:off x="1037" y="1737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3300"/>
                  </a:solidFill>
                </a:rPr>
                <a:t>$</a:t>
              </a:r>
            </a:p>
          </p:txBody>
        </p:sp>
      </p:grpSp>
      <p:grpSp>
        <p:nvGrpSpPr>
          <p:cNvPr id="366676" name="Group 84"/>
          <p:cNvGrpSpPr>
            <a:grpSpLocks/>
          </p:cNvGrpSpPr>
          <p:nvPr/>
        </p:nvGrpSpPr>
        <p:grpSpPr bwMode="auto">
          <a:xfrm>
            <a:off x="5438775" y="3268663"/>
            <a:ext cx="361950" cy="263525"/>
            <a:chOff x="1431" y="3630"/>
            <a:chExt cx="156" cy="114"/>
          </a:xfrm>
        </p:grpSpPr>
        <p:sp>
          <p:nvSpPr>
            <p:cNvPr id="366677" name="Rectangle 85"/>
            <p:cNvSpPr>
              <a:spLocks noChangeArrowheads="1"/>
            </p:cNvSpPr>
            <p:nvPr/>
          </p:nvSpPr>
          <p:spPr bwMode="auto">
            <a:xfrm>
              <a:off x="1431" y="3630"/>
              <a:ext cx="156" cy="11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>
              <a:off x="1431" y="3653"/>
              <a:ext cx="156" cy="0"/>
            </a:xfrm>
            <a:prstGeom prst="line">
              <a:avLst/>
            </a:prstGeom>
            <a:noFill/>
            <a:ln w="317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79" name="Line 87"/>
            <p:cNvSpPr>
              <a:spLocks noChangeShapeType="1"/>
            </p:cNvSpPr>
            <p:nvPr/>
          </p:nvSpPr>
          <p:spPr bwMode="auto">
            <a:xfrm>
              <a:off x="1431" y="3676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80" name="Line 88"/>
            <p:cNvSpPr>
              <a:spLocks noChangeShapeType="1"/>
            </p:cNvSpPr>
            <p:nvPr/>
          </p:nvSpPr>
          <p:spPr bwMode="auto">
            <a:xfrm>
              <a:off x="1431" y="3699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81" name="Line 89"/>
            <p:cNvSpPr>
              <a:spLocks noChangeShapeType="1"/>
            </p:cNvSpPr>
            <p:nvPr/>
          </p:nvSpPr>
          <p:spPr bwMode="auto">
            <a:xfrm>
              <a:off x="1431" y="3723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366682" name="Group 90"/>
          <p:cNvGrpSpPr>
            <a:grpSpLocks/>
          </p:cNvGrpSpPr>
          <p:nvPr/>
        </p:nvGrpSpPr>
        <p:grpSpPr bwMode="auto">
          <a:xfrm>
            <a:off x="5376863" y="3344863"/>
            <a:ext cx="361950" cy="263525"/>
            <a:chOff x="1431" y="3630"/>
            <a:chExt cx="156" cy="114"/>
          </a:xfrm>
        </p:grpSpPr>
        <p:sp>
          <p:nvSpPr>
            <p:cNvPr id="366683" name="Rectangle 91"/>
            <p:cNvSpPr>
              <a:spLocks noChangeArrowheads="1"/>
            </p:cNvSpPr>
            <p:nvPr/>
          </p:nvSpPr>
          <p:spPr bwMode="auto">
            <a:xfrm>
              <a:off x="1431" y="3630"/>
              <a:ext cx="156" cy="11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66684" name="Line 92"/>
            <p:cNvSpPr>
              <a:spLocks noChangeShapeType="1"/>
            </p:cNvSpPr>
            <p:nvPr/>
          </p:nvSpPr>
          <p:spPr bwMode="auto">
            <a:xfrm>
              <a:off x="1431" y="3653"/>
              <a:ext cx="156" cy="0"/>
            </a:xfrm>
            <a:prstGeom prst="line">
              <a:avLst/>
            </a:prstGeom>
            <a:noFill/>
            <a:ln w="317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85" name="Line 93"/>
            <p:cNvSpPr>
              <a:spLocks noChangeShapeType="1"/>
            </p:cNvSpPr>
            <p:nvPr/>
          </p:nvSpPr>
          <p:spPr bwMode="auto">
            <a:xfrm>
              <a:off x="1431" y="3676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86" name="Line 94"/>
            <p:cNvSpPr>
              <a:spLocks noChangeShapeType="1"/>
            </p:cNvSpPr>
            <p:nvPr/>
          </p:nvSpPr>
          <p:spPr bwMode="auto">
            <a:xfrm>
              <a:off x="1431" y="3699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87" name="Line 95"/>
            <p:cNvSpPr>
              <a:spLocks noChangeShapeType="1"/>
            </p:cNvSpPr>
            <p:nvPr/>
          </p:nvSpPr>
          <p:spPr bwMode="auto">
            <a:xfrm>
              <a:off x="1431" y="3723"/>
              <a:ext cx="156" cy="0"/>
            </a:xfrm>
            <a:prstGeom prst="line">
              <a:avLst/>
            </a:prstGeom>
            <a:noFill/>
            <a:ln w="3175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366688" name="Group 96"/>
          <p:cNvGrpSpPr>
            <a:grpSpLocks/>
          </p:cNvGrpSpPr>
          <p:nvPr/>
        </p:nvGrpSpPr>
        <p:grpSpPr bwMode="auto">
          <a:xfrm>
            <a:off x="5200650" y="3467100"/>
            <a:ext cx="500063" cy="280988"/>
            <a:chOff x="3966" y="3666"/>
            <a:chExt cx="315" cy="177"/>
          </a:xfrm>
        </p:grpSpPr>
        <p:sp>
          <p:nvSpPr>
            <p:cNvPr id="366689" name="AutoShape 97"/>
            <p:cNvSpPr>
              <a:spLocks noChangeArrowheads="1"/>
            </p:cNvSpPr>
            <p:nvPr/>
          </p:nvSpPr>
          <p:spPr bwMode="auto">
            <a:xfrm>
              <a:off x="3966" y="3666"/>
              <a:ext cx="315" cy="175"/>
            </a:xfrm>
            <a:prstGeom prst="cube">
              <a:avLst>
                <a:gd name="adj" fmla="val 44000"/>
              </a:avLst>
            </a:prstGeom>
            <a:solidFill>
              <a:srgbClr val="FFCC66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366690" name="Line 98"/>
            <p:cNvSpPr>
              <a:spLocks noChangeShapeType="1"/>
            </p:cNvSpPr>
            <p:nvPr/>
          </p:nvSpPr>
          <p:spPr bwMode="auto">
            <a:xfrm flipV="1">
              <a:off x="4087" y="3747"/>
              <a:ext cx="1" cy="96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91" name="Line 99"/>
            <p:cNvSpPr>
              <a:spLocks noChangeShapeType="1"/>
            </p:cNvSpPr>
            <p:nvPr/>
          </p:nvSpPr>
          <p:spPr bwMode="auto">
            <a:xfrm flipV="1">
              <a:off x="4086" y="3669"/>
              <a:ext cx="74" cy="75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92" name="Line 100"/>
            <p:cNvSpPr>
              <a:spLocks noChangeShapeType="1"/>
            </p:cNvSpPr>
            <p:nvPr/>
          </p:nvSpPr>
          <p:spPr bwMode="auto">
            <a:xfrm>
              <a:off x="4007" y="3703"/>
              <a:ext cx="239" cy="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366693" name="Line 101"/>
            <p:cNvSpPr>
              <a:spLocks noChangeShapeType="1"/>
            </p:cNvSpPr>
            <p:nvPr/>
          </p:nvSpPr>
          <p:spPr bwMode="auto">
            <a:xfrm flipV="1">
              <a:off x="4244" y="3702"/>
              <a:ext cx="1" cy="97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95220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6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6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6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6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6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6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6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6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56" grpId="0" animBg="1"/>
    </p:bldLst>
  </p:timing>
</p:sld>
</file>

<file path=ppt/theme/theme1.xml><?xml version="1.0" encoding="utf-8"?>
<a:theme xmlns:a="http://schemas.openxmlformats.org/drawingml/2006/main" name="SAG_PPT_Template_16-9_2013-03-13">
  <a:themeElements>
    <a:clrScheme name="Benutzerdefiniert 2">
      <a:dk1>
        <a:srgbClr val="233356"/>
      </a:dk1>
      <a:lt1>
        <a:srgbClr val="FFFFFF"/>
      </a:lt1>
      <a:dk2>
        <a:srgbClr val="233356"/>
      </a:dk2>
      <a:lt2>
        <a:srgbClr val="D9D9D9"/>
      </a:lt2>
      <a:accent1>
        <a:srgbClr val="233356"/>
      </a:accent1>
      <a:accent2>
        <a:srgbClr val="038299"/>
      </a:accent2>
      <a:accent3>
        <a:srgbClr val="999999"/>
      </a:accent3>
      <a:accent4>
        <a:srgbClr val="7A9A01"/>
      </a:accent4>
      <a:accent5>
        <a:srgbClr val="68478D"/>
      </a:accent5>
      <a:accent6>
        <a:srgbClr val="E57200"/>
      </a:accent6>
      <a:hlink>
        <a:srgbClr val="038299"/>
      </a:hlink>
      <a:folHlink>
        <a:srgbClr val="BFBFBF"/>
      </a:folHlink>
    </a:clrScheme>
    <a:fontScheme name="SAG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50800" h="25400"/>
          </a:sp3d>
        </a:effectStyle>
        <a:effectStyle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75000"/>
                <a:satMod val="100000"/>
              </a:schemeClr>
            </a:gs>
          </a:gsLst>
          <a:lin ang="342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accent3"/>
          </a:solidFill>
          <a:miter lim="800000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/>
        </a:defPPr>
      </a:lstStyle>
    </a:txDef>
  </a:objectDefaults>
  <a:extraClrSchemeLst/>
  <a:custClrLst>
    <a:custClr name="Ocean Blue (Primary)">
      <a:srgbClr val="233356"/>
    </a:custClr>
    <a:custClr name="Laguna Blue (Primary)">
      <a:srgbClr val="038299"/>
    </a:custClr>
    <a:custClr name="Stone Grey (Primary)">
      <a:srgbClr val="BFBFBF"/>
    </a:custClr>
    <a:custClr name="Glacier White (Primary)">
      <a:srgbClr val="E2E7DD"/>
    </a:custClr>
    <a:custClr name="Black">
      <a:srgbClr val="00000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alley Green (Secondary)">
      <a:srgbClr val="96AB39"/>
    </a:custClr>
    <a:custClr name="Jungle Green (Secondary)">
      <a:srgbClr val="486F2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Desert Orange (Accent)">
      <a:srgbClr val="D16400"/>
    </a:custClr>
    <a:custClr name="Orchard Red (Accent)">
      <a:srgbClr val="C6092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1197</Words>
  <Application>Microsoft Office PowerPoint</Application>
  <PresentationFormat>On-screen Show (4:3)</PresentationFormat>
  <Paragraphs>443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SAG_PPT_Template_16-9_2013-03-13</vt:lpstr>
      <vt:lpstr>webMethods R&amp;D Process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(3) – How they all fit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SPRO Promotion Process</vt:lpstr>
      <vt:lpstr>Thank you!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Krishnaswamy, Harish</dc:creator>
  <cp:lastModifiedBy>Dubey, Vaibhav</cp:lastModifiedBy>
  <cp:revision>7</cp:revision>
  <dcterms:created xsi:type="dcterms:W3CDTF">2015-05-18T02:25:57Z</dcterms:created>
  <dcterms:modified xsi:type="dcterms:W3CDTF">2015-10-04T09:07:46Z</dcterms:modified>
</cp:coreProperties>
</file>