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49328" y="325799"/>
            <a:ext cx="1429253" cy="378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7839"/>
            <a:ext cx="1267197" cy="813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51969" y="2097767"/>
            <a:ext cx="4558647" cy="3217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49328" y="325799"/>
            <a:ext cx="1429253" cy="378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7839"/>
            <a:ext cx="1267197" cy="813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19111" y="1336922"/>
            <a:ext cx="11153740" cy="3181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49328" y="325799"/>
            <a:ext cx="1429253" cy="3787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7839"/>
            <a:ext cx="1267197" cy="8139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7027" y="2944301"/>
            <a:ext cx="8817945" cy="1115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3498" y="1581153"/>
            <a:ext cx="10865002" cy="423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716" y="2699264"/>
            <a:ext cx="65512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/>
              <a:t>Lending Club Case</a:t>
            </a:r>
            <a:r>
              <a:rPr sz="5000" spc="-80" dirty="0"/>
              <a:t> </a:t>
            </a:r>
            <a:r>
              <a:rPr sz="5000" spc="-5" dirty="0"/>
              <a:t>Study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461464" y="4807975"/>
            <a:ext cx="3961765" cy="6924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Group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Members:</a:t>
            </a: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ts val="2620"/>
              </a:lnSpc>
              <a:spcBef>
                <a:spcPts val="95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Manish Sharma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345" y="760365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924" y="1351347"/>
            <a:ext cx="11786626" cy="3273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16" y="5003729"/>
            <a:ext cx="10668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Each home ownership group has an about 20% likelihood of loan default.</a:t>
            </a:r>
          </a:p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According to the second plot, those with greater loan amounts in mortgage house ownership have a higher default rate than others.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923" y="4876996"/>
            <a:ext cx="982662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The sanctioned loan (Funded Amount by Investor) is less than the sought loan amount by borrowers in the Other Home Ownership category.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826342"/>
            <a:ext cx="18630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Conclusions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63498" y="1581153"/>
            <a:ext cx="10865002" cy="46238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02590" marR="271780" indent="-374650">
              <a:lnSpc>
                <a:spcPct val="101200"/>
              </a:lnSpc>
              <a:spcBef>
                <a:spcPts val="70"/>
              </a:spcBef>
              <a:buSzPct val="90476"/>
              <a:buFont typeface="Arial"/>
              <a:buChar char="●"/>
              <a:tabLst>
                <a:tab pos="402590" algn="l"/>
                <a:tab pos="403225" algn="l"/>
                <a:tab pos="8265159" algn="l"/>
              </a:tabLst>
            </a:pPr>
            <a:r>
              <a:rPr lang="en-US" spc="-5" dirty="0"/>
              <a:t>Lending Club should limit high-interest loans with a term of 60 months since they are prone to loan default.</a:t>
            </a:r>
          </a:p>
          <a:p>
            <a:pPr marL="402590" marR="271780" indent="-374650">
              <a:lnSpc>
                <a:spcPct val="101200"/>
              </a:lnSpc>
              <a:spcBef>
                <a:spcPts val="70"/>
              </a:spcBef>
              <a:buSzPct val="90476"/>
              <a:buFont typeface="Arial"/>
              <a:buChar char="●"/>
              <a:tabLst>
                <a:tab pos="402590" algn="l"/>
                <a:tab pos="403225" algn="l"/>
                <a:tab pos="8265159" algn="l"/>
              </a:tabLst>
            </a:pPr>
            <a:r>
              <a:rPr lang="en-US" spc="-5" dirty="0"/>
              <a:t>Grades are an effective indicator for identifying defaulters. Before making loans to low-credit customers, Lending Club should get additional information from them (G to A).</a:t>
            </a:r>
          </a:p>
          <a:p>
            <a:pPr marL="402590" marR="271780" indent="-374650">
              <a:lnSpc>
                <a:spcPct val="101200"/>
              </a:lnSpc>
              <a:spcBef>
                <a:spcPts val="70"/>
              </a:spcBef>
              <a:buSzPct val="90476"/>
              <a:buFont typeface="Arial"/>
              <a:buChar char="●"/>
              <a:tabLst>
                <a:tab pos="402590" algn="l"/>
                <a:tab pos="403225" algn="l"/>
                <a:tab pos="8265159" algn="l"/>
              </a:tabLst>
            </a:pPr>
            <a:r>
              <a:rPr lang="en-US" spc="-5" dirty="0"/>
              <a:t>To maximize earnings, Lending Club should limit the quantity of loans it makes to borrowers in California, Florida, and New York.</a:t>
            </a:r>
          </a:p>
          <a:p>
            <a:pPr marL="402590" marR="271780" indent="-374650">
              <a:lnSpc>
                <a:spcPct val="101200"/>
              </a:lnSpc>
              <a:spcBef>
                <a:spcPts val="70"/>
              </a:spcBef>
              <a:buSzPct val="90476"/>
              <a:buFont typeface="Arial"/>
              <a:buChar char="●"/>
              <a:tabLst>
                <a:tab pos="402590" algn="l"/>
                <a:tab pos="403225" algn="l"/>
                <a:tab pos="8265159" algn="l"/>
              </a:tabLst>
            </a:pPr>
            <a:r>
              <a:rPr lang="en-US" spc="-5" dirty="0"/>
              <a:t>Small business loans are more likely to default. Lending Club should suspend or limit the amount of loans it makes to them.</a:t>
            </a:r>
          </a:p>
          <a:p>
            <a:pPr marL="402590" marR="271780" indent="-374650">
              <a:lnSpc>
                <a:spcPct val="101200"/>
              </a:lnSpc>
              <a:spcBef>
                <a:spcPts val="70"/>
              </a:spcBef>
              <a:buSzPct val="90476"/>
              <a:buFont typeface="Arial"/>
              <a:buChar char="●"/>
              <a:tabLst>
                <a:tab pos="402590" algn="l"/>
                <a:tab pos="403225" algn="l"/>
                <a:tab pos="8265159" algn="l"/>
              </a:tabLst>
            </a:pPr>
            <a:r>
              <a:rPr lang="en-US" spc="-5" dirty="0"/>
              <a:t>Borrowers who own a home with a mortgage take out larger loans and fail on the </a:t>
            </a:r>
            <a:r>
              <a:rPr lang="en-US" spc="-5" dirty="0" err="1"/>
              <a:t>authorised</a:t>
            </a:r>
            <a:r>
              <a:rPr lang="en-US" spc="-5" dirty="0"/>
              <a:t> loans. When the loan amount sought exceeds $12,000, Lending Club should cease making loans to this group.</a:t>
            </a:r>
          </a:p>
          <a:p>
            <a:pPr marL="402590" marR="271780" indent="-374650">
              <a:lnSpc>
                <a:spcPct val="101200"/>
              </a:lnSpc>
              <a:spcBef>
                <a:spcPts val="70"/>
              </a:spcBef>
              <a:buSzPct val="90476"/>
              <a:buFont typeface="Arial"/>
              <a:buChar char="●"/>
              <a:tabLst>
                <a:tab pos="402590" algn="l"/>
                <a:tab pos="403225" algn="l"/>
                <a:tab pos="8265159" algn="l"/>
              </a:tabLst>
            </a:pPr>
            <a:r>
              <a:rPr lang="en-US" spc="-5" dirty="0"/>
              <a:t>People who have a greater number of public negative records are more likely to file for bankruptcy. The lending club should ensure that the borrower has no public </a:t>
            </a:r>
            <a:r>
              <a:rPr lang="en-US" spc="-5" dirty="0" err="1"/>
              <a:t>unfavourable</a:t>
            </a:r>
            <a:r>
              <a:rPr lang="en-US" spc="-5" dirty="0"/>
              <a:t> records.</a:t>
            </a:r>
            <a:endParaRPr spc="-1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5"/>
            <a:ext cx="17265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Abstract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826" y="1628396"/>
            <a:ext cx="10857865" cy="280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indent="-447040">
              <a:lnSpc>
                <a:spcPct val="100000"/>
              </a:lnSpc>
              <a:spcBef>
                <a:spcPts val="100"/>
              </a:spcBef>
              <a:buSzPct val="116666"/>
              <a:buFont typeface="Arial"/>
              <a:buChar char="●"/>
              <a:tabLst>
                <a:tab pos="459105" algn="l"/>
                <a:tab pos="459740" algn="l"/>
              </a:tabLst>
            </a:pPr>
            <a:r>
              <a:rPr sz="2400" spc="-5" dirty="0">
                <a:latin typeface="Times New Roman"/>
                <a:cs typeface="Times New Roman"/>
              </a:rPr>
              <a:t>Lending club is the </a:t>
            </a:r>
            <a:r>
              <a:rPr sz="2400" spc="-10" dirty="0">
                <a:latin typeface="Times New Roman"/>
                <a:cs typeface="Times New Roman"/>
              </a:rPr>
              <a:t>largest </a:t>
            </a:r>
            <a:r>
              <a:rPr sz="2400" dirty="0">
                <a:latin typeface="Times New Roman"/>
                <a:cs typeface="Times New Roman"/>
              </a:rPr>
              <a:t>online </a:t>
            </a:r>
            <a:r>
              <a:rPr sz="2400" spc="-5" dirty="0">
                <a:latin typeface="Times New Roman"/>
                <a:cs typeface="Times New Roman"/>
              </a:rPr>
              <a:t>loan marketplace, </a:t>
            </a:r>
            <a:r>
              <a:rPr sz="2400" dirty="0">
                <a:latin typeface="Times New Roman"/>
                <a:cs typeface="Times New Roman"/>
              </a:rPr>
              <a:t>facilitating personal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loans,</a:t>
            </a:r>
            <a:endParaRPr sz="2400" dirty="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1760"/>
              </a:spcBef>
            </a:pPr>
            <a:r>
              <a:rPr sz="2400" dirty="0">
                <a:latin typeface="Times New Roman"/>
                <a:cs typeface="Times New Roman"/>
              </a:rPr>
              <a:t>business </a:t>
            </a:r>
            <a:r>
              <a:rPr sz="2400" spc="-5" dirty="0">
                <a:latin typeface="Times New Roman"/>
                <a:cs typeface="Times New Roman"/>
              </a:rPr>
              <a:t>loans, and </a:t>
            </a:r>
            <a:r>
              <a:rPr sz="2400" dirty="0">
                <a:latin typeface="Times New Roman"/>
                <a:cs typeface="Times New Roman"/>
              </a:rPr>
              <a:t>financing of </a:t>
            </a:r>
            <a:r>
              <a:rPr sz="2400" spc="-5" dirty="0">
                <a:latin typeface="Times New Roman"/>
                <a:cs typeface="Times New Roman"/>
              </a:rPr>
              <a:t>medical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procedures.</a:t>
            </a:r>
          </a:p>
          <a:p>
            <a:pPr marL="459105" indent="-447040">
              <a:lnSpc>
                <a:spcPct val="100000"/>
              </a:lnSpc>
              <a:spcBef>
                <a:spcPts val="1855"/>
              </a:spcBef>
              <a:buSzPct val="116666"/>
              <a:buFont typeface="Arial"/>
              <a:buChar char="●"/>
              <a:tabLst>
                <a:tab pos="459105" algn="l"/>
                <a:tab pos="459740" algn="l"/>
              </a:tabLst>
            </a:pPr>
            <a:r>
              <a:rPr sz="2400" spc="-5" dirty="0">
                <a:latin typeface="Times New Roman"/>
                <a:cs typeface="Times New Roman"/>
              </a:rPr>
              <a:t>Borrowers can easily access lower interest </a:t>
            </a:r>
            <a:r>
              <a:rPr sz="2400" dirty="0">
                <a:latin typeface="Times New Roman"/>
                <a:cs typeface="Times New Roman"/>
              </a:rPr>
              <a:t>rate </a:t>
            </a:r>
            <a:r>
              <a:rPr sz="2400" spc="-5" dirty="0">
                <a:latin typeface="Times New Roman"/>
                <a:cs typeface="Times New Roman"/>
              </a:rPr>
              <a:t>loans through </a:t>
            </a:r>
            <a:r>
              <a:rPr sz="2400" dirty="0">
                <a:latin typeface="Times New Roman"/>
                <a:cs typeface="Times New Roman"/>
              </a:rPr>
              <a:t>a fast online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interface.</a:t>
            </a:r>
            <a:endParaRPr sz="2400" dirty="0">
              <a:latin typeface="Times New Roman"/>
              <a:cs typeface="Times New Roman"/>
            </a:endParaRPr>
          </a:p>
          <a:p>
            <a:pPr marL="459105" marR="5080" indent="-447040">
              <a:lnSpc>
                <a:spcPct val="161100"/>
              </a:lnSpc>
              <a:spcBef>
                <a:spcPts val="385"/>
              </a:spcBef>
              <a:buSzPct val="116666"/>
              <a:buFont typeface="Arial"/>
              <a:buChar char="●"/>
              <a:tabLst>
                <a:tab pos="459105" algn="l"/>
                <a:tab pos="45974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objective of </a:t>
            </a:r>
            <a:r>
              <a:rPr sz="2400" spc="-5" dirty="0">
                <a:latin typeface="Times New Roman"/>
                <a:cs typeface="Times New Roman"/>
              </a:rPr>
              <a:t>analysis is to 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the information about </a:t>
            </a:r>
            <a:r>
              <a:rPr sz="2400" dirty="0">
                <a:latin typeface="Times New Roman"/>
                <a:cs typeface="Times New Roman"/>
              </a:rPr>
              <a:t>past </a:t>
            </a:r>
            <a:r>
              <a:rPr sz="2400" spc="-5" dirty="0">
                <a:latin typeface="Times New Roman"/>
                <a:cs typeface="Times New Roman"/>
              </a:rPr>
              <a:t>loan applicants and </a:t>
            </a:r>
            <a:r>
              <a:rPr sz="2400" dirty="0">
                <a:latin typeface="Times New Roman"/>
                <a:cs typeface="Times New Roman"/>
              </a:rPr>
              <a:t>find  </a:t>
            </a:r>
            <a:r>
              <a:rPr sz="2400" spc="-5" dirty="0">
                <a:latin typeface="Times New Roman"/>
                <a:cs typeface="Times New Roman"/>
              </a:rPr>
              <a:t>whether they </a:t>
            </a:r>
            <a:r>
              <a:rPr sz="2400" dirty="0">
                <a:latin typeface="Times New Roman"/>
                <a:cs typeface="Times New Roman"/>
              </a:rPr>
              <a:t>‘defaulted’ or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5"/>
            <a:ext cx="580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imes New Roman"/>
                <a:cs typeface="Times New Roman"/>
              </a:rPr>
              <a:t>Problem </a:t>
            </a:r>
            <a:r>
              <a:rPr sz="3600" b="1" spc="-5" dirty="0">
                <a:latin typeface="Times New Roman"/>
                <a:cs typeface="Times New Roman"/>
              </a:rPr>
              <a:t>solving</a:t>
            </a:r>
            <a:r>
              <a:rPr sz="3600" b="1" spc="-5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methodology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478" y="3209460"/>
            <a:ext cx="677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5" dirty="0">
                <a:solidFill>
                  <a:srgbClr val="0B57D3"/>
                </a:solidFill>
                <a:latin typeface="Roboto"/>
                <a:cs typeface="Roboto"/>
              </a:rPr>
              <a:t>Data  Cleaning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848" y="3917739"/>
            <a:ext cx="112903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solidFill>
                  <a:srgbClr val="0B57D3"/>
                </a:solidFill>
                <a:latin typeface="RobotoRegular"/>
                <a:cs typeface="RobotoRegular"/>
              </a:rPr>
              <a:t>Removing the</a:t>
            </a:r>
            <a:r>
              <a:rPr sz="1100" spc="-90" dirty="0">
                <a:solidFill>
                  <a:srgbClr val="0B57D3"/>
                </a:solidFill>
                <a:latin typeface="RobotoRegular"/>
                <a:cs typeface="RobotoRegular"/>
              </a:rPr>
              <a:t> </a:t>
            </a:r>
            <a:r>
              <a:rPr sz="1100" spc="-5" dirty="0">
                <a:solidFill>
                  <a:srgbClr val="0B57D3"/>
                </a:solidFill>
                <a:latin typeface="RobotoRegular"/>
                <a:cs typeface="RobotoRegular"/>
              </a:rPr>
              <a:t>null  valued columns,  unnecessary  variables and  checking the null  value percentage  and </a:t>
            </a:r>
            <a:r>
              <a:rPr sz="1100" spc="-10" dirty="0">
                <a:solidFill>
                  <a:srgbClr val="0B57D3"/>
                </a:solidFill>
                <a:latin typeface="RobotoRegular"/>
                <a:cs typeface="RobotoRegular"/>
              </a:rPr>
              <a:t>removing </a:t>
            </a:r>
            <a:r>
              <a:rPr sz="1100" spc="-5" dirty="0">
                <a:solidFill>
                  <a:srgbClr val="0B57D3"/>
                </a:solidFill>
                <a:latin typeface="RobotoRegular"/>
                <a:cs typeface="RobotoRegular"/>
              </a:rPr>
              <a:t>the  </a:t>
            </a:r>
            <a:r>
              <a:rPr sz="1100" spc="-10" dirty="0">
                <a:solidFill>
                  <a:srgbClr val="0B57D3"/>
                </a:solidFill>
                <a:latin typeface="RobotoRegular"/>
                <a:cs typeface="RobotoRegular"/>
              </a:rPr>
              <a:t>respective</a:t>
            </a:r>
            <a:r>
              <a:rPr sz="1100" spc="-20" dirty="0">
                <a:solidFill>
                  <a:srgbClr val="0B57D3"/>
                </a:solidFill>
                <a:latin typeface="RobotoRegular"/>
                <a:cs typeface="RobotoRegular"/>
              </a:rPr>
              <a:t> </a:t>
            </a:r>
            <a:r>
              <a:rPr sz="1100" spc="-10" dirty="0">
                <a:solidFill>
                  <a:srgbClr val="0B57D3"/>
                </a:solidFill>
                <a:latin typeface="RobotoRegular"/>
                <a:cs typeface="RobotoRegular"/>
              </a:rPr>
              <a:t>rows.</a:t>
            </a:r>
            <a:endParaRPr sz="1100" dirty="0">
              <a:latin typeface="RobotoRegular"/>
              <a:cs typeface="RobotoRegula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5446" y="1898091"/>
            <a:ext cx="10900410" cy="1216025"/>
            <a:chOff x="665446" y="1898091"/>
            <a:chExt cx="10900410" cy="1216025"/>
          </a:xfrm>
        </p:grpSpPr>
        <p:sp>
          <p:nvSpPr>
            <p:cNvPr id="6" name="object 6"/>
            <p:cNvSpPr/>
            <p:nvPr/>
          </p:nvSpPr>
          <p:spPr>
            <a:xfrm>
              <a:off x="665446" y="2717694"/>
              <a:ext cx="1698625" cy="191770"/>
            </a:xfrm>
            <a:custGeom>
              <a:avLst/>
              <a:gdLst/>
              <a:ahLst/>
              <a:cxnLst/>
              <a:rect l="l" t="t" r="r" b="b"/>
              <a:pathLst>
                <a:path w="1698625" h="191769">
                  <a:moveTo>
                    <a:pt x="1698286" y="191199"/>
                  </a:moveTo>
                  <a:lnTo>
                    <a:pt x="185367" y="191199"/>
                  </a:lnTo>
                  <a:lnTo>
                    <a:pt x="0" y="0"/>
                  </a:lnTo>
                  <a:lnTo>
                    <a:pt x="1512919" y="0"/>
                  </a:lnTo>
                  <a:lnTo>
                    <a:pt x="1698286" y="191199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5538" y="2922794"/>
              <a:ext cx="1698625" cy="191770"/>
            </a:xfrm>
            <a:custGeom>
              <a:avLst/>
              <a:gdLst/>
              <a:ahLst/>
              <a:cxnLst/>
              <a:rect l="l" t="t" r="r" b="b"/>
              <a:pathLst>
                <a:path w="1698625" h="191769">
                  <a:moveTo>
                    <a:pt x="1512919" y="191199"/>
                  </a:moveTo>
                  <a:lnTo>
                    <a:pt x="0" y="191199"/>
                  </a:lnTo>
                  <a:lnTo>
                    <a:pt x="185367" y="0"/>
                  </a:lnTo>
                  <a:lnTo>
                    <a:pt x="1698286" y="0"/>
                  </a:lnTo>
                  <a:lnTo>
                    <a:pt x="1512919" y="1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1833" y="2717694"/>
              <a:ext cx="1694180" cy="191770"/>
            </a:xfrm>
            <a:custGeom>
              <a:avLst/>
              <a:gdLst/>
              <a:ahLst/>
              <a:cxnLst/>
              <a:rect l="l" t="t" r="r" b="b"/>
              <a:pathLst>
                <a:path w="1694179" h="191769">
                  <a:moveTo>
                    <a:pt x="1694059" y="191199"/>
                  </a:moveTo>
                  <a:lnTo>
                    <a:pt x="185367" y="191199"/>
                  </a:lnTo>
                  <a:lnTo>
                    <a:pt x="0" y="0"/>
                  </a:lnTo>
                  <a:lnTo>
                    <a:pt x="1508709" y="0"/>
                  </a:lnTo>
                  <a:lnTo>
                    <a:pt x="1694059" y="191199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1925" y="2922794"/>
              <a:ext cx="1694180" cy="191770"/>
            </a:xfrm>
            <a:custGeom>
              <a:avLst/>
              <a:gdLst/>
              <a:ahLst/>
              <a:cxnLst/>
              <a:rect l="l" t="t" r="r" b="b"/>
              <a:pathLst>
                <a:path w="1694179" h="191769">
                  <a:moveTo>
                    <a:pt x="1508691" y="191199"/>
                  </a:moveTo>
                  <a:lnTo>
                    <a:pt x="0" y="191199"/>
                  </a:lnTo>
                  <a:lnTo>
                    <a:pt x="185367" y="0"/>
                  </a:lnTo>
                  <a:lnTo>
                    <a:pt x="1694066" y="0"/>
                  </a:lnTo>
                  <a:lnTo>
                    <a:pt x="1508691" y="1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7414" y="1902853"/>
              <a:ext cx="789940" cy="989330"/>
            </a:xfrm>
            <a:custGeom>
              <a:avLst/>
              <a:gdLst/>
              <a:ahLst/>
              <a:cxnLst/>
              <a:rect l="l" t="t" r="r" b="b"/>
              <a:pathLst>
                <a:path w="789939" h="989330">
                  <a:moveTo>
                    <a:pt x="0" y="0"/>
                  </a:moveTo>
                  <a:lnTo>
                    <a:pt x="789548" y="989165"/>
                  </a:lnTo>
                </a:path>
              </a:pathLst>
            </a:custGeom>
            <a:ln w="9524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31717" y="2717769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60" h="191769">
                  <a:moveTo>
                    <a:pt x="2016270" y="191199"/>
                  </a:moveTo>
                  <a:lnTo>
                    <a:pt x="185374" y="191199"/>
                  </a:lnTo>
                  <a:lnTo>
                    <a:pt x="0" y="0"/>
                  </a:lnTo>
                  <a:lnTo>
                    <a:pt x="1830896" y="0"/>
                  </a:lnTo>
                  <a:lnTo>
                    <a:pt x="2016270" y="191199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31817" y="2922869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60" h="191769">
                  <a:moveTo>
                    <a:pt x="1830896" y="191199"/>
                  </a:moveTo>
                  <a:lnTo>
                    <a:pt x="0" y="191199"/>
                  </a:lnTo>
                  <a:lnTo>
                    <a:pt x="185374" y="0"/>
                  </a:lnTo>
                  <a:lnTo>
                    <a:pt x="2016270" y="0"/>
                  </a:lnTo>
                  <a:lnTo>
                    <a:pt x="1830896" y="191199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18086" y="1902853"/>
              <a:ext cx="789940" cy="989330"/>
            </a:xfrm>
            <a:custGeom>
              <a:avLst/>
              <a:gdLst/>
              <a:ahLst/>
              <a:cxnLst/>
              <a:rect l="l" t="t" r="r" b="b"/>
              <a:pathLst>
                <a:path w="789940" h="989330">
                  <a:moveTo>
                    <a:pt x="0" y="0"/>
                  </a:moveTo>
                  <a:lnTo>
                    <a:pt x="789548" y="989165"/>
                  </a:lnTo>
                </a:path>
              </a:pathLst>
            </a:custGeom>
            <a:ln w="9524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12388" y="2717769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2016270" y="191199"/>
                  </a:moveTo>
                  <a:lnTo>
                    <a:pt x="185374" y="191199"/>
                  </a:lnTo>
                  <a:lnTo>
                    <a:pt x="0" y="0"/>
                  </a:lnTo>
                  <a:lnTo>
                    <a:pt x="1830896" y="0"/>
                  </a:lnTo>
                  <a:lnTo>
                    <a:pt x="2016270" y="191199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12488" y="2922869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1830896" y="191199"/>
                  </a:moveTo>
                  <a:lnTo>
                    <a:pt x="0" y="191199"/>
                  </a:lnTo>
                  <a:lnTo>
                    <a:pt x="185374" y="0"/>
                  </a:lnTo>
                  <a:lnTo>
                    <a:pt x="2016270" y="0"/>
                  </a:lnTo>
                  <a:lnTo>
                    <a:pt x="1830896" y="191199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45155" y="2717694"/>
              <a:ext cx="2220595" cy="191770"/>
            </a:xfrm>
            <a:custGeom>
              <a:avLst/>
              <a:gdLst/>
              <a:ahLst/>
              <a:cxnLst/>
              <a:rect l="l" t="t" r="r" b="b"/>
              <a:pathLst>
                <a:path w="2220595" h="191769">
                  <a:moveTo>
                    <a:pt x="2220095" y="191199"/>
                  </a:moveTo>
                  <a:lnTo>
                    <a:pt x="185349" y="191199"/>
                  </a:lnTo>
                  <a:lnTo>
                    <a:pt x="0" y="0"/>
                  </a:lnTo>
                  <a:lnTo>
                    <a:pt x="2034720" y="0"/>
                  </a:lnTo>
                  <a:lnTo>
                    <a:pt x="2220095" y="191199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45281" y="2922794"/>
              <a:ext cx="2220595" cy="191770"/>
            </a:xfrm>
            <a:custGeom>
              <a:avLst/>
              <a:gdLst/>
              <a:ahLst/>
              <a:cxnLst/>
              <a:rect l="l" t="t" r="r" b="b"/>
              <a:pathLst>
                <a:path w="2220595" h="191769">
                  <a:moveTo>
                    <a:pt x="2034720" y="191199"/>
                  </a:moveTo>
                  <a:lnTo>
                    <a:pt x="0" y="191199"/>
                  </a:lnTo>
                  <a:lnTo>
                    <a:pt x="185349" y="0"/>
                  </a:lnTo>
                  <a:lnTo>
                    <a:pt x="2220095" y="0"/>
                  </a:lnTo>
                  <a:lnTo>
                    <a:pt x="2034720" y="1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88507" y="1902853"/>
              <a:ext cx="789940" cy="989330"/>
            </a:xfrm>
            <a:custGeom>
              <a:avLst/>
              <a:gdLst/>
              <a:ahLst/>
              <a:cxnLst/>
              <a:rect l="l" t="t" r="r" b="b"/>
              <a:pathLst>
                <a:path w="789940" h="989330">
                  <a:moveTo>
                    <a:pt x="0" y="0"/>
                  </a:moveTo>
                  <a:lnTo>
                    <a:pt x="789548" y="989165"/>
                  </a:lnTo>
                </a:path>
              </a:pathLst>
            </a:custGeom>
            <a:ln w="9524">
              <a:solidFill>
                <a:srgbClr val="C1C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82809" y="2717769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2016270" y="191199"/>
                  </a:moveTo>
                  <a:lnTo>
                    <a:pt x="185374" y="191199"/>
                  </a:lnTo>
                  <a:lnTo>
                    <a:pt x="0" y="0"/>
                  </a:lnTo>
                  <a:lnTo>
                    <a:pt x="1830896" y="0"/>
                  </a:lnTo>
                  <a:lnTo>
                    <a:pt x="2016270" y="191199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82909" y="2922869"/>
              <a:ext cx="2016760" cy="191770"/>
            </a:xfrm>
            <a:custGeom>
              <a:avLst/>
              <a:gdLst/>
              <a:ahLst/>
              <a:cxnLst/>
              <a:rect l="l" t="t" r="r" b="b"/>
              <a:pathLst>
                <a:path w="2016759" h="191769">
                  <a:moveTo>
                    <a:pt x="1830896" y="191199"/>
                  </a:moveTo>
                  <a:lnTo>
                    <a:pt x="0" y="191199"/>
                  </a:lnTo>
                  <a:lnTo>
                    <a:pt x="185374" y="0"/>
                  </a:lnTo>
                  <a:lnTo>
                    <a:pt x="2016270" y="0"/>
                  </a:lnTo>
                  <a:lnTo>
                    <a:pt x="1830896" y="191199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44516" y="3209460"/>
            <a:ext cx="1113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5" dirty="0">
                <a:solidFill>
                  <a:srgbClr val="0B57D3"/>
                </a:solidFill>
                <a:latin typeface="Roboto"/>
                <a:cs typeface="Roboto"/>
              </a:rPr>
              <a:t>Data  Understanding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5923" y="3917777"/>
            <a:ext cx="105981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10" dirty="0">
                <a:solidFill>
                  <a:srgbClr val="0B57D3"/>
                </a:solidFill>
                <a:latin typeface="RobotoRegular"/>
                <a:cs typeface="RobotoRegular"/>
              </a:rPr>
              <a:t>Working </a:t>
            </a:r>
            <a:r>
              <a:rPr sz="1100" spc="-5" dirty="0">
                <a:solidFill>
                  <a:srgbClr val="0B57D3"/>
                </a:solidFill>
                <a:latin typeface="RobotoRegular"/>
                <a:cs typeface="RobotoRegular"/>
              </a:rPr>
              <a:t>with</a:t>
            </a:r>
            <a:r>
              <a:rPr sz="1100" spc="-65" dirty="0">
                <a:solidFill>
                  <a:srgbClr val="0B57D3"/>
                </a:solidFill>
                <a:latin typeface="RobotoRegular"/>
                <a:cs typeface="RobotoRegular"/>
              </a:rPr>
              <a:t> </a:t>
            </a:r>
            <a:r>
              <a:rPr sz="1100" spc="-5" dirty="0">
                <a:solidFill>
                  <a:srgbClr val="0B57D3"/>
                </a:solidFill>
                <a:latin typeface="RobotoRegular"/>
                <a:cs typeface="RobotoRegular"/>
              </a:rPr>
              <a:t>the  Data Dictionary  and getting  knowledge of all  the columns</a:t>
            </a:r>
            <a:r>
              <a:rPr sz="1100" spc="-85" dirty="0">
                <a:solidFill>
                  <a:srgbClr val="0B57D3"/>
                </a:solidFill>
                <a:latin typeface="RobotoRegular"/>
                <a:cs typeface="RobotoRegular"/>
              </a:rPr>
              <a:t> </a:t>
            </a:r>
            <a:r>
              <a:rPr sz="1100" spc="-5" dirty="0">
                <a:solidFill>
                  <a:srgbClr val="0B57D3"/>
                </a:solidFill>
                <a:latin typeface="RobotoRegular"/>
                <a:cs typeface="RobotoRegular"/>
              </a:rPr>
              <a:t>and  their domain  speciﬁc</a:t>
            </a:r>
            <a:r>
              <a:rPr sz="1100" spc="-20" dirty="0">
                <a:solidFill>
                  <a:srgbClr val="0B57D3"/>
                </a:solidFill>
                <a:latin typeface="RobotoRegular"/>
                <a:cs typeface="RobotoRegular"/>
              </a:rPr>
              <a:t> </a:t>
            </a:r>
            <a:r>
              <a:rPr sz="1100" spc="-5" dirty="0">
                <a:solidFill>
                  <a:srgbClr val="0B57D3"/>
                </a:solidFill>
                <a:latin typeface="RobotoRegular"/>
                <a:cs typeface="RobotoRegular"/>
              </a:rPr>
              <a:t>uses</a:t>
            </a:r>
            <a:endParaRPr sz="1100">
              <a:latin typeface="RobotoRegular"/>
              <a:cs typeface="Roboto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31629" y="3330565"/>
            <a:ext cx="14185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0B57D3"/>
                </a:solidFill>
                <a:latin typeface="Roboto"/>
                <a:cs typeface="Roboto"/>
              </a:rPr>
              <a:t>Recommendations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07130" y="3917777"/>
            <a:ext cx="145224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solidFill>
                  <a:srgbClr val="0B57D3"/>
                </a:solidFill>
                <a:latin typeface="RobotoRegular"/>
                <a:cs typeface="RobotoRegular"/>
              </a:rPr>
              <a:t>Analysing all plots and  </a:t>
            </a:r>
            <a:r>
              <a:rPr sz="1100" spc="-10" dirty="0">
                <a:solidFill>
                  <a:srgbClr val="0B57D3"/>
                </a:solidFill>
                <a:latin typeface="RobotoRegular"/>
                <a:cs typeface="RobotoRegular"/>
              </a:rPr>
              <a:t>recommendations </a:t>
            </a:r>
            <a:r>
              <a:rPr sz="1100" spc="-5" dirty="0">
                <a:solidFill>
                  <a:srgbClr val="0B57D3"/>
                </a:solidFill>
                <a:latin typeface="RobotoRegular"/>
                <a:cs typeface="RobotoRegular"/>
              </a:rPr>
              <a:t>for  </a:t>
            </a:r>
            <a:r>
              <a:rPr sz="1100" spc="-10" dirty="0">
                <a:solidFill>
                  <a:srgbClr val="0B57D3"/>
                </a:solidFill>
                <a:latin typeface="RobotoRegular"/>
                <a:cs typeface="RobotoRegular"/>
              </a:rPr>
              <a:t>reducing </a:t>
            </a:r>
            <a:r>
              <a:rPr sz="1100" spc="-5" dirty="0">
                <a:solidFill>
                  <a:srgbClr val="0B57D3"/>
                </a:solidFill>
                <a:latin typeface="RobotoRegular"/>
                <a:cs typeface="RobotoRegular"/>
              </a:rPr>
              <a:t>the loss of  business by detecting  columns best which  contribute </a:t>
            </a:r>
            <a:r>
              <a:rPr sz="1100" spc="-10" dirty="0">
                <a:solidFill>
                  <a:srgbClr val="0B57D3"/>
                </a:solidFill>
                <a:latin typeface="RobotoRegular"/>
                <a:cs typeface="RobotoRegular"/>
              </a:rPr>
              <a:t>to </a:t>
            </a:r>
            <a:r>
              <a:rPr sz="1100" spc="-5" dirty="0">
                <a:solidFill>
                  <a:srgbClr val="0B57D3"/>
                </a:solidFill>
                <a:latin typeface="RobotoRegular"/>
                <a:cs typeface="RobotoRegular"/>
              </a:rPr>
              <a:t>loan  defaulters.</a:t>
            </a:r>
            <a:endParaRPr sz="1100">
              <a:latin typeface="RobotoRegular"/>
              <a:cs typeface="Roboto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41761" y="1814146"/>
            <a:ext cx="5473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solidFill>
                  <a:srgbClr val="858585"/>
                </a:solidFill>
                <a:latin typeface="RobotoRegular"/>
                <a:cs typeface="RobotoRegular"/>
              </a:rPr>
              <a:t>Data  Analysis</a:t>
            </a:r>
            <a:endParaRPr sz="1100">
              <a:latin typeface="RobotoRegular"/>
              <a:cs typeface="Roboto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01231" y="3209527"/>
            <a:ext cx="778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5" dirty="0">
                <a:solidFill>
                  <a:srgbClr val="858585"/>
                </a:solidFill>
                <a:latin typeface="Roboto"/>
                <a:cs typeface="Roboto"/>
              </a:rPr>
              <a:t>Uni</a:t>
            </a:r>
            <a:r>
              <a:rPr sz="1300" b="1" spc="-10" dirty="0">
                <a:solidFill>
                  <a:srgbClr val="858585"/>
                </a:solidFill>
                <a:latin typeface="Roboto"/>
                <a:cs typeface="Roboto"/>
              </a:rPr>
              <a:t>v</a:t>
            </a:r>
            <a:r>
              <a:rPr sz="1300" b="1" spc="-5" dirty="0">
                <a:solidFill>
                  <a:srgbClr val="858585"/>
                </a:solidFill>
                <a:latin typeface="Roboto"/>
                <a:cs typeface="Roboto"/>
              </a:rPr>
              <a:t>ariate  </a:t>
            </a:r>
            <a:r>
              <a:rPr sz="1300" b="1" spc="-10" dirty="0">
                <a:solidFill>
                  <a:srgbClr val="858585"/>
                </a:solidFill>
                <a:latin typeface="Roboto"/>
                <a:cs typeface="Roboto"/>
              </a:rPr>
              <a:t>Analysis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79114" y="3917815"/>
            <a:ext cx="14884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solidFill>
                  <a:srgbClr val="858585"/>
                </a:solidFill>
                <a:latin typeface="RobotoRegular"/>
                <a:cs typeface="RobotoRegular"/>
              </a:rPr>
              <a:t>Analysing each</a:t>
            </a:r>
            <a:r>
              <a:rPr sz="1100" spc="-85" dirty="0">
                <a:solidFill>
                  <a:srgbClr val="858585"/>
                </a:solidFill>
                <a:latin typeface="RobotoRegular"/>
                <a:cs typeface="RobotoRegular"/>
              </a:rPr>
              <a:t> </a:t>
            </a:r>
            <a:r>
              <a:rPr sz="1100" spc="-5" dirty="0">
                <a:solidFill>
                  <a:srgbClr val="858585"/>
                </a:solidFill>
                <a:latin typeface="RobotoRegular"/>
                <a:cs typeface="RobotoRegular"/>
              </a:rPr>
              <a:t>column,  plotting the  distributions of each  column.</a:t>
            </a:r>
            <a:endParaRPr sz="1100">
              <a:latin typeface="RobotoRegular"/>
              <a:cs typeface="RobotoRegula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22430" y="1814146"/>
            <a:ext cx="5473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solidFill>
                  <a:srgbClr val="858585"/>
                </a:solidFill>
                <a:latin typeface="RobotoRegular"/>
                <a:cs typeface="RobotoRegular"/>
              </a:rPr>
              <a:t>Data  Analysis</a:t>
            </a:r>
            <a:endParaRPr sz="1100">
              <a:latin typeface="RobotoRegular"/>
              <a:cs typeface="RobotoRegular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59784" y="3162113"/>
            <a:ext cx="1351915" cy="173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 marR="463550">
              <a:lnSpc>
                <a:spcPct val="115399"/>
              </a:lnSpc>
              <a:spcBef>
                <a:spcPts val="100"/>
              </a:spcBef>
            </a:pPr>
            <a:r>
              <a:rPr sz="1300" b="1" spc="-5" dirty="0">
                <a:solidFill>
                  <a:srgbClr val="858585"/>
                </a:solidFill>
                <a:latin typeface="Roboto"/>
                <a:cs typeface="Roboto"/>
              </a:rPr>
              <a:t>Segmented  </a:t>
            </a:r>
            <a:r>
              <a:rPr sz="1300" b="1" spc="-10" dirty="0">
                <a:solidFill>
                  <a:srgbClr val="858585"/>
                </a:solidFill>
                <a:latin typeface="Roboto"/>
                <a:cs typeface="Roboto"/>
              </a:rPr>
              <a:t>Univariate  Analysis</a:t>
            </a:r>
            <a:endParaRPr sz="1300">
              <a:latin typeface="Roboto"/>
              <a:cs typeface="Roboto"/>
            </a:endParaRPr>
          </a:p>
          <a:p>
            <a:pPr marL="12700" marR="5080">
              <a:lnSpc>
                <a:spcPct val="113599"/>
              </a:lnSpc>
              <a:spcBef>
                <a:spcPts val="550"/>
              </a:spcBef>
            </a:pPr>
            <a:r>
              <a:rPr sz="1100" spc="-5" dirty="0">
                <a:solidFill>
                  <a:srgbClr val="858585"/>
                </a:solidFill>
                <a:latin typeface="RobotoRegular"/>
                <a:cs typeface="RobotoRegular"/>
              </a:rPr>
              <a:t>Analysing the  continuous data  columns with </a:t>
            </a:r>
            <a:r>
              <a:rPr sz="1100" spc="-10" dirty="0">
                <a:solidFill>
                  <a:srgbClr val="858585"/>
                </a:solidFill>
                <a:latin typeface="RobotoRegular"/>
                <a:cs typeface="RobotoRegular"/>
              </a:rPr>
              <a:t>respect  to </a:t>
            </a:r>
            <a:r>
              <a:rPr sz="1100" spc="-5" dirty="0">
                <a:solidFill>
                  <a:srgbClr val="858585"/>
                </a:solidFill>
                <a:latin typeface="RobotoRegular"/>
                <a:cs typeface="RobotoRegular"/>
              </a:rPr>
              <a:t>the categorical  column</a:t>
            </a:r>
            <a:endParaRPr sz="1100">
              <a:latin typeface="RobotoRegular"/>
              <a:cs typeface="RobotoRegular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92850" y="1814146"/>
            <a:ext cx="5473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solidFill>
                  <a:srgbClr val="858585"/>
                </a:solidFill>
                <a:latin typeface="RobotoRegular"/>
                <a:cs typeface="RobotoRegular"/>
              </a:rPr>
              <a:t>Data  Analysis</a:t>
            </a:r>
            <a:endParaRPr sz="1100">
              <a:latin typeface="RobotoRegular"/>
              <a:cs typeface="RobotoRegular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52331" y="3300133"/>
            <a:ext cx="683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5" dirty="0">
                <a:solidFill>
                  <a:srgbClr val="858585"/>
                </a:solidFill>
                <a:latin typeface="Roboto"/>
                <a:cs typeface="Roboto"/>
              </a:rPr>
              <a:t>Bi</a:t>
            </a:r>
            <a:r>
              <a:rPr sz="1300" b="1" spc="-10" dirty="0">
                <a:solidFill>
                  <a:srgbClr val="858585"/>
                </a:solidFill>
                <a:latin typeface="Roboto"/>
                <a:cs typeface="Roboto"/>
              </a:rPr>
              <a:t>v</a:t>
            </a:r>
            <a:r>
              <a:rPr sz="1300" b="1" spc="-5" dirty="0">
                <a:solidFill>
                  <a:srgbClr val="858585"/>
                </a:solidFill>
                <a:latin typeface="Roboto"/>
                <a:cs typeface="Roboto"/>
              </a:rPr>
              <a:t>ariate  </a:t>
            </a:r>
            <a:r>
              <a:rPr sz="1300" b="1" spc="-10" dirty="0">
                <a:solidFill>
                  <a:srgbClr val="858585"/>
                </a:solidFill>
                <a:latin typeface="Roboto"/>
                <a:cs typeface="Roboto"/>
              </a:rPr>
              <a:t>Analysis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30204" y="3917815"/>
            <a:ext cx="139954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solidFill>
                  <a:srgbClr val="858585"/>
                </a:solidFill>
                <a:latin typeface="RobotoRegular"/>
                <a:cs typeface="RobotoRegular"/>
              </a:rPr>
              <a:t>Analysing the two  variable behaviour</a:t>
            </a:r>
            <a:r>
              <a:rPr sz="1100" spc="-70" dirty="0">
                <a:solidFill>
                  <a:srgbClr val="858585"/>
                </a:solidFill>
                <a:latin typeface="RobotoRegular"/>
                <a:cs typeface="RobotoRegular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RobotoRegular"/>
                <a:cs typeface="RobotoRegular"/>
              </a:rPr>
              <a:t>like  </a:t>
            </a:r>
            <a:r>
              <a:rPr sz="1100" spc="-5" dirty="0">
                <a:solidFill>
                  <a:srgbClr val="858585"/>
                </a:solidFill>
                <a:latin typeface="RobotoRegular"/>
                <a:cs typeface="RobotoRegular"/>
              </a:rPr>
              <a:t>term and loan status  with </a:t>
            </a:r>
            <a:r>
              <a:rPr sz="1100" spc="-10" dirty="0">
                <a:solidFill>
                  <a:srgbClr val="858585"/>
                </a:solidFill>
                <a:latin typeface="RobotoRegular"/>
                <a:cs typeface="RobotoRegular"/>
              </a:rPr>
              <a:t>respect to </a:t>
            </a:r>
            <a:r>
              <a:rPr sz="1100" spc="-5" dirty="0">
                <a:solidFill>
                  <a:srgbClr val="858585"/>
                </a:solidFill>
                <a:latin typeface="RobotoRegular"/>
                <a:cs typeface="RobotoRegular"/>
              </a:rPr>
              <a:t>loan  amount.</a:t>
            </a:r>
            <a:endParaRPr sz="11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5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620" y="5303849"/>
            <a:ext cx="1008761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There are just two loan lengths available: 36 months and 60 months. Approximately 75% of borrowers took out loans with a period of 36 months.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In the given data set, charged-off borrowers account for around 15% of the total, while fully paid borrowers account for approximately 85%.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9322" y="1703646"/>
            <a:ext cx="4596624" cy="3255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5883" y="1799066"/>
            <a:ext cx="4552281" cy="3232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835525" marR="5080">
              <a:lnSpc>
                <a:spcPts val="2850"/>
              </a:lnSpc>
              <a:spcBef>
                <a:spcPts val="219"/>
              </a:spcBef>
            </a:pPr>
            <a:r>
              <a:rPr lang="en-US" spc="-5" dirty="0"/>
              <a:t>When the loan interest rate is high, the loan is more likely to default.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5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8463" y="5089222"/>
            <a:ext cx="6177280" cy="9931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lang="en-US" sz="2100" spc="-5" dirty="0">
                <a:latin typeface="Times New Roman"/>
                <a:cs typeface="Times New Roman"/>
              </a:rPr>
              <a:t>The default rate is high in the 60-month term because most customers took out large loans with hefty interest rates and had difficulty repaying the money to the bank.</a:t>
            </a:r>
            <a:endParaRPr sz="21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9048" y="1266472"/>
            <a:ext cx="11222990" cy="5591810"/>
            <a:chOff x="529048" y="1266472"/>
            <a:chExt cx="11222990" cy="5591810"/>
          </a:xfrm>
        </p:grpSpPr>
        <p:sp>
          <p:nvSpPr>
            <p:cNvPr id="5" name="object 5"/>
            <p:cNvSpPr/>
            <p:nvPr/>
          </p:nvSpPr>
          <p:spPr>
            <a:xfrm>
              <a:off x="529048" y="1280147"/>
              <a:ext cx="5855363" cy="32743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3873" y="4451966"/>
              <a:ext cx="4124366" cy="2406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87187" y="1266472"/>
              <a:ext cx="5464738" cy="31718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5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399" y="1333022"/>
            <a:ext cx="12039600" cy="3513454"/>
            <a:chOff x="152399" y="1333022"/>
            <a:chExt cx="12039600" cy="3513454"/>
          </a:xfrm>
        </p:grpSpPr>
        <p:sp>
          <p:nvSpPr>
            <p:cNvPr id="4" name="object 4"/>
            <p:cNvSpPr/>
            <p:nvPr/>
          </p:nvSpPr>
          <p:spPr>
            <a:xfrm>
              <a:off x="6361837" y="1333022"/>
              <a:ext cx="5830138" cy="35130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399" y="1333022"/>
              <a:ext cx="6209437" cy="34363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973" y="5137171"/>
            <a:ext cx="1110361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spc="-5" dirty="0">
                <a:latin typeface="Arial"/>
                <a:cs typeface="Arial"/>
              </a:rPr>
              <a:t>Grades are an excellent category for predicting a borrower's likelihood of defaulting on a loan.</a:t>
            </a: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spc="-5" dirty="0">
                <a:latin typeface="Arial"/>
                <a:cs typeface="Arial"/>
              </a:rPr>
              <a:t>Lower grades (E,F,G) are more likely to default on a debt than better grades (A,B).</a:t>
            </a: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z="1800" spc="-5" dirty="0">
                <a:latin typeface="Arial"/>
                <a:cs typeface="Arial"/>
              </a:rPr>
              <a:t>Furthermore, lower grades are receiving loans with higher interest rates, which may be the cause of loan default.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5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273" y="5126398"/>
            <a:ext cx="1065085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Borrowers in California, Florida, and Texas default on their loans at a higher rate than those in other states.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6199" y="1647471"/>
            <a:ext cx="11201377" cy="2856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5" y="760365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5984" y="1417147"/>
            <a:ext cx="8838644" cy="4446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2898" y="5858945"/>
            <a:ext cx="92970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Lenders who took out loans for small businesses have defaulted at a higher rate.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623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RobotoRegular</vt:lpstr>
      <vt:lpstr>Times New Roman</vt:lpstr>
      <vt:lpstr>Office Theme</vt:lpstr>
      <vt:lpstr>Lending Club Case Study</vt:lpstr>
      <vt:lpstr>Abstract</vt:lpstr>
      <vt:lpstr>Problem solving methodology</vt:lpstr>
      <vt:lpstr>Analysis</vt:lpstr>
      <vt:lpstr>When the loan interest rate is high, the loan is more likely to default.</vt:lpstr>
      <vt:lpstr>Analysis</vt:lpstr>
      <vt:lpstr>Analysis</vt:lpstr>
      <vt:lpstr>Analysis</vt:lpstr>
      <vt:lpstr>Analysis</vt:lpstr>
      <vt:lpstr>Analysis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cp:lastModifiedBy>Manish Sharma</cp:lastModifiedBy>
  <cp:revision>2</cp:revision>
  <dcterms:created xsi:type="dcterms:W3CDTF">2021-12-08T12:42:58Z</dcterms:created>
  <dcterms:modified xsi:type="dcterms:W3CDTF">2021-12-08T13:46:42Z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2021-12-08T00:00:00Z</vt:filetime>
  </property>
</Properties>
</file>