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0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ownloads\ChatGPT Image Jun 8, 2025, 10_26_04 AM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"/>
            <a:ext cx="10691812" cy="755967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</p:spPr>
        <p:txBody>
          <a:bodyPr/>
          <a:lstStyle/>
          <a:p>
            <a:r>
              <a:t>Quantity Sold vs Returns by Year</a:t>
            </a:r>
          </a:p>
        </p:txBody>
      </p:sp>
      <p:pic>
        <p:nvPicPr>
          <p:cNvPr id="3" name="Picture 2" descr="sales or return in each 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883920"/>
            <a:ext cx="1011936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5592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Return volumes have declined steadily year-on-year.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Majority of sales transactions result in successful sales.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lang="en-US" sz="2400" dirty="0" smtClean="0"/>
              <a:t>All Years </a:t>
            </a:r>
            <a:r>
              <a:rPr sz="2400" smtClean="0"/>
              <a:t>shows </a:t>
            </a:r>
            <a:r>
              <a:rPr sz="2400"/>
              <a:t>both high sales and controlled return levels.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Effective inventory and quality management may be contributing.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731520"/>
          </a:xfrm>
        </p:spPr>
        <p:txBody>
          <a:bodyPr>
            <a:normAutofit fontScale="90000"/>
          </a:bodyPr>
          <a:lstStyle/>
          <a:p>
            <a:r>
              <a:t>Sales by Hour</a:t>
            </a:r>
          </a:p>
        </p:txBody>
      </p:sp>
      <p:pic>
        <p:nvPicPr>
          <p:cNvPr id="3" name="Picture 2" descr="Sales by H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95172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82296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 sz="1600"/>
            </a:pPr>
            <a:r>
              <a:rPr sz="2300"/>
              <a:t>Peak sales hours occur around midday (11AM - 2PM).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300"/>
              <a:t>Sales volume drops sharply during early morning and late night.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300"/>
              <a:t>Clear opportunity to optimize staffing and promotions during peak hours.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300"/>
              <a:t>Late evening hours could be explored for additional sales.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685800"/>
          </a:xfrm>
        </p:spPr>
        <p:txBody>
          <a:bodyPr>
            <a:normAutofit fontScale="90000"/>
          </a:bodyPr>
          <a:lstStyle/>
          <a:p>
            <a:r>
              <a:t>Hourly Profit for Each Year</a:t>
            </a:r>
          </a:p>
        </p:txBody>
      </p:sp>
      <p:pic>
        <p:nvPicPr>
          <p:cNvPr id="3" name="Picture 2" descr="Hourly Profit for Each 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8680"/>
            <a:ext cx="9814560" cy="481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684520"/>
            <a:ext cx="82296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Hourly profit trends closely mirror sales volume patterns.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High profitability maintained during peak sales hours.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Profit variability across different years suggests changes in pricing or product mix.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Sustained margins during mid-day hours is a key strength.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75360"/>
          </a:xfrm>
        </p:spPr>
        <p:txBody>
          <a:bodyPr/>
          <a:lstStyle/>
          <a:p>
            <a:r>
              <a:t>Monthly Profit for Each Year</a:t>
            </a:r>
          </a:p>
        </p:txBody>
      </p:sp>
      <p:pic>
        <p:nvPicPr>
          <p:cNvPr id="3" name="Picture 2" descr="monthly profit for each 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240"/>
            <a:ext cx="986028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730240"/>
            <a:ext cx="82296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Significant seasonality in monthly profits observed.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Profit peaks in late-year months (Nov-Dec), likely due to festive demand.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Steady profits in mid-year months suggest strong baseline demand.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Opportunity to plan targeted campaigns during low-profit months.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442"/>
          </a:xfrm>
        </p:spPr>
        <p:txBody>
          <a:bodyPr>
            <a:normAutofit fontScale="90000"/>
          </a:bodyPr>
          <a:lstStyle/>
          <a:p>
            <a:r>
              <a:t>Weekly Profit for Each Year</a:t>
            </a:r>
          </a:p>
        </p:txBody>
      </p:sp>
      <p:pic>
        <p:nvPicPr>
          <p:cNvPr id="3" name="Picture 2" descr="Weekly Profit for Each 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1080"/>
            <a:ext cx="963168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93080"/>
            <a:ext cx="82296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Weekly profit trends show clear cyclical patterns.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Certain weeks consistently outperform others across all years.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Operational and promotional strategies can be fine-tuned based on weekly patterns.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100"/>
              <a:t>Monitoring week-over-week trends enables agile business planning.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pPr algn="just"/>
            <a:r>
              <a:rPr sz="3600" b="1"/>
              <a:t>Total Sales, Profit and Quantity by Category</a:t>
            </a:r>
          </a:p>
        </p:txBody>
      </p:sp>
      <p:pic>
        <p:nvPicPr>
          <p:cNvPr id="3" name="Picture 2" descr="Total Sales, Profit and Quantity by Category 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480"/>
            <a:ext cx="979932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6260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 sz="1600"/>
            </a:pPr>
            <a:r>
              <a:rPr sz="2400"/>
              <a:t>Top 2-3 categories contribute majority of sales and profits.</a:t>
            </a:r>
          </a:p>
          <a:p>
            <a:pPr marL="342900" indent="-342900">
              <a:buFont typeface="Arial" pitchFamily="34" charset="0"/>
              <a:buChar char="•"/>
              <a:defRPr sz="1600"/>
            </a:pPr>
            <a:r>
              <a:rPr sz="2400"/>
              <a:t>High-quantity categories are not always the most profitable.</a:t>
            </a:r>
          </a:p>
          <a:p>
            <a:pPr marL="342900" indent="-342900">
              <a:buFont typeface="Arial" pitchFamily="34" charset="0"/>
              <a:buChar char="•"/>
              <a:defRPr sz="1600"/>
            </a:pPr>
            <a:r>
              <a:rPr sz="2400"/>
              <a:t>Balancing sales volume with profitability is essential.</a:t>
            </a:r>
          </a:p>
          <a:p>
            <a:pPr marL="342900" indent="-342900">
              <a:buFont typeface="Arial" pitchFamily="34" charset="0"/>
              <a:buChar char="•"/>
              <a:defRPr sz="1600"/>
            </a:pPr>
            <a:r>
              <a:rPr sz="2400"/>
              <a:t>Opportunities exist to improve performance of lower-profit categories.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9640"/>
          </a:xfrm>
        </p:spPr>
        <p:txBody>
          <a:bodyPr>
            <a:noAutofit/>
          </a:bodyPr>
          <a:lstStyle/>
          <a:p>
            <a:pPr algn="just"/>
            <a:r>
              <a:rPr sz="3200" b="1"/>
              <a:t>Total Profit, Sales and Quantity by Item Name</a:t>
            </a:r>
          </a:p>
        </p:txBody>
      </p:sp>
      <p:pic>
        <p:nvPicPr>
          <p:cNvPr id="3" name="Picture 2" descr="Total Profit, Sales and Quantity by Item 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29640"/>
            <a:ext cx="993648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016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Certain items demonstrate very high profitability relative to sales volume.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Popular items drive both sales and brand loyalty.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Tail opportunities exist in niche items with high margins.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Dynamic pricing could enhance overall profitability.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9784080" cy="1021080"/>
          </a:xfrm>
        </p:spPr>
        <p:txBody>
          <a:bodyPr>
            <a:normAutofit fontScale="90000"/>
          </a:bodyPr>
          <a:lstStyle/>
          <a:p>
            <a:r>
              <a:t>Total Quantity, Sales and Profit by Item Name</a:t>
            </a:r>
          </a:p>
        </p:txBody>
      </p:sp>
      <p:pic>
        <p:nvPicPr>
          <p:cNvPr id="3" name="Picture 2" descr="Total Quantity, Sales and Profit by Item 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7720"/>
            <a:ext cx="978408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62600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Items with highest quantities are not necessarily the most profitable.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Volume drivers must be analyzed alongside profit contributions.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Insights inform inventory optimization and pricing strategy.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Aligning marketing efforts with both volume and profit leaders is critical.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mtClean="0"/>
              <a:t>Leverage </a:t>
            </a:r>
            <a:r>
              <a:t>seasonal demand peaks through targeted promotions.</a:t>
            </a:r>
          </a:p>
          <a:p>
            <a:r>
              <a:rPr smtClean="0"/>
              <a:t>Optimize </a:t>
            </a:r>
            <a:r>
              <a:t>staffing during identified peak sales hours.</a:t>
            </a:r>
          </a:p>
          <a:p>
            <a:r>
              <a:rPr smtClean="0"/>
              <a:t>Focus </a:t>
            </a:r>
            <a:r>
              <a:t>on improving profit margins of high-volume categories.</a:t>
            </a:r>
          </a:p>
          <a:p>
            <a:r>
              <a:rPr smtClean="0"/>
              <a:t>Implement </a:t>
            </a:r>
            <a:r>
              <a:t>strategies to further reduce return rates.</a:t>
            </a:r>
          </a:p>
          <a:p>
            <a:r>
              <a:rPr smtClean="0"/>
              <a:t>Continuously </a:t>
            </a:r>
            <a:r>
              <a:t>monitor trends for agile business adjustments.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Discussion</a:t>
            </a:r>
          </a:p>
          <a:p>
            <a:endParaRPr/>
          </a:p>
          <a:p>
            <a:r>
              <a:t>Prepared by: Manish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Calibri" pitchFamily="34" charset="0"/>
              </a:rPr>
              <a:t>Chinese Food Supermarket Business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Time </a:t>
            </a:r>
            <a:r>
              <a:rPr smtClean="0"/>
              <a:t>Period</a:t>
            </a:r>
            <a:r>
              <a:rPr lang="en-US" dirty="0" smtClean="0"/>
              <a:t>(in dataset) </a:t>
            </a:r>
            <a:r>
              <a:rPr smtClean="0"/>
              <a:t>: </a:t>
            </a:r>
            <a:r>
              <a:t>2020-2023</a:t>
            </a:r>
          </a:p>
          <a:p>
            <a:r>
              <a:t>Prepared by: Manish Sharma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Chinese Food Supermarket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mtClean="0"/>
              <a:t>Chinese </a:t>
            </a:r>
            <a:r>
              <a:t>Food Supermarket is a leading retail chain specializing in Chinese groceries and fresh produce.</a:t>
            </a:r>
          </a:p>
          <a:p>
            <a:r>
              <a:rPr smtClean="0"/>
              <a:t>Offers </a:t>
            </a:r>
            <a:r>
              <a:t>a wide range of vegetables, packaged food, and specialty Chinese ingredients.</a:t>
            </a:r>
          </a:p>
          <a:p>
            <a:r>
              <a:rPr smtClean="0"/>
              <a:t>Focuses </a:t>
            </a:r>
            <a:r>
              <a:t>on quality, variety, and customer experience.</a:t>
            </a:r>
          </a:p>
          <a:p>
            <a:r>
              <a:rPr smtClean="0"/>
              <a:t>Dataset </a:t>
            </a:r>
            <a:r>
              <a:t>reflects sales transactions and operational performance from 2020 to 2023.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Identify </a:t>
            </a:r>
            <a:r>
              <a:t>sales trends and profitability drivers.</a:t>
            </a:r>
          </a:p>
          <a:p>
            <a:r>
              <a:rPr smtClean="0"/>
              <a:t>Reduce </a:t>
            </a:r>
            <a:r>
              <a:t>return rates and optimize inventory.</a:t>
            </a:r>
          </a:p>
          <a:p>
            <a:r>
              <a:rPr smtClean="0"/>
              <a:t>Improve </a:t>
            </a:r>
            <a:r>
              <a:t>category and item-level profitability.</a:t>
            </a:r>
          </a:p>
          <a:p>
            <a:r>
              <a:rPr smtClean="0"/>
              <a:t>Leverage </a:t>
            </a:r>
            <a:r>
              <a:t>data to inform strategic business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To </a:t>
            </a:r>
            <a:r>
              <a:t>perform a comprehensive sales analysis of the supermarket.</a:t>
            </a:r>
          </a:p>
          <a:p>
            <a:r>
              <a:rPr smtClean="0"/>
              <a:t>To </a:t>
            </a:r>
            <a:r>
              <a:t>identify key patterns and trends in sales, profit, and returns.</a:t>
            </a:r>
          </a:p>
          <a:p>
            <a:r>
              <a:rPr smtClean="0"/>
              <a:t>To </a:t>
            </a:r>
            <a:r>
              <a:t>derive actionable insights to drive business growth.</a:t>
            </a:r>
          </a:p>
          <a:p>
            <a:r>
              <a:rPr smtClean="0"/>
              <a:t>To </a:t>
            </a:r>
            <a:r>
              <a:t>support data-driven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Analyze </a:t>
            </a:r>
            <a:r>
              <a:t>overall sales and profit trends by year.</a:t>
            </a:r>
          </a:p>
          <a:p>
            <a:r>
              <a:rPr smtClean="0"/>
              <a:t>Evaluate </a:t>
            </a:r>
            <a:r>
              <a:t>performance across categories and items.</a:t>
            </a:r>
          </a:p>
          <a:p>
            <a:r>
              <a:rPr smtClean="0"/>
              <a:t>Understand </a:t>
            </a:r>
            <a:r>
              <a:t>temporal patterns (hourly, weekly, monthly).</a:t>
            </a:r>
          </a:p>
          <a:p>
            <a:r>
              <a:rPr smtClean="0"/>
              <a:t>Investigate </a:t>
            </a:r>
            <a:r>
              <a:t>factors contributing to returns.</a:t>
            </a:r>
          </a:p>
          <a:p>
            <a:r>
              <a:rPr smtClean="0"/>
              <a:t>Provide </a:t>
            </a:r>
            <a:r>
              <a:t>actionable business recommendations.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mtClean="0"/>
              <a:t>Sales </a:t>
            </a:r>
            <a:r>
              <a:t>exhibit strong seasonality with peak months.</a:t>
            </a:r>
          </a:p>
          <a:p>
            <a:r>
              <a:rPr smtClean="0"/>
              <a:t>Specific </a:t>
            </a:r>
            <a:r>
              <a:t>categories contribute disproportionately to profits.</a:t>
            </a:r>
          </a:p>
          <a:p>
            <a:r>
              <a:rPr smtClean="0"/>
              <a:t>Returns </a:t>
            </a:r>
            <a:r>
              <a:t>are higher for certain items/categories.</a:t>
            </a:r>
          </a:p>
          <a:p>
            <a:r>
              <a:rPr smtClean="0"/>
              <a:t>Optimal </a:t>
            </a:r>
            <a:r>
              <a:t>sales hours can be leveraged to boost revenue.</a:t>
            </a:r>
          </a:p>
          <a:p>
            <a:r>
              <a:rPr smtClean="0"/>
              <a:t>There </a:t>
            </a:r>
            <a:r>
              <a:t>are untapped opportunities to improve margins.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677400" cy="5684520"/>
          </a:xfrm>
        </p:spPr>
        <p:txBody>
          <a:bodyPr>
            <a:normAutofit/>
          </a:bodyPr>
          <a:lstStyle/>
          <a:p>
            <a:r>
              <a:rPr smtClean="0"/>
              <a:t>Data </a:t>
            </a:r>
            <a:r>
              <a:t>Source: Supermarket Sales Dataset (Kaggle)</a:t>
            </a:r>
          </a:p>
          <a:p>
            <a:r>
              <a:rPr smtClean="0"/>
              <a:t>Time </a:t>
            </a:r>
            <a:r>
              <a:t>Period: 2020 </a:t>
            </a:r>
            <a:r>
              <a:rPr/>
              <a:t>to </a:t>
            </a:r>
            <a:r>
              <a:rPr smtClean="0"/>
              <a:t>2023</a:t>
            </a:r>
            <a:endParaRPr lang="en-US" dirty="0" smtClean="0"/>
          </a:p>
          <a:p>
            <a:r>
              <a:rPr lang="en-US" dirty="0" smtClean="0"/>
              <a:t>Only first 6 months of data is there in 2020 and last months of data is there in 2023 year, rest years have all months of data.</a:t>
            </a:r>
            <a:endParaRPr/>
          </a:p>
          <a:p>
            <a:r>
              <a:rPr smtClean="0"/>
              <a:t>Sample Size:</a:t>
            </a:r>
            <a:r>
              <a:rPr lang="en-US" dirty="0" smtClean="0"/>
              <a:t> approx. </a:t>
            </a:r>
            <a:r>
              <a:rPr smtClean="0"/>
              <a:t>878,000 </a:t>
            </a:r>
            <a:r>
              <a:t>records</a:t>
            </a:r>
          </a:p>
          <a:p>
            <a:r>
              <a:rPr smtClean="0"/>
              <a:t>Key </a:t>
            </a:r>
            <a:r>
              <a:rPr/>
              <a:t>Fields</a:t>
            </a:r>
            <a:r>
              <a:rPr smtClean="0"/>
              <a:t>:</a:t>
            </a:r>
            <a:r>
              <a:rPr lang="en-US" dirty="0" smtClean="0"/>
              <a:t>-</a:t>
            </a:r>
            <a:endParaRPr/>
          </a:p>
          <a:p>
            <a:r>
              <a:rPr smtClean="0"/>
              <a:t>Date</a:t>
            </a:r>
            <a:r>
              <a:t>, Time, Item Code, Item Name</a:t>
            </a:r>
            <a:r>
              <a:rPr/>
              <a:t>, </a:t>
            </a:r>
            <a:r>
              <a:rPr smtClean="0"/>
              <a:t>Category Name</a:t>
            </a:r>
            <a:r>
              <a:rPr lang="en-US" dirty="0" smtClean="0"/>
              <a:t>, </a:t>
            </a:r>
            <a:r>
              <a:rPr smtClean="0"/>
              <a:t>Quantity </a:t>
            </a:r>
            <a:r>
              <a:t>Sold </a:t>
            </a:r>
            <a:r>
              <a:rPr/>
              <a:t>(</a:t>
            </a:r>
            <a:r>
              <a:rPr smtClean="0"/>
              <a:t>kilo</a:t>
            </a:r>
            <a:r>
              <a:rPr lang="en-US" dirty="0" smtClean="0"/>
              <a:t>),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880"/>
          </a:xfrm>
        </p:spPr>
        <p:txBody>
          <a:bodyPr/>
          <a:lstStyle/>
          <a:p>
            <a:r>
              <a:t>Sales by Year</a:t>
            </a:r>
          </a:p>
        </p:txBody>
      </p:sp>
      <p:pic>
        <p:nvPicPr>
          <p:cNvPr id="3" name="Picture 2" descr="sales by 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4880"/>
            <a:ext cx="9906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16879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Consistent growth in total sales observed from 2020 to </a:t>
            </a:r>
            <a:r>
              <a:rPr sz="2400" smtClean="0"/>
              <a:t>202</a:t>
            </a:r>
            <a:r>
              <a:rPr lang="en-US" sz="2400" dirty="0" smtClean="0"/>
              <a:t>2</a:t>
            </a:r>
            <a:r>
              <a:rPr sz="2400" smtClean="0"/>
              <a:t>.</a:t>
            </a:r>
            <a:endParaRPr sz="2400"/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 smtClean="0"/>
              <a:t>202</a:t>
            </a:r>
            <a:r>
              <a:rPr lang="en-US" sz="2400" dirty="0" smtClean="0"/>
              <a:t>1</a:t>
            </a:r>
            <a:r>
              <a:rPr sz="2400" smtClean="0"/>
              <a:t> </a:t>
            </a:r>
            <a:r>
              <a:rPr sz="2400"/>
              <a:t>recorded the highest overall sales volume.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Sales dip </a:t>
            </a:r>
            <a:r>
              <a:rPr sz="2400" smtClean="0"/>
              <a:t>in 202</a:t>
            </a:r>
            <a:r>
              <a:rPr lang="en-US" sz="2400" dirty="0" smtClean="0"/>
              <a:t>2</a:t>
            </a:r>
            <a:r>
              <a:rPr sz="2400" smtClean="0"/>
              <a:t> </a:t>
            </a:r>
            <a:r>
              <a:rPr sz="2400"/>
              <a:t>likely reflects pandemic impact.</a:t>
            </a:r>
          </a:p>
          <a:p>
            <a:pPr marL="457200" indent="-457200">
              <a:buFont typeface="Arial" pitchFamily="34" charset="0"/>
              <a:buChar char="•"/>
              <a:defRPr sz="1600"/>
            </a:pPr>
            <a:r>
              <a:rPr sz="2400"/>
              <a:t>Strong recovery trend indicates market resilience.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754</Words>
  <Application>Microsoft Macintosh PowerPoint</Application>
  <PresentationFormat>Custom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Chinese Food Supermarket Business Sales Analysis</vt:lpstr>
      <vt:lpstr>About Chinese Food Supermarket</vt:lpstr>
      <vt:lpstr>Business Problem</vt:lpstr>
      <vt:lpstr>Research Objective</vt:lpstr>
      <vt:lpstr>Objectives</vt:lpstr>
      <vt:lpstr>Hypothesis</vt:lpstr>
      <vt:lpstr>Data Overview</vt:lpstr>
      <vt:lpstr>Sales by Year</vt:lpstr>
      <vt:lpstr>Quantity Sold vs Returns by Year</vt:lpstr>
      <vt:lpstr>Sales by Hour</vt:lpstr>
      <vt:lpstr>Hourly Profit for Each Year</vt:lpstr>
      <vt:lpstr>Monthly Profit for Each Year</vt:lpstr>
      <vt:lpstr>Weekly Profit for Each Year</vt:lpstr>
      <vt:lpstr>Total Sales, Profit and Quantity by Category</vt:lpstr>
      <vt:lpstr>Total Profit, Sales and Quantity by Item Name</vt:lpstr>
      <vt:lpstr>Total Quantity, Sales and Profit by Item Name</vt:lpstr>
      <vt:lpstr>Recommendations</vt:lpstr>
      <vt:lpstr>Thank You!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Food Supermarket Business Sales Analysis</dc:title>
  <dc:subject/>
  <dc:creator/>
  <cp:keywords/>
  <dc:description>generated using python-pptx</dc:description>
  <cp:lastModifiedBy>Acer</cp:lastModifiedBy>
  <cp:revision>7</cp:revision>
  <dcterms:created xsi:type="dcterms:W3CDTF">2013-01-27T09:14:16Z</dcterms:created>
  <dcterms:modified xsi:type="dcterms:W3CDTF">2025-06-08T04:59:48Z</dcterms:modified>
  <cp:category/>
</cp:coreProperties>
</file>