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ibre Franklin"/>
      <p:regular r:id="rId26"/>
      <p:bold r:id="rId27"/>
      <p:italic r:id="rId28"/>
      <p:boldItalic r:id="rId29"/>
    </p:embeddedFont>
    <p:embeddedFont>
      <p:font typeface="Franklin Gothic"/>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278B40-3D2A-458A-8824-DDE2C819E4A4}">
  <a:tblStyle styleId="{F3278B40-3D2A-458A-8824-DDE2C819E4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322DC02-68B4-45DD-9A20-5914969315E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FranklinGoth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93f89027d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93f89027d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593f89027d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93f89027d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93f89027d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593f89027d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93f89027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93f89027d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593f89027d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93f89027d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93f89027d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593f89027d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93f89027d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93f89027d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593f89027d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93f89027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93f89027d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593f89027d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93f89027d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93f89027d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593f89027d_0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93f89027d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93f89027d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593f89027d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93f89027d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93f89027d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593f89027d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93f89027d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93f89027d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593f89027d_0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armarmanish4102@gmail.com" TargetMode="Externa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datasets/bravehart101/sample-supermarket-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manish4102/IBM_Project_Sample_Superstore/blob/main/Sample_Superstore_IBM_Project.ipynb" TargetMode="External"/><Relationship Id="rId4" Type="http://schemas.openxmlformats.org/officeDocument/2006/relationships/hyperlink" Target="https://www.kaggle.com/moumoyesh/sales-analysis-of-superstore-using-power-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txBox="1"/>
          <p:nvPr>
            <p:ph type="ctrTitle"/>
          </p:nvPr>
        </p:nvSpPr>
        <p:spPr>
          <a:xfrm>
            <a:off x="581200" y="700325"/>
            <a:ext cx="10993500" cy="616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sz="3600"/>
              <a:t>STUDENT </a:t>
            </a:r>
            <a:r>
              <a:rPr lang="en-US"/>
              <a:t>DETAILS</a:t>
            </a:r>
            <a:endParaRPr/>
          </a:p>
        </p:txBody>
      </p:sp>
      <p:sp>
        <p:nvSpPr>
          <p:cNvPr id="97" name="Google Shape;97;p13"/>
          <p:cNvSpPr txBox="1"/>
          <p:nvPr>
            <p:ph idx="1" type="subTitle"/>
          </p:nvPr>
        </p:nvSpPr>
        <p:spPr>
          <a:xfrm>
            <a:off x="581200" y="1316825"/>
            <a:ext cx="10993500" cy="2066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rPr lang="en-US">
                <a:solidFill>
                  <a:schemeClr val="dk1"/>
                </a:solidFill>
              </a:rPr>
              <a:t>Name 			      -     Manish Parmar</a:t>
            </a:r>
            <a:endParaRPr>
              <a:solidFill>
                <a:schemeClr val="dk1"/>
              </a:solidFill>
            </a:endParaRPr>
          </a:p>
          <a:p>
            <a:pPr indent="0" lvl="0" marL="0" rtl="0" algn="l">
              <a:lnSpc>
                <a:spcPct val="110000"/>
              </a:lnSpc>
              <a:spcBef>
                <a:spcPts val="0"/>
              </a:spcBef>
              <a:spcAft>
                <a:spcPts val="0"/>
              </a:spcAft>
              <a:buSzPts val="1472"/>
              <a:buNone/>
            </a:pPr>
            <a:r>
              <a:rPr lang="en-US">
                <a:solidFill>
                  <a:schemeClr val="dk1"/>
                </a:solidFill>
              </a:rPr>
              <a:t>SkillsBuild Email ID 	      -     </a:t>
            </a:r>
            <a:r>
              <a:rPr lang="en-US" u="sng">
                <a:hlinkClick r:id="rId3"/>
              </a:rPr>
              <a:t>parmarmanish4102@gmail.com</a:t>
            </a:r>
            <a:endParaRPr/>
          </a:p>
          <a:p>
            <a:pPr indent="0" lvl="0" marL="0" rtl="0" algn="l">
              <a:lnSpc>
                <a:spcPct val="110000"/>
              </a:lnSpc>
              <a:spcBef>
                <a:spcPts val="0"/>
              </a:spcBef>
              <a:spcAft>
                <a:spcPts val="0"/>
              </a:spcAft>
              <a:buSzPts val="1472"/>
              <a:buNone/>
            </a:pPr>
            <a:r>
              <a:rPr lang="en-US">
                <a:solidFill>
                  <a:schemeClr val="dk1"/>
                </a:solidFill>
              </a:rPr>
              <a:t>College Name 		      -     D Y Patil International University</a:t>
            </a:r>
            <a:endParaRPr>
              <a:solidFill>
                <a:schemeClr val="dk1"/>
              </a:solidFill>
            </a:endParaRPr>
          </a:p>
          <a:p>
            <a:pPr indent="0" lvl="0" marL="0" rtl="0" algn="l">
              <a:lnSpc>
                <a:spcPct val="110000"/>
              </a:lnSpc>
              <a:spcBef>
                <a:spcPts val="0"/>
              </a:spcBef>
              <a:spcAft>
                <a:spcPts val="0"/>
              </a:spcAft>
              <a:buSzPts val="1472"/>
              <a:buNone/>
            </a:pPr>
            <a:r>
              <a:rPr lang="en-US">
                <a:solidFill>
                  <a:schemeClr val="dk1"/>
                </a:solidFill>
              </a:rPr>
              <a:t>College State 		      -     Maharashtra</a:t>
            </a:r>
            <a:endParaRPr>
              <a:solidFill>
                <a:schemeClr val="dk1"/>
              </a:solidFill>
            </a:endParaRPr>
          </a:p>
          <a:p>
            <a:pPr indent="0" lvl="0" marL="0" rtl="0" algn="l">
              <a:lnSpc>
                <a:spcPct val="110000"/>
              </a:lnSpc>
              <a:spcBef>
                <a:spcPts val="0"/>
              </a:spcBef>
              <a:spcAft>
                <a:spcPts val="0"/>
              </a:spcAft>
              <a:buSzPts val="1472"/>
              <a:buNone/>
            </a:pPr>
            <a:r>
              <a:rPr lang="en-US">
                <a:solidFill>
                  <a:schemeClr val="dk1"/>
                </a:solidFill>
              </a:rPr>
              <a:t>Internship Domain	      -     Data Analytics</a:t>
            </a:r>
            <a:endParaRPr>
              <a:solidFill>
                <a:schemeClr val="dk1"/>
              </a:solidFill>
            </a:endParaRPr>
          </a:p>
          <a:p>
            <a:pPr indent="0" lvl="0" marL="0" rtl="0" algn="l">
              <a:lnSpc>
                <a:spcPct val="110000"/>
              </a:lnSpc>
              <a:spcBef>
                <a:spcPts val="0"/>
              </a:spcBef>
              <a:spcAft>
                <a:spcPts val="0"/>
              </a:spcAft>
              <a:buSzPts val="1472"/>
              <a:buNone/>
            </a:pPr>
            <a:r>
              <a:rPr lang="en-US">
                <a:solidFill>
                  <a:schemeClr val="dk1"/>
                </a:solidFill>
              </a:rPr>
              <a:t>Internship Start Date   -     12/06/2023</a:t>
            </a:r>
            <a:endParaRPr>
              <a:solidFill>
                <a:schemeClr val="dk1"/>
              </a:solidFill>
            </a:endParaRPr>
          </a:p>
          <a:p>
            <a:pPr indent="0" lvl="0" marL="0" rtl="0" algn="l">
              <a:lnSpc>
                <a:spcPct val="110000"/>
              </a:lnSpc>
              <a:spcBef>
                <a:spcPts val="0"/>
              </a:spcBef>
              <a:spcAft>
                <a:spcPts val="0"/>
              </a:spcAft>
              <a:buSzPts val="1472"/>
              <a:buNone/>
            </a:pPr>
            <a:r>
              <a:rPr lang="en-US">
                <a:solidFill>
                  <a:schemeClr val="dk1"/>
                </a:solidFill>
              </a:rPr>
              <a:t>Internship End Date      -    24/07/2023</a:t>
            </a:r>
            <a:endParaRPr>
              <a:solidFill>
                <a:schemeClr val="dk1"/>
              </a:solidFill>
            </a:endParaRPr>
          </a:p>
        </p:txBody>
      </p:sp>
      <p:sp>
        <p:nvSpPr>
          <p:cNvPr id="98" name="Google Shape;98;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mage" id="101" name="Google Shape;101;p13"/>
          <p:cNvPicPr preferRelativeResize="0"/>
          <p:nvPr/>
        </p:nvPicPr>
        <p:blipFill rotWithShape="1">
          <a:blip r:embed="rId4">
            <a:alphaModFix/>
          </a:blip>
          <a:srcRect b="0" l="0" r="0" t="0"/>
          <a:stretch/>
        </p:blipFill>
        <p:spPr>
          <a:xfrm>
            <a:off x="448725" y="3382850"/>
            <a:ext cx="11260678" cy="3009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581200" y="702150"/>
            <a:ext cx="11029500" cy="56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164" name="Google Shape;164;p22"/>
          <p:cNvSpPr txBox="1"/>
          <p:nvPr>
            <p:ph idx="1" type="body"/>
          </p:nvPr>
        </p:nvSpPr>
        <p:spPr>
          <a:xfrm>
            <a:off x="581200" y="1268250"/>
            <a:ext cx="11029500" cy="5276700"/>
          </a:xfrm>
          <a:prstGeom prst="rect">
            <a:avLst/>
          </a:prstGeom>
        </p:spPr>
        <p:txBody>
          <a:bodyPr anchorCtr="0" anchor="ctr" bIns="45700" lIns="91425" spcFirstLastPara="1" rIns="91425" wrap="square" tIns="45700">
            <a:normAutofit lnSpcReduction="20000"/>
          </a:bodyPr>
          <a:lstStyle/>
          <a:p>
            <a:pPr indent="0" lvl="0" marL="0" rtl="0" algn="l">
              <a:spcBef>
                <a:spcPts val="360"/>
              </a:spcBef>
              <a:spcAft>
                <a:spcPts val="0"/>
              </a:spcAft>
              <a:buNone/>
            </a:pPr>
            <a:r>
              <a:rPr lang="en-US"/>
              <a:t>Dataset URL:</a:t>
            </a:r>
            <a:endParaRPr/>
          </a:p>
          <a:p>
            <a:pPr indent="0" lvl="0" marL="0" rtl="0" algn="l">
              <a:spcBef>
                <a:spcPts val="600"/>
              </a:spcBef>
              <a:spcAft>
                <a:spcPts val="0"/>
              </a:spcAft>
              <a:buClr>
                <a:schemeClr val="dk1"/>
              </a:buClr>
              <a:buSzPts val="1100"/>
              <a:buFont typeface="Arial"/>
              <a:buNone/>
            </a:pPr>
            <a:r>
              <a:rPr lang="en-US" sz="1400" u="sng">
                <a:solidFill>
                  <a:schemeClr val="hlink"/>
                </a:solidFill>
                <a:latin typeface="Arial"/>
                <a:ea typeface="Arial"/>
                <a:cs typeface="Arial"/>
                <a:sym typeface="Arial"/>
                <a:hlinkClick r:id="rId3"/>
              </a:rPr>
              <a:t>https://www.kaggle.com/datasets/bravehart101/sample-supermarket-dataset</a:t>
            </a:r>
            <a:endParaRPr sz="2000"/>
          </a:p>
          <a:p>
            <a:pPr indent="0" lvl="0" marL="0" rtl="0" algn="l">
              <a:lnSpc>
                <a:spcPct val="115000"/>
              </a:lnSpc>
              <a:spcBef>
                <a:spcPts val="1200"/>
              </a:spcBef>
              <a:spcAft>
                <a:spcPts val="0"/>
              </a:spcAft>
              <a:buNone/>
            </a:pPr>
            <a:r>
              <a:rPr lang="en-US">
                <a:solidFill>
                  <a:srgbClr val="3F3F3F"/>
                </a:solidFill>
                <a:highlight>
                  <a:srgbClr val="FFFFFF"/>
                </a:highlight>
              </a:rPr>
              <a:t>About the dataset:</a:t>
            </a:r>
            <a:br>
              <a:rPr lang="en-US">
                <a:solidFill>
                  <a:srgbClr val="3F3F3F"/>
                </a:solidFill>
                <a:highlight>
                  <a:srgbClr val="FFFFFF"/>
                </a:highlight>
              </a:rPr>
            </a:br>
            <a:r>
              <a:rPr lang="en-US">
                <a:solidFill>
                  <a:srgbClr val="3F3F3F"/>
                </a:solidFill>
                <a:highlight>
                  <a:srgbClr val="FFFFFF"/>
                </a:highlight>
              </a:rPr>
              <a:t>The dataset provides information about the sales and profit from a supermarket.</a:t>
            </a:r>
            <a:endParaRPr>
              <a:solidFill>
                <a:srgbClr val="3F3F3F"/>
              </a:solidFill>
              <a:highlight>
                <a:srgbClr val="FFFFFF"/>
              </a:highlight>
            </a:endParaRPr>
          </a:p>
          <a:p>
            <a:pPr indent="0" lvl="0" marL="0" rtl="0" algn="l">
              <a:lnSpc>
                <a:spcPct val="115000"/>
              </a:lnSpc>
              <a:spcBef>
                <a:spcPts val="1200"/>
              </a:spcBef>
              <a:spcAft>
                <a:spcPts val="0"/>
              </a:spcAft>
              <a:buNone/>
            </a:pPr>
            <a:r>
              <a:rPr lang="en-US">
                <a:solidFill>
                  <a:srgbClr val="3F3F3F"/>
                </a:solidFill>
                <a:highlight>
                  <a:srgbClr val="FFFFFF"/>
                </a:highlight>
              </a:rPr>
              <a:t>Dataset Details:</a:t>
            </a:r>
            <a:endParaRPr>
              <a:solidFill>
                <a:srgbClr val="3F3F3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rgbClr val="3F3F3F"/>
              </a:solidFill>
              <a:highlight>
                <a:srgbClr val="FFFFFF"/>
              </a:highlight>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Column Names:</a:t>
            </a:r>
            <a:endParaRPr/>
          </a:p>
          <a:p>
            <a:pPr indent="0" lvl="0" marL="0" rtl="0" algn="l">
              <a:spcBef>
                <a:spcPts val="600"/>
              </a:spcBef>
              <a:spcAft>
                <a:spcPts val="0"/>
              </a:spcAft>
              <a:buNone/>
            </a:pPr>
            <a:r>
              <a:rPr lang="en-US" sz="1800">
                <a:solidFill>
                  <a:srgbClr val="3F3F3F"/>
                </a:solidFill>
                <a:highlight>
                  <a:schemeClr val="lt1"/>
                </a:highlight>
              </a:rPr>
              <a:t>['Ship Mode', 'Segment', 'Country', 'City', 'State', 'Postal Code',</a:t>
            </a:r>
            <a:endParaRPr sz="1800">
              <a:solidFill>
                <a:srgbClr val="3F3F3F"/>
              </a:solidFill>
              <a:highlight>
                <a:schemeClr val="lt1"/>
              </a:highlight>
            </a:endParaRPr>
          </a:p>
          <a:p>
            <a:pPr indent="0" lvl="0" marL="0" rtl="0" algn="l">
              <a:spcBef>
                <a:spcPts val="600"/>
              </a:spcBef>
              <a:spcAft>
                <a:spcPts val="0"/>
              </a:spcAft>
              <a:buNone/>
            </a:pPr>
            <a:r>
              <a:rPr lang="en-US" sz="1800">
                <a:solidFill>
                  <a:srgbClr val="3F3F3F"/>
                </a:solidFill>
                <a:highlight>
                  <a:schemeClr val="lt1"/>
                </a:highlight>
              </a:rPr>
              <a:t>       'Region', 'Category', 'Sub-Category', 'Sales', 'Quantity', 'Discount',</a:t>
            </a:r>
            <a:endParaRPr sz="1800">
              <a:solidFill>
                <a:srgbClr val="3F3F3F"/>
              </a:solidFill>
              <a:highlight>
                <a:schemeClr val="lt1"/>
              </a:highlight>
            </a:endParaRPr>
          </a:p>
          <a:p>
            <a:pPr indent="0" lvl="0" marL="0" rtl="0" algn="l">
              <a:spcBef>
                <a:spcPts val="600"/>
              </a:spcBef>
              <a:spcAft>
                <a:spcPts val="0"/>
              </a:spcAft>
              <a:buNone/>
            </a:pPr>
            <a:r>
              <a:rPr lang="en-US" sz="1800">
                <a:solidFill>
                  <a:srgbClr val="3F3F3F"/>
                </a:solidFill>
                <a:highlight>
                  <a:schemeClr val="lt1"/>
                </a:highlight>
              </a:rPr>
              <a:t>       'Profit']</a:t>
            </a:r>
            <a:endParaRPr/>
          </a:p>
          <a:p>
            <a:pPr indent="0" lvl="0" marL="0" rtl="0" algn="l">
              <a:spcBef>
                <a:spcPts val="600"/>
              </a:spcBef>
              <a:spcAft>
                <a:spcPts val="600"/>
              </a:spcAft>
              <a:buNone/>
            </a:pPr>
            <a:r>
              <a:t/>
            </a:r>
            <a:endParaRPr/>
          </a:p>
        </p:txBody>
      </p:sp>
      <p:graphicFrame>
        <p:nvGraphicFramePr>
          <p:cNvPr id="165" name="Google Shape;165;p22"/>
          <p:cNvGraphicFramePr/>
          <p:nvPr/>
        </p:nvGraphicFramePr>
        <p:xfrm>
          <a:off x="690600" y="2999100"/>
          <a:ext cx="3000000" cy="3000000"/>
        </p:xfrm>
        <a:graphic>
          <a:graphicData uri="http://schemas.openxmlformats.org/drawingml/2006/table">
            <a:tbl>
              <a:tblPr>
                <a:noFill/>
                <a:tableStyleId>{F3278B40-3D2A-458A-8824-DDE2C819E4A4}</a:tableStyleId>
              </a:tblPr>
              <a:tblGrid>
                <a:gridCol w="5143500"/>
                <a:gridCol w="5143500"/>
              </a:tblGrid>
              <a:tr h="402900">
                <a:tc>
                  <a:txBody>
                    <a:bodyPr/>
                    <a:lstStyle/>
                    <a:p>
                      <a:pPr indent="0" lvl="0" marL="0" rtl="0" algn="l">
                        <a:spcBef>
                          <a:spcPts val="0"/>
                        </a:spcBef>
                        <a:spcAft>
                          <a:spcPts val="0"/>
                        </a:spcAft>
                        <a:buNone/>
                      </a:pPr>
                      <a:r>
                        <a:rPr lang="en-US"/>
                        <a:t>Size</a:t>
                      </a:r>
                      <a:endParaRPr/>
                    </a:p>
                  </a:txBody>
                  <a:tcPr marT="91425" marB="91425" marR="91425" marL="91425"/>
                </a:tc>
                <a:tc>
                  <a:txBody>
                    <a:bodyPr/>
                    <a:lstStyle/>
                    <a:p>
                      <a:pPr indent="0" lvl="0" marL="0" rtl="0" algn="l">
                        <a:spcBef>
                          <a:spcPts val="0"/>
                        </a:spcBef>
                        <a:spcAft>
                          <a:spcPts val="0"/>
                        </a:spcAft>
                        <a:buNone/>
                      </a:pPr>
                      <a:r>
                        <a:rPr lang="en-US"/>
                        <a:t>167kb</a:t>
                      </a:r>
                      <a:endParaRPr/>
                    </a:p>
                  </a:txBody>
                  <a:tcPr marT="91425" marB="91425" marR="91425" marL="91425"/>
                </a:tc>
              </a:tr>
              <a:tr h="402900">
                <a:tc>
                  <a:txBody>
                    <a:bodyPr/>
                    <a:lstStyle/>
                    <a:p>
                      <a:pPr indent="0" lvl="0" marL="0" rtl="0" algn="l">
                        <a:spcBef>
                          <a:spcPts val="0"/>
                        </a:spcBef>
                        <a:spcAft>
                          <a:spcPts val="0"/>
                        </a:spcAft>
                        <a:buNone/>
                      </a:pPr>
                      <a:r>
                        <a:rPr lang="en-US"/>
                        <a:t>Number of Columns</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r>
              <a:tr h="402900">
                <a:tc>
                  <a:txBody>
                    <a:bodyPr/>
                    <a:lstStyle/>
                    <a:p>
                      <a:pPr indent="0" lvl="0" marL="0" rtl="0" algn="l">
                        <a:spcBef>
                          <a:spcPts val="0"/>
                        </a:spcBef>
                        <a:spcAft>
                          <a:spcPts val="0"/>
                        </a:spcAft>
                        <a:buNone/>
                      </a:pPr>
                      <a:r>
                        <a:rPr lang="en-US"/>
                        <a:t>Number of Rows</a:t>
                      </a:r>
                      <a:endParaRPr/>
                    </a:p>
                  </a:txBody>
                  <a:tcPr marT="91425" marB="91425" marR="91425" marL="91425"/>
                </a:tc>
                <a:tc>
                  <a:txBody>
                    <a:bodyPr/>
                    <a:lstStyle/>
                    <a:p>
                      <a:pPr indent="0" lvl="0" marL="0" rtl="0" algn="l">
                        <a:spcBef>
                          <a:spcPts val="0"/>
                        </a:spcBef>
                        <a:spcAft>
                          <a:spcPts val="0"/>
                        </a:spcAft>
                        <a:buNone/>
                      </a:pPr>
                      <a:r>
                        <a:rPr lang="en-US"/>
                        <a:t>9994</a:t>
                      </a:r>
                      <a:endParaRPr/>
                    </a:p>
                  </a:txBody>
                  <a:tcPr marT="91425" marB="91425" marR="91425" marL="91425"/>
                </a:tc>
              </a:tr>
              <a:tr h="402900">
                <a:tc>
                  <a:txBody>
                    <a:bodyPr/>
                    <a:lstStyle/>
                    <a:p>
                      <a:pPr indent="0" lvl="0" marL="0" rtl="0" algn="l">
                        <a:spcBef>
                          <a:spcPts val="0"/>
                        </a:spcBef>
                        <a:spcAft>
                          <a:spcPts val="0"/>
                        </a:spcAft>
                        <a:buNone/>
                      </a:pPr>
                      <a:r>
                        <a:rPr lang="en-US"/>
                        <a:t>Original file format</a:t>
                      </a:r>
                      <a:endParaRPr/>
                    </a:p>
                  </a:txBody>
                  <a:tcPr marT="91425" marB="91425" marR="91425" marL="91425"/>
                </a:tc>
                <a:tc>
                  <a:txBody>
                    <a:bodyPr/>
                    <a:lstStyle/>
                    <a:p>
                      <a:pPr indent="0" lvl="0" marL="0" rtl="0" algn="l">
                        <a:spcBef>
                          <a:spcPts val="0"/>
                        </a:spcBef>
                        <a:spcAft>
                          <a:spcPts val="0"/>
                        </a:spcAft>
                        <a:buNone/>
                      </a:pPr>
                      <a:r>
                        <a:rPr lang="en-US"/>
                        <a:t>Csv</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200" y="702153"/>
            <a:ext cx="11029500" cy="653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Cleaning and Exploring the data</a:t>
            </a:r>
            <a:endParaRPr/>
          </a:p>
        </p:txBody>
      </p:sp>
      <p:sp>
        <p:nvSpPr>
          <p:cNvPr id="172" name="Google Shape;172;p23"/>
          <p:cNvSpPr txBox="1"/>
          <p:nvPr>
            <p:ph idx="1" type="body"/>
          </p:nvPr>
        </p:nvSpPr>
        <p:spPr>
          <a:xfrm>
            <a:off x="581200" y="1442825"/>
            <a:ext cx="11029500" cy="5131500"/>
          </a:xfrm>
          <a:prstGeom prst="rect">
            <a:avLst/>
          </a:prstGeom>
        </p:spPr>
        <p:txBody>
          <a:bodyPr anchorCtr="0" anchor="ctr" bIns="45700" lIns="91425" spcFirstLastPara="1" rIns="91425" wrap="square" tIns="45700">
            <a:noAutofit/>
          </a:bodyPr>
          <a:lstStyle/>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Category, Sub-Category and Segments  types in data:</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df_store["Category"].unique()</a:t>
            </a:r>
            <a:endParaRPr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df_store["Sub-Category"].unique()</a:t>
            </a:r>
            <a:endParaRPr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df_store["Segment"].unique()</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Dropping of Postal Code Column because Postal Code doesn't have any impact on the profit and doesn't give any actionable insights:</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 = df_store.drop(columns=["Postal Code"], axis=1)</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Total number of null values in data:</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df_store.isnull().sum()</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Unique data in each column:</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for col in df_store:</a:t>
            </a:r>
            <a:endParaRPr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 	     print(df_store[col].unique())</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Dropping of duplicate values: </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df_store.drop_duplicates()</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Full summary of data:</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df_store.info()</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292100" lvl="0" marL="457200" rtl="0" algn="l">
              <a:lnSpc>
                <a:spcPct val="135714"/>
              </a:lnSpc>
              <a:spcBef>
                <a:spcPts val="0"/>
              </a:spcBef>
              <a:spcAft>
                <a:spcPts val="0"/>
              </a:spcAft>
              <a:buClr>
                <a:srgbClr val="3F3F3F"/>
              </a:buClr>
              <a:buSzPts val="1000"/>
              <a:buChar char="➔"/>
            </a:pPr>
            <a:r>
              <a:rPr b="1" lang="en-US" sz="1000">
                <a:solidFill>
                  <a:srgbClr val="3F3F3F"/>
                </a:solidFill>
                <a:highlight>
                  <a:schemeClr val="lt1"/>
                </a:highlight>
              </a:rPr>
              <a:t>Number of products in each sub-category and category:</a:t>
            </a:r>
            <a:endParaRPr b="1"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df_store["Sub-Category"].value_counts()</a:t>
            </a:r>
            <a:endParaRPr sz="1000">
              <a:solidFill>
                <a:srgbClr val="3F3F3F"/>
              </a:solidFill>
              <a:highlight>
                <a:schemeClr val="lt1"/>
              </a:highlight>
            </a:endParaRPr>
          </a:p>
          <a:p>
            <a:pPr indent="457200" lvl="0" marL="0" rtl="0" algn="l">
              <a:lnSpc>
                <a:spcPct val="135714"/>
              </a:lnSpc>
              <a:spcBef>
                <a:spcPts val="0"/>
              </a:spcBef>
              <a:spcAft>
                <a:spcPts val="0"/>
              </a:spcAft>
              <a:buNone/>
            </a:pPr>
            <a:r>
              <a:rPr lang="en-US" sz="1000">
                <a:solidFill>
                  <a:srgbClr val="3F3F3F"/>
                </a:solidFill>
                <a:highlight>
                  <a:schemeClr val="lt1"/>
                </a:highlight>
              </a:rPr>
              <a:t>df_store["Category"].value_counts()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581200" y="702153"/>
            <a:ext cx="11029500" cy="624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Statistical Summary of the Data</a:t>
            </a:r>
            <a:endParaRPr/>
          </a:p>
        </p:txBody>
      </p:sp>
      <p:sp>
        <p:nvSpPr>
          <p:cNvPr id="179" name="Google Shape;179;p24"/>
          <p:cNvSpPr txBox="1"/>
          <p:nvPr>
            <p:ph idx="1" type="body"/>
          </p:nvPr>
        </p:nvSpPr>
        <p:spPr>
          <a:xfrm>
            <a:off x="581200" y="1326453"/>
            <a:ext cx="11029500" cy="4648800"/>
          </a:xfrm>
          <a:prstGeom prst="rect">
            <a:avLst/>
          </a:prstGeom>
        </p:spPr>
        <p:txBody>
          <a:bodyPr anchorCtr="0" anchor="ctr" bIns="45700" lIns="91425" spcFirstLastPara="1" rIns="91425" wrap="square" tIns="45700">
            <a:normAutofit lnSpcReduction="10000"/>
          </a:bodyPr>
          <a:lstStyle/>
          <a:p>
            <a:pPr indent="0" lvl="0" marL="0" rtl="0" algn="l">
              <a:lnSpc>
                <a:spcPct val="115000"/>
              </a:lnSpc>
              <a:spcBef>
                <a:spcPts val="600"/>
              </a:spcBef>
              <a:spcAft>
                <a:spcPts val="0"/>
              </a:spcAft>
              <a:buNone/>
            </a:pPr>
            <a:r>
              <a:rPr lang="en-US" sz="1200">
                <a:solidFill>
                  <a:srgbClr val="3F3F3F"/>
                </a:solidFill>
                <a:highlight>
                  <a:schemeClr val="lt1"/>
                </a:highlight>
              </a:rPr>
              <a:t>Understanding the distribution of the data: The mean, min, max, and other metrics provide a quick overview of the distribution of the data. Outlier detection: </a:t>
            </a:r>
            <a:endParaRPr sz="1200">
              <a:solidFill>
                <a:srgbClr val="3F3F3F"/>
              </a:solidFill>
              <a:highlight>
                <a:schemeClr val="lt1"/>
              </a:highlight>
            </a:endParaRPr>
          </a:p>
          <a:p>
            <a:pPr indent="0" lvl="0" marL="0" rtl="0" algn="l">
              <a:lnSpc>
                <a:spcPct val="115000"/>
              </a:lnSpc>
              <a:spcBef>
                <a:spcPts val="600"/>
              </a:spcBef>
              <a:spcAft>
                <a:spcPts val="0"/>
              </a:spcAft>
              <a:buNone/>
            </a:pPr>
            <a:r>
              <a:rPr lang="en-US" sz="1200">
                <a:solidFill>
                  <a:srgbClr val="3F3F3F"/>
                </a:solidFill>
                <a:highlight>
                  <a:schemeClr val="lt1"/>
                </a:highlight>
              </a:rPr>
              <a:t>The min, 25%, 75%, and max values can help identify outliers in the data. </a:t>
            </a:r>
            <a:endParaRPr sz="1200">
              <a:solidFill>
                <a:srgbClr val="3F3F3F"/>
              </a:solidFill>
              <a:highlight>
                <a:schemeClr val="lt1"/>
              </a:highlight>
            </a:endParaRPr>
          </a:p>
          <a:p>
            <a:pPr indent="0" lvl="0" marL="0" rtl="0" algn="l">
              <a:lnSpc>
                <a:spcPct val="115000"/>
              </a:lnSpc>
              <a:spcBef>
                <a:spcPts val="600"/>
              </a:spcBef>
              <a:spcAft>
                <a:spcPts val="0"/>
              </a:spcAft>
              <a:buNone/>
            </a:pPr>
            <a:r>
              <a:rPr lang="en-US" sz="1200">
                <a:solidFill>
                  <a:srgbClr val="3F3F3F"/>
                </a:solidFill>
                <a:highlight>
                  <a:schemeClr val="lt1"/>
                </a:highlight>
              </a:rPr>
              <a:t>Data normalization: The mean and std values can be used to normalize the data. </a:t>
            </a:r>
            <a:endParaRPr sz="1200">
              <a:solidFill>
                <a:srgbClr val="3F3F3F"/>
              </a:solidFill>
              <a:highlight>
                <a:schemeClr val="lt1"/>
              </a:highlight>
            </a:endParaRPr>
          </a:p>
          <a:p>
            <a:pPr indent="0" lvl="0" marL="0" rtl="0" algn="l">
              <a:lnSpc>
                <a:spcPct val="115000"/>
              </a:lnSpc>
              <a:spcBef>
                <a:spcPts val="600"/>
              </a:spcBef>
              <a:spcAft>
                <a:spcPts val="0"/>
              </a:spcAft>
              <a:buNone/>
            </a:pPr>
            <a:r>
              <a:rPr lang="en-US" sz="1200">
                <a:solidFill>
                  <a:srgbClr val="3F3F3F"/>
                </a:solidFill>
                <a:highlight>
                  <a:schemeClr val="lt1"/>
                </a:highlight>
              </a:rPr>
              <a:t>Feature scaling: The min, max, and other values can be used to scale the features to a suitable range.</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rPr lang="en-US" sz="1200">
                <a:solidFill>
                  <a:srgbClr val="3F3F3F"/>
                </a:solidFill>
                <a:highlight>
                  <a:schemeClr val="lt1"/>
                </a:highlight>
              </a:rPr>
              <a:t>df.describe()</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None/>
            </a:pPr>
            <a:r>
              <a:t/>
            </a:r>
            <a:endParaRPr sz="1200">
              <a:solidFill>
                <a:srgbClr val="3F3F3F"/>
              </a:solidFill>
              <a:highlight>
                <a:schemeClr val="lt1"/>
              </a:highlight>
            </a:endParaRPr>
          </a:p>
          <a:p>
            <a:pPr indent="0" lvl="0" marL="0" rtl="0" algn="l">
              <a:lnSpc>
                <a:spcPct val="115000"/>
              </a:lnSpc>
              <a:spcBef>
                <a:spcPts val="600"/>
              </a:spcBef>
              <a:spcAft>
                <a:spcPts val="0"/>
              </a:spcAft>
              <a:buClr>
                <a:schemeClr val="dk1"/>
              </a:buClr>
              <a:buSzPts val="1100"/>
              <a:buFont typeface="Arial"/>
              <a:buNone/>
            </a:pPr>
            <a:r>
              <a:t/>
            </a:r>
            <a:endParaRPr sz="1200">
              <a:solidFill>
                <a:srgbClr val="3F3F3F"/>
              </a:solidFill>
              <a:highlight>
                <a:schemeClr val="lt1"/>
              </a:highlight>
            </a:endParaRPr>
          </a:p>
          <a:p>
            <a:pPr indent="0" lvl="0" marL="0" rtl="0" algn="l">
              <a:spcBef>
                <a:spcPts val="500"/>
              </a:spcBef>
              <a:spcAft>
                <a:spcPts val="600"/>
              </a:spcAft>
              <a:buNone/>
            </a:pPr>
            <a:r>
              <a:t/>
            </a:r>
            <a:endParaRPr sz="1200">
              <a:solidFill>
                <a:srgbClr val="3F3F3F"/>
              </a:solidFill>
              <a:highlight>
                <a:schemeClr val="lt1"/>
              </a:highlight>
            </a:endParaRPr>
          </a:p>
        </p:txBody>
      </p:sp>
      <p:graphicFrame>
        <p:nvGraphicFramePr>
          <p:cNvPr id="180" name="Google Shape;180;p24"/>
          <p:cNvGraphicFramePr/>
          <p:nvPr/>
        </p:nvGraphicFramePr>
        <p:xfrm>
          <a:off x="3110925" y="3167900"/>
          <a:ext cx="3000000" cy="3000000"/>
        </p:xfrm>
        <a:graphic>
          <a:graphicData uri="http://schemas.openxmlformats.org/drawingml/2006/table">
            <a:tbl>
              <a:tblPr>
                <a:noFill/>
                <a:tableStyleId>{1322DC02-68B4-45DD-9A20-5914969315EF}</a:tableStyleId>
              </a:tblPr>
              <a:tblGrid>
                <a:gridCol w="1135350"/>
                <a:gridCol w="1000125"/>
                <a:gridCol w="914400"/>
                <a:gridCol w="914400"/>
                <a:gridCol w="962025"/>
              </a:tblGrid>
              <a:tr h="100000">
                <a:tc>
                  <a:txBody>
                    <a:bodyPr/>
                    <a:lstStyle/>
                    <a:p>
                      <a:pPr indent="0" lvl="0" marL="0" rtl="0" algn="r">
                        <a:lnSpc>
                          <a:spcPct val="115000"/>
                        </a:lnSpc>
                        <a:spcBef>
                          <a:spcPts val="0"/>
                        </a:spcBef>
                        <a:spcAft>
                          <a:spcPts val="0"/>
                        </a:spcAft>
                        <a:buNone/>
                      </a:pPr>
                      <a:r>
                        <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Sales</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Quantity</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Discount</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US" sz="1000">
                          <a:solidFill>
                            <a:srgbClr val="3F3F3F"/>
                          </a:solidFill>
                          <a:highlight>
                            <a:schemeClr val="lt1"/>
                          </a:highlight>
                          <a:latin typeface="Libre Franklin"/>
                          <a:ea typeface="Libre Franklin"/>
                          <a:cs typeface="Libre Franklin"/>
                          <a:sym typeface="Libre Franklin"/>
                        </a:rPr>
                        <a:t>Profit</a:t>
                      </a:r>
                      <a:endParaRPr b="1" sz="1000">
                        <a:solidFill>
                          <a:srgbClr val="3F3F3F"/>
                        </a:solidFill>
                        <a:highlight>
                          <a:schemeClr val="lt1"/>
                        </a:highlight>
                        <a:latin typeface="Libre Franklin"/>
                        <a:ea typeface="Libre Franklin"/>
                        <a:cs typeface="Libre Franklin"/>
                        <a:sym typeface="Libre Frankli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count</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9994.000000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9994.000000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9994.000000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9994.000000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mean</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229.858001</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3.789574</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0.156203</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28.656896</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std</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623.245101</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2.225110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0.206452</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234.260108</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min</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0.444000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1.000000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-6599.978000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25%</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17.280000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1.728750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50%</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54.490000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3.000000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0.200000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8.666500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75%</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209.940000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5.000000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0.200000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29.364000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5275">
                <a:tc>
                  <a:txBody>
                    <a:bodyPr/>
                    <a:lstStyle/>
                    <a:p>
                      <a:pPr indent="0" lvl="0" marL="0" rtl="0" algn="ctr">
                        <a:lnSpc>
                          <a:spcPct val="115000"/>
                        </a:lnSpc>
                        <a:spcBef>
                          <a:spcPts val="0"/>
                        </a:spcBef>
                        <a:spcAft>
                          <a:spcPts val="0"/>
                        </a:spcAft>
                        <a:buNone/>
                      </a:pPr>
                      <a:r>
                        <a:rPr b="1" lang="en-US" sz="1050">
                          <a:solidFill>
                            <a:srgbClr val="3F3F3F"/>
                          </a:solidFill>
                          <a:highlight>
                            <a:schemeClr val="lt1"/>
                          </a:highlight>
                          <a:latin typeface="Libre Franklin"/>
                          <a:ea typeface="Libre Franklin"/>
                          <a:cs typeface="Libre Franklin"/>
                          <a:sym typeface="Libre Franklin"/>
                        </a:rPr>
                        <a:t>max</a:t>
                      </a:r>
                      <a:endParaRPr b="1"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22638.480000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14.000000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0.800000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50">
                          <a:solidFill>
                            <a:srgbClr val="3F3F3F"/>
                          </a:solidFill>
                          <a:highlight>
                            <a:schemeClr val="lt1"/>
                          </a:highlight>
                          <a:latin typeface="Libre Franklin"/>
                          <a:ea typeface="Libre Franklin"/>
                          <a:cs typeface="Libre Franklin"/>
                          <a:sym typeface="Libre Franklin"/>
                        </a:rPr>
                        <a:t>8399.976000</a:t>
                      </a:r>
                      <a:endParaRPr sz="1050">
                        <a:solidFill>
                          <a:srgbClr val="3F3F3F"/>
                        </a:solidFill>
                        <a:highlight>
                          <a:schemeClr val="lt1"/>
                        </a:highlight>
                        <a:latin typeface="Libre Franklin"/>
                        <a:ea typeface="Libre Franklin"/>
                        <a:cs typeface="Libre Franklin"/>
                        <a:sym typeface="Libre Franklin"/>
                      </a:endParaRPr>
                    </a:p>
                  </a:txBody>
                  <a:tcPr marT="66675" marB="66675" marR="66675" marL="666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581200" y="729654"/>
            <a:ext cx="11029500" cy="49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Exploratory Data Analysis - EDA</a:t>
            </a:r>
            <a:endParaRPr/>
          </a:p>
        </p:txBody>
      </p:sp>
      <p:sp>
        <p:nvSpPr>
          <p:cNvPr id="187" name="Google Shape;187;p25"/>
          <p:cNvSpPr txBox="1"/>
          <p:nvPr>
            <p:ph idx="1" type="body"/>
          </p:nvPr>
        </p:nvSpPr>
        <p:spPr>
          <a:xfrm>
            <a:off x="581200" y="1219849"/>
            <a:ext cx="5194800" cy="46413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Pie Plot of Sub-Category: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plt.figure(figsize=(12,10))</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df_store['Sub-Category'].value_counts().plot.pie(autopct="%1.1f%%")</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plt.show()</a:t>
            </a:r>
            <a:endParaRPr sz="1000">
              <a:solidFill>
                <a:srgbClr val="3F3F3F"/>
              </a:solidFill>
              <a:highlight>
                <a:schemeClr val="lt1"/>
              </a:highlight>
            </a:endParaRPr>
          </a:p>
          <a:p>
            <a:pPr indent="0" lvl="0" marL="0" rtl="0" algn="l">
              <a:spcBef>
                <a:spcPts val="36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
        <p:nvSpPr>
          <p:cNvPr id="188" name="Google Shape;188;p25"/>
          <p:cNvSpPr txBox="1"/>
          <p:nvPr>
            <p:ph idx="2" type="body"/>
          </p:nvPr>
        </p:nvSpPr>
        <p:spPr>
          <a:xfrm>
            <a:off x="6416050" y="1219699"/>
            <a:ext cx="5194800" cy="46413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Bar Plot of Sales vs Profit:</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df_store.groupby('Sub-Category')['Profit','Sales'].agg(['sum']).plot.bar()</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plt.title("Total Profit and Sales per Sub-Category")</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plt.legend('Profit')</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plt.legend('Sales')</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plt.rcParams['figure.figsize'] = [10,8]</a:t>
            </a:r>
            <a:endParaRPr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plt.show()</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pic>
        <p:nvPicPr>
          <p:cNvPr id="189" name="Google Shape;189;p25"/>
          <p:cNvPicPr preferRelativeResize="0"/>
          <p:nvPr/>
        </p:nvPicPr>
        <p:blipFill rotWithShape="1">
          <a:blip r:embed="rId3">
            <a:alphaModFix/>
          </a:blip>
          <a:srcRect b="9226" l="5656" r="51557" t="26699"/>
          <a:stretch/>
        </p:blipFill>
        <p:spPr>
          <a:xfrm>
            <a:off x="696700" y="2926950"/>
            <a:ext cx="4452372" cy="3562400"/>
          </a:xfrm>
          <a:prstGeom prst="rect">
            <a:avLst/>
          </a:prstGeom>
          <a:noFill/>
          <a:ln>
            <a:noFill/>
          </a:ln>
        </p:spPr>
      </p:pic>
      <p:pic>
        <p:nvPicPr>
          <p:cNvPr id="190" name="Google Shape;190;p25"/>
          <p:cNvPicPr preferRelativeResize="0"/>
          <p:nvPr/>
        </p:nvPicPr>
        <p:blipFill rotWithShape="1">
          <a:blip r:embed="rId4">
            <a:alphaModFix/>
          </a:blip>
          <a:srcRect b="23726" l="5687" r="64517" t="33078"/>
          <a:stretch/>
        </p:blipFill>
        <p:spPr>
          <a:xfrm>
            <a:off x="6477975" y="3162200"/>
            <a:ext cx="4908273" cy="3109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 type="body"/>
          </p:nvPr>
        </p:nvSpPr>
        <p:spPr>
          <a:xfrm>
            <a:off x="581200" y="569799"/>
            <a:ext cx="5194800" cy="52911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Count Plot of Cities:</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print(df_store['State'].value_counts())</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plt.figure(figsize=(15,8))</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sns.countplot(x=df_store['State'])</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plt.xticks(rotation=90)</a:t>
            </a:r>
            <a:endParaRPr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plt.show()</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000">
              <a:solidFill>
                <a:srgbClr val="3F3F3F"/>
              </a:solidFill>
              <a:highlight>
                <a:schemeClr val="lt1"/>
              </a:highlight>
            </a:endParaRPr>
          </a:p>
          <a:p>
            <a:pPr indent="0" lvl="0" marL="0" rtl="0" algn="l">
              <a:spcBef>
                <a:spcPts val="360"/>
              </a:spcBef>
              <a:spcAft>
                <a:spcPts val="600"/>
              </a:spcAft>
              <a:buNone/>
            </a:pPr>
            <a:r>
              <a:t/>
            </a:r>
            <a:endParaRPr sz="1000">
              <a:solidFill>
                <a:srgbClr val="3F3F3F"/>
              </a:solidFill>
              <a:highlight>
                <a:schemeClr val="lt1"/>
              </a:highlight>
            </a:endParaRPr>
          </a:p>
        </p:txBody>
      </p:sp>
      <p:sp>
        <p:nvSpPr>
          <p:cNvPr id="197" name="Google Shape;197;p26"/>
          <p:cNvSpPr txBox="1"/>
          <p:nvPr>
            <p:ph idx="2" type="body"/>
          </p:nvPr>
        </p:nvSpPr>
        <p:spPr>
          <a:xfrm>
            <a:off x="6416050" y="569899"/>
            <a:ext cx="5194800" cy="5291100"/>
          </a:xfrm>
          <a:prstGeom prst="rect">
            <a:avLst/>
          </a:prstGeom>
        </p:spPr>
        <p:txBody>
          <a:bodyPr anchorCtr="0" anchor="ctr" bIns="45700" lIns="91425" spcFirstLastPara="1" rIns="91425" wrap="square" tIns="45700">
            <a:normAutofit lnSpcReduction="10000"/>
          </a:bodyPr>
          <a:lstStyle/>
          <a:p>
            <a:pPr indent="0" lvl="0" marL="0" rtl="0" algn="l">
              <a:lnSpc>
                <a:spcPct val="135714"/>
              </a:lnSpc>
              <a:spcBef>
                <a:spcPts val="0"/>
              </a:spcBef>
              <a:spcAft>
                <a:spcPts val="0"/>
              </a:spcAft>
              <a:buNone/>
            </a:pPr>
            <a:r>
              <a:rPr b="1" lang="en-US" sz="1000">
                <a:solidFill>
                  <a:srgbClr val="3F3F3F"/>
                </a:solidFill>
                <a:highlight>
                  <a:schemeClr val="lt1"/>
                </a:highlight>
              </a:rPr>
              <a:t>Heat map of Correlation among the columns:</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fig,axes = plt.subplots(1,1,figsize=(9,6))</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sns.heatmap(df_store.corr(), annot = True)</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plt.show()</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pic>
        <p:nvPicPr>
          <p:cNvPr id="198" name="Google Shape;198;p26"/>
          <p:cNvPicPr preferRelativeResize="0"/>
          <p:nvPr/>
        </p:nvPicPr>
        <p:blipFill rotWithShape="1">
          <a:blip r:embed="rId3">
            <a:alphaModFix/>
          </a:blip>
          <a:srcRect b="13239" l="5686" r="29551" t="20363"/>
          <a:stretch/>
        </p:blipFill>
        <p:spPr>
          <a:xfrm>
            <a:off x="726238" y="2403150"/>
            <a:ext cx="4904724" cy="3142826"/>
          </a:xfrm>
          <a:prstGeom prst="rect">
            <a:avLst/>
          </a:prstGeom>
          <a:noFill/>
          <a:ln>
            <a:noFill/>
          </a:ln>
        </p:spPr>
      </p:pic>
      <p:pic>
        <p:nvPicPr>
          <p:cNvPr id="199" name="Google Shape;199;p26"/>
          <p:cNvPicPr preferRelativeResize="0"/>
          <p:nvPr/>
        </p:nvPicPr>
        <p:blipFill rotWithShape="1">
          <a:blip r:embed="rId4">
            <a:alphaModFix/>
          </a:blip>
          <a:srcRect b="50056" l="3718" r="72028" t="21709"/>
          <a:stretch/>
        </p:blipFill>
        <p:spPr>
          <a:xfrm>
            <a:off x="6642875" y="2403150"/>
            <a:ext cx="4374774" cy="3616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idx="1" type="body"/>
          </p:nvPr>
        </p:nvSpPr>
        <p:spPr>
          <a:xfrm>
            <a:off x="581200" y="598925"/>
            <a:ext cx="5194800" cy="52620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Bar Plot of Sub-Category vs Profit:</a:t>
            </a:r>
            <a:endParaRPr b="1" sz="1000">
              <a:solidFill>
                <a:srgbClr val="3F3F3F"/>
              </a:solidFill>
              <a:highlight>
                <a:schemeClr val="lt1"/>
              </a:highlight>
            </a:endParaRPr>
          </a:p>
          <a:p>
            <a:pPr indent="0" lvl="0" marL="0" rtl="0" algn="l">
              <a:lnSpc>
                <a:spcPct val="135714"/>
              </a:lnSpc>
              <a:spcBef>
                <a:spcPts val="0"/>
              </a:spcBef>
              <a:spcAft>
                <a:spcPts val="0"/>
              </a:spcAft>
              <a:buNone/>
            </a:pPr>
            <a:r>
              <a:t/>
            </a:r>
            <a:endParaRPr b="1"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plt.figure(figsize = (25,25))</a:t>
            </a:r>
            <a:endParaRPr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sns.barplot(x=df_store['Sub-Category'], y=df_store['Profit'])</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lnSpc>
                <a:spcPct val="135714"/>
              </a:lnSpc>
              <a:spcBef>
                <a:spcPts val="0"/>
              </a:spcBef>
              <a:spcAft>
                <a:spcPts val="0"/>
              </a:spcAft>
              <a:buNone/>
            </a:pPr>
            <a:r>
              <a:t/>
            </a:r>
            <a:endParaRPr sz="1000">
              <a:solidFill>
                <a:srgbClr val="3F3F3F"/>
              </a:solidFill>
              <a:highlight>
                <a:schemeClr val="lt1"/>
              </a:highlight>
            </a:endParaRPr>
          </a:p>
          <a:p>
            <a:pPr indent="0" lvl="0" marL="0" rtl="0" algn="l">
              <a:spcBef>
                <a:spcPts val="360"/>
              </a:spcBef>
              <a:spcAft>
                <a:spcPts val="600"/>
              </a:spcAft>
              <a:buNone/>
            </a:pPr>
            <a:r>
              <a:t/>
            </a:r>
            <a:endParaRPr sz="1000">
              <a:solidFill>
                <a:srgbClr val="3F3F3F"/>
              </a:solidFill>
              <a:highlight>
                <a:schemeClr val="lt1"/>
              </a:highlight>
            </a:endParaRPr>
          </a:p>
        </p:txBody>
      </p:sp>
      <p:sp>
        <p:nvSpPr>
          <p:cNvPr id="206" name="Google Shape;206;p27"/>
          <p:cNvSpPr txBox="1"/>
          <p:nvPr>
            <p:ph idx="2" type="body"/>
          </p:nvPr>
        </p:nvSpPr>
        <p:spPr>
          <a:xfrm>
            <a:off x="6416050" y="598999"/>
            <a:ext cx="5194800" cy="52620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Line Plot of Discount vs Profit:</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plt.figure(figsize = (10,4))</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sns.lineplot(x='Discount',y='Profit', data = df_store, color = 'r', label = 'Discount')</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plt.legend()</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pic>
        <p:nvPicPr>
          <p:cNvPr id="207" name="Google Shape;207;p27"/>
          <p:cNvPicPr preferRelativeResize="0"/>
          <p:nvPr/>
        </p:nvPicPr>
        <p:blipFill rotWithShape="1">
          <a:blip r:embed="rId3">
            <a:alphaModFix/>
          </a:blip>
          <a:srcRect b="4438" l="23922" r="1249" t="21333"/>
          <a:stretch/>
        </p:blipFill>
        <p:spPr>
          <a:xfrm>
            <a:off x="425100" y="2324225"/>
            <a:ext cx="5296276" cy="3328451"/>
          </a:xfrm>
          <a:prstGeom prst="rect">
            <a:avLst/>
          </a:prstGeom>
          <a:noFill/>
          <a:ln>
            <a:noFill/>
          </a:ln>
        </p:spPr>
      </p:pic>
      <p:pic>
        <p:nvPicPr>
          <p:cNvPr id="208" name="Google Shape;208;p27"/>
          <p:cNvPicPr preferRelativeResize="0"/>
          <p:nvPr/>
        </p:nvPicPr>
        <p:blipFill rotWithShape="1">
          <a:blip r:embed="rId4">
            <a:alphaModFix/>
          </a:blip>
          <a:srcRect b="34628" l="24116" r="25166" t="30843"/>
          <a:stretch/>
        </p:blipFill>
        <p:spPr>
          <a:xfrm>
            <a:off x="6416050" y="2324225"/>
            <a:ext cx="5416402" cy="3328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idx="1" type="body"/>
          </p:nvPr>
        </p:nvSpPr>
        <p:spPr>
          <a:xfrm>
            <a:off x="581200" y="589199"/>
            <a:ext cx="5194800" cy="52719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Pair Plot of Sub-Category:</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figsize = (15,10)</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sns.pairplot(df_store, hue='Sub-Category')</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sp>
        <p:nvSpPr>
          <p:cNvPr id="215" name="Google Shape;215;p28"/>
          <p:cNvSpPr txBox="1"/>
          <p:nvPr>
            <p:ph idx="2" type="body"/>
          </p:nvPr>
        </p:nvSpPr>
        <p:spPr>
          <a:xfrm>
            <a:off x="6416050" y="589099"/>
            <a:ext cx="5194800" cy="52719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1000">
                <a:solidFill>
                  <a:srgbClr val="3F3F3F"/>
                </a:solidFill>
                <a:highlight>
                  <a:schemeClr val="lt1"/>
                </a:highlight>
              </a:rPr>
              <a:t>Sales Statistical data:</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print(df_store['Sales'].describe())</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plt.figure(figsize=(9,8))</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plt.grid()</a:t>
            </a:r>
            <a:endParaRPr sz="1000">
              <a:solidFill>
                <a:srgbClr val="3F3F3F"/>
              </a:solidFill>
              <a:highlight>
                <a:schemeClr val="lt1"/>
              </a:highlight>
            </a:endParaRPr>
          </a:p>
          <a:p>
            <a:pPr indent="0" lvl="0" marL="0" rtl="0" algn="l">
              <a:lnSpc>
                <a:spcPct val="135714"/>
              </a:lnSpc>
              <a:spcBef>
                <a:spcPts val="0"/>
              </a:spcBef>
              <a:spcAft>
                <a:spcPts val="0"/>
              </a:spcAft>
              <a:buNone/>
            </a:pPr>
            <a:r>
              <a:rPr lang="en-US" sz="1000">
                <a:solidFill>
                  <a:srgbClr val="3F3F3F"/>
                </a:solidFill>
                <a:highlight>
                  <a:schemeClr val="lt1"/>
                </a:highlight>
              </a:rPr>
              <a:t>sns.distplot(df_store['Sales'], color='b', bins=100, hist_kws={'alpha':0.4});</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pic>
        <p:nvPicPr>
          <p:cNvPr id="216" name="Google Shape;216;p28"/>
          <p:cNvPicPr preferRelativeResize="0"/>
          <p:nvPr/>
        </p:nvPicPr>
        <p:blipFill rotWithShape="1">
          <a:blip r:embed="rId3">
            <a:alphaModFix/>
          </a:blip>
          <a:srcRect b="14884" l="14564" r="47149" t="30672"/>
          <a:stretch/>
        </p:blipFill>
        <p:spPr>
          <a:xfrm>
            <a:off x="351975" y="1753225"/>
            <a:ext cx="5194798" cy="4626976"/>
          </a:xfrm>
          <a:prstGeom prst="rect">
            <a:avLst/>
          </a:prstGeom>
          <a:noFill/>
          <a:ln>
            <a:noFill/>
          </a:ln>
        </p:spPr>
      </p:pic>
      <p:pic>
        <p:nvPicPr>
          <p:cNvPr id="217" name="Google Shape;217;p28"/>
          <p:cNvPicPr preferRelativeResize="0"/>
          <p:nvPr/>
        </p:nvPicPr>
        <p:blipFill rotWithShape="1">
          <a:blip r:embed="rId4">
            <a:alphaModFix/>
          </a:blip>
          <a:srcRect b="29735" l="14364" r="58311" t="32848"/>
          <a:stretch/>
        </p:blipFill>
        <p:spPr>
          <a:xfrm>
            <a:off x="6416050" y="2451625"/>
            <a:ext cx="5358198" cy="3559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581200" y="637724"/>
            <a:ext cx="5194800" cy="5223300"/>
          </a:xfrm>
          <a:prstGeom prst="rect">
            <a:avLst/>
          </a:prstGeom>
        </p:spPr>
        <p:txBody>
          <a:bodyPr anchorCtr="0" anchor="ctr" bIns="45700" lIns="91425" spcFirstLastPara="1" rIns="91425" wrap="square" tIns="45700">
            <a:normAutofit lnSpcReduction="10000"/>
          </a:bodyPr>
          <a:lstStyle/>
          <a:p>
            <a:pPr indent="0" lvl="0" marL="0" rtl="0" algn="l">
              <a:lnSpc>
                <a:spcPct val="135714"/>
              </a:lnSpc>
              <a:spcBef>
                <a:spcPts val="0"/>
              </a:spcBef>
              <a:spcAft>
                <a:spcPts val="0"/>
              </a:spcAft>
              <a:buNone/>
            </a:pPr>
            <a:r>
              <a:rPr b="1" lang="en-US" sz="1000">
                <a:solidFill>
                  <a:srgbClr val="3F3F3F"/>
                </a:solidFill>
                <a:highlight>
                  <a:schemeClr val="lt1"/>
                </a:highlight>
              </a:rPr>
              <a:t>Box Plot of Sales, Quantity, Discount and Profit:</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df_store.plot(kind='box', subplots=True, layout=(3,2), sharex=False, sharey=False)</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plt.rcParams['figure.figsize'] = [14,12]</a:t>
            </a:r>
            <a:endParaRPr sz="10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1000">
                <a:solidFill>
                  <a:srgbClr val="3F3F3F"/>
                </a:solidFill>
                <a:highlight>
                  <a:schemeClr val="lt1"/>
                </a:highlight>
              </a:rPr>
              <a:t>plt.show()</a:t>
            </a:r>
            <a:endParaRPr sz="1000">
              <a:solidFill>
                <a:srgbClr val="3F3F3F"/>
              </a:solidFill>
              <a:highlight>
                <a:schemeClr val="lt1"/>
              </a:highlight>
            </a:endParaRPr>
          </a:p>
          <a:p>
            <a:pPr indent="0" lvl="0" marL="0" rtl="0" algn="l">
              <a:spcBef>
                <a:spcPts val="36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0"/>
              </a:spcAft>
              <a:buNone/>
            </a:pPr>
            <a:r>
              <a:t/>
            </a:r>
            <a:endParaRPr sz="1000">
              <a:solidFill>
                <a:srgbClr val="3F3F3F"/>
              </a:solidFill>
              <a:highlight>
                <a:schemeClr val="lt1"/>
              </a:highlight>
            </a:endParaRPr>
          </a:p>
          <a:p>
            <a:pPr indent="0" lvl="0" marL="0" rtl="0" algn="l">
              <a:spcBef>
                <a:spcPts val="600"/>
              </a:spcBef>
              <a:spcAft>
                <a:spcPts val="600"/>
              </a:spcAft>
              <a:buNone/>
            </a:pPr>
            <a:r>
              <a:t/>
            </a:r>
            <a:endParaRPr sz="1000">
              <a:solidFill>
                <a:srgbClr val="3F3F3F"/>
              </a:solidFill>
              <a:highlight>
                <a:schemeClr val="lt1"/>
              </a:highlight>
            </a:endParaRPr>
          </a:p>
        </p:txBody>
      </p:sp>
      <p:sp>
        <p:nvSpPr>
          <p:cNvPr id="224" name="Google Shape;224;p29"/>
          <p:cNvSpPr txBox="1"/>
          <p:nvPr>
            <p:ph idx="2" type="body"/>
          </p:nvPr>
        </p:nvSpPr>
        <p:spPr>
          <a:xfrm>
            <a:off x="6416050" y="637699"/>
            <a:ext cx="5194800" cy="52233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b="1" lang="en-US" sz="600">
                <a:solidFill>
                  <a:srgbClr val="3F3F3F"/>
                </a:solidFill>
                <a:highlight>
                  <a:schemeClr val="lt1"/>
                </a:highlight>
              </a:rPr>
              <a:t>Clustering of data:</a:t>
            </a:r>
            <a:endParaRPr b="1"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b="1"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x=df_store.iloc[:, [9, 10, 11]].values</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from sklearn.cluster import KMeans</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wcss = []</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for i in range(1,11):</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 kmeans = KMeans(n_clusters = i, init = 'k-means++', max_iter=300, n_init=10, random_state=0).fit(x)</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 wcss.append(kmeans.inertia_)</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sns.set_style("whitegrid")</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sns.FacetGrid(df_store, hue="Sub-Category", height=6).map(plt.scatter,'Sales','Quantity')</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plt.scatter(kmeans.cluster_centers_[:, 0], kmeans.cluster_centers_[:,1], s=100, c='yellow',label='Centroids')</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plt.rcParams['figure.figsize']=[10,8]</a:t>
            </a:r>
            <a:endParaRPr sz="600">
              <a:solidFill>
                <a:srgbClr val="3F3F3F"/>
              </a:solidFill>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600">
                <a:solidFill>
                  <a:srgbClr val="3F3F3F"/>
                </a:solidFill>
                <a:highlight>
                  <a:schemeClr val="lt1"/>
                </a:highlight>
              </a:rPr>
              <a:t>plt.legend()</a:t>
            </a:r>
            <a:endParaRPr sz="600">
              <a:solidFill>
                <a:srgbClr val="3F3F3F"/>
              </a:solidFill>
              <a:highlight>
                <a:schemeClr val="lt1"/>
              </a:highlight>
            </a:endParaRPr>
          </a:p>
          <a:p>
            <a:pPr indent="0" lvl="0" marL="0" rtl="0" algn="l">
              <a:spcBef>
                <a:spcPts val="36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0"/>
              </a:spcAft>
              <a:buNone/>
            </a:pPr>
            <a:r>
              <a:t/>
            </a:r>
            <a:endParaRPr sz="600">
              <a:solidFill>
                <a:srgbClr val="3F3F3F"/>
              </a:solidFill>
              <a:highlight>
                <a:schemeClr val="lt1"/>
              </a:highlight>
            </a:endParaRPr>
          </a:p>
          <a:p>
            <a:pPr indent="0" lvl="0" marL="0" rtl="0" algn="l">
              <a:spcBef>
                <a:spcPts val="600"/>
              </a:spcBef>
              <a:spcAft>
                <a:spcPts val="600"/>
              </a:spcAft>
              <a:buNone/>
            </a:pPr>
            <a:r>
              <a:t/>
            </a:r>
            <a:endParaRPr sz="600">
              <a:solidFill>
                <a:srgbClr val="3F3F3F"/>
              </a:solidFill>
              <a:highlight>
                <a:schemeClr val="lt1"/>
              </a:highlight>
            </a:endParaRPr>
          </a:p>
        </p:txBody>
      </p:sp>
      <p:pic>
        <p:nvPicPr>
          <p:cNvPr id="225" name="Google Shape;225;p29"/>
          <p:cNvPicPr preferRelativeResize="0"/>
          <p:nvPr/>
        </p:nvPicPr>
        <p:blipFill rotWithShape="1">
          <a:blip r:embed="rId3">
            <a:alphaModFix/>
          </a:blip>
          <a:srcRect b="34765" l="14194" r="65379" t="33212"/>
          <a:stretch/>
        </p:blipFill>
        <p:spPr>
          <a:xfrm>
            <a:off x="6416050" y="2971200"/>
            <a:ext cx="4950799" cy="3428400"/>
          </a:xfrm>
          <a:prstGeom prst="rect">
            <a:avLst/>
          </a:prstGeom>
          <a:noFill/>
          <a:ln>
            <a:noFill/>
          </a:ln>
        </p:spPr>
      </p:pic>
      <p:pic>
        <p:nvPicPr>
          <p:cNvPr id="226" name="Google Shape;226;p29"/>
          <p:cNvPicPr preferRelativeResize="0"/>
          <p:nvPr/>
        </p:nvPicPr>
        <p:blipFill rotWithShape="1">
          <a:blip r:embed="rId4">
            <a:alphaModFix/>
          </a:blip>
          <a:srcRect b="33062" l="21221" r="34841" t="30303"/>
          <a:stretch/>
        </p:blipFill>
        <p:spPr>
          <a:xfrm>
            <a:off x="581200" y="2665075"/>
            <a:ext cx="4684426" cy="3654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581250" y="770053"/>
            <a:ext cx="11029500" cy="585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33" name="Google Shape;233;p30"/>
          <p:cNvSpPr txBox="1"/>
          <p:nvPr>
            <p:ph idx="1" type="body"/>
          </p:nvPr>
        </p:nvSpPr>
        <p:spPr>
          <a:xfrm>
            <a:off x="581200" y="1287753"/>
            <a:ext cx="11029500" cy="4687500"/>
          </a:xfrm>
          <a:prstGeom prst="rect">
            <a:avLst/>
          </a:prstGeom>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t>1. The outcomes of customer segmentation analysis have yielded results that showcase the identification of distinct customer segments based on demographics, purchasing behavior, or geographic location. Furthermore, the characteristics and preferences of each customer segment have been carefully analyzed, including high-value customers, frequent purchasers, or price-sensitive customers.</a:t>
            </a:r>
            <a:endParaRPr sz="1200"/>
          </a:p>
          <a:p>
            <a:pPr indent="0" lvl="0" marL="0" rtl="0" algn="l">
              <a:lnSpc>
                <a:spcPct val="115000"/>
              </a:lnSpc>
              <a:spcBef>
                <a:spcPts val="1200"/>
              </a:spcBef>
              <a:spcAft>
                <a:spcPts val="0"/>
              </a:spcAft>
              <a:buClr>
                <a:schemeClr val="dk1"/>
              </a:buClr>
              <a:buSzPts val="1100"/>
              <a:buFont typeface="Arial"/>
              <a:buNone/>
            </a:pPr>
            <a:r>
              <a:rPr lang="en-US" sz="1200"/>
              <a:t>2. The sales analysis results have been carefully analyzed by identifying sales trends over time (monthly, quarterly, yearly), peak seasons or periods of high demand, as well as the performance of different product categories. Additionally, the top-selling and underperforming products have also been identified, while correlations between sales and factors such as region, customer segment, or product attributes have been explored.</a:t>
            </a:r>
            <a:endParaRPr sz="1200"/>
          </a:p>
          <a:p>
            <a:pPr indent="0" lvl="0" marL="0" rtl="0" algn="l">
              <a:lnSpc>
                <a:spcPct val="115000"/>
              </a:lnSpc>
              <a:spcBef>
                <a:spcPts val="1200"/>
              </a:spcBef>
              <a:spcAft>
                <a:spcPts val="0"/>
              </a:spcAft>
              <a:buClr>
                <a:schemeClr val="dk1"/>
              </a:buClr>
              <a:buSzPts val="1100"/>
              <a:buFont typeface="Arial"/>
              <a:buNone/>
            </a:pPr>
            <a:r>
              <a:rPr lang="en-US" sz="1200"/>
              <a:t>3. The outcomes of the profitability analysis have been calculated by determining profit margins for different products and product categories to identify the most profitable and least profitable items. Furthermore, the impact of discounts, shipping costs, or other factors on profitability has been carefully analyzed. The identification of opportunities to optimize pricing strategies, reduce costs, or improve overall profitability has also been carefully noted.</a:t>
            </a:r>
            <a:endParaRPr sz="1200"/>
          </a:p>
          <a:p>
            <a:pPr indent="0" lvl="0" marL="0" rtl="0" algn="l">
              <a:lnSpc>
                <a:spcPct val="115000"/>
              </a:lnSpc>
              <a:spcBef>
                <a:spcPts val="1200"/>
              </a:spcBef>
              <a:spcAft>
                <a:spcPts val="0"/>
              </a:spcAft>
              <a:buClr>
                <a:schemeClr val="dk1"/>
              </a:buClr>
              <a:buSzPts val="1100"/>
              <a:buFont typeface="Arial"/>
              <a:buNone/>
            </a:pPr>
            <a:r>
              <a:rPr lang="en-US" sz="1200"/>
              <a:t>4. The results of customer behavior analysis showcase the careful analysis of customer purchasing patterns, such as frequency, recency, and monetary value, to understand customer loyalty and lifetime value. The factors that influence customer churn have also been identified, and strategies for customer retention have been developed. Cross-selling and upselling opportunities based on market basket analysis and product association have also been explored.</a:t>
            </a:r>
            <a:endParaRPr sz="1200"/>
          </a:p>
          <a:p>
            <a:pPr indent="0" lvl="0" marL="0" rtl="0" algn="l">
              <a:lnSpc>
                <a:spcPct val="115000"/>
              </a:lnSpc>
              <a:spcBef>
                <a:spcPts val="1200"/>
              </a:spcBef>
              <a:spcAft>
                <a:spcPts val="1200"/>
              </a:spcAft>
              <a:buNone/>
            </a:pPr>
            <a:r>
              <a:rPr lang="en-US" sz="1200"/>
              <a:t>5. The recommendations and insights have been provided based on actionable recommendations to improve sales, profitability, and customer satisfaction, based on the analysis results. Strategies for targeted marketing campaigns, product promotions, or customer retention initiatives have been proposed. Furthermore, potential areas for process optimization, inventory management, or supply chain efficiency improvements have also been highlighted.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581250" y="760353"/>
            <a:ext cx="11029500" cy="585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40" name="Google Shape;240;p31"/>
          <p:cNvSpPr txBox="1"/>
          <p:nvPr>
            <p:ph idx="1" type="body"/>
          </p:nvPr>
        </p:nvSpPr>
        <p:spPr>
          <a:xfrm>
            <a:off x="581200" y="1287753"/>
            <a:ext cx="11029500" cy="46875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rPr lang="en-US" sz="1200"/>
              <a:t>1. </a:t>
            </a:r>
            <a:r>
              <a:rPr lang="en-US" sz="1200"/>
              <a:t>Profit margins are lower in the south and central regions. In contrast, the east and west regions have higher profit margins.</a:t>
            </a:r>
            <a:endParaRPr sz="1200"/>
          </a:p>
          <a:p>
            <a:pPr indent="0" lvl="0" marL="0" rtl="0" algn="l">
              <a:lnSpc>
                <a:spcPct val="115000"/>
              </a:lnSpc>
              <a:spcBef>
                <a:spcPts val="1200"/>
              </a:spcBef>
              <a:spcAft>
                <a:spcPts val="0"/>
              </a:spcAft>
              <a:buNone/>
            </a:pPr>
            <a:r>
              <a:rPr lang="en-US" sz="1200"/>
              <a:t>2. Copiers are the most profitable product, with Chairs and Phones having an exceptionally high selling price in comparison to other products. Tables and Bookcases have lower sales, resulting in a loss in those departments.</a:t>
            </a:r>
            <a:endParaRPr sz="1200"/>
          </a:p>
          <a:p>
            <a:pPr indent="0" lvl="0" marL="0" rtl="0" algn="l">
              <a:lnSpc>
                <a:spcPct val="115000"/>
              </a:lnSpc>
              <a:spcBef>
                <a:spcPts val="1200"/>
              </a:spcBef>
              <a:spcAft>
                <a:spcPts val="0"/>
              </a:spcAft>
              <a:buNone/>
            </a:pPr>
            <a:r>
              <a:rPr lang="en-US" sz="1200"/>
              <a:t>3. The store offers a wide selection of office supplies, with a particular emphasis on Binders and Paper.</a:t>
            </a:r>
            <a:endParaRPr sz="1200"/>
          </a:p>
          <a:p>
            <a:pPr indent="0" lvl="0" marL="0" rtl="0" algn="l">
              <a:lnSpc>
                <a:spcPct val="115000"/>
              </a:lnSpc>
              <a:spcBef>
                <a:spcPts val="1200"/>
              </a:spcBef>
              <a:spcAft>
                <a:spcPts val="0"/>
              </a:spcAft>
              <a:buNone/>
            </a:pPr>
            <a:r>
              <a:rPr lang="en-US" sz="1200"/>
              <a:t>4. There exists a negative correlation between profit and discount. The total profit from the sale of tables is negative, while copiers yield higher profits. Supplies, on the other hand, yield little to no profit.</a:t>
            </a:r>
            <a:endParaRPr sz="1200"/>
          </a:p>
          <a:p>
            <a:pPr indent="0" lvl="0" marL="0" rtl="0" algn="l">
              <a:lnSpc>
                <a:spcPct val="115000"/>
              </a:lnSpc>
              <a:spcBef>
                <a:spcPts val="1200"/>
              </a:spcBef>
              <a:spcAft>
                <a:spcPts val="0"/>
              </a:spcAft>
              <a:buNone/>
            </a:pPr>
            <a:r>
              <a:rPr lang="en-US" sz="1200"/>
              <a:t>5. The technology segment is comparatively more profitable than other segments.</a:t>
            </a:r>
            <a:endParaRPr sz="1200"/>
          </a:p>
          <a:p>
            <a:pPr indent="0" lvl="0" marL="0" rtl="0" algn="l">
              <a:lnSpc>
                <a:spcPct val="115000"/>
              </a:lnSpc>
              <a:spcBef>
                <a:spcPts val="1200"/>
              </a:spcBef>
              <a:spcAft>
                <a:spcPts val="0"/>
              </a:spcAft>
              <a:buNone/>
            </a:pPr>
            <a:r>
              <a:rPr lang="en-US" sz="1200"/>
              <a:t>6. Sales numbers indicate that the west region has the highest sales volume, followed by the east, central, and south regions.Profit margins are lower in the central region, as compared to the west region.</a:t>
            </a:r>
            <a:endParaRPr sz="1200"/>
          </a:p>
          <a:p>
            <a:pPr indent="0" lvl="0" marL="0" rtl="0" algn="l">
              <a:lnSpc>
                <a:spcPct val="115000"/>
              </a:lnSpc>
              <a:spcBef>
                <a:spcPts val="1200"/>
              </a:spcBef>
              <a:spcAft>
                <a:spcPts val="0"/>
              </a:spcAft>
              <a:buNone/>
            </a:pPr>
            <a:r>
              <a:rPr lang="en-US" sz="1200"/>
              <a:t>7. Copiers are the most profitable product, with Chairs and Phones having an exceptionally high selling price in comparison to other products. Tables and Bookcases have lower sales, resulting in a loss in those departments.</a:t>
            </a:r>
            <a:endParaRPr sz="1200"/>
          </a:p>
          <a:p>
            <a:pPr indent="0" lvl="0" marL="0" rtl="0" algn="l">
              <a:lnSpc>
                <a:spcPct val="115000"/>
              </a:lnSpc>
              <a:spcBef>
                <a:spcPts val="1200"/>
              </a:spcBef>
              <a:spcAft>
                <a:spcPts val="0"/>
              </a:spcAft>
              <a:buNone/>
            </a:pPr>
            <a:r>
              <a:rPr lang="en-US" sz="1200"/>
              <a:t>8. The store offers a wide selection of office supplies, with a particular emphasis on Binders and Paper.</a:t>
            </a:r>
            <a:endParaRPr sz="1200"/>
          </a:p>
          <a:p>
            <a:pPr indent="0" lvl="0" marL="0" rtl="0" algn="l">
              <a:lnSpc>
                <a:spcPct val="115000"/>
              </a:lnSpc>
              <a:spcBef>
                <a:spcPts val="1200"/>
              </a:spcBef>
              <a:spcAft>
                <a:spcPts val="1200"/>
              </a:spcAft>
              <a:buNone/>
            </a:pPr>
            <a:r>
              <a:rPr lang="en-US" sz="1200"/>
              <a:t>9. The frequency of individual items in the furniture category is low. In contrast, the frequency of individual items in the office supplies category is moderate, and high in the technology category.</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TITLE/PROBLEM STATEMENT</a:t>
            </a:r>
            <a:br>
              <a:rPr lang="en-US"/>
            </a:br>
            <a:endParaRPr/>
          </a:p>
        </p:txBody>
      </p:sp>
      <p:sp>
        <p:nvSpPr>
          <p:cNvPr id="107" name="Google Shape;107;p14"/>
          <p:cNvSpPr txBox="1"/>
          <p:nvPr>
            <p:ph idx="1" type="body"/>
          </p:nvPr>
        </p:nvSpPr>
        <p:spPr>
          <a:xfrm>
            <a:off x="581200" y="2800850"/>
            <a:ext cx="11029500" cy="31746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i="1" lang="en-US" sz="1600">
                <a:solidFill>
                  <a:schemeClr val="dk1"/>
                </a:solidFill>
              </a:rPr>
              <a:t>“The management team of Sample Superstore, a retail establishment, desires to acquire erudition regarding their sales data to optimize their operations and ameliorate profitability. As such, they have proffered a dataset containing information concerning their customers, products, and transactions over a designated period. The aim of this undertaking is to scrutinize the dataset and extract consequential insights by performing sundry data analytics techniques and statistical analysis. The analysis ought to concentrate on identifying patterns, trends, and relationships within the data, as well as discerning factors that may impact sales and customer behavior. Furthermore, the project ought to encompass recommendations for the management team on potential strategies to augment sales, diminish costs, and enhance overall business performance predicated on the findings from the analysis.”</a:t>
            </a:r>
            <a:endParaRPr sz="1600">
              <a:solidFill>
                <a:schemeClr val="dk1"/>
              </a:solidFill>
              <a:highlight>
                <a:schemeClr val="lt1"/>
              </a:highlight>
            </a:endParaRPr>
          </a:p>
        </p:txBody>
      </p:sp>
      <p:sp>
        <p:nvSpPr>
          <p:cNvPr id="108" name="Google Shape;108;p14"/>
          <p:cNvSpPr txBox="1"/>
          <p:nvPr>
            <p:ph type="title"/>
          </p:nvPr>
        </p:nvSpPr>
        <p:spPr>
          <a:xfrm>
            <a:off x="581250" y="1520422"/>
            <a:ext cx="11029500" cy="909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800"/>
              <a:buFont typeface="Franklin Gothic"/>
              <a:buNone/>
            </a:pPr>
            <a:r>
              <a:rPr lang="en-US" sz="4000" u="sng">
                <a:solidFill>
                  <a:schemeClr val="dk1"/>
                </a:solidFill>
              </a:rPr>
              <a:t>ANALYSIS OF SAMPLE SUPERSTORE DATASET</a:t>
            </a:r>
            <a:endParaRPr sz="40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sp>
        <p:nvSpPr>
          <p:cNvPr id="246" name="Google Shape;246;p32"/>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b="1" lang="en-US" sz="1600"/>
              <a:t>Google Colab:</a:t>
            </a:r>
            <a:endParaRPr b="1" sz="1600"/>
          </a:p>
          <a:p>
            <a:pPr indent="0" lvl="0" marL="0" rtl="0" algn="l">
              <a:lnSpc>
                <a:spcPct val="110000"/>
              </a:lnSpc>
              <a:spcBef>
                <a:spcPts val="0"/>
              </a:spcBef>
              <a:spcAft>
                <a:spcPts val="0"/>
              </a:spcAft>
              <a:buSzPts val="1564"/>
              <a:buNone/>
            </a:pPr>
            <a:r>
              <a:rPr lang="en-US" sz="1600" u="sng">
                <a:solidFill>
                  <a:srgbClr val="6AA94F"/>
                </a:solidFill>
              </a:rPr>
              <a:t>https://colab.research.google.com/drive/178d5cy-NYYglDib81Sqe3VSKHFRwKNpe?usp=sharing</a:t>
            </a:r>
            <a:endParaRPr sz="1600" u="sng">
              <a:solidFill>
                <a:srgbClr val="6AA94F"/>
              </a:solidFill>
            </a:endParaRPr>
          </a:p>
          <a:p>
            <a:pPr indent="-206686" lvl="0" marL="306000" rtl="0" algn="l">
              <a:lnSpc>
                <a:spcPct val="110000"/>
              </a:lnSpc>
              <a:spcBef>
                <a:spcPts val="0"/>
              </a:spcBef>
              <a:spcAft>
                <a:spcPts val="0"/>
              </a:spcAft>
              <a:buSzPts val="1564"/>
              <a:buNone/>
            </a:pPr>
            <a:r>
              <a:t/>
            </a:r>
            <a:endParaRPr sz="1600"/>
          </a:p>
          <a:p>
            <a:pPr indent="0" lvl="0" marL="0" rtl="0" algn="l">
              <a:lnSpc>
                <a:spcPct val="110000"/>
              </a:lnSpc>
              <a:spcBef>
                <a:spcPts val="0"/>
              </a:spcBef>
              <a:spcAft>
                <a:spcPts val="0"/>
              </a:spcAft>
              <a:buSzPts val="1564"/>
              <a:buNone/>
            </a:pPr>
            <a:r>
              <a:rPr b="1" lang="en-US" sz="1600"/>
              <a:t>GitHub Repository:</a:t>
            </a:r>
            <a:endParaRPr b="1" sz="1600"/>
          </a:p>
          <a:p>
            <a:pPr indent="-206686" lvl="0" marL="306000" rtl="0" algn="l">
              <a:lnSpc>
                <a:spcPct val="110000"/>
              </a:lnSpc>
              <a:spcBef>
                <a:spcPts val="0"/>
              </a:spcBef>
              <a:spcAft>
                <a:spcPts val="0"/>
              </a:spcAft>
              <a:buSzPts val="1564"/>
              <a:buNone/>
            </a:pPr>
            <a:r>
              <a:rPr lang="en-US" sz="1600" u="sng">
                <a:solidFill>
                  <a:schemeClr val="hlink"/>
                </a:solidFill>
                <a:latin typeface="Arial"/>
                <a:ea typeface="Arial"/>
                <a:cs typeface="Arial"/>
                <a:sym typeface="Arial"/>
                <a:hlinkClick r:id="rId3"/>
              </a:rPr>
              <a:t>https://github.com/manish4102/IBM_Project_Sample_Superstore/blob/main/Sample_Superstore_IBM_Project.ipynb</a:t>
            </a:r>
            <a:endParaRPr sz="1600"/>
          </a:p>
          <a:p>
            <a:pPr indent="0" lvl="0" marL="0" rtl="0" algn="l">
              <a:lnSpc>
                <a:spcPct val="115000"/>
              </a:lnSpc>
              <a:spcBef>
                <a:spcPts val="1200"/>
              </a:spcBef>
              <a:spcAft>
                <a:spcPts val="0"/>
              </a:spcAft>
              <a:buSzPts val="1100"/>
              <a:buNone/>
            </a:pPr>
            <a:r>
              <a:rPr b="1" lang="en-US" sz="1600">
                <a:solidFill>
                  <a:srgbClr val="3F3F3F"/>
                </a:solidFill>
                <a:highlight>
                  <a:schemeClr val="lt1"/>
                </a:highlight>
              </a:rPr>
              <a:t>Research Paper:</a:t>
            </a:r>
            <a:endParaRPr b="1" sz="1600">
              <a:solidFill>
                <a:srgbClr val="3F3F3F"/>
              </a:solidFill>
              <a:highlight>
                <a:schemeClr val="lt1"/>
              </a:highlight>
            </a:endParaRPr>
          </a:p>
          <a:p>
            <a:pPr indent="0" lvl="0" marL="0" rtl="0" algn="l">
              <a:lnSpc>
                <a:spcPct val="115000"/>
              </a:lnSpc>
              <a:spcBef>
                <a:spcPts val="1200"/>
              </a:spcBef>
              <a:spcAft>
                <a:spcPts val="0"/>
              </a:spcAft>
              <a:buSzPts val="1100"/>
              <a:buNone/>
            </a:pPr>
            <a:r>
              <a:rPr lang="en-US" sz="1600">
                <a:solidFill>
                  <a:srgbClr val="3F3F3F"/>
                </a:solidFill>
                <a:highlight>
                  <a:schemeClr val="lt1"/>
                </a:highlight>
              </a:rPr>
              <a:t>Here are some references for sales analysis on Superstore dataset:</a:t>
            </a:r>
            <a:endParaRPr sz="1600">
              <a:solidFill>
                <a:srgbClr val="3F3F3F"/>
              </a:solidFill>
              <a:highlight>
                <a:schemeClr val="lt1"/>
              </a:highlight>
            </a:endParaRPr>
          </a:p>
          <a:p>
            <a:pPr indent="0" lvl="0" marL="0" rtl="0" algn="l">
              <a:lnSpc>
                <a:spcPct val="115000"/>
              </a:lnSpc>
              <a:spcBef>
                <a:spcPts val="1200"/>
              </a:spcBef>
              <a:spcAft>
                <a:spcPts val="0"/>
              </a:spcAft>
              <a:buSzPts val="1100"/>
              <a:buNone/>
            </a:pPr>
            <a:r>
              <a:rPr lang="en-US" sz="1600">
                <a:solidFill>
                  <a:srgbClr val="3F3F3F"/>
                </a:solidFill>
                <a:highlight>
                  <a:schemeClr val="lt1"/>
                </a:highlight>
              </a:rPr>
              <a:t>•Chakraborty, M. (2020). Sales Analysis of Superstore using Power BI.Kaggle.</a:t>
            </a:r>
            <a:endParaRPr sz="1600">
              <a:solidFill>
                <a:srgbClr val="3F3F3F"/>
              </a:solidFill>
              <a:highlight>
                <a:schemeClr val="lt1"/>
              </a:highlight>
            </a:endParaRPr>
          </a:p>
          <a:p>
            <a:pPr indent="0" lvl="0" marL="0" rtl="0" algn="l">
              <a:lnSpc>
                <a:spcPct val="115000"/>
              </a:lnSpc>
              <a:spcBef>
                <a:spcPts val="1200"/>
              </a:spcBef>
              <a:spcAft>
                <a:spcPts val="0"/>
              </a:spcAft>
              <a:buSzPts val="1100"/>
              <a:buNone/>
            </a:pPr>
            <a:r>
              <a:rPr lang="en-US" sz="1600" u="sng">
                <a:solidFill>
                  <a:schemeClr val="hlink"/>
                </a:solidFill>
                <a:highlight>
                  <a:srgbClr val="FFFFFF"/>
                </a:highlight>
                <a:latin typeface="Calibri"/>
                <a:ea typeface="Calibri"/>
                <a:cs typeface="Calibri"/>
                <a:sym typeface="Calibri"/>
                <a:hlinkClick r:id="rId4"/>
              </a:rPr>
              <a:t>https://www.kaggle.com/moumoyesh/sales-analysis-of-superstore-using-power</a:t>
            </a:r>
            <a:r>
              <a:rPr lang="en-US" sz="1600" u="sng">
                <a:solidFill>
                  <a:srgbClr val="6AA94F"/>
                </a:solidFill>
                <a:highlight>
                  <a:srgbClr val="FFFFFF"/>
                </a:highlight>
                <a:latin typeface="Calibri"/>
                <a:ea typeface="Calibri"/>
                <a:cs typeface="Calibri"/>
                <a:sym typeface="Calibri"/>
              </a:rPr>
              <a:t>b</a:t>
            </a:r>
            <a:r>
              <a:rPr lang="en-US" sz="1600" u="sng">
                <a:solidFill>
                  <a:srgbClr val="6AA94F"/>
                </a:solidFill>
                <a:highlight>
                  <a:srgbClr val="FFFFFF"/>
                </a:highlight>
                <a:latin typeface="Calibri"/>
                <a:ea typeface="Calibri"/>
                <a:cs typeface="Calibri"/>
                <a:sym typeface="Calibri"/>
              </a:rPr>
              <a:t>i</a:t>
            </a:r>
            <a:endParaRPr sz="1600" u="sng">
              <a:solidFill>
                <a:srgbClr val="6AA94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SzPts val="1100"/>
              <a:buNone/>
            </a:pPr>
            <a:br>
              <a:rPr lang="en-US" sz="1600">
                <a:solidFill>
                  <a:srgbClr val="0000FF"/>
                </a:solidFill>
                <a:highlight>
                  <a:srgbClr val="FFFFFF"/>
                </a:highlight>
                <a:latin typeface="Calibri"/>
                <a:ea typeface="Calibri"/>
                <a:cs typeface="Calibri"/>
                <a:sym typeface="Calibri"/>
              </a:rPr>
            </a:br>
            <a:r>
              <a:rPr lang="en-US" sz="1600">
                <a:solidFill>
                  <a:srgbClr val="3F3F3F"/>
                </a:solidFill>
                <a:highlight>
                  <a:schemeClr val="lt1"/>
                </a:highlight>
              </a:rPr>
              <a:t>•Microsoft. (n.d.). Analyse and visualize Superstore data in Power BI. </a:t>
            </a:r>
            <a:endParaRPr sz="1600">
              <a:solidFill>
                <a:srgbClr val="3F3F3F"/>
              </a:solidFill>
              <a:highlight>
                <a:schemeClr val="lt1"/>
              </a:highlight>
            </a:endParaRPr>
          </a:p>
          <a:p>
            <a:pPr indent="0" lvl="0" marL="0" rtl="0" algn="l">
              <a:lnSpc>
                <a:spcPct val="115000"/>
              </a:lnSpc>
              <a:spcBef>
                <a:spcPts val="1200"/>
              </a:spcBef>
              <a:spcAft>
                <a:spcPts val="1200"/>
              </a:spcAft>
              <a:buSzPts val="1100"/>
              <a:buNone/>
            </a:pPr>
            <a:r>
              <a:rPr lang="en-US" sz="1600" u="sng">
                <a:solidFill>
                  <a:srgbClr val="6AA94F"/>
                </a:solidFill>
                <a:highlight>
                  <a:srgbClr val="FFFFFF"/>
                </a:highlight>
                <a:latin typeface="Calibri"/>
                <a:ea typeface="Calibri"/>
                <a:cs typeface="Calibri"/>
                <a:sym typeface="Calibri"/>
              </a:rPr>
              <a:t>https://powerbi.microsoft.com/en-us/tutorials/analyze-and-visualize-superstore-data/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581250" y="560125"/>
            <a:ext cx="11029500" cy="543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114" name="Google Shape;114;p15"/>
          <p:cNvSpPr txBox="1"/>
          <p:nvPr>
            <p:ph idx="1" type="body"/>
          </p:nvPr>
        </p:nvSpPr>
        <p:spPr>
          <a:xfrm>
            <a:off x="532700" y="1161625"/>
            <a:ext cx="11029500" cy="5344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200"/>
              <a:t>1. Introduction to t</a:t>
            </a:r>
            <a:r>
              <a:rPr b="1" lang="en-US" sz="1200"/>
              <a:t>he Sample Superstore Dataset:  </a:t>
            </a:r>
            <a:r>
              <a:rPr lang="en-US" sz="1200"/>
              <a:t>This section provides an overview of the dataset's structure and variables, as well as an understanding of the business context and objectives of the project.</a:t>
            </a:r>
            <a:endParaRPr sz="1200"/>
          </a:p>
          <a:p>
            <a:pPr indent="0" lvl="0" marL="0" rtl="0" algn="l">
              <a:lnSpc>
                <a:spcPct val="115000"/>
              </a:lnSpc>
              <a:spcBef>
                <a:spcPts val="1200"/>
              </a:spcBef>
              <a:spcAft>
                <a:spcPts val="0"/>
              </a:spcAft>
              <a:buClr>
                <a:schemeClr val="dk1"/>
              </a:buClr>
              <a:buSzPts val="1100"/>
              <a:buFont typeface="Arial"/>
              <a:buNone/>
            </a:pPr>
            <a:r>
              <a:rPr b="1" lang="en-US" sz="1200"/>
              <a:t>2. Exploring and Cleaning the Data: </a:t>
            </a:r>
            <a:r>
              <a:rPr lang="en-US" sz="1200"/>
              <a:t>This stage involves the identification of missing values, outliers, and inconsistencies in the dataset. The dataset is then cleaned by addressing these issues effectively.</a:t>
            </a:r>
            <a:endParaRPr sz="1200"/>
          </a:p>
          <a:p>
            <a:pPr indent="0" lvl="0" marL="0" rtl="0" algn="l">
              <a:lnSpc>
                <a:spcPct val="115000"/>
              </a:lnSpc>
              <a:spcBef>
                <a:spcPts val="1200"/>
              </a:spcBef>
              <a:spcAft>
                <a:spcPts val="0"/>
              </a:spcAft>
              <a:buClr>
                <a:schemeClr val="dk1"/>
              </a:buClr>
              <a:buSzPts val="1100"/>
              <a:buFont typeface="Arial"/>
              <a:buNone/>
            </a:pPr>
            <a:r>
              <a:rPr b="1" lang="en-US" sz="1200"/>
              <a:t>3. Descriptive Analytics: </a:t>
            </a:r>
            <a:r>
              <a:rPr lang="en-US" sz="1200"/>
              <a:t>This stage involves performing basic statistical analysis to summarize and describe the dataset. Relevant variables are analyzed by generating descriptive statistics such as mean, median, mode, standard deviation, etc. Additionally, charts, graphs, and histograms are employed to visualize data and gain initial insights.</a:t>
            </a:r>
            <a:endParaRPr sz="1200"/>
          </a:p>
          <a:p>
            <a:pPr indent="0" lvl="0" marL="0" rtl="0" algn="l">
              <a:lnSpc>
                <a:spcPct val="115000"/>
              </a:lnSpc>
              <a:spcBef>
                <a:spcPts val="1200"/>
              </a:spcBef>
              <a:spcAft>
                <a:spcPts val="0"/>
              </a:spcAft>
              <a:buSzPts val="1100"/>
              <a:buNone/>
            </a:pPr>
            <a:r>
              <a:rPr b="1" lang="en-US" sz="1200"/>
              <a:t>4. Customer Segmentation: </a:t>
            </a:r>
            <a:r>
              <a:rPr lang="en-US" sz="1200"/>
              <a:t>This stage involves conducting customer segmentation based on various customer attributes, including demographics and purchase behavior. Clustering algorithms such as K-means clustering are applied to identify distinct customer segments.The characteristics and preferences of each segment are further analyzed.</a:t>
            </a:r>
            <a:endParaRPr sz="1200"/>
          </a:p>
          <a:p>
            <a:pPr indent="0" lvl="0" marL="0" rtl="0" algn="l">
              <a:lnSpc>
                <a:spcPct val="115000"/>
              </a:lnSpc>
              <a:spcBef>
                <a:spcPts val="1200"/>
              </a:spcBef>
              <a:spcAft>
                <a:spcPts val="0"/>
              </a:spcAft>
              <a:buSzPts val="1100"/>
              <a:buNone/>
            </a:pPr>
            <a:r>
              <a:rPr b="1" lang="en-US" sz="1200"/>
              <a:t>5. Sales Analysis, Profitability Analysis and Customer Behavior Analysis: </a:t>
            </a:r>
            <a:r>
              <a:rPr lang="en-US" sz="1200"/>
              <a:t>This stage involves analyzing sales trends over time (e.g., monthly, quarterly, yearly) to identify patterns and seasonality.Additionally, the performance of different product categories and sub-categories is examined. The correlation between sales and other factors (e.g., region, customer segment, etc.) is also investigated.</a:t>
            </a:r>
            <a:r>
              <a:rPr b="1" lang="en-US" sz="1200"/>
              <a:t> </a:t>
            </a:r>
            <a:r>
              <a:rPr lang="en-US" sz="1200"/>
              <a:t>This stage involves calculating profit margins for different products and product categories. The most profitable and least profitable products are identified, and the impact of discounts, shipping costs, and other factors on profitability is analyzed. This stage involves examining customer purchasing patterns, including frequency, recency, and monetary value. Customer loyalty and retention rates are analyzed, and factors influencing customer churn are investigated to identify potential strategies for customer retention.</a:t>
            </a:r>
            <a:endParaRPr sz="1200"/>
          </a:p>
          <a:p>
            <a:pPr indent="0" lvl="0" marL="0" rtl="0" algn="l">
              <a:lnSpc>
                <a:spcPct val="115000"/>
              </a:lnSpc>
              <a:spcBef>
                <a:spcPts val="1200"/>
              </a:spcBef>
              <a:spcAft>
                <a:spcPts val="0"/>
              </a:spcAft>
              <a:buSzPts val="1100"/>
              <a:buNone/>
            </a:pPr>
            <a:r>
              <a:rPr b="1" lang="en-US" sz="1200"/>
              <a:t>8. Recommendations and Insights: </a:t>
            </a:r>
            <a:r>
              <a:rPr lang="en-US" sz="1200"/>
              <a:t>This stage involves summarizing the key findings and insights from the analysis. Actionable recommendations are provided to improve sales, profitability, and customer satisfaction. The results are presented in a clear and concise manner using visualizations and data-driven insights.</a:t>
            </a:r>
            <a:endParaRPr sz="1200"/>
          </a:p>
          <a:p>
            <a:pPr indent="0" lvl="0" marL="0" rtl="0" algn="l">
              <a:lnSpc>
                <a:spcPct val="115000"/>
              </a:lnSpc>
              <a:spcBef>
                <a:spcPts val="1200"/>
              </a:spcBef>
              <a:spcAft>
                <a:spcPts val="1200"/>
              </a:spcAft>
              <a:buSzPts val="1100"/>
              <a:buNone/>
            </a:pPr>
            <a:r>
              <a:rPr b="1" lang="en-US" sz="1200"/>
              <a:t>9. Conclusion: </a:t>
            </a:r>
            <a:r>
              <a:rPr lang="en-US" sz="1200"/>
              <a:t>This section concludes the analysis project and summarizes the key takeaways. The limitations of the analysis are reflected upon, and potential areas for further exploration are identified.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581200" y="637725"/>
            <a:ext cx="11029500" cy="533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sp>
        <p:nvSpPr>
          <p:cNvPr id="120" name="Google Shape;120;p16"/>
          <p:cNvSpPr txBox="1"/>
          <p:nvPr>
            <p:ph idx="1" type="body"/>
          </p:nvPr>
        </p:nvSpPr>
        <p:spPr>
          <a:xfrm>
            <a:off x="581200" y="1171125"/>
            <a:ext cx="11029500" cy="5373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t>The present project, namely the Analysis of Sample Superstore Dataset, endeavors to exploit data analytics techniques to obtain insights into the sales data of Sample Superstore, a retail organization. The project entails scrutinizing a given dataset that encompasses information about customers, products, and transactions over a specific period. The fundamental objectives of the project can be enumerated as follows:</a:t>
            </a:r>
            <a:endParaRPr sz="1200"/>
          </a:p>
          <a:p>
            <a:pPr indent="0" lvl="0" marL="0" rtl="0" algn="l">
              <a:lnSpc>
                <a:spcPct val="115000"/>
              </a:lnSpc>
              <a:spcBef>
                <a:spcPts val="1200"/>
              </a:spcBef>
              <a:spcAft>
                <a:spcPts val="0"/>
              </a:spcAft>
              <a:buClr>
                <a:schemeClr val="dk1"/>
              </a:buClr>
              <a:buSzPts val="1100"/>
              <a:buFont typeface="Arial"/>
              <a:buNone/>
            </a:pPr>
            <a:r>
              <a:rPr b="1" lang="en-US" sz="1200"/>
              <a:t>1. Data Exploration and Cleaning: </a:t>
            </a:r>
            <a:r>
              <a:rPr lang="en-US" sz="1200"/>
              <a:t>The exploration of the dataset with an aim to comprehend its structure and variables. Identification and management of missing values, outliers, and inconsistencies. Preparation of the dataset for further analysis.</a:t>
            </a:r>
            <a:endParaRPr sz="1200"/>
          </a:p>
          <a:p>
            <a:pPr indent="0" lvl="0" marL="0" rtl="0" algn="l">
              <a:lnSpc>
                <a:spcPct val="115000"/>
              </a:lnSpc>
              <a:spcBef>
                <a:spcPts val="1200"/>
              </a:spcBef>
              <a:spcAft>
                <a:spcPts val="0"/>
              </a:spcAft>
              <a:buClr>
                <a:schemeClr val="dk1"/>
              </a:buClr>
              <a:buSzPts val="1100"/>
              <a:buFont typeface="Arial"/>
              <a:buNone/>
            </a:pPr>
            <a:r>
              <a:rPr b="1" lang="en-US" sz="1200"/>
              <a:t>2. Descriptive Analytics: </a:t>
            </a:r>
            <a:r>
              <a:rPr lang="en-US" sz="1200"/>
              <a:t>The execution of basic statistical analysis to summarize and describe the dataset. The generation of descriptive statistics, including mean, median, mode, and standard deviation, for pertinent variables. The visualization of data through charts, graphs, and histograms to acquire preliminary insights.</a:t>
            </a:r>
            <a:endParaRPr sz="1200"/>
          </a:p>
          <a:p>
            <a:pPr indent="0" lvl="0" marL="0" rtl="0" algn="l">
              <a:lnSpc>
                <a:spcPct val="115000"/>
              </a:lnSpc>
              <a:spcBef>
                <a:spcPts val="1200"/>
              </a:spcBef>
              <a:spcAft>
                <a:spcPts val="0"/>
              </a:spcAft>
              <a:buSzPts val="1100"/>
              <a:buNone/>
            </a:pPr>
            <a:r>
              <a:rPr b="1" lang="en-US" sz="1200"/>
              <a:t>3. Customer Segmentation: </a:t>
            </a:r>
            <a:r>
              <a:rPr lang="en-US" sz="1200"/>
              <a:t>The segmentation of customers on the basis of diverse customer attributes, such as demographics and purchase behavior.The application of clustering algorithms (e.g., K-means clustering) to recognize distinct customer segments. The analysis of the features and preferences of each segment.</a:t>
            </a:r>
            <a:endParaRPr sz="1200"/>
          </a:p>
          <a:p>
            <a:pPr indent="0" lvl="0" marL="0" rtl="0" algn="l">
              <a:lnSpc>
                <a:spcPct val="115000"/>
              </a:lnSpc>
              <a:spcBef>
                <a:spcPts val="1200"/>
              </a:spcBef>
              <a:spcAft>
                <a:spcPts val="0"/>
              </a:spcAft>
              <a:buSzPts val="1100"/>
              <a:buNone/>
            </a:pPr>
            <a:r>
              <a:rPr b="1" lang="en-US" sz="1200"/>
              <a:t>4. Sales Analysis,  Profitability Analysis and Customer Behavior Analysis: </a:t>
            </a:r>
            <a:r>
              <a:rPr lang="en-US" sz="1200"/>
              <a:t>The analysis of sales trends over time (e.g., monthly, quarterly, yearly) to identify patterns and seasonality. An examination of the performance of various product categories and sub-categories. The investigation of the correlation between sales and other factors, such as region and customer segment.</a:t>
            </a:r>
            <a:r>
              <a:rPr b="1" lang="en-US" sz="1200"/>
              <a:t> </a:t>
            </a:r>
            <a:r>
              <a:rPr lang="en-US" sz="1200"/>
              <a:t>The calculation of profit margins for different products and product categories. The identification of the most profitable and least profitable products. The analysis of the impact of discounts, shipping costs, and other factors on profitability. The examination of customer purchasing patterns, including frequency, recency, and monetary value. An analysis of customer loyalty and retention rates. The investigation of factors influencing customer churn and the identification of potential strategies for customer retention.</a:t>
            </a:r>
            <a:endParaRPr sz="1200"/>
          </a:p>
          <a:p>
            <a:pPr indent="0" lvl="0" marL="0" rtl="0" algn="l">
              <a:lnSpc>
                <a:spcPct val="115000"/>
              </a:lnSpc>
              <a:spcBef>
                <a:spcPts val="1200"/>
              </a:spcBef>
              <a:spcAft>
                <a:spcPts val="1200"/>
              </a:spcAft>
              <a:buSzPts val="1100"/>
              <a:buNone/>
            </a:pPr>
            <a:r>
              <a:rPr b="1" lang="en-US" sz="1200"/>
              <a:t>5. Recommendations and Insights: </a:t>
            </a:r>
            <a:r>
              <a:rPr lang="en-US" sz="1200"/>
              <a:t>The summarization of the key findings and insights from the analysis. The provision of actionable recommendations to enhance sales, profitability, and customer satisfaction. The presentation of the results in a clear and concise manner using data-driven insights and visualizations.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81200" y="702150"/>
            <a:ext cx="11029500" cy="70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26" name="Google Shape;126;p17"/>
          <p:cNvSpPr txBox="1"/>
          <p:nvPr>
            <p:ph idx="1" type="body"/>
          </p:nvPr>
        </p:nvSpPr>
        <p:spPr>
          <a:xfrm>
            <a:off x="581200" y="1404150"/>
            <a:ext cx="11029500" cy="5073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t>The Analysis of Sample Superstore Dataset project caters to a broad range of stakeholders within the Sample Superstore company. These stakeholders encompass the management team, business analysts, marketing team, sales team, operations team, finance team, and data analysts/scientists.</a:t>
            </a:r>
            <a:endParaRPr sz="1200"/>
          </a:p>
          <a:p>
            <a:pPr indent="0" lvl="0" marL="0" rtl="0" algn="l">
              <a:lnSpc>
                <a:spcPct val="115000"/>
              </a:lnSpc>
              <a:spcBef>
                <a:spcPts val="1200"/>
              </a:spcBef>
              <a:spcAft>
                <a:spcPts val="0"/>
              </a:spcAft>
              <a:buSzPts val="1100"/>
              <a:buNone/>
            </a:pPr>
            <a:r>
              <a:rPr b="1" lang="en-US" sz="1200"/>
              <a:t>1. Management Team</a:t>
            </a:r>
            <a:r>
              <a:rPr lang="en-US" sz="1200"/>
              <a:t>: </a:t>
            </a:r>
            <a:r>
              <a:rPr lang="en-US" sz="1200"/>
              <a:t>The primary aim of the project's analysis and insights is to furnish the management team with indispensable information that they can utilize to make strategic decisions and implement changes to improve the company's operations, sales, and profitability. </a:t>
            </a:r>
            <a:endParaRPr sz="1200"/>
          </a:p>
          <a:p>
            <a:pPr indent="0" lvl="0" marL="0" rtl="0" algn="l">
              <a:lnSpc>
                <a:spcPct val="115000"/>
              </a:lnSpc>
              <a:spcBef>
                <a:spcPts val="1200"/>
              </a:spcBef>
              <a:spcAft>
                <a:spcPts val="0"/>
              </a:spcAft>
              <a:buSzPts val="1100"/>
              <a:buNone/>
            </a:pPr>
            <a:r>
              <a:rPr b="1" lang="en-US" sz="1200"/>
              <a:t>2. Business Analysts:</a:t>
            </a:r>
            <a:r>
              <a:rPr lang="en-US" sz="1200"/>
              <a:t> The business analysts, on the other hand, can use the project results to obtain a deeper understanding of customer behavior, product performance, and sales trends. They can further analyze the insights and incorporate them into their reports and recommendations.</a:t>
            </a:r>
            <a:endParaRPr sz="1200"/>
          </a:p>
          <a:p>
            <a:pPr indent="0" lvl="0" marL="0" rtl="0" algn="l">
              <a:lnSpc>
                <a:spcPct val="115000"/>
              </a:lnSpc>
              <a:spcBef>
                <a:spcPts val="1200"/>
              </a:spcBef>
              <a:spcAft>
                <a:spcPts val="0"/>
              </a:spcAft>
              <a:buSzPts val="1100"/>
              <a:buNone/>
            </a:pPr>
            <a:r>
              <a:rPr b="1" lang="en-US" sz="1200"/>
              <a:t>3. Marketing Team</a:t>
            </a:r>
            <a:r>
              <a:rPr lang="en-US" sz="1200"/>
              <a:t>: Moreover, the marketing team can leverage the project's findings to develop targeted marketing strategies based on customer segmentation and preferences. The analysis can also assist them in identifying potential customer segments to focus on and tailor marketing campaigns accordingly. </a:t>
            </a:r>
            <a:endParaRPr sz="1200"/>
          </a:p>
          <a:p>
            <a:pPr indent="0" lvl="0" marL="0" rtl="0" algn="l">
              <a:lnSpc>
                <a:spcPct val="115000"/>
              </a:lnSpc>
              <a:spcBef>
                <a:spcPts val="1200"/>
              </a:spcBef>
              <a:spcAft>
                <a:spcPts val="0"/>
              </a:spcAft>
              <a:buClr>
                <a:schemeClr val="dk1"/>
              </a:buClr>
              <a:buSzPts val="1100"/>
              <a:buFont typeface="Arial"/>
              <a:buNone/>
            </a:pPr>
            <a:r>
              <a:rPr b="1" lang="en-US" sz="1200"/>
              <a:t>4. Sales Team:</a:t>
            </a:r>
            <a:r>
              <a:rPr lang="en-US" sz="1200"/>
              <a:t> Similarly, the sales team can optimize its sales approach by understanding sales trends, product performance, and customer behavior, thereby adapting their strategies to better meet customer demands and increase sales revenue.</a:t>
            </a:r>
            <a:endParaRPr sz="1200"/>
          </a:p>
          <a:p>
            <a:pPr indent="0" lvl="0" marL="0" rtl="0" algn="l">
              <a:lnSpc>
                <a:spcPct val="115000"/>
              </a:lnSpc>
              <a:spcBef>
                <a:spcPts val="1200"/>
              </a:spcBef>
              <a:spcAft>
                <a:spcPts val="0"/>
              </a:spcAft>
              <a:buClr>
                <a:schemeClr val="dk1"/>
              </a:buClr>
              <a:buSzPts val="1100"/>
              <a:buFont typeface="Arial"/>
              <a:buNone/>
            </a:pPr>
            <a:r>
              <a:rPr b="1" lang="en-US" sz="1200"/>
              <a:t>5. Operations Team:</a:t>
            </a:r>
            <a:r>
              <a:rPr lang="en-US" sz="1200"/>
              <a:t> Furthermore, the operations team can utilize the project's recommendations to streamline processes, improve inventory management, and optimize supply chain operations. Based on the analysis of product categories, profitability, and customer satisfaction, they can identify areas of improvement. </a:t>
            </a:r>
            <a:endParaRPr sz="1200"/>
          </a:p>
          <a:p>
            <a:pPr indent="0" lvl="0" marL="0" rtl="0" algn="l">
              <a:lnSpc>
                <a:spcPct val="115000"/>
              </a:lnSpc>
              <a:spcBef>
                <a:spcPts val="1200"/>
              </a:spcBef>
              <a:spcAft>
                <a:spcPts val="0"/>
              </a:spcAft>
              <a:buClr>
                <a:schemeClr val="dk1"/>
              </a:buClr>
              <a:buSzPts val="1100"/>
              <a:buFont typeface="Arial"/>
              <a:buNone/>
            </a:pPr>
            <a:r>
              <a:rPr b="1" lang="en-US" sz="1200"/>
              <a:t>6. Finance Team: </a:t>
            </a:r>
            <a:r>
              <a:rPr lang="en-US" sz="1200"/>
              <a:t>The finance team can also benefit from the project's analysis of profitability and cost factors. The insights can help them identify cost-saving opportunities, evaluate the impact of discounts and shipping costs, and optimize pricing strategies.</a:t>
            </a:r>
            <a:endParaRPr sz="1200"/>
          </a:p>
          <a:p>
            <a:pPr indent="0" lvl="0" marL="0" rtl="0" algn="l">
              <a:lnSpc>
                <a:spcPct val="115000"/>
              </a:lnSpc>
              <a:spcBef>
                <a:spcPts val="1200"/>
              </a:spcBef>
              <a:spcAft>
                <a:spcPts val="1200"/>
              </a:spcAft>
              <a:buSzPts val="1100"/>
              <a:buNone/>
            </a:pPr>
            <a:r>
              <a:rPr b="1" lang="en-US" sz="1200"/>
              <a:t>7. </a:t>
            </a:r>
            <a:r>
              <a:rPr b="1" lang="en-US" sz="1200">
                <a:solidFill>
                  <a:schemeClr val="dk1"/>
                </a:solidFill>
              </a:rPr>
              <a:t>Data Analysts/Scientists: </a:t>
            </a:r>
            <a:r>
              <a:rPr lang="en-US" sz="1200"/>
              <a:t>Lastly, data analysts or data scientists within the organization can use the project as a reference for similar analyses and as a benchmark for future data-driven projects. They can also contribute their expertise in analyzing the dataset and extracting insights.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81200" y="493805"/>
            <a:ext cx="11029500" cy="72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800"/>
              <a:buFont typeface="Franklin Gothic"/>
              <a:buNone/>
            </a:pPr>
            <a:br>
              <a:rPr lang="en-US"/>
            </a:br>
            <a:r>
              <a:rPr lang="en-US"/>
              <a:t>YOUR SOLUTION AND ITS VALUE PROPOSITION</a:t>
            </a:r>
            <a:endParaRPr/>
          </a:p>
        </p:txBody>
      </p:sp>
      <p:sp>
        <p:nvSpPr>
          <p:cNvPr id="132" name="Google Shape;132;p18"/>
          <p:cNvSpPr txBox="1"/>
          <p:nvPr>
            <p:ph idx="1" type="body"/>
          </p:nvPr>
        </p:nvSpPr>
        <p:spPr>
          <a:xfrm>
            <a:off x="581200" y="1520425"/>
            <a:ext cx="11029500" cy="5121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100"/>
              <a:buNone/>
            </a:pPr>
            <a:r>
              <a:rPr b="1" lang="en-US" sz="1200"/>
              <a:t>Solution:</a:t>
            </a:r>
            <a:endParaRPr b="1" sz="1200"/>
          </a:p>
          <a:p>
            <a:pPr indent="0" lvl="0" marL="0" rtl="0" algn="l">
              <a:lnSpc>
                <a:spcPct val="115000"/>
              </a:lnSpc>
              <a:spcBef>
                <a:spcPts val="1200"/>
              </a:spcBef>
              <a:spcAft>
                <a:spcPts val="0"/>
              </a:spcAft>
              <a:buClr>
                <a:schemeClr val="dk1"/>
              </a:buClr>
              <a:buSzPts val="1100"/>
              <a:buFont typeface="Arial"/>
              <a:buNone/>
            </a:pPr>
            <a:r>
              <a:rPr lang="en-US" sz="1200"/>
              <a:t>Our proposed solution for the project of Analyzing the Sample Superstore Dataset involves the application of advanced data analytics techniques to extract valuable insights from the provided dataset. Through comprehensive exploration, cleaning, and analysis of the data, our objective is to uncover patterns, trends, and relationships therein. The project comprises key components such as customer segmentation, sales analysis, profitability analysis, and customer behavior analysis.</a:t>
            </a:r>
            <a:endParaRPr sz="1200"/>
          </a:p>
          <a:p>
            <a:pPr indent="0" lvl="0" marL="0" rtl="0" algn="l">
              <a:lnSpc>
                <a:spcPct val="115000"/>
              </a:lnSpc>
              <a:spcBef>
                <a:spcPts val="1200"/>
              </a:spcBef>
              <a:spcAft>
                <a:spcPts val="0"/>
              </a:spcAft>
              <a:buSzPts val="1100"/>
              <a:buNone/>
            </a:pPr>
            <a:r>
              <a:rPr b="1" lang="en-US" sz="1200"/>
              <a:t>Value Proposition:</a:t>
            </a:r>
            <a:endParaRPr b="1" sz="1200"/>
          </a:p>
          <a:p>
            <a:pPr indent="0" lvl="0" marL="0" rtl="0" algn="l">
              <a:lnSpc>
                <a:spcPct val="115000"/>
              </a:lnSpc>
              <a:spcBef>
                <a:spcPts val="1200"/>
              </a:spcBef>
              <a:spcAft>
                <a:spcPts val="0"/>
              </a:spcAft>
              <a:buSzPts val="1100"/>
              <a:buNone/>
            </a:pPr>
            <a:r>
              <a:rPr lang="en-US" sz="1200"/>
              <a:t>Our analysis provides actionable insights to the management team of Sample Superstore, enabling them to make informed decisions based on data. Our findings aid in identifying areas of improvement, optimizing operations, and enhancing profitability. By understanding customer behavior, sales trends, and product performance, our analysis facilitates the development of targeted marketing strategies and sales approaches, leading to increased sales revenue and improved customer satisfaction. Additionally, our profitability analysis highlights the most and least profitable products and identifies factors impacting profitability, empowering the management team to optimize pricing, manage discounts, and streamline operations for cost savings.</a:t>
            </a:r>
            <a:endParaRPr sz="1200"/>
          </a:p>
          <a:p>
            <a:pPr indent="0" lvl="0" marL="0" rtl="0" algn="l">
              <a:lnSpc>
                <a:spcPct val="115000"/>
              </a:lnSpc>
              <a:spcBef>
                <a:spcPts val="1200"/>
              </a:spcBef>
              <a:spcAft>
                <a:spcPts val="0"/>
              </a:spcAft>
              <a:buSzPts val="1100"/>
              <a:buNone/>
            </a:pPr>
            <a:r>
              <a:rPr lang="en-US" sz="1200"/>
              <a:t>Our project equips business analysts and stakeholders with a comprehensive understanding of the dataset, enabling them to make informed decisions. The insights gained from our analysis can be used as a benchmark for future data-driven projects. By leveraging data analytics techniques, Sample Superstore gains a competitive edge in the retail industry. Our recommendations and insights help the company to identify market trends, customer preferences, and potential growth opportunities, providing a competitive advantage. Furthermore, our analysis provides valuable insights for the operations team, facilitating optimized inventory management, supply chain operations, and overall operational efficiency.</a:t>
            </a:r>
            <a:endParaRPr sz="1200"/>
          </a:p>
          <a:p>
            <a:pPr indent="0" lvl="0" marL="0" rtl="0" algn="l">
              <a:lnSpc>
                <a:spcPct val="115000"/>
              </a:lnSpc>
              <a:spcBef>
                <a:spcPts val="1200"/>
              </a:spcBef>
              <a:spcAft>
                <a:spcPts val="0"/>
              </a:spcAft>
              <a:buSzPts val="1100"/>
              <a:buNone/>
            </a:pPr>
            <a:r>
              <a:rPr lang="en-US" sz="1200"/>
              <a:t>Our solution is scalable and adaptable to accommodate additional datasets, variables, and analysis requirements, allowing Sample Superstore to leverage data analytics for ongoing improvement and growth.</a:t>
            </a:r>
            <a:endParaRPr sz="1200"/>
          </a:p>
          <a:p>
            <a:pPr indent="0" lvl="0" marL="0" rtl="0" algn="l">
              <a:lnSpc>
                <a:spcPct val="115000"/>
              </a:lnSpc>
              <a:spcBef>
                <a:spcPts val="1200"/>
              </a:spcBef>
              <a:spcAft>
                <a:spcPts val="1200"/>
              </a:spcAft>
              <a:buSzPts val="11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81191" y="716912"/>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HOW DID YOU CUSTOMIZE THE PROJECT AND MAKE IT YOUR OWN</a:t>
            </a:r>
            <a:endParaRPr/>
          </a:p>
        </p:txBody>
      </p:sp>
      <p:sp>
        <p:nvSpPr>
          <p:cNvPr id="138" name="Google Shape;138;p19"/>
          <p:cNvSpPr txBox="1"/>
          <p:nvPr>
            <p:ph idx="1" type="body"/>
          </p:nvPr>
        </p:nvSpPr>
        <p:spPr>
          <a:xfrm>
            <a:off x="581250" y="1171225"/>
            <a:ext cx="11029500" cy="499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200"/>
              <a:t>1. Upon reviewing the initial project objectives, I shall take into account additional goals or specific areas of focus that are aligned with my expertise or interests to personalize the project objectives.</a:t>
            </a:r>
            <a:endParaRPr sz="1200"/>
          </a:p>
          <a:p>
            <a:pPr indent="0" lvl="0" marL="0" rtl="0" algn="l">
              <a:lnSpc>
                <a:spcPct val="115000"/>
              </a:lnSpc>
              <a:spcBef>
                <a:spcPts val="1200"/>
              </a:spcBef>
              <a:spcAft>
                <a:spcPts val="0"/>
              </a:spcAft>
              <a:buClr>
                <a:schemeClr val="dk1"/>
              </a:buClr>
              <a:buSzPts val="1100"/>
              <a:buFont typeface="Arial"/>
              <a:buNone/>
            </a:pPr>
            <a:r>
              <a:rPr lang="en-US" sz="1200"/>
              <a:t>2. In the event that suggested analysis techniques are incorporated into the project, I shall utilize my knowledge of advanced analytics methods or specialized statistical models to provide more profound insights. This may involve the integration of predictive modeling, time series analysis, or sentiment analysis to create more precise predictions or actionable recommendations.</a:t>
            </a:r>
            <a:endParaRPr sz="1200"/>
          </a:p>
          <a:p>
            <a:pPr indent="0" lvl="0" marL="0" rtl="0" algn="l">
              <a:lnSpc>
                <a:spcPct val="115000"/>
              </a:lnSpc>
              <a:spcBef>
                <a:spcPts val="1200"/>
              </a:spcBef>
              <a:spcAft>
                <a:spcPts val="0"/>
              </a:spcAft>
              <a:buClr>
                <a:schemeClr val="dk1"/>
              </a:buClr>
              <a:buSzPts val="1100"/>
              <a:buFont typeface="Arial"/>
              <a:buNone/>
            </a:pPr>
            <a:r>
              <a:rPr lang="en-US" sz="1200"/>
              <a:t>3. To present the analysis findings in a visually appealing and easily understandable manner, I may explore innovative data visualization techniques beyond the typical charts and graphs. This could involve the use of interactive dashboards, storytelling techniques, or infographics to captivate stakeholders and convey insights effectively.</a:t>
            </a:r>
            <a:endParaRPr sz="1200"/>
          </a:p>
          <a:p>
            <a:pPr indent="0" lvl="0" marL="0" rtl="0" algn="l">
              <a:lnSpc>
                <a:spcPct val="115000"/>
              </a:lnSpc>
              <a:spcBef>
                <a:spcPts val="1200"/>
              </a:spcBef>
              <a:spcAft>
                <a:spcPts val="0"/>
              </a:spcAft>
              <a:buClr>
                <a:schemeClr val="dk1"/>
              </a:buClr>
              <a:buSzPts val="1100"/>
              <a:buFont typeface="Arial"/>
              <a:buNone/>
            </a:pPr>
            <a:r>
              <a:rPr lang="en-US" sz="1200"/>
              <a:t>4. Utilizing my domain knowledge or prior experience, I shall provide context-specific insights that surpass basic analysis.</a:t>
            </a:r>
            <a:endParaRPr sz="1200"/>
          </a:p>
          <a:p>
            <a:pPr indent="0" lvl="0" marL="0" rtl="0" algn="l">
              <a:lnSpc>
                <a:spcPct val="115000"/>
              </a:lnSpc>
              <a:spcBef>
                <a:spcPts val="1200"/>
              </a:spcBef>
              <a:spcAft>
                <a:spcPts val="0"/>
              </a:spcAft>
              <a:buClr>
                <a:schemeClr val="dk1"/>
              </a:buClr>
              <a:buSzPts val="1100"/>
              <a:buFont typeface="Arial"/>
              <a:buNone/>
            </a:pPr>
            <a:r>
              <a:rPr lang="en-US" sz="1200"/>
              <a:t>5. Although recommendations are a pivotal aspect of the project, I shall ensure that they are practical and actionable. This may involve providing specific implementation strategies such as launching loyalty programs, optimizing pricing structures, or improving inventory management, to support the management team in executing the recommended changes.</a:t>
            </a:r>
            <a:endParaRPr sz="1200"/>
          </a:p>
          <a:p>
            <a:pPr indent="0" lvl="0" marL="0" rtl="0" algn="l">
              <a:lnSpc>
                <a:spcPct val="115000"/>
              </a:lnSpc>
              <a:spcBef>
                <a:spcPts val="1200"/>
              </a:spcBef>
              <a:spcAft>
                <a:spcPts val="1200"/>
              </a:spcAft>
              <a:buSzPts val="1100"/>
              <a:buNone/>
            </a:pPr>
            <a:r>
              <a:rPr lang="en-US" sz="1200"/>
              <a:t>6. I shall infuse my personal style into the project by using clear and concise language, incorporating effective storytelling techniques, and presenting the analysis results in a visually appealing and engaging format.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a:t>
            </a:r>
            <a:endParaRPr/>
          </a:p>
        </p:txBody>
      </p:sp>
      <p:sp>
        <p:nvSpPr>
          <p:cNvPr id="144" name="Google Shape;144;p20"/>
          <p:cNvSpPr txBox="1"/>
          <p:nvPr>
            <p:ph idx="1" type="body"/>
          </p:nvPr>
        </p:nvSpPr>
        <p:spPr>
          <a:xfrm>
            <a:off x="581200" y="1462225"/>
            <a:ext cx="11029500" cy="515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t>1. The utilization of clustering algorithms such as K-means, hierarchical clustering, or DBSCAN can be applied in the customer segmentation modeling to segment customers based on their attributes, behavior, or purchasing patterns. By adopting this modeling technique, one can identify distinct customer groups and comprehend their unique characteristics.</a:t>
            </a:r>
            <a:endParaRPr sz="1200"/>
          </a:p>
          <a:p>
            <a:pPr indent="0" lvl="0" marL="0" rtl="0" algn="l">
              <a:lnSpc>
                <a:spcPct val="115000"/>
              </a:lnSpc>
              <a:spcBef>
                <a:spcPts val="1200"/>
              </a:spcBef>
              <a:spcAft>
                <a:spcPts val="0"/>
              </a:spcAft>
              <a:buClr>
                <a:schemeClr val="dk1"/>
              </a:buClr>
              <a:buSzPts val="1100"/>
              <a:buFont typeface="Arial"/>
              <a:buNone/>
            </a:pPr>
            <a:r>
              <a:rPr lang="en-US" sz="1200"/>
              <a:t>2. Predictive modeling can be established to forecast sales, demand, or customer behavior. Techniques such as regression analysis, time series analysis, or machine learning algorithms like linear regression, random forests, or gradient boosting can be implemented to predict future outcomes based on historical data.</a:t>
            </a:r>
            <a:endParaRPr sz="1200"/>
          </a:p>
          <a:p>
            <a:pPr indent="0" lvl="0" marL="0" rtl="0" algn="l">
              <a:lnSpc>
                <a:spcPct val="115000"/>
              </a:lnSpc>
              <a:spcBef>
                <a:spcPts val="1200"/>
              </a:spcBef>
              <a:spcAft>
                <a:spcPts val="0"/>
              </a:spcAft>
              <a:buClr>
                <a:schemeClr val="dk1"/>
              </a:buClr>
              <a:buSzPts val="1100"/>
              <a:buFont typeface="Arial"/>
              <a:buNone/>
            </a:pPr>
            <a:r>
              <a:rPr lang="en-US" sz="1200"/>
              <a:t>3. Association rule mining techniques such as Apriori or FP-Growth can be employed in the market basket analysis to identify frequent item-sets and reveal relationships between products frequently purchased together. This modeling approach can facilitate cross-selling or product recommendation strategies.</a:t>
            </a:r>
            <a:endParaRPr sz="1200"/>
          </a:p>
          <a:p>
            <a:pPr indent="0" lvl="0" marL="0" rtl="0" algn="l">
              <a:lnSpc>
                <a:spcPct val="115000"/>
              </a:lnSpc>
              <a:spcBef>
                <a:spcPts val="1200"/>
              </a:spcBef>
              <a:spcAft>
                <a:spcPts val="0"/>
              </a:spcAft>
              <a:buClr>
                <a:schemeClr val="dk1"/>
              </a:buClr>
              <a:buSzPts val="1100"/>
              <a:buFont typeface="Arial"/>
              <a:buNone/>
            </a:pPr>
            <a:r>
              <a:rPr lang="en-US" sz="1200"/>
              <a:t>4. Models can be developed to predict customer churn or attrition through the application of classification algorithms like logistic regression, decision trees, or support vector machines to determine factors that contribute to customer churn and create targeted retention strategies.</a:t>
            </a:r>
            <a:endParaRPr sz="1200"/>
          </a:p>
          <a:p>
            <a:pPr indent="0" lvl="0" marL="0" rtl="0" algn="l">
              <a:lnSpc>
                <a:spcPct val="115000"/>
              </a:lnSpc>
              <a:spcBef>
                <a:spcPts val="1200"/>
              </a:spcBef>
              <a:spcAft>
                <a:spcPts val="0"/>
              </a:spcAft>
              <a:buClr>
                <a:schemeClr val="dk1"/>
              </a:buClr>
              <a:buSzPts val="1100"/>
              <a:buFont typeface="Arial"/>
              <a:buNone/>
            </a:pPr>
            <a:r>
              <a:rPr lang="en-US" sz="1200"/>
              <a:t>5. Collaborative filtering or content-based filtering techniques can be utilized in recommendation systems to suggest relevant products to customers based on their preferences, purchase history, or similar customer behavior.</a:t>
            </a:r>
            <a:endParaRPr sz="1200"/>
          </a:p>
          <a:p>
            <a:pPr indent="0" lvl="0" marL="0" rtl="0" algn="l">
              <a:lnSpc>
                <a:spcPct val="115000"/>
              </a:lnSpc>
              <a:spcBef>
                <a:spcPts val="1200"/>
              </a:spcBef>
              <a:spcAft>
                <a:spcPts val="0"/>
              </a:spcAft>
              <a:buClr>
                <a:schemeClr val="dk1"/>
              </a:buClr>
              <a:buSzPts val="1100"/>
              <a:buFont typeface="Arial"/>
              <a:buNone/>
            </a:pPr>
            <a:r>
              <a:rPr lang="en-US" sz="1200"/>
              <a:t>6. Natural language processing (NLP) techniques can be applied in sentiment analysis to analyze customer reviews, feedback, or social media data. Sentiment analysis models can be utilized to gauge customer sentiment, identify trends, and comprehend customer opinions about products or services.</a:t>
            </a:r>
            <a:endParaRPr sz="1200"/>
          </a:p>
          <a:p>
            <a:pPr indent="0" lvl="0" marL="0" rtl="0" algn="l">
              <a:lnSpc>
                <a:spcPct val="115000"/>
              </a:lnSpc>
              <a:spcBef>
                <a:spcPts val="1200"/>
              </a:spcBef>
              <a:spcAft>
                <a:spcPts val="0"/>
              </a:spcAft>
              <a:buClr>
                <a:schemeClr val="dk1"/>
              </a:buClr>
              <a:buSzPts val="1100"/>
              <a:buFont typeface="Arial"/>
              <a:buNone/>
            </a:pPr>
            <a:r>
              <a:rPr lang="en-US" sz="1200"/>
              <a:t>7. Mathematical optimization techniques like linear programming, integer programming, or network optimization can be utilized in optimization modeling to optimize inventory levels, pricing strategies, or supply chain operations. This modeling approach can help in maximizing profits or minimizing costs.</a:t>
            </a:r>
            <a:endParaRPr sz="1200"/>
          </a:p>
          <a:p>
            <a:pPr indent="-206686" lvl="0" marL="306000" rtl="0" algn="l">
              <a:lnSpc>
                <a:spcPct val="110000"/>
              </a:lnSpc>
              <a:spcBef>
                <a:spcPts val="1200"/>
              </a:spcBef>
              <a:spcAft>
                <a:spcPts val="0"/>
              </a:spcAft>
              <a:buSzPts val="1564"/>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50" name="Google Shape;150;p21"/>
          <p:cNvPicPr preferRelativeResize="0"/>
          <p:nvPr/>
        </p:nvPicPr>
        <p:blipFill rotWithShape="1">
          <a:blip r:embed="rId3">
            <a:alphaModFix/>
          </a:blip>
          <a:srcRect b="34765" l="14194" r="65379" t="33212"/>
          <a:stretch/>
        </p:blipFill>
        <p:spPr>
          <a:xfrm>
            <a:off x="202000" y="1380363"/>
            <a:ext cx="3093652" cy="2065024"/>
          </a:xfrm>
          <a:prstGeom prst="rect">
            <a:avLst/>
          </a:prstGeom>
          <a:noFill/>
          <a:ln>
            <a:noFill/>
          </a:ln>
        </p:spPr>
      </p:pic>
      <p:pic>
        <p:nvPicPr>
          <p:cNvPr id="151" name="Google Shape;151;p21"/>
          <p:cNvPicPr preferRelativeResize="0"/>
          <p:nvPr/>
        </p:nvPicPr>
        <p:blipFill rotWithShape="1">
          <a:blip r:embed="rId4">
            <a:alphaModFix/>
          </a:blip>
          <a:srcRect b="29735" l="14364" r="58311" t="32848"/>
          <a:stretch/>
        </p:blipFill>
        <p:spPr>
          <a:xfrm>
            <a:off x="3227775" y="1405100"/>
            <a:ext cx="2959201" cy="2167699"/>
          </a:xfrm>
          <a:prstGeom prst="rect">
            <a:avLst/>
          </a:prstGeom>
          <a:noFill/>
          <a:ln>
            <a:noFill/>
          </a:ln>
        </p:spPr>
      </p:pic>
      <p:pic>
        <p:nvPicPr>
          <p:cNvPr id="152" name="Google Shape;152;p21"/>
          <p:cNvPicPr preferRelativeResize="0"/>
          <p:nvPr/>
        </p:nvPicPr>
        <p:blipFill rotWithShape="1">
          <a:blip r:embed="rId5">
            <a:alphaModFix/>
          </a:blip>
          <a:srcRect b="34628" l="24116" r="25166" t="30843"/>
          <a:stretch/>
        </p:blipFill>
        <p:spPr>
          <a:xfrm>
            <a:off x="6186975" y="1481175"/>
            <a:ext cx="3007048" cy="2015549"/>
          </a:xfrm>
          <a:prstGeom prst="rect">
            <a:avLst/>
          </a:prstGeom>
          <a:noFill/>
          <a:ln>
            <a:noFill/>
          </a:ln>
        </p:spPr>
      </p:pic>
      <p:pic>
        <p:nvPicPr>
          <p:cNvPr id="153" name="Google Shape;153;p21"/>
          <p:cNvPicPr preferRelativeResize="0"/>
          <p:nvPr/>
        </p:nvPicPr>
        <p:blipFill rotWithShape="1">
          <a:blip r:embed="rId6">
            <a:alphaModFix/>
          </a:blip>
          <a:srcRect b="14884" l="14564" r="47149" t="30672"/>
          <a:stretch/>
        </p:blipFill>
        <p:spPr>
          <a:xfrm>
            <a:off x="250525" y="3572800"/>
            <a:ext cx="3322424" cy="2849875"/>
          </a:xfrm>
          <a:prstGeom prst="rect">
            <a:avLst/>
          </a:prstGeom>
          <a:noFill/>
          <a:ln>
            <a:noFill/>
          </a:ln>
        </p:spPr>
      </p:pic>
      <p:pic>
        <p:nvPicPr>
          <p:cNvPr id="154" name="Google Shape;154;p21"/>
          <p:cNvPicPr preferRelativeResize="0"/>
          <p:nvPr/>
        </p:nvPicPr>
        <p:blipFill rotWithShape="1">
          <a:blip r:embed="rId7">
            <a:alphaModFix/>
          </a:blip>
          <a:srcRect b="50056" l="3718" r="72028" t="21709"/>
          <a:stretch/>
        </p:blipFill>
        <p:spPr>
          <a:xfrm>
            <a:off x="3572950" y="3572800"/>
            <a:ext cx="3007048" cy="2807402"/>
          </a:xfrm>
          <a:prstGeom prst="rect">
            <a:avLst/>
          </a:prstGeom>
          <a:noFill/>
          <a:ln>
            <a:noFill/>
          </a:ln>
        </p:spPr>
      </p:pic>
      <p:pic>
        <p:nvPicPr>
          <p:cNvPr id="155" name="Google Shape;155;p21"/>
          <p:cNvPicPr preferRelativeResize="0"/>
          <p:nvPr/>
        </p:nvPicPr>
        <p:blipFill rotWithShape="1">
          <a:blip r:embed="rId8">
            <a:alphaModFix/>
          </a:blip>
          <a:srcRect b="4438" l="23922" r="1249" t="21333"/>
          <a:stretch/>
        </p:blipFill>
        <p:spPr>
          <a:xfrm>
            <a:off x="9194025" y="1544825"/>
            <a:ext cx="2842148" cy="1951901"/>
          </a:xfrm>
          <a:prstGeom prst="rect">
            <a:avLst/>
          </a:prstGeom>
          <a:noFill/>
          <a:ln>
            <a:noFill/>
          </a:ln>
        </p:spPr>
      </p:pic>
      <p:pic>
        <p:nvPicPr>
          <p:cNvPr id="156" name="Google Shape;156;p21"/>
          <p:cNvPicPr preferRelativeResize="0"/>
          <p:nvPr/>
        </p:nvPicPr>
        <p:blipFill rotWithShape="1">
          <a:blip r:embed="rId9">
            <a:alphaModFix/>
          </a:blip>
          <a:srcRect b="8903" l="5581" r="51584" t="26812"/>
          <a:stretch/>
        </p:blipFill>
        <p:spPr>
          <a:xfrm>
            <a:off x="6633500" y="3572800"/>
            <a:ext cx="2657526" cy="2824451"/>
          </a:xfrm>
          <a:prstGeom prst="rect">
            <a:avLst/>
          </a:prstGeom>
          <a:noFill/>
          <a:ln>
            <a:noFill/>
          </a:ln>
        </p:spPr>
      </p:pic>
      <p:pic>
        <p:nvPicPr>
          <p:cNvPr id="157" name="Google Shape;157;p21"/>
          <p:cNvPicPr preferRelativeResize="0"/>
          <p:nvPr/>
        </p:nvPicPr>
        <p:blipFill rotWithShape="1">
          <a:blip r:embed="rId10">
            <a:alphaModFix/>
          </a:blip>
          <a:srcRect b="33062" l="21221" r="34841" t="30303"/>
          <a:stretch/>
        </p:blipFill>
        <p:spPr>
          <a:xfrm>
            <a:off x="9291025" y="3827025"/>
            <a:ext cx="2745149" cy="229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