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ACA7EC-45B1-46FB-9F5E-862354CB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FE1A86-504D-422F-89E7-695CC3909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BD1F39-5464-409F-86E1-E87F478C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3F42-5BC1-404E-9557-E07E03C01C5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C93A4-6CE8-4876-B3D0-9511DF6C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A24910-0AA6-4A65-A01F-EFBCD1CE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BB91-D6B3-4ADB-BBBA-225E43A2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59E46-1075-40BB-8E2A-97B4DFD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6B8194-5C3E-4E91-BAC2-DCDE0B010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A3D9E8-E376-4255-A00D-99D4778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3F42-5BC1-404E-9557-E07E03C01C5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82C6A3-8055-4C9F-A396-5B7C112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B8E615-0A93-4A3A-B78C-D86CD8BB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BB91-D6B3-4ADB-BBBA-225E43A2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40A9CAF-7FD0-4D3A-9F03-41AD90926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501090-23C8-4EDA-A3AC-A5A44B7D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531B73-7159-4964-9B23-8BFAA305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3F42-5BC1-404E-9557-E07E03C01C5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C2F995-290A-461A-B3AE-FB56573B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7688D4-3267-4199-B7F6-716D529D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BB91-D6B3-4ADB-BBBA-225E43A2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6BA1A8-19D1-4F8F-8F16-D2AC3F93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1FEA5-81C9-48C6-A795-67705E2E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A050CC-58C5-4BF6-84EB-F0DB54D2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3F42-5BC1-404E-9557-E07E03C01C5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8F04F3-8675-4664-8DBA-A600FE49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6027DF-C29F-44A8-915C-12931593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BB91-D6B3-4ADB-BBBA-225E43A2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546A7-542E-423D-838C-ECB02A3E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E5D371-CD57-4606-B08C-642002A7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CDDA57-ED0E-4E82-A279-EE5BC953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3F42-5BC1-404E-9557-E07E03C01C5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328D59-B291-4B81-8A4F-8EA300D4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BCC4A8-FDD8-4688-BDF5-263ADE5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BB91-D6B3-4ADB-BBBA-225E43A2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EA482-9A81-4F49-86E0-18593E71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A22F3-E7AB-4B97-80F8-234C132C9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21DA4B-9222-4482-9DA9-025D1B2D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CC9634-E3C5-424D-AF42-30EEF588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3F42-5BC1-404E-9557-E07E03C01C5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138AB9-2CAB-4993-9606-7D909F13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7935C4-96B9-40B7-952F-F87CAE12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BB91-D6B3-4ADB-BBBA-225E43A2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12F2C0-EAB0-430F-90C9-B521611D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949ADB-9F1E-4619-9F68-E7A4FAB9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12409D-A0BC-4D44-A82C-532FB658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0E0AAD4-B998-44E7-BA57-B08CD2362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72CF5C-CCD9-464E-BDDA-98BF75AF5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677B7B4-9AF8-40F4-9168-3B1923F9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3F42-5BC1-404E-9557-E07E03C01C5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504D56E-87FD-4E78-9FF7-686DF8E8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ED4EED4-2375-4D92-8590-9661C2F0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BB91-D6B3-4ADB-BBBA-225E43A2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7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0B0C3-1EE3-4D68-8578-C5FD831A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CD2E46A-0B34-416C-8005-62795230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3F42-5BC1-404E-9557-E07E03C01C5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3837F-6DC6-4D90-82D8-8D6CEF35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42CBD9-7B34-4378-86F2-B0520DAD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BB91-D6B3-4ADB-BBBA-225E43A2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1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E3421C-ED9E-4A62-ACE0-23CFC7A2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3F42-5BC1-404E-9557-E07E03C01C5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4A8AED-F212-4B03-867C-5FF333D8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F783C8-B7A5-4FA8-A6CF-35989455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BB91-D6B3-4ADB-BBBA-225E43A2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1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D4135-FC67-452F-8DA4-9C16F9A5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A5FFD5-7C16-44DF-B122-7CB16D6B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D176D8-6C23-47A2-A0B1-CF21440C1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7DB541-5316-4501-BB6F-D56E65EB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3F42-5BC1-404E-9557-E07E03C01C5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F5F3E0-7519-48C8-BFF8-59EEC723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ACF92A-3A2A-4F27-86AB-67A1D47D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BB91-D6B3-4ADB-BBBA-225E43A2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F9084-5F9D-4775-ADF6-5006FE79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FDF96FE-FBC3-4689-9350-85B1651CE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3E8EAD-DBCF-4620-A1BC-DF2BCC4DF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728BF2-66EC-4932-952C-CE9FF2F4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3F42-5BC1-404E-9557-E07E03C01C5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CC4BA7-A764-4ED0-84E4-39A2BFF9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B9BDE6-2529-4A46-9010-733B591B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BB91-D6B3-4ADB-BBBA-225E43A2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1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AAAA1A-76BD-4ED9-9969-AEB829B9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E492E7-B5E5-4882-B8BC-BD8AA3957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BEE55-517C-49E4-940A-9A42B85E2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3F42-5BC1-404E-9557-E07E03C01C5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5101E2-3412-47DC-913E-F40B38607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C2722-91B9-495A-8500-BADA1E8AC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5BB91-D6B3-4ADB-BBBA-225E43A2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xmamaev/flowers-recogni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15F47-D28E-45DF-8B1F-F472B4982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0615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 convolutional layer</a:t>
            </a:r>
          </a:p>
        </p:txBody>
      </p:sp>
      <p:pic>
        <p:nvPicPr>
          <p:cNvPr id="174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124200"/>
            <a:ext cx="51308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5892800" y="5486400"/>
            <a:ext cx="825932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A filter</a:t>
            </a: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406401" y="1447800"/>
            <a:ext cx="85552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A CNN is a neural network with some convolutional layers </a:t>
            </a:r>
          </a:p>
          <a:p>
            <a:pPr eaLnBrk="1" hangingPunct="1"/>
            <a:r>
              <a:rPr lang="en-US" altLang="en-US"/>
              <a:t>(and some other layers).  A convolutional layer has a number </a:t>
            </a:r>
          </a:p>
          <a:p>
            <a:pPr eaLnBrk="1" hangingPunct="1"/>
            <a:r>
              <a:rPr lang="en-US" altLang="en-US"/>
              <a:t>of filters that does convolutional operation. </a:t>
            </a: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5080001" y="3429000"/>
            <a:ext cx="1608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Beak detector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5994400" y="3810000"/>
            <a:ext cx="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333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Convolution</a:t>
            </a:r>
            <a:endParaRPr lang="zh-TW" altLang="en-US" smtClean="0">
              <a:ea typeface="ＭＳ Ｐゴシック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314451" y="2398713"/>
          <a:ext cx="3831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1665818" y="5389564"/>
            <a:ext cx="312843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/>
        </p:nvGraphicFramePr>
        <p:xfrm>
          <a:off x="7012517" y="2068513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9055100" y="2420938"/>
            <a:ext cx="193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9" name="表格 7"/>
          <p:cNvGraphicFramePr>
            <a:graphicFrameLocks noGrp="1"/>
          </p:cNvGraphicFramePr>
          <p:nvPr/>
        </p:nvGraphicFramePr>
        <p:xfrm>
          <a:off x="7012517" y="3694113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0" name="文字方塊 8"/>
          <p:cNvSpPr txBox="1">
            <a:spLocks noChangeArrowheads="1"/>
          </p:cNvSpPr>
          <p:nvPr/>
        </p:nvSpPr>
        <p:spPr bwMode="auto">
          <a:xfrm>
            <a:off x="9055100" y="4032251"/>
            <a:ext cx="193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11" name="文字方塊 9"/>
          <p:cNvSpPr txBox="1">
            <a:spLocks noChangeArrowheads="1"/>
          </p:cNvSpPr>
          <p:nvPr/>
        </p:nvSpPr>
        <p:spPr bwMode="auto">
          <a:xfrm rot="5400000">
            <a:off x="7891464" y="5018873"/>
            <a:ext cx="7080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2800" b="1"/>
              <a:t>……</a:t>
            </a:r>
            <a:endParaRPr lang="zh-TW" altLang="en-US" sz="2800" b="1"/>
          </a:p>
        </p:txBody>
      </p:sp>
      <p:sp>
        <p:nvSpPr>
          <p:cNvPr id="12" name="文字方塊 10"/>
          <p:cNvSpPr txBox="1">
            <a:spLocks noChangeArrowheads="1"/>
          </p:cNvSpPr>
          <p:nvPr/>
        </p:nvSpPr>
        <p:spPr bwMode="auto">
          <a:xfrm>
            <a:off x="6705600" y="1004888"/>
            <a:ext cx="5283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b="1">
                <a:solidFill>
                  <a:srgbClr val="FF0000"/>
                </a:solidFill>
              </a:rPr>
              <a:t>These are the network parameters to be learned.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5" name="文字方塊 12"/>
          <p:cNvSpPr txBox="1">
            <a:spLocks noChangeArrowheads="1"/>
          </p:cNvSpPr>
          <p:nvPr/>
        </p:nvSpPr>
        <p:spPr bwMode="auto">
          <a:xfrm>
            <a:off x="6951134" y="5849938"/>
            <a:ext cx="474133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Each filter detects a small pattern (3 x 3).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80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Convolution</a:t>
            </a:r>
            <a:endParaRPr lang="zh-TW" altLang="en-US" smtClean="0">
              <a:ea typeface="ＭＳ Ｐゴシック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314451" y="2398713"/>
          <a:ext cx="3831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9509" name="文字方塊 4"/>
          <p:cNvSpPr txBox="1">
            <a:spLocks noChangeArrowheads="1"/>
          </p:cNvSpPr>
          <p:nvPr/>
        </p:nvSpPr>
        <p:spPr bwMode="auto">
          <a:xfrm>
            <a:off x="1665818" y="5389564"/>
            <a:ext cx="312843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/>
        </p:nvGraphicFramePr>
        <p:xfrm>
          <a:off x="7418917" y="477838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9528" name="文字方塊 6"/>
          <p:cNvSpPr txBox="1">
            <a:spLocks noChangeArrowheads="1"/>
          </p:cNvSpPr>
          <p:nvPr/>
        </p:nvSpPr>
        <p:spPr bwMode="auto">
          <a:xfrm>
            <a:off x="9582151" y="933451"/>
            <a:ext cx="193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/>
          <p:cNvSpPr/>
          <p:nvPr/>
        </p:nvSpPr>
        <p:spPr>
          <a:xfrm>
            <a:off x="1314451" y="2398713"/>
            <a:ext cx="188806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6297085" y="2787651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7418918" y="2787651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/>
          <p:cNvSpPr/>
          <p:nvPr/>
        </p:nvSpPr>
        <p:spPr>
          <a:xfrm>
            <a:off x="1979085" y="2398713"/>
            <a:ext cx="1890183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33"/>
          <p:cNvSpPr>
            <a:spLocks noChangeArrowheads="1"/>
          </p:cNvSpPr>
          <p:nvPr/>
        </p:nvSpPr>
        <p:spPr bwMode="auto">
          <a:xfrm>
            <a:off x="1555751" y="1731963"/>
            <a:ext cx="1289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5283200" y="3124200"/>
            <a:ext cx="9144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2438401"/>
            <a:ext cx="9541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Dot </a:t>
            </a:r>
          </a:p>
          <a:p>
            <a:pPr eaLnBrk="1" hangingPunct="1"/>
            <a:r>
              <a:rPr lang="en-US" altLang="en-US" sz="180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1160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Convolution</a:t>
            </a:r>
            <a:endParaRPr lang="zh-TW" altLang="en-US" smtClean="0">
              <a:ea typeface="ＭＳ Ｐゴシック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314451" y="2398713"/>
          <a:ext cx="3831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0533" name="文字方塊 4"/>
          <p:cNvSpPr txBox="1">
            <a:spLocks noChangeArrowheads="1"/>
          </p:cNvSpPr>
          <p:nvPr/>
        </p:nvSpPr>
        <p:spPr bwMode="auto">
          <a:xfrm>
            <a:off x="1665818" y="5389564"/>
            <a:ext cx="312843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/>
        </p:nvGraphicFramePr>
        <p:xfrm>
          <a:off x="7418917" y="477838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0552" name="文字方塊 6"/>
          <p:cNvSpPr txBox="1">
            <a:spLocks noChangeArrowheads="1"/>
          </p:cNvSpPr>
          <p:nvPr/>
        </p:nvSpPr>
        <p:spPr bwMode="auto">
          <a:xfrm>
            <a:off x="9582151" y="933451"/>
            <a:ext cx="193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/>
          <p:cNvSpPr/>
          <p:nvPr/>
        </p:nvSpPr>
        <p:spPr>
          <a:xfrm>
            <a:off x="1314451" y="2398713"/>
            <a:ext cx="188806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6297085" y="2787651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7418918" y="2787651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/>
          <p:cNvSpPr/>
          <p:nvPr/>
        </p:nvSpPr>
        <p:spPr>
          <a:xfrm>
            <a:off x="2618317" y="2398713"/>
            <a:ext cx="188806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557" name="矩形 33"/>
          <p:cNvSpPr>
            <a:spLocks noChangeArrowheads="1"/>
          </p:cNvSpPr>
          <p:nvPr/>
        </p:nvSpPr>
        <p:spPr bwMode="auto">
          <a:xfrm>
            <a:off x="1555751" y="1731963"/>
            <a:ext cx="1544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If s</a:t>
            </a:r>
            <a:r>
              <a:rPr lang="zh-TW" altLang="en-US"/>
              <a:t>tride</a:t>
            </a:r>
            <a:r>
              <a:rPr lang="en-US" altLang="zh-TW"/>
              <a:t>=2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6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Convolution</a:t>
            </a:r>
            <a:endParaRPr lang="zh-TW" altLang="en-US" smtClean="0">
              <a:ea typeface="ＭＳ Ｐゴシック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314451" y="2398713"/>
          <a:ext cx="3831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1557" name="文字方塊 4"/>
          <p:cNvSpPr txBox="1">
            <a:spLocks noChangeArrowheads="1"/>
          </p:cNvSpPr>
          <p:nvPr/>
        </p:nvSpPr>
        <p:spPr bwMode="auto">
          <a:xfrm>
            <a:off x="1665818" y="5389564"/>
            <a:ext cx="312843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/>
        </p:nvGraphicFramePr>
        <p:xfrm>
          <a:off x="7418917" y="477838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1576" name="文字方塊 6"/>
          <p:cNvSpPr txBox="1">
            <a:spLocks noChangeArrowheads="1"/>
          </p:cNvSpPr>
          <p:nvPr/>
        </p:nvSpPr>
        <p:spPr bwMode="auto">
          <a:xfrm>
            <a:off x="9582151" y="933451"/>
            <a:ext cx="193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9" name="矩形 2"/>
          <p:cNvSpPr/>
          <p:nvPr/>
        </p:nvSpPr>
        <p:spPr>
          <a:xfrm>
            <a:off x="1314451" y="2398713"/>
            <a:ext cx="188806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6297085" y="2787651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7418918" y="2787651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3"/>
          <p:cNvSpPr>
            <a:spLocks noChangeArrowheads="1"/>
          </p:cNvSpPr>
          <p:nvPr/>
        </p:nvSpPr>
        <p:spPr bwMode="auto">
          <a:xfrm>
            <a:off x="8540751" y="2787651"/>
            <a:ext cx="96096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4"/>
          <p:cNvSpPr>
            <a:spLocks noChangeArrowheads="1"/>
          </p:cNvSpPr>
          <p:nvPr/>
        </p:nvSpPr>
        <p:spPr bwMode="auto">
          <a:xfrm>
            <a:off x="9662585" y="2787651"/>
            <a:ext cx="96096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5"/>
          <p:cNvSpPr>
            <a:spLocks noChangeArrowheads="1"/>
          </p:cNvSpPr>
          <p:nvPr/>
        </p:nvSpPr>
        <p:spPr bwMode="auto">
          <a:xfrm>
            <a:off x="6297085" y="3587750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6"/>
          <p:cNvSpPr>
            <a:spLocks noChangeArrowheads="1"/>
          </p:cNvSpPr>
          <p:nvPr/>
        </p:nvSpPr>
        <p:spPr bwMode="auto">
          <a:xfrm>
            <a:off x="7418918" y="3587750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17"/>
          <p:cNvSpPr>
            <a:spLocks noChangeArrowheads="1"/>
          </p:cNvSpPr>
          <p:nvPr/>
        </p:nvSpPr>
        <p:spPr bwMode="auto">
          <a:xfrm>
            <a:off x="8540751" y="3587750"/>
            <a:ext cx="96096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18"/>
          <p:cNvSpPr>
            <a:spLocks noChangeArrowheads="1"/>
          </p:cNvSpPr>
          <p:nvPr/>
        </p:nvSpPr>
        <p:spPr bwMode="auto">
          <a:xfrm>
            <a:off x="9662585" y="3587750"/>
            <a:ext cx="96096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19"/>
          <p:cNvSpPr>
            <a:spLocks noChangeArrowheads="1"/>
          </p:cNvSpPr>
          <p:nvPr/>
        </p:nvSpPr>
        <p:spPr bwMode="auto">
          <a:xfrm>
            <a:off x="6297085" y="4446589"/>
            <a:ext cx="958849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0"/>
          <p:cNvSpPr>
            <a:spLocks noChangeArrowheads="1"/>
          </p:cNvSpPr>
          <p:nvPr/>
        </p:nvSpPr>
        <p:spPr bwMode="auto">
          <a:xfrm>
            <a:off x="7418918" y="4446589"/>
            <a:ext cx="958849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1"/>
          <p:cNvSpPr>
            <a:spLocks noChangeArrowheads="1"/>
          </p:cNvSpPr>
          <p:nvPr/>
        </p:nvSpPr>
        <p:spPr bwMode="auto">
          <a:xfrm>
            <a:off x="8540751" y="4446589"/>
            <a:ext cx="96096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2"/>
          <p:cNvSpPr>
            <a:spLocks noChangeArrowheads="1"/>
          </p:cNvSpPr>
          <p:nvPr/>
        </p:nvSpPr>
        <p:spPr bwMode="auto">
          <a:xfrm>
            <a:off x="9662585" y="4446589"/>
            <a:ext cx="96096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3"/>
          <p:cNvSpPr>
            <a:spLocks noChangeArrowheads="1"/>
          </p:cNvSpPr>
          <p:nvPr/>
        </p:nvSpPr>
        <p:spPr bwMode="auto">
          <a:xfrm>
            <a:off x="6309785" y="5259389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橢圓 24"/>
          <p:cNvSpPr>
            <a:spLocks noChangeArrowheads="1"/>
          </p:cNvSpPr>
          <p:nvPr/>
        </p:nvSpPr>
        <p:spPr bwMode="auto">
          <a:xfrm>
            <a:off x="7418918" y="5246689"/>
            <a:ext cx="958849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25"/>
          <p:cNvSpPr>
            <a:spLocks noChangeArrowheads="1"/>
          </p:cNvSpPr>
          <p:nvPr/>
        </p:nvSpPr>
        <p:spPr bwMode="auto">
          <a:xfrm>
            <a:off x="8540751" y="5246689"/>
            <a:ext cx="96096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26"/>
          <p:cNvSpPr>
            <a:spLocks noChangeArrowheads="1"/>
          </p:cNvSpPr>
          <p:nvPr/>
        </p:nvSpPr>
        <p:spPr bwMode="auto">
          <a:xfrm>
            <a:off x="9662585" y="5246689"/>
            <a:ext cx="96096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矩形 27"/>
          <p:cNvSpPr/>
          <p:nvPr/>
        </p:nvSpPr>
        <p:spPr>
          <a:xfrm>
            <a:off x="1979085" y="2398713"/>
            <a:ext cx="1890183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28"/>
          <p:cNvSpPr/>
          <p:nvPr/>
        </p:nvSpPr>
        <p:spPr>
          <a:xfrm>
            <a:off x="2573867" y="2401888"/>
            <a:ext cx="1890184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29"/>
          <p:cNvSpPr/>
          <p:nvPr/>
        </p:nvSpPr>
        <p:spPr>
          <a:xfrm>
            <a:off x="3244851" y="2405063"/>
            <a:ext cx="188806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30"/>
          <p:cNvSpPr/>
          <p:nvPr/>
        </p:nvSpPr>
        <p:spPr>
          <a:xfrm>
            <a:off x="1314451" y="2809876"/>
            <a:ext cx="1888067" cy="13827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598" name="矩形 33"/>
          <p:cNvSpPr>
            <a:spLocks noChangeArrowheads="1"/>
          </p:cNvSpPr>
          <p:nvPr/>
        </p:nvSpPr>
        <p:spPr bwMode="auto">
          <a:xfrm>
            <a:off x="1555751" y="1731963"/>
            <a:ext cx="1289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31" name="矩形 31"/>
          <p:cNvSpPr/>
          <p:nvPr/>
        </p:nvSpPr>
        <p:spPr>
          <a:xfrm>
            <a:off x="3244851" y="3767138"/>
            <a:ext cx="1888067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矩形 7"/>
          <p:cNvSpPr/>
          <p:nvPr/>
        </p:nvSpPr>
        <p:spPr>
          <a:xfrm>
            <a:off x="7418918" y="477838"/>
            <a:ext cx="698500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矩形 35"/>
          <p:cNvSpPr/>
          <p:nvPr/>
        </p:nvSpPr>
        <p:spPr>
          <a:xfrm>
            <a:off x="8159751" y="936626"/>
            <a:ext cx="700616" cy="45561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矩形 36"/>
          <p:cNvSpPr/>
          <p:nvPr/>
        </p:nvSpPr>
        <p:spPr>
          <a:xfrm>
            <a:off x="8860367" y="1404938"/>
            <a:ext cx="698500" cy="455612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5" name="直線接點 9"/>
          <p:cNvCxnSpPr/>
          <p:nvPr/>
        </p:nvCxnSpPr>
        <p:spPr>
          <a:xfrm>
            <a:off x="7418918" y="477838"/>
            <a:ext cx="2139949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/>
          <p:cNvSpPr/>
          <p:nvPr/>
        </p:nvSpPr>
        <p:spPr>
          <a:xfrm>
            <a:off x="6284384" y="2786064"/>
            <a:ext cx="971549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38"/>
          <p:cNvSpPr/>
          <p:nvPr/>
        </p:nvSpPr>
        <p:spPr>
          <a:xfrm>
            <a:off x="6309784" y="5262564"/>
            <a:ext cx="971549" cy="70802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9" name="直線接點 40"/>
          <p:cNvCxnSpPr/>
          <p:nvPr/>
        </p:nvCxnSpPr>
        <p:spPr>
          <a:xfrm>
            <a:off x="1238251" y="2425701"/>
            <a:ext cx="2142067" cy="138271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41"/>
          <p:cNvCxnSpPr/>
          <p:nvPr/>
        </p:nvCxnSpPr>
        <p:spPr>
          <a:xfrm>
            <a:off x="1174751" y="3760788"/>
            <a:ext cx="2139949" cy="13827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Convolution</a:t>
            </a:r>
            <a:endParaRPr lang="zh-TW" altLang="en-US" smtClean="0">
              <a:ea typeface="ＭＳ Ｐゴシック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314451" y="2398713"/>
          <a:ext cx="3831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2581" name="文字方塊 4"/>
          <p:cNvSpPr txBox="1">
            <a:spLocks noChangeArrowheads="1"/>
          </p:cNvSpPr>
          <p:nvPr/>
        </p:nvSpPr>
        <p:spPr bwMode="auto">
          <a:xfrm>
            <a:off x="1665818" y="5389564"/>
            <a:ext cx="312843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11"/>
          <p:cNvSpPr>
            <a:spLocks noChangeArrowheads="1"/>
          </p:cNvSpPr>
          <p:nvPr/>
        </p:nvSpPr>
        <p:spPr bwMode="auto">
          <a:xfrm>
            <a:off x="6297085" y="2787651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2"/>
          <p:cNvSpPr>
            <a:spLocks noChangeArrowheads="1"/>
          </p:cNvSpPr>
          <p:nvPr/>
        </p:nvSpPr>
        <p:spPr bwMode="auto">
          <a:xfrm>
            <a:off x="7418918" y="2787651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3"/>
          <p:cNvSpPr>
            <a:spLocks noChangeArrowheads="1"/>
          </p:cNvSpPr>
          <p:nvPr/>
        </p:nvSpPr>
        <p:spPr bwMode="auto">
          <a:xfrm>
            <a:off x="8540751" y="2787651"/>
            <a:ext cx="96096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4"/>
          <p:cNvSpPr>
            <a:spLocks noChangeArrowheads="1"/>
          </p:cNvSpPr>
          <p:nvPr/>
        </p:nvSpPr>
        <p:spPr bwMode="auto">
          <a:xfrm>
            <a:off x="9662585" y="2787651"/>
            <a:ext cx="96096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5"/>
          <p:cNvSpPr>
            <a:spLocks noChangeArrowheads="1"/>
          </p:cNvSpPr>
          <p:nvPr/>
        </p:nvSpPr>
        <p:spPr bwMode="auto">
          <a:xfrm>
            <a:off x="6297085" y="3587750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6"/>
          <p:cNvSpPr>
            <a:spLocks noChangeArrowheads="1"/>
          </p:cNvSpPr>
          <p:nvPr/>
        </p:nvSpPr>
        <p:spPr bwMode="auto">
          <a:xfrm>
            <a:off x="7418918" y="3587750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7"/>
          <p:cNvSpPr>
            <a:spLocks noChangeArrowheads="1"/>
          </p:cNvSpPr>
          <p:nvPr/>
        </p:nvSpPr>
        <p:spPr bwMode="auto">
          <a:xfrm>
            <a:off x="8540751" y="3587750"/>
            <a:ext cx="96096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8"/>
          <p:cNvSpPr>
            <a:spLocks noChangeArrowheads="1"/>
          </p:cNvSpPr>
          <p:nvPr/>
        </p:nvSpPr>
        <p:spPr bwMode="auto">
          <a:xfrm>
            <a:off x="9662585" y="3587750"/>
            <a:ext cx="96096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9"/>
          <p:cNvSpPr>
            <a:spLocks noChangeArrowheads="1"/>
          </p:cNvSpPr>
          <p:nvPr/>
        </p:nvSpPr>
        <p:spPr bwMode="auto">
          <a:xfrm>
            <a:off x="6297085" y="4446589"/>
            <a:ext cx="958849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0"/>
          <p:cNvSpPr>
            <a:spLocks noChangeArrowheads="1"/>
          </p:cNvSpPr>
          <p:nvPr/>
        </p:nvSpPr>
        <p:spPr bwMode="auto">
          <a:xfrm>
            <a:off x="7418918" y="4446589"/>
            <a:ext cx="958849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1"/>
          <p:cNvSpPr>
            <a:spLocks noChangeArrowheads="1"/>
          </p:cNvSpPr>
          <p:nvPr/>
        </p:nvSpPr>
        <p:spPr bwMode="auto">
          <a:xfrm>
            <a:off x="8540751" y="4446589"/>
            <a:ext cx="96096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2"/>
          <p:cNvSpPr>
            <a:spLocks noChangeArrowheads="1"/>
          </p:cNvSpPr>
          <p:nvPr/>
        </p:nvSpPr>
        <p:spPr bwMode="auto">
          <a:xfrm>
            <a:off x="9662585" y="4446589"/>
            <a:ext cx="96096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3"/>
          <p:cNvSpPr>
            <a:spLocks noChangeArrowheads="1"/>
          </p:cNvSpPr>
          <p:nvPr/>
        </p:nvSpPr>
        <p:spPr bwMode="auto">
          <a:xfrm>
            <a:off x="6297085" y="5246689"/>
            <a:ext cx="958849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4"/>
          <p:cNvSpPr>
            <a:spLocks noChangeArrowheads="1"/>
          </p:cNvSpPr>
          <p:nvPr/>
        </p:nvSpPr>
        <p:spPr bwMode="auto">
          <a:xfrm>
            <a:off x="7418918" y="5246689"/>
            <a:ext cx="958849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5"/>
          <p:cNvSpPr>
            <a:spLocks noChangeArrowheads="1"/>
          </p:cNvSpPr>
          <p:nvPr/>
        </p:nvSpPr>
        <p:spPr bwMode="auto">
          <a:xfrm>
            <a:off x="8540751" y="5246689"/>
            <a:ext cx="96096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6"/>
          <p:cNvSpPr>
            <a:spLocks noChangeArrowheads="1"/>
          </p:cNvSpPr>
          <p:nvPr/>
        </p:nvSpPr>
        <p:spPr bwMode="auto">
          <a:xfrm>
            <a:off x="9662585" y="5246689"/>
            <a:ext cx="960967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3" name="表格 34"/>
          <p:cNvGraphicFramePr>
            <a:graphicFrameLocks noGrp="1"/>
          </p:cNvGraphicFramePr>
          <p:nvPr/>
        </p:nvGraphicFramePr>
        <p:xfrm>
          <a:off x="7581900" y="365125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2616" name="文字方塊 35"/>
          <p:cNvSpPr txBox="1">
            <a:spLocks noChangeArrowheads="1"/>
          </p:cNvSpPr>
          <p:nvPr/>
        </p:nvSpPr>
        <p:spPr bwMode="auto">
          <a:xfrm>
            <a:off x="9745133" y="820739"/>
            <a:ext cx="193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FF0000"/>
                </a:solidFill>
              </a:rPr>
              <a:t>Filter 2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矩形 36"/>
          <p:cNvSpPr/>
          <p:nvPr/>
        </p:nvSpPr>
        <p:spPr>
          <a:xfrm>
            <a:off x="1314451" y="2398713"/>
            <a:ext cx="1888067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37"/>
          <p:cNvSpPr/>
          <p:nvPr/>
        </p:nvSpPr>
        <p:spPr>
          <a:xfrm>
            <a:off x="1985433" y="2398713"/>
            <a:ext cx="1890184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" name="矩形 38"/>
          <p:cNvSpPr/>
          <p:nvPr/>
        </p:nvSpPr>
        <p:spPr>
          <a:xfrm>
            <a:off x="2573867" y="2400301"/>
            <a:ext cx="1890184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矩形 39"/>
          <p:cNvSpPr/>
          <p:nvPr/>
        </p:nvSpPr>
        <p:spPr>
          <a:xfrm>
            <a:off x="3208867" y="2398713"/>
            <a:ext cx="1890184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矩形 40"/>
          <p:cNvSpPr/>
          <p:nvPr/>
        </p:nvSpPr>
        <p:spPr>
          <a:xfrm>
            <a:off x="1314451" y="2809876"/>
            <a:ext cx="1888067" cy="138271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橢圓 41"/>
          <p:cNvSpPr>
            <a:spLocks noChangeArrowheads="1"/>
          </p:cNvSpPr>
          <p:nvPr/>
        </p:nvSpPr>
        <p:spPr bwMode="auto">
          <a:xfrm>
            <a:off x="6540500" y="2995614"/>
            <a:ext cx="96096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2"/>
          <p:cNvSpPr>
            <a:spLocks noChangeArrowheads="1"/>
          </p:cNvSpPr>
          <p:nvPr/>
        </p:nvSpPr>
        <p:spPr bwMode="auto">
          <a:xfrm>
            <a:off x="7662334" y="2995614"/>
            <a:ext cx="96096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43"/>
          <p:cNvSpPr>
            <a:spLocks noChangeArrowheads="1"/>
          </p:cNvSpPr>
          <p:nvPr/>
        </p:nvSpPr>
        <p:spPr bwMode="auto">
          <a:xfrm>
            <a:off x="8786285" y="2995614"/>
            <a:ext cx="958849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44"/>
          <p:cNvSpPr>
            <a:spLocks noChangeArrowheads="1"/>
          </p:cNvSpPr>
          <p:nvPr/>
        </p:nvSpPr>
        <p:spPr bwMode="auto">
          <a:xfrm>
            <a:off x="9908118" y="2995614"/>
            <a:ext cx="96096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45"/>
          <p:cNvSpPr>
            <a:spLocks noChangeArrowheads="1"/>
          </p:cNvSpPr>
          <p:nvPr/>
        </p:nvSpPr>
        <p:spPr bwMode="auto">
          <a:xfrm>
            <a:off x="6540500" y="3795714"/>
            <a:ext cx="96096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46"/>
          <p:cNvSpPr>
            <a:spLocks noChangeArrowheads="1"/>
          </p:cNvSpPr>
          <p:nvPr/>
        </p:nvSpPr>
        <p:spPr bwMode="auto">
          <a:xfrm>
            <a:off x="7662334" y="3795714"/>
            <a:ext cx="96096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47"/>
          <p:cNvSpPr>
            <a:spLocks noChangeArrowheads="1"/>
          </p:cNvSpPr>
          <p:nvPr/>
        </p:nvSpPr>
        <p:spPr bwMode="auto">
          <a:xfrm>
            <a:off x="8786285" y="3795714"/>
            <a:ext cx="958849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48"/>
          <p:cNvSpPr>
            <a:spLocks noChangeArrowheads="1"/>
          </p:cNvSpPr>
          <p:nvPr/>
        </p:nvSpPr>
        <p:spPr bwMode="auto">
          <a:xfrm>
            <a:off x="9908118" y="3795714"/>
            <a:ext cx="96096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49"/>
          <p:cNvSpPr>
            <a:spLocks noChangeArrowheads="1"/>
          </p:cNvSpPr>
          <p:nvPr/>
        </p:nvSpPr>
        <p:spPr bwMode="auto">
          <a:xfrm>
            <a:off x="6540500" y="4654550"/>
            <a:ext cx="96096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9" name="橢圓 50"/>
          <p:cNvSpPr>
            <a:spLocks noChangeArrowheads="1"/>
          </p:cNvSpPr>
          <p:nvPr/>
        </p:nvSpPr>
        <p:spPr bwMode="auto">
          <a:xfrm>
            <a:off x="7662334" y="4654550"/>
            <a:ext cx="96096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0" name="橢圓 51"/>
          <p:cNvSpPr>
            <a:spLocks noChangeArrowheads="1"/>
          </p:cNvSpPr>
          <p:nvPr/>
        </p:nvSpPr>
        <p:spPr bwMode="auto">
          <a:xfrm>
            <a:off x="8786285" y="4654550"/>
            <a:ext cx="958849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1" name="橢圓 52"/>
          <p:cNvSpPr>
            <a:spLocks noChangeArrowheads="1"/>
          </p:cNvSpPr>
          <p:nvPr/>
        </p:nvSpPr>
        <p:spPr bwMode="auto">
          <a:xfrm>
            <a:off x="9908118" y="4654550"/>
            <a:ext cx="96096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2" name="橢圓 53"/>
          <p:cNvSpPr>
            <a:spLocks noChangeArrowheads="1"/>
          </p:cNvSpPr>
          <p:nvPr/>
        </p:nvSpPr>
        <p:spPr bwMode="auto">
          <a:xfrm>
            <a:off x="6540500" y="5454650"/>
            <a:ext cx="96096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3" name="橢圓 54"/>
          <p:cNvSpPr>
            <a:spLocks noChangeArrowheads="1"/>
          </p:cNvSpPr>
          <p:nvPr/>
        </p:nvSpPr>
        <p:spPr bwMode="auto">
          <a:xfrm>
            <a:off x="7662334" y="5454650"/>
            <a:ext cx="96096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4" name="橢圓 55"/>
          <p:cNvSpPr>
            <a:spLocks noChangeArrowheads="1"/>
          </p:cNvSpPr>
          <p:nvPr/>
        </p:nvSpPr>
        <p:spPr bwMode="auto">
          <a:xfrm>
            <a:off x="8786285" y="5454650"/>
            <a:ext cx="958849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5" name="橢圓 56"/>
          <p:cNvSpPr>
            <a:spLocks noChangeArrowheads="1"/>
          </p:cNvSpPr>
          <p:nvPr/>
        </p:nvSpPr>
        <p:spPr bwMode="auto">
          <a:xfrm>
            <a:off x="9908118" y="5454650"/>
            <a:ext cx="960967" cy="71913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6" name="文字方塊 2"/>
          <p:cNvSpPr txBox="1">
            <a:spLocks noChangeArrowheads="1"/>
          </p:cNvSpPr>
          <p:nvPr/>
        </p:nvSpPr>
        <p:spPr bwMode="auto">
          <a:xfrm>
            <a:off x="5892800" y="2057401"/>
            <a:ext cx="609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00FF"/>
                </a:solidFill>
              </a:rPr>
              <a:t>Repeat this for each filter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47" name="矩形 57"/>
          <p:cNvSpPr/>
          <p:nvPr/>
        </p:nvSpPr>
        <p:spPr>
          <a:xfrm>
            <a:off x="3221567" y="3783013"/>
            <a:ext cx="1888067" cy="138271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640" name="矩形 58"/>
          <p:cNvSpPr>
            <a:spLocks noChangeArrowheads="1"/>
          </p:cNvSpPr>
          <p:nvPr/>
        </p:nvSpPr>
        <p:spPr bwMode="auto">
          <a:xfrm>
            <a:off x="1555751" y="1731963"/>
            <a:ext cx="1289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s</a:t>
            </a:r>
            <a:r>
              <a:rPr lang="zh-TW" altLang="en-US"/>
              <a:t>tride</a:t>
            </a:r>
            <a:r>
              <a:rPr lang="en-US" altLang="zh-TW"/>
              <a:t>=1</a:t>
            </a:r>
            <a:endParaRPr lang="zh-TW" altLang="en-US"/>
          </a:p>
        </p:txBody>
      </p:sp>
      <p:sp>
        <p:nvSpPr>
          <p:cNvPr id="49" name="文字方塊 59"/>
          <p:cNvSpPr txBox="1">
            <a:spLocks noChangeArrowheads="1"/>
          </p:cNvSpPr>
          <p:nvPr/>
        </p:nvSpPr>
        <p:spPr bwMode="auto">
          <a:xfrm>
            <a:off x="6604000" y="6172201"/>
            <a:ext cx="487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Two 4 x 4 images</a:t>
            </a:r>
          </a:p>
          <a:p>
            <a:pPr algn="ctr" eaLnBrk="1" hangingPunct="1"/>
            <a:r>
              <a:rPr lang="en-US" altLang="zh-TW" sz="2000">
                <a:solidFill>
                  <a:srgbClr val="FF0000"/>
                </a:solidFill>
              </a:rPr>
              <a:t>Forming 2 x 4 x 4 matrix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50" name="矩形 5"/>
          <p:cNvSpPr/>
          <p:nvPr/>
        </p:nvSpPr>
        <p:spPr>
          <a:xfrm>
            <a:off x="7112001" y="4038600"/>
            <a:ext cx="3094567" cy="973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Feature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Map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9" grpId="0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Color image: RGB 3 channels</a:t>
            </a:r>
            <a:endParaRPr lang="zh-TW" altLang="en-US" smtClean="0">
              <a:ea typeface="ＭＳ Ｐゴシック" pitchFamily="34" charset="-128"/>
            </a:endParaRPr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6606117" y="3441700"/>
          <a:ext cx="3831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/>
        </p:nvGraphicFramePr>
        <p:xfrm>
          <a:off x="6824133" y="3648075"/>
          <a:ext cx="3831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/>
        </p:nvGraphicFramePr>
        <p:xfrm>
          <a:off x="7099300" y="3849688"/>
          <a:ext cx="3831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77025">
                  <a:extLst>
                    <a:ext uri="{9D8B030D-6E8A-4147-A177-3AD203B41FA5}"/>
                  </a:extLst>
                </a:gridCol>
                <a:gridCol w="600031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956051" y="1614488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6235700" y="2341563"/>
            <a:ext cx="193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962900" y="1573213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10240434" y="2301876"/>
            <a:ext cx="19325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159251" y="1766888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362451" y="1882775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8166100" y="1708150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369300" y="1860550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7" name="向右箭號 4"/>
          <p:cNvSpPr/>
          <p:nvPr/>
        </p:nvSpPr>
        <p:spPr>
          <a:xfrm>
            <a:off x="5727700" y="4379913"/>
            <a:ext cx="677333" cy="868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8" name="群組 17"/>
          <p:cNvGrpSpPr>
            <a:grpSpLocks/>
          </p:cNvGrpSpPr>
          <p:nvPr/>
        </p:nvGrpSpPr>
        <p:grpSpPr bwMode="auto">
          <a:xfrm>
            <a:off x="472018" y="3059113"/>
            <a:ext cx="5236633" cy="3630612"/>
            <a:chOff x="353684" y="3059766"/>
            <a:chExt cx="3927508" cy="3629534"/>
          </a:xfrm>
        </p:grpSpPr>
        <p:pic>
          <p:nvPicPr>
            <p:cNvPr id="23819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20" name="文字方塊 16"/>
            <p:cNvSpPr txBox="1">
              <a:spLocks noChangeArrowheads="1"/>
            </p:cNvSpPr>
            <p:nvPr/>
          </p:nvSpPr>
          <p:spPr bwMode="auto">
            <a:xfrm>
              <a:off x="353684" y="3059766"/>
              <a:ext cx="19976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zh-TW"/>
                <a:t>Color image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6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1934633" y="1289050"/>
          <a:ext cx="2406648" cy="172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108">
                  <a:extLst>
                    <a:ext uri="{9D8B030D-6E8A-4147-A177-3AD203B41FA5}"/>
                  </a:extLst>
                </a:gridCol>
                <a:gridCol w="401108">
                  <a:extLst>
                    <a:ext uri="{9D8B030D-6E8A-4147-A177-3AD203B41FA5}"/>
                  </a:extLst>
                </a:gridCol>
                <a:gridCol w="401108">
                  <a:extLst>
                    <a:ext uri="{9D8B030D-6E8A-4147-A177-3AD203B41FA5}"/>
                  </a:extLst>
                </a:gridCol>
                <a:gridCol w="401108">
                  <a:extLst>
                    <a:ext uri="{9D8B030D-6E8A-4147-A177-3AD203B41FA5}"/>
                  </a:extLst>
                </a:gridCol>
                <a:gridCol w="401108">
                  <a:extLst>
                    <a:ext uri="{9D8B030D-6E8A-4147-A177-3AD203B41FA5}"/>
                  </a:extLst>
                </a:gridCol>
                <a:gridCol w="401108">
                  <a:extLst>
                    <a:ext uri="{9D8B030D-6E8A-4147-A177-3AD203B41FA5}"/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extLst>
                  <a:ext uri="{0D108BD9-81ED-4DB2-BD59-A6C34878D82A}"/>
                </a:extLst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34" marB="28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34" marB="28734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4628" name="文字方塊 4"/>
          <p:cNvSpPr txBox="1">
            <a:spLocks noChangeArrowheads="1"/>
          </p:cNvSpPr>
          <p:nvPr/>
        </p:nvSpPr>
        <p:spPr bwMode="auto">
          <a:xfrm>
            <a:off x="2307167" y="3013076"/>
            <a:ext cx="16615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image</a:t>
            </a:r>
            <a:endParaRPr lang="zh-TW" altLang="en-US"/>
          </a:p>
        </p:txBody>
      </p:sp>
      <p:pic>
        <p:nvPicPr>
          <p:cNvPr id="24629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284" y="1312863"/>
            <a:ext cx="2554816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2"/>
          <p:cNvSpPr/>
          <p:nvPr/>
        </p:nvSpPr>
        <p:spPr>
          <a:xfrm>
            <a:off x="4897967" y="2151063"/>
            <a:ext cx="2508251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631" name="文字方塊 7"/>
          <p:cNvSpPr txBox="1">
            <a:spLocks noChangeArrowheads="1"/>
          </p:cNvSpPr>
          <p:nvPr/>
        </p:nvSpPr>
        <p:spPr bwMode="auto">
          <a:xfrm>
            <a:off x="4876800" y="2743201"/>
            <a:ext cx="267335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convolution</a:t>
            </a:r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15051" y="1268413"/>
          <a:ext cx="1284816" cy="814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272">
                  <a:extLst>
                    <a:ext uri="{9D8B030D-6E8A-4147-A177-3AD203B41FA5}"/>
                  </a:extLst>
                </a:gridCol>
                <a:gridCol w="428272">
                  <a:extLst>
                    <a:ext uri="{9D8B030D-6E8A-4147-A177-3AD203B41FA5}"/>
                  </a:extLst>
                </a:gridCol>
                <a:gridCol w="428272">
                  <a:extLst>
                    <a:ext uri="{9D8B030D-6E8A-4147-A177-3AD203B41FA5}"/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72425" marR="72425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72425" marR="72425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72425" marR="72425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72425" marR="72425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72425" marR="72425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72425" marR="72425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71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72425" marR="72425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72425" marR="72425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72425" marR="72425" marT="27146" marB="2714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671484" y="1273176"/>
          <a:ext cx="1263648" cy="801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216">
                  <a:extLst>
                    <a:ext uri="{9D8B030D-6E8A-4147-A177-3AD203B41FA5}"/>
                  </a:extLst>
                </a:gridCol>
                <a:gridCol w="421216">
                  <a:extLst>
                    <a:ext uri="{9D8B030D-6E8A-4147-A177-3AD203B41FA5}"/>
                  </a:extLst>
                </a:gridCol>
                <a:gridCol w="421216">
                  <a:extLst>
                    <a:ext uri="{9D8B030D-6E8A-4147-A177-3AD203B41FA5}"/>
                  </a:extLst>
                </a:gridCol>
              </a:tblGrid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71232" marR="71232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71232" marR="71232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71232" marR="71232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71232" marR="71232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71232" marR="71232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71232" marR="71232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67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71232" marR="71232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71232" marR="71232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71232" marR="71232" marT="26701" marB="2670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1" name="矩形 11"/>
          <p:cNvSpPr/>
          <p:nvPr/>
        </p:nvSpPr>
        <p:spPr>
          <a:xfrm>
            <a:off x="1388534" y="1046163"/>
            <a:ext cx="9453033" cy="2603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矩形 39"/>
          <p:cNvSpPr>
            <a:spLocks noChangeArrowheads="1"/>
          </p:cNvSpPr>
          <p:nvPr/>
        </p:nvSpPr>
        <p:spPr bwMode="auto">
          <a:xfrm>
            <a:off x="7029451" y="3898900"/>
            <a:ext cx="664633" cy="26241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矩形 40"/>
          <p:cNvSpPr>
            <a:spLocks noChangeArrowheads="1"/>
          </p:cNvSpPr>
          <p:nvPr/>
        </p:nvSpPr>
        <p:spPr bwMode="auto">
          <a:xfrm>
            <a:off x="7120467" y="4616450"/>
            <a:ext cx="4572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矩形 41"/>
          <p:cNvSpPr>
            <a:spLocks noChangeArrowheads="1"/>
          </p:cNvSpPr>
          <p:nvPr/>
        </p:nvSpPr>
        <p:spPr bwMode="auto">
          <a:xfrm>
            <a:off x="7128933" y="4044950"/>
            <a:ext cx="4572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72" name="Object 12"/>
          <p:cNvGraphicFramePr>
            <a:graphicFrameLocks noChangeAspect="1"/>
          </p:cNvGraphicFramePr>
          <p:nvPr/>
        </p:nvGraphicFramePr>
        <p:xfrm>
          <a:off x="7145867" y="3949701"/>
          <a:ext cx="43391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方程式" r:id="rId4" imgW="3505200" imgH="4978400" progId="Equation.3">
                  <p:embed/>
                </p:oleObj>
              </mc:Choice>
              <mc:Fallback>
                <p:oleObj name="方程式" r:id="rId4" imgW="3505200" imgH="497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867" y="3949701"/>
                        <a:ext cx="43391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3" name="Object 12"/>
          <p:cNvGraphicFramePr>
            <a:graphicFrameLocks noChangeAspect="1"/>
          </p:cNvGraphicFramePr>
          <p:nvPr/>
        </p:nvGraphicFramePr>
        <p:xfrm>
          <a:off x="7152218" y="4533901"/>
          <a:ext cx="4699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方程式" r:id="rId6" imgW="3797300" imgH="4978400" progId="Equation.3">
                  <p:embed/>
                </p:oleObj>
              </mc:Choice>
              <mc:Fallback>
                <p:oleObj name="方程式" r:id="rId6" imgW="3797300" imgH="497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2218" y="4533901"/>
                        <a:ext cx="4699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44"/>
          <p:cNvSpPr>
            <a:spLocks noChangeArrowheads="1"/>
          </p:cNvSpPr>
          <p:nvPr/>
        </p:nvSpPr>
        <p:spPr bwMode="auto">
          <a:xfrm>
            <a:off x="9101668" y="3870326"/>
            <a:ext cx="994833" cy="26765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45"/>
          <p:cNvSpPr>
            <a:spLocks noChangeArrowheads="1"/>
          </p:cNvSpPr>
          <p:nvPr/>
        </p:nvSpPr>
        <p:spPr bwMode="auto">
          <a:xfrm>
            <a:off x="9245601" y="3886201"/>
            <a:ext cx="766233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46"/>
          <p:cNvSpPr>
            <a:spLocks noChangeArrowheads="1"/>
          </p:cNvSpPr>
          <p:nvPr/>
        </p:nvSpPr>
        <p:spPr bwMode="auto">
          <a:xfrm>
            <a:off x="9235018" y="4660900"/>
            <a:ext cx="764116" cy="573088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47"/>
          <p:cNvSpPr>
            <a:spLocks noChangeArrowheads="1"/>
          </p:cNvSpPr>
          <p:nvPr/>
        </p:nvSpPr>
        <p:spPr bwMode="auto">
          <a:xfrm>
            <a:off x="9218085" y="5888039"/>
            <a:ext cx="766233" cy="57467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678" name="文字方塊 48"/>
          <p:cNvSpPr txBox="1">
            <a:spLocks noChangeArrowheads="1"/>
          </p:cNvSpPr>
          <p:nvPr/>
        </p:nvSpPr>
        <p:spPr bwMode="auto">
          <a:xfrm rot="5400000">
            <a:off x="9344026" y="5095072"/>
            <a:ext cx="768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2" name="矩形 49"/>
          <p:cNvSpPr>
            <a:spLocks noChangeArrowheads="1"/>
          </p:cNvSpPr>
          <p:nvPr/>
        </p:nvSpPr>
        <p:spPr bwMode="auto">
          <a:xfrm>
            <a:off x="7133167" y="6013450"/>
            <a:ext cx="457200" cy="3429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80" name="Object 12"/>
          <p:cNvGraphicFramePr>
            <a:graphicFrameLocks noChangeAspect="1"/>
          </p:cNvGraphicFramePr>
          <p:nvPr/>
        </p:nvGraphicFramePr>
        <p:xfrm>
          <a:off x="7092951" y="5918200"/>
          <a:ext cx="615949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方程式" r:id="rId8" imgW="4978400" imgH="5270500" progId="Equation.3">
                  <p:embed/>
                </p:oleObj>
              </mc:Choice>
              <mc:Fallback>
                <p:oleObj name="方程式" r:id="rId8" imgW="4978400" imgH="527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1" y="5918200"/>
                        <a:ext cx="615949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1" name="文字方塊 51"/>
          <p:cNvSpPr txBox="1">
            <a:spLocks noChangeArrowheads="1"/>
          </p:cNvSpPr>
          <p:nvPr/>
        </p:nvSpPr>
        <p:spPr bwMode="auto">
          <a:xfrm rot="5400000">
            <a:off x="7116234" y="5044272"/>
            <a:ext cx="768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cxnSp>
        <p:nvCxnSpPr>
          <p:cNvPr id="25" name="直線單箭頭接點 52"/>
          <p:cNvCxnSpPr>
            <a:endCxn id="18" idx="2"/>
          </p:cNvCxnSpPr>
          <p:nvPr/>
        </p:nvCxnSpPr>
        <p:spPr>
          <a:xfrm flipV="1">
            <a:off x="7594600" y="4173538"/>
            <a:ext cx="165100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53"/>
          <p:cNvCxnSpPr>
            <a:stCxn id="14" idx="3"/>
            <a:endCxn id="19" idx="2"/>
          </p:cNvCxnSpPr>
          <p:nvPr/>
        </p:nvCxnSpPr>
        <p:spPr>
          <a:xfrm>
            <a:off x="7586134" y="4216400"/>
            <a:ext cx="1648884" cy="7302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54"/>
          <p:cNvCxnSpPr>
            <a:stCxn id="14" idx="3"/>
            <a:endCxn id="20" idx="2"/>
          </p:cNvCxnSpPr>
          <p:nvPr/>
        </p:nvCxnSpPr>
        <p:spPr>
          <a:xfrm>
            <a:off x="7586134" y="4216401"/>
            <a:ext cx="1631951" cy="195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5"/>
          <p:cNvCxnSpPr>
            <a:endCxn id="18" idx="2"/>
          </p:cNvCxnSpPr>
          <p:nvPr/>
        </p:nvCxnSpPr>
        <p:spPr>
          <a:xfrm flipV="1">
            <a:off x="7636933" y="4173538"/>
            <a:ext cx="1608667" cy="595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6"/>
          <p:cNvCxnSpPr>
            <a:stCxn id="13" idx="3"/>
            <a:endCxn id="19" idx="2"/>
          </p:cNvCxnSpPr>
          <p:nvPr/>
        </p:nvCxnSpPr>
        <p:spPr>
          <a:xfrm>
            <a:off x="7577667" y="4787900"/>
            <a:ext cx="1657351" cy="158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7"/>
          <p:cNvCxnSpPr>
            <a:stCxn id="13" idx="3"/>
            <a:endCxn id="20" idx="2"/>
          </p:cNvCxnSpPr>
          <p:nvPr/>
        </p:nvCxnSpPr>
        <p:spPr>
          <a:xfrm>
            <a:off x="7577668" y="4787901"/>
            <a:ext cx="1640417" cy="1387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58"/>
          <p:cNvCxnSpPr>
            <a:endCxn id="18" idx="2"/>
          </p:cNvCxnSpPr>
          <p:nvPr/>
        </p:nvCxnSpPr>
        <p:spPr>
          <a:xfrm flipV="1">
            <a:off x="7723717" y="4173538"/>
            <a:ext cx="1521883" cy="1993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59"/>
          <p:cNvCxnSpPr>
            <a:endCxn id="19" idx="2"/>
          </p:cNvCxnSpPr>
          <p:nvPr/>
        </p:nvCxnSpPr>
        <p:spPr>
          <a:xfrm flipV="1">
            <a:off x="7708900" y="4946651"/>
            <a:ext cx="1526117" cy="1216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60"/>
          <p:cNvCxnSpPr>
            <a:endCxn id="20" idx="2"/>
          </p:cNvCxnSpPr>
          <p:nvPr/>
        </p:nvCxnSpPr>
        <p:spPr>
          <a:xfrm>
            <a:off x="7708900" y="6162675"/>
            <a:ext cx="1509184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內容版面配置區 3"/>
          <p:cNvGraphicFramePr>
            <a:graphicFrameLocks/>
          </p:cNvGraphicFramePr>
          <p:nvPr/>
        </p:nvGraphicFramePr>
        <p:xfrm>
          <a:off x="4442884" y="4275138"/>
          <a:ext cx="2406648" cy="172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108">
                  <a:extLst>
                    <a:ext uri="{9D8B030D-6E8A-4147-A177-3AD203B41FA5}"/>
                  </a:extLst>
                </a:gridCol>
                <a:gridCol w="401108">
                  <a:extLst>
                    <a:ext uri="{9D8B030D-6E8A-4147-A177-3AD203B41FA5}"/>
                  </a:extLst>
                </a:gridCol>
                <a:gridCol w="401108">
                  <a:extLst>
                    <a:ext uri="{9D8B030D-6E8A-4147-A177-3AD203B41FA5}"/>
                  </a:extLst>
                </a:gridCol>
                <a:gridCol w="401108">
                  <a:extLst>
                    <a:ext uri="{9D8B030D-6E8A-4147-A177-3AD203B41FA5}"/>
                  </a:extLst>
                </a:gridCol>
                <a:gridCol w="401108">
                  <a:extLst>
                    <a:ext uri="{9D8B030D-6E8A-4147-A177-3AD203B41FA5}"/>
                  </a:extLst>
                </a:gridCol>
                <a:gridCol w="401108">
                  <a:extLst>
                    <a:ext uri="{9D8B030D-6E8A-4147-A177-3AD203B41FA5}"/>
                  </a:extLst>
                </a:gridCol>
              </a:tblGrid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extLst>
                  <a:ext uri="{0D108BD9-81ED-4DB2-BD59-A6C34878D82A}"/>
                </a:extLst>
              </a:tr>
              <a:tr h="28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6572" marR="76572" marT="28707" marB="28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6572" marR="76572" marT="28707" marB="28707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4742" name="矩形 68"/>
          <p:cNvSpPr>
            <a:spLocks noChangeArrowheads="1"/>
          </p:cNvSpPr>
          <p:nvPr/>
        </p:nvSpPr>
        <p:spPr bwMode="auto">
          <a:xfrm>
            <a:off x="425451" y="150813"/>
            <a:ext cx="66461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3200" b="1" i="1" u="sng"/>
              <a:t>Convolution v.s. Fully Connected</a:t>
            </a:r>
            <a:endParaRPr lang="zh-TW" altLang="en-US" sz="3200" b="1" i="1" u="sng"/>
          </a:p>
        </p:txBody>
      </p:sp>
      <p:sp>
        <p:nvSpPr>
          <p:cNvPr id="24743" name="文字方塊 69"/>
          <p:cNvSpPr txBox="1">
            <a:spLocks noChangeArrowheads="1"/>
          </p:cNvSpPr>
          <p:nvPr/>
        </p:nvSpPr>
        <p:spPr bwMode="auto">
          <a:xfrm>
            <a:off x="1968500" y="4687889"/>
            <a:ext cx="258233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2800"/>
              <a:t>Fully-connected</a:t>
            </a:r>
            <a:endParaRPr lang="zh-TW" altLang="en-US" sz="2800"/>
          </a:p>
        </p:txBody>
      </p:sp>
      <p:sp>
        <p:nvSpPr>
          <p:cNvPr id="37" name="矩形 71"/>
          <p:cNvSpPr/>
          <p:nvPr/>
        </p:nvSpPr>
        <p:spPr>
          <a:xfrm>
            <a:off x="8976785" y="3797300"/>
            <a:ext cx="1221316" cy="27495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8" name="矩形 72"/>
          <p:cNvSpPr/>
          <p:nvPr/>
        </p:nvSpPr>
        <p:spPr>
          <a:xfrm>
            <a:off x="7556500" y="1233488"/>
            <a:ext cx="2779184" cy="2057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27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533400" y="1849438"/>
          <a:ext cx="3831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5652" name="文字方塊 4"/>
          <p:cNvSpPr txBox="1">
            <a:spLocks noChangeArrowheads="1"/>
          </p:cNvSpPr>
          <p:nvPr/>
        </p:nvSpPr>
        <p:spPr bwMode="auto">
          <a:xfrm>
            <a:off x="944034" y="4640263"/>
            <a:ext cx="313055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3400" y="152400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2461684" y="236538"/>
            <a:ext cx="193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3400" y="1849438"/>
            <a:ext cx="1890184" cy="1382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9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34" y="1196976"/>
            <a:ext cx="2986617" cy="222726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33"/>
          <p:cNvCxnSpPr/>
          <p:nvPr/>
        </p:nvCxnSpPr>
        <p:spPr>
          <a:xfrm>
            <a:off x="2696634" y="838201"/>
            <a:ext cx="1147233" cy="569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34"/>
          <p:cNvCxnSpPr/>
          <p:nvPr/>
        </p:nvCxnSpPr>
        <p:spPr>
          <a:xfrm flipV="1">
            <a:off x="2453218" y="1571625"/>
            <a:ext cx="1390649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37"/>
          <p:cNvSpPr txBox="1">
            <a:spLocks noChangeArrowheads="1"/>
          </p:cNvSpPr>
          <p:nvPr/>
        </p:nvSpPr>
        <p:spPr bwMode="auto">
          <a:xfrm>
            <a:off x="7260167" y="49213"/>
            <a:ext cx="51646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3" name="文字方塊 38"/>
          <p:cNvSpPr txBox="1">
            <a:spLocks noChangeArrowheads="1"/>
          </p:cNvSpPr>
          <p:nvPr/>
        </p:nvSpPr>
        <p:spPr bwMode="auto">
          <a:xfrm>
            <a:off x="7260167" y="511176"/>
            <a:ext cx="51646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14" name="文字方塊 39"/>
          <p:cNvSpPr txBox="1">
            <a:spLocks noChangeArrowheads="1"/>
          </p:cNvSpPr>
          <p:nvPr/>
        </p:nvSpPr>
        <p:spPr bwMode="auto">
          <a:xfrm>
            <a:off x="7260167" y="960438"/>
            <a:ext cx="51646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15" name="文字方塊 40"/>
          <p:cNvSpPr txBox="1">
            <a:spLocks noChangeArrowheads="1"/>
          </p:cNvSpPr>
          <p:nvPr/>
        </p:nvSpPr>
        <p:spPr bwMode="auto">
          <a:xfrm rot="5400000">
            <a:off x="7214924" y="1810872"/>
            <a:ext cx="820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17" name="文字方塊 42"/>
          <p:cNvSpPr txBox="1">
            <a:spLocks noChangeArrowheads="1"/>
          </p:cNvSpPr>
          <p:nvPr/>
        </p:nvSpPr>
        <p:spPr bwMode="auto">
          <a:xfrm>
            <a:off x="7281333" y="2701926"/>
            <a:ext cx="51646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8</a:t>
            </a:r>
            <a:endParaRPr lang="zh-TW" altLang="en-US"/>
          </a:p>
        </p:txBody>
      </p:sp>
      <p:sp>
        <p:nvSpPr>
          <p:cNvPr id="18" name="文字方塊 43"/>
          <p:cNvSpPr txBox="1">
            <a:spLocks noChangeArrowheads="1"/>
          </p:cNvSpPr>
          <p:nvPr/>
        </p:nvSpPr>
        <p:spPr bwMode="auto">
          <a:xfrm>
            <a:off x="7281333" y="3151188"/>
            <a:ext cx="51646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9</a:t>
            </a:r>
            <a:endParaRPr lang="zh-TW" altLang="en-US"/>
          </a:p>
        </p:txBody>
      </p:sp>
      <p:sp>
        <p:nvSpPr>
          <p:cNvPr id="19" name="文字方塊 44"/>
          <p:cNvSpPr txBox="1">
            <a:spLocks noChangeArrowheads="1"/>
          </p:cNvSpPr>
          <p:nvPr/>
        </p:nvSpPr>
        <p:spPr bwMode="auto">
          <a:xfrm rot="5400000">
            <a:off x="7352242" y="3988128"/>
            <a:ext cx="53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0" name="文字方塊 45"/>
          <p:cNvSpPr txBox="1">
            <a:spLocks noChangeArrowheads="1"/>
          </p:cNvSpPr>
          <p:nvPr/>
        </p:nvSpPr>
        <p:spPr bwMode="auto">
          <a:xfrm>
            <a:off x="7069667" y="4438651"/>
            <a:ext cx="6963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13</a:t>
            </a:r>
            <a:endParaRPr lang="zh-TW" altLang="en-US"/>
          </a:p>
        </p:txBody>
      </p:sp>
      <p:sp>
        <p:nvSpPr>
          <p:cNvPr id="21" name="文字方塊 46"/>
          <p:cNvSpPr txBox="1">
            <a:spLocks noChangeArrowheads="1"/>
          </p:cNvSpPr>
          <p:nvPr/>
        </p:nvSpPr>
        <p:spPr bwMode="auto">
          <a:xfrm>
            <a:off x="7061201" y="4902201"/>
            <a:ext cx="69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14</a:t>
            </a:r>
            <a:endParaRPr lang="zh-TW" altLang="en-US"/>
          </a:p>
        </p:txBody>
      </p:sp>
      <p:sp>
        <p:nvSpPr>
          <p:cNvPr id="22" name="文字方塊 47"/>
          <p:cNvSpPr txBox="1">
            <a:spLocks noChangeArrowheads="1"/>
          </p:cNvSpPr>
          <p:nvPr/>
        </p:nvSpPr>
        <p:spPr bwMode="auto">
          <a:xfrm>
            <a:off x="7061200" y="5380038"/>
            <a:ext cx="79586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15</a:t>
            </a:r>
            <a:endParaRPr lang="zh-TW" altLang="en-US"/>
          </a:p>
        </p:txBody>
      </p:sp>
      <p:sp>
        <p:nvSpPr>
          <p:cNvPr id="23" name="文字方塊 48"/>
          <p:cNvSpPr txBox="1">
            <a:spLocks noChangeArrowheads="1"/>
          </p:cNvSpPr>
          <p:nvPr/>
        </p:nvSpPr>
        <p:spPr bwMode="auto">
          <a:xfrm rot="5400000">
            <a:off x="7397486" y="6217772"/>
            <a:ext cx="423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4" name="文字方塊 49"/>
          <p:cNvSpPr txBox="1">
            <a:spLocks noChangeArrowheads="1"/>
          </p:cNvSpPr>
          <p:nvPr/>
        </p:nvSpPr>
        <p:spPr bwMode="auto">
          <a:xfrm>
            <a:off x="8661400" y="5303838"/>
            <a:ext cx="3160184" cy="1200150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Only connect to 9 inputs, not fully connected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文字方塊 50"/>
          <p:cNvSpPr txBox="1">
            <a:spLocks noChangeArrowheads="1"/>
          </p:cNvSpPr>
          <p:nvPr/>
        </p:nvSpPr>
        <p:spPr bwMode="auto">
          <a:xfrm>
            <a:off x="7272867" y="1408113"/>
            <a:ext cx="51858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26" name="文字方塊 51"/>
          <p:cNvSpPr txBox="1">
            <a:spLocks noChangeArrowheads="1"/>
          </p:cNvSpPr>
          <p:nvPr/>
        </p:nvSpPr>
        <p:spPr bwMode="auto">
          <a:xfrm>
            <a:off x="6972301" y="3562351"/>
            <a:ext cx="85301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27" name="文字方塊 52"/>
          <p:cNvSpPr txBox="1">
            <a:spLocks noChangeArrowheads="1"/>
          </p:cNvSpPr>
          <p:nvPr/>
        </p:nvSpPr>
        <p:spPr bwMode="auto">
          <a:xfrm>
            <a:off x="7054851" y="5789613"/>
            <a:ext cx="79586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16</a:t>
            </a:r>
            <a:endParaRPr lang="zh-TW" altLang="en-US"/>
          </a:p>
        </p:txBody>
      </p:sp>
      <p:sp>
        <p:nvSpPr>
          <p:cNvPr id="28" name="矩形 54"/>
          <p:cNvSpPr/>
          <p:nvPr/>
        </p:nvSpPr>
        <p:spPr>
          <a:xfrm>
            <a:off x="7850718" y="146051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55"/>
          <p:cNvSpPr/>
          <p:nvPr/>
        </p:nvSpPr>
        <p:spPr>
          <a:xfrm>
            <a:off x="7850718" y="614364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56"/>
          <p:cNvSpPr/>
          <p:nvPr/>
        </p:nvSpPr>
        <p:spPr>
          <a:xfrm>
            <a:off x="7850718" y="1057276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57"/>
          <p:cNvSpPr/>
          <p:nvPr/>
        </p:nvSpPr>
        <p:spPr>
          <a:xfrm>
            <a:off x="7850718" y="1517651"/>
            <a:ext cx="359833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58"/>
          <p:cNvSpPr/>
          <p:nvPr/>
        </p:nvSpPr>
        <p:spPr>
          <a:xfrm>
            <a:off x="7850718" y="2355851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59"/>
          <p:cNvSpPr/>
          <p:nvPr/>
        </p:nvSpPr>
        <p:spPr>
          <a:xfrm>
            <a:off x="7850718" y="2825751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0"/>
          <p:cNvSpPr/>
          <p:nvPr/>
        </p:nvSpPr>
        <p:spPr>
          <a:xfrm>
            <a:off x="7850718" y="3267076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5" name="矩形 61"/>
          <p:cNvSpPr/>
          <p:nvPr/>
        </p:nvSpPr>
        <p:spPr>
          <a:xfrm>
            <a:off x="7850718" y="3729038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矩形 62"/>
          <p:cNvSpPr/>
          <p:nvPr/>
        </p:nvSpPr>
        <p:spPr>
          <a:xfrm>
            <a:off x="7850718" y="4519614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7" name="矩形 63"/>
          <p:cNvSpPr/>
          <p:nvPr/>
        </p:nvSpPr>
        <p:spPr>
          <a:xfrm>
            <a:off x="7850718" y="4987926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8" name="矩形 64"/>
          <p:cNvSpPr/>
          <p:nvPr/>
        </p:nvSpPr>
        <p:spPr>
          <a:xfrm>
            <a:off x="7850718" y="5430839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9" name="矩形 65"/>
          <p:cNvSpPr/>
          <p:nvPr/>
        </p:nvSpPr>
        <p:spPr>
          <a:xfrm>
            <a:off x="7850718" y="5892801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40" name="直線單箭頭接點 67"/>
          <p:cNvCxnSpPr>
            <a:stCxn id="28" idx="3"/>
          </p:cNvCxnSpPr>
          <p:nvPr/>
        </p:nvCxnSpPr>
        <p:spPr>
          <a:xfrm>
            <a:off x="8210551" y="280988"/>
            <a:ext cx="1894416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68"/>
          <p:cNvCxnSpPr>
            <a:stCxn id="29" idx="3"/>
          </p:cNvCxnSpPr>
          <p:nvPr/>
        </p:nvCxnSpPr>
        <p:spPr>
          <a:xfrm>
            <a:off x="8210551" y="749300"/>
            <a:ext cx="1894416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0"/>
          <p:cNvCxnSpPr>
            <a:stCxn id="30" idx="3"/>
          </p:cNvCxnSpPr>
          <p:nvPr/>
        </p:nvCxnSpPr>
        <p:spPr>
          <a:xfrm>
            <a:off x="8210551" y="1192214"/>
            <a:ext cx="1894416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78"/>
          <p:cNvCxnSpPr/>
          <p:nvPr/>
        </p:nvCxnSpPr>
        <p:spPr>
          <a:xfrm flipV="1">
            <a:off x="8235951" y="1597026"/>
            <a:ext cx="1801283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79"/>
          <p:cNvCxnSpPr>
            <a:endCxn id="49" idx="2"/>
          </p:cNvCxnSpPr>
          <p:nvPr/>
        </p:nvCxnSpPr>
        <p:spPr>
          <a:xfrm flipV="1">
            <a:off x="8235951" y="1536700"/>
            <a:ext cx="18288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80"/>
          <p:cNvCxnSpPr>
            <a:endCxn id="49" idx="2"/>
          </p:cNvCxnSpPr>
          <p:nvPr/>
        </p:nvCxnSpPr>
        <p:spPr>
          <a:xfrm flipV="1">
            <a:off x="8235951" y="1536701"/>
            <a:ext cx="18288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81"/>
          <p:cNvCxnSpPr>
            <a:stCxn id="36" idx="3"/>
          </p:cNvCxnSpPr>
          <p:nvPr/>
        </p:nvCxnSpPr>
        <p:spPr>
          <a:xfrm flipV="1">
            <a:off x="8210551" y="1644650"/>
            <a:ext cx="1801283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82"/>
          <p:cNvCxnSpPr>
            <a:endCxn id="49" idx="2"/>
          </p:cNvCxnSpPr>
          <p:nvPr/>
        </p:nvCxnSpPr>
        <p:spPr>
          <a:xfrm flipV="1">
            <a:off x="8210551" y="1536701"/>
            <a:ext cx="185420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83"/>
          <p:cNvCxnSpPr>
            <a:endCxn id="49" idx="2"/>
          </p:cNvCxnSpPr>
          <p:nvPr/>
        </p:nvCxnSpPr>
        <p:spPr>
          <a:xfrm flipV="1">
            <a:off x="8210551" y="1536700"/>
            <a:ext cx="185420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108"/>
          <p:cNvSpPr>
            <a:spLocks noChangeArrowheads="1"/>
          </p:cNvSpPr>
          <p:nvPr/>
        </p:nvSpPr>
        <p:spPr bwMode="auto">
          <a:xfrm>
            <a:off x="10064751" y="1177925"/>
            <a:ext cx="96096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0" name="橢圓 116"/>
          <p:cNvSpPr/>
          <p:nvPr/>
        </p:nvSpPr>
        <p:spPr>
          <a:xfrm>
            <a:off x="594784" y="160338"/>
            <a:ext cx="607483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橢圓 117"/>
          <p:cNvSpPr/>
          <p:nvPr/>
        </p:nvSpPr>
        <p:spPr>
          <a:xfrm>
            <a:off x="1331384" y="131763"/>
            <a:ext cx="607483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118"/>
          <p:cNvSpPr/>
          <p:nvPr/>
        </p:nvSpPr>
        <p:spPr>
          <a:xfrm>
            <a:off x="2012951" y="146051"/>
            <a:ext cx="607483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橢圓 119"/>
          <p:cNvSpPr/>
          <p:nvPr/>
        </p:nvSpPr>
        <p:spPr>
          <a:xfrm>
            <a:off x="594784" y="619126"/>
            <a:ext cx="607483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橢圓 120"/>
          <p:cNvSpPr/>
          <p:nvPr/>
        </p:nvSpPr>
        <p:spPr>
          <a:xfrm>
            <a:off x="1331384" y="590551"/>
            <a:ext cx="607483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橢圓 121"/>
          <p:cNvSpPr/>
          <p:nvPr/>
        </p:nvSpPr>
        <p:spPr>
          <a:xfrm>
            <a:off x="2012951" y="603251"/>
            <a:ext cx="607483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6" name="橢圓 122"/>
          <p:cNvSpPr/>
          <p:nvPr/>
        </p:nvSpPr>
        <p:spPr>
          <a:xfrm>
            <a:off x="611717" y="1074738"/>
            <a:ext cx="607483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7" name="橢圓 123"/>
          <p:cNvSpPr/>
          <p:nvPr/>
        </p:nvSpPr>
        <p:spPr>
          <a:xfrm>
            <a:off x="1348317" y="1046163"/>
            <a:ext cx="607483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8" name="橢圓 124"/>
          <p:cNvSpPr/>
          <p:nvPr/>
        </p:nvSpPr>
        <p:spPr>
          <a:xfrm>
            <a:off x="2029884" y="1058863"/>
            <a:ext cx="607483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9" name="文字方塊 66"/>
          <p:cNvSpPr txBox="1"/>
          <p:nvPr/>
        </p:nvSpPr>
        <p:spPr>
          <a:xfrm>
            <a:off x="508000" y="5258561"/>
            <a:ext cx="43688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fewer parameters!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533400" y="1849438"/>
          <a:ext cx="383116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  <a:gridCol w="638528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895" marR="1218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895" marR="121895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533400" y="152400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6694" name="文字方塊 6"/>
          <p:cNvSpPr txBox="1">
            <a:spLocks noChangeArrowheads="1"/>
          </p:cNvSpPr>
          <p:nvPr/>
        </p:nvSpPr>
        <p:spPr bwMode="auto">
          <a:xfrm>
            <a:off x="2696633" y="606426"/>
            <a:ext cx="193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7" name="矩形 7"/>
          <p:cNvSpPr/>
          <p:nvPr/>
        </p:nvSpPr>
        <p:spPr>
          <a:xfrm>
            <a:off x="1214967" y="1835151"/>
            <a:ext cx="1890184" cy="1381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696" name="文字方塊 37"/>
          <p:cNvSpPr txBox="1">
            <a:spLocks noChangeArrowheads="1"/>
          </p:cNvSpPr>
          <p:nvPr/>
        </p:nvSpPr>
        <p:spPr bwMode="auto">
          <a:xfrm>
            <a:off x="7260167" y="49213"/>
            <a:ext cx="51646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1:</a:t>
            </a:r>
            <a:endParaRPr lang="zh-TW" altLang="en-US"/>
          </a:p>
        </p:txBody>
      </p:sp>
      <p:sp>
        <p:nvSpPr>
          <p:cNvPr id="26697" name="文字方塊 38"/>
          <p:cNvSpPr txBox="1">
            <a:spLocks noChangeArrowheads="1"/>
          </p:cNvSpPr>
          <p:nvPr/>
        </p:nvSpPr>
        <p:spPr bwMode="auto">
          <a:xfrm>
            <a:off x="7260167" y="511176"/>
            <a:ext cx="51646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2:</a:t>
            </a:r>
            <a:endParaRPr lang="zh-TW" altLang="en-US"/>
          </a:p>
        </p:txBody>
      </p:sp>
      <p:sp>
        <p:nvSpPr>
          <p:cNvPr id="26698" name="文字方塊 39"/>
          <p:cNvSpPr txBox="1">
            <a:spLocks noChangeArrowheads="1"/>
          </p:cNvSpPr>
          <p:nvPr/>
        </p:nvSpPr>
        <p:spPr bwMode="auto">
          <a:xfrm>
            <a:off x="7260167" y="960438"/>
            <a:ext cx="51646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3:</a:t>
            </a:r>
            <a:endParaRPr lang="zh-TW" altLang="en-US"/>
          </a:p>
        </p:txBody>
      </p:sp>
      <p:sp>
        <p:nvSpPr>
          <p:cNvPr id="26699" name="文字方塊 40"/>
          <p:cNvSpPr txBox="1">
            <a:spLocks noChangeArrowheads="1"/>
          </p:cNvSpPr>
          <p:nvPr/>
        </p:nvSpPr>
        <p:spPr bwMode="auto">
          <a:xfrm rot="5400000">
            <a:off x="7214924" y="1810872"/>
            <a:ext cx="820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0" name="文字方塊 41"/>
          <p:cNvSpPr txBox="1">
            <a:spLocks noChangeArrowheads="1"/>
          </p:cNvSpPr>
          <p:nvPr/>
        </p:nvSpPr>
        <p:spPr bwMode="auto">
          <a:xfrm>
            <a:off x="7281333" y="2239963"/>
            <a:ext cx="51646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7:</a:t>
            </a:r>
            <a:endParaRPr lang="zh-TW" altLang="en-US"/>
          </a:p>
        </p:txBody>
      </p:sp>
      <p:sp>
        <p:nvSpPr>
          <p:cNvPr id="26701" name="文字方塊 42"/>
          <p:cNvSpPr txBox="1">
            <a:spLocks noChangeArrowheads="1"/>
          </p:cNvSpPr>
          <p:nvPr/>
        </p:nvSpPr>
        <p:spPr bwMode="auto">
          <a:xfrm>
            <a:off x="7281333" y="2701926"/>
            <a:ext cx="51646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8:</a:t>
            </a:r>
            <a:endParaRPr lang="zh-TW" altLang="en-US"/>
          </a:p>
        </p:txBody>
      </p:sp>
      <p:sp>
        <p:nvSpPr>
          <p:cNvPr id="26702" name="文字方塊 43"/>
          <p:cNvSpPr txBox="1">
            <a:spLocks noChangeArrowheads="1"/>
          </p:cNvSpPr>
          <p:nvPr/>
        </p:nvSpPr>
        <p:spPr bwMode="auto">
          <a:xfrm>
            <a:off x="7281333" y="3151188"/>
            <a:ext cx="51646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9:</a:t>
            </a:r>
            <a:endParaRPr lang="zh-TW" altLang="en-US"/>
          </a:p>
        </p:txBody>
      </p:sp>
      <p:sp>
        <p:nvSpPr>
          <p:cNvPr id="26703" name="文字方塊 44"/>
          <p:cNvSpPr txBox="1">
            <a:spLocks noChangeArrowheads="1"/>
          </p:cNvSpPr>
          <p:nvPr/>
        </p:nvSpPr>
        <p:spPr bwMode="auto">
          <a:xfrm rot="5400000">
            <a:off x="7352242" y="3988128"/>
            <a:ext cx="53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4" name="文字方塊 45"/>
          <p:cNvSpPr txBox="1">
            <a:spLocks noChangeArrowheads="1"/>
          </p:cNvSpPr>
          <p:nvPr/>
        </p:nvSpPr>
        <p:spPr bwMode="auto">
          <a:xfrm>
            <a:off x="7069667" y="4438651"/>
            <a:ext cx="6963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13:</a:t>
            </a:r>
            <a:endParaRPr lang="zh-TW" altLang="en-US"/>
          </a:p>
        </p:txBody>
      </p:sp>
      <p:sp>
        <p:nvSpPr>
          <p:cNvPr id="26705" name="文字方塊 46"/>
          <p:cNvSpPr txBox="1">
            <a:spLocks noChangeArrowheads="1"/>
          </p:cNvSpPr>
          <p:nvPr/>
        </p:nvSpPr>
        <p:spPr bwMode="auto">
          <a:xfrm>
            <a:off x="7061201" y="4902201"/>
            <a:ext cx="69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14:</a:t>
            </a:r>
            <a:endParaRPr lang="zh-TW" altLang="en-US"/>
          </a:p>
        </p:txBody>
      </p:sp>
      <p:sp>
        <p:nvSpPr>
          <p:cNvPr id="26706" name="文字方塊 47"/>
          <p:cNvSpPr txBox="1">
            <a:spLocks noChangeArrowheads="1"/>
          </p:cNvSpPr>
          <p:nvPr/>
        </p:nvSpPr>
        <p:spPr bwMode="auto">
          <a:xfrm>
            <a:off x="7061200" y="5380038"/>
            <a:ext cx="79586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15:</a:t>
            </a:r>
            <a:endParaRPr lang="zh-TW" altLang="en-US"/>
          </a:p>
        </p:txBody>
      </p:sp>
      <p:sp>
        <p:nvSpPr>
          <p:cNvPr id="26707" name="文字方塊 48"/>
          <p:cNvSpPr txBox="1">
            <a:spLocks noChangeArrowheads="1"/>
          </p:cNvSpPr>
          <p:nvPr/>
        </p:nvSpPr>
        <p:spPr bwMode="auto">
          <a:xfrm rot="5400000">
            <a:off x="7397486" y="6217772"/>
            <a:ext cx="423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800" b="1"/>
              <a:t>…</a:t>
            </a:r>
            <a:endParaRPr lang="zh-TW" altLang="en-US" sz="2800" b="1"/>
          </a:p>
        </p:txBody>
      </p:sp>
      <p:sp>
        <p:nvSpPr>
          <p:cNvPr id="26708" name="文字方塊 50"/>
          <p:cNvSpPr txBox="1">
            <a:spLocks noChangeArrowheads="1"/>
          </p:cNvSpPr>
          <p:nvPr/>
        </p:nvSpPr>
        <p:spPr bwMode="auto">
          <a:xfrm>
            <a:off x="7272867" y="1408113"/>
            <a:ext cx="51858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4:</a:t>
            </a:r>
            <a:endParaRPr lang="zh-TW" altLang="en-US"/>
          </a:p>
        </p:txBody>
      </p:sp>
      <p:sp>
        <p:nvSpPr>
          <p:cNvPr id="26709" name="文字方塊 51"/>
          <p:cNvSpPr txBox="1">
            <a:spLocks noChangeArrowheads="1"/>
          </p:cNvSpPr>
          <p:nvPr/>
        </p:nvSpPr>
        <p:spPr bwMode="auto">
          <a:xfrm>
            <a:off x="6972301" y="3562351"/>
            <a:ext cx="85301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zh-TW"/>
              <a:t>10:</a:t>
            </a:r>
            <a:endParaRPr lang="zh-TW" altLang="en-US"/>
          </a:p>
        </p:txBody>
      </p:sp>
      <p:sp>
        <p:nvSpPr>
          <p:cNvPr id="26710" name="文字方塊 52"/>
          <p:cNvSpPr txBox="1">
            <a:spLocks noChangeArrowheads="1"/>
          </p:cNvSpPr>
          <p:nvPr/>
        </p:nvSpPr>
        <p:spPr bwMode="auto">
          <a:xfrm>
            <a:off x="7054851" y="5789613"/>
            <a:ext cx="79586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16:</a:t>
            </a:r>
            <a:endParaRPr lang="zh-TW" altLang="en-US"/>
          </a:p>
        </p:txBody>
      </p:sp>
      <p:sp>
        <p:nvSpPr>
          <p:cNvPr id="23" name="矩形 54"/>
          <p:cNvSpPr/>
          <p:nvPr/>
        </p:nvSpPr>
        <p:spPr>
          <a:xfrm>
            <a:off x="7850718" y="146051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矩形 55"/>
          <p:cNvSpPr/>
          <p:nvPr/>
        </p:nvSpPr>
        <p:spPr>
          <a:xfrm>
            <a:off x="7850718" y="614364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5" name="矩形 56"/>
          <p:cNvSpPr/>
          <p:nvPr/>
        </p:nvSpPr>
        <p:spPr>
          <a:xfrm>
            <a:off x="7850718" y="1057276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矩形 57"/>
          <p:cNvSpPr/>
          <p:nvPr/>
        </p:nvSpPr>
        <p:spPr>
          <a:xfrm>
            <a:off x="7850718" y="1517651"/>
            <a:ext cx="359833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7" name="矩形 58"/>
          <p:cNvSpPr/>
          <p:nvPr/>
        </p:nvSpPr>
        <p:spPr>
          <a:xfrm>
            <a:off x="7850718" y="2355851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矩形 59"/>
          <p:cNvSpPr/>
          <p:nvPr/>
        </p:nvSpPr>
        <p:spPr>
          <a:xfrm>
            <a:off x="7850718" y="2825751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9" name="矩形 60"/>
          <p:cNvSpPr/>
          <p:nvPr/>
        </p:nvSpPr>
        <p:spPr>
          <a:xfrm>
            <a:off x="7850718" y="3267076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矩形 61"/>
          <p:cNvSpPr/>
          <p:nvPr/>
        </p:nvSpPr>
        <p:spPr>
          <a:xfrm>
            <a:off x="7850718" y="3729038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矩形 62"/>
          <p:cNvSpPr/>
          <p:nvPr/>
        </p:nvSpPr>
        <p:spPr>
          <a:xfrm>
            <a:off x="7850718" y="4519614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2" name="矩形 63"/>
          <p:cNvSpPr/>
          <p:nvPr/>
        </p:nvSpPr>
        <p:spPr>
          <a:xfrm>
            <a:off x="7850718" y="4987926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3" name="矩形 64"/>
          <p:cNvSpPr/>
          <p:nvPr/>
        </p:nvSpPr>
        <p:spPr>
          <a:xfrm>
            <a:off x="7850718" y="5430839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4" name="矩形 65"/>
          <p:cNvSpPr/>
          <p:nvPr/>
        </p:nvSpPr>
        <p:spPr>
          <a:xfrm>
            <a:off x="7850718" y="5892801"/>
            <a:ext cx="359833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35" name="直線單箭頭接點 67"/>
          <p:cNvCxnSpPr>
            <a:stCxn id="23" idx="3"/>
          </p:cNvCxnSpPr>
          <p:nvPr/>
        </p:nvCxnSpPr>
        <p:spPr>
          <a:xfrm>
            <a:off x="8210551" y="280988"/>
            <a:ext cx="1894416" cy="1276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68"/>
          <p:cNvCxnSpPr>
            <a:stCxn id="24" idx="3"/>
          </p:cNvCxnSpPr>
          <p:nvPr/>
        </p:nvCxnSpPr>
        <p:spPr>
          <a:xfrm>
            <a:off x="8210551" y="749300"/>
            <a:ext cx="1894416" cy="80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70"/>
          <p:cNvCxnSpPr>
            <a:stCxn id="25" idx="3"/>
          </p:cNvCxnSpPr>
          <p:nvPr/>
        </p:nvCxnSpPr>
        <p:spPr>
          <a:xfrm>
            <a:off x="8210551" y="1192214"/>
            <a:ext cx="1894416" cy="365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78"/>
          <p:cNvCxnSpPr/>
          <p:nvPr/>
        </p:nvCxnSpPr>
        <p:spPr>
          <a:xfrm flipV="1">
            <a:off x="8235951" y="1597026"/>
            <a:ext cx="1801283" cy="89376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9"/>
          <p:cNvCxnSpPr>
            <a:endCxn id="44" idx="2"/>
          </p:cNvCxnSpPr>
          <p:nvPr/>
        </p:nvCxnSpPr>
        <p:spPr>
          <a:xfrm flipV="1">
            <a:off x="8235951" y="1536700"/>
            <a:ext cx="1828800" cy="141605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80"/>
          <p:cNvCxnSpPr>
            <a:endCxn id="44" idx="2"/>
          </p:cNvCxnSpPr>
          <p:nvPr/>
        </p:nvCxnSpPr>
        <p:spPr>
          <a:xfrm flipV="1">
            <a:off x="8235951" y="1536701"/>
            <a:ext cx="1828800" cy="18637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81"/>
          <p:cNvCxnSpPr>
            <a:stCxn id="31" idx="3"/>
          </p:cNvCxnSpPr>
          <p:nvPr/>
        </p:nvCxnSpPr>
        <p:spPr>
          <a:xfrm flipV="1">
            <a:off x="8210551" y="1644650"/>
            <a:ext cx="1801283" cy="3009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82"/>
          <p:cNvCxnSpPr>
            <a:endCxn id="44" idx="2"/>
          </p:cNvCxnSpPr>
          <p:nvPr/>
        </p:nvCxnSpPr>
        <p:spPr>
          <a:xfrm flipV="1">
            <a:off x="8210551" y="1536701"/>
            <a:ext cx="1854200" cy="3565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83"/>
          <p:cNvCxnSpPr>
            <a:endCxn id="44" idx="2"/>
          </p:cNvCxnSpPr>
          <p:nvPr/>
        </p:nvCxnSpPr>
        <p:spPr>
          <a:xfrm flipV="1">
            <a:off x="8210551" y="1536700"/>
            <a:ext cx="1854200" cy="4013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108"/>
          <p:cNvSpPr>
            <a:spLocks noChangeArrowheads="1"/>
          </p:cNvSpPr>
          <p:nvPr/>
        </p:nvSpPr>
        <p:spPr bwMode="auto">
          <a:xfrm>
            <a:off x="10064751" y="1177925"/>
            <a:ext cx="96096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5" name="橢圓 109"/>
          <p:cNvSpPr>
            <a:spLocks noChangeArrowheads="1"/>
          </p:cNvSpPr>
          <p:nvPr/>
        </p:nvSpPr>
        <p:spPr bwMode="auto">
          <a:xfrm>
            <a:off x="10037234" y="2973389"/>
            <a:ext cx="96096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6" name="橢圓 116"/>
          <p:cNvSpPr/>
          <p:nvPr/>
        </p:nvSpPr>
        <p:spPr>
          <a:xfrm>
            <a:off x="594784" y="160338"/>
            <a:ext cx="607483" cy="45561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橢圓 117"/>
          <p:cNvSpPr/>
          <p:nvPr/>
        </p:nvSpPr>
        <p:spPr>
          <a:xfrm>
            <a:off x="1331384" y="131763"/>
            <a:ext cx="607483" cy="455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橢圓 118"/>
          <p:cNvSpPr/>
          <p:nvPr/>
        </p:nvSpPr>
        <p:spPr>
          <a:xfrm>
            <a:off x="2012951" y="146051"/>
            <a:ext cx="607483" cy="45402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9" name="橢圓 119"/>
          <p:cNvSpPr/>
          <p:nvPr/>
        </p:nvSpPr>
        <p:spPr>
          <a:xfrm>
            <a:off x="594784" y="619126"/>
            <a:ext cx="607483" cy="45561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0" name="橢圓 120"/>
          <p:cNvSpPr/>
          <p:nvPr/>
        </p:nvSpPr>
        <p:spPr>
          <a:xfrm>
            <a:off x="1331384" y="590551"/>
            <a:ext cx="607483" cy="455613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" name="橢圓 121"/>
          <p:cNvSpPr/>
          <p:nvPr/>
        </p:nvSpPr>
        <p:spPr>
          <a:xfrm>
            <a:off x="2012951" y="603251"/>
            <a:ext cx="607483" cy="4556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2" name="橢圓 122"/>
          <p:cNvSpPr/>
          <p:nvPr/>
        </p:nvSpPr>
        <p:spPr>
          <a:xfrm>
            <a:off x="611717" y="1074738"/>
            <a:ext cx="607483" cy="4556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3" name="橢圓 123"/>
          <p:cNvSpPr/>
          <p:nvPr/>
        </p:nvSpPr>
        <p:spPr>
          <a:xfrm>
            <a:off x="1348317" y="1046163"/>
            <a:ext cx="607483" cy="455612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4" name="橢圓 124"/>
          <p:cNvSpPr/>
          <p:nvPr/>
        </p:nvSpPr>
        <p:spPr>
          <a:xfrm>
            <a:off x="2029884" y="1058863"/>
            <a:ext cx="607483" cy="4556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文字方塊 66"/>
          <p:cNvSpPr txBox="1">
            <a:spLocks noChangeArrowheads="1"/>
          </p:cNvSpPr>
          <p:nvPr/>
        </p:nvSpPr>
        <p:spPr bwMode="auto">
          <a:xfrm>
            <a:off x="8686800" y="5761039"/>
            <a:ext cx="3505200" cy="460375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Shared weights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56" name="直線單箭頭接點 71"/>
          <p:cNvCxnSpPr>
            <a:stCxn id="24" idx="3"/>
            <a:endCxn id="45" idx="2"/>
          </p:cNvCxnSpPr>
          <p:nvPr/>
        </p:nvCxnSpPr>
        <p:spPr>
          <a:xfrm>
            <a:off x="8210551" y="749300"/>
            <a:ext cx="1826683" cy="25844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72"/>
          <p:cNvCxnSpPr>
            <a:stCxn id="25" idx="3"/>
            <a:endCxn id="45" idx="2"/>
          </p:cNvCxnSpPr>
          <p:nvPr/>
        </p:nvCxnSpPr>
        <p:spPr>
          <a:xfrm>
            <a:off x="8210551" y="1192214"/>
            <a:ext cx="1826683" cy="214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73"/>
          <p:cNvCxnSpPr>
            <a:stCxn id="26" idx="3"/>
            <a:endCxn id="45" idx="2"/>
          </p:cNvCxnSpPr>
          <p:nvPr/>
        </p:nvCxnSpPr>
        <p:spPr>
          <a:xfrm>
            <a:off x="8210551" y="1654176"/>
            <a:ext cx="1826683" cy="167957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74"/>
          <p:cNvCxnSpPr>
            <a:endCxn id="45" idx="2"/>
          </p:cNvCxnSpPr>
          <p:nvPr/>
        </p:nvCxnSpPr>
        <p:spPr>
          <a:xfrm>
            <a:off x="8248651" y="2981326"/>
            <a:ext cx="1788583" cy="352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75"/>
          <p:cNvCxnSpPr>
            <a:endCxn id="45" idx="2"/>
          </p:cNvCxnSpPr>
          <p:nvPr/>
        </p:nvCxnSpPr>
        <p:spPr>
          <a:xfrm flipV="1">
            <a:off x="8231718" y="3333751"/>
            <a:ext cx="1805516" cy="12541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76"/>
          <p:cNvCxnSpPr>
            <a:endCxn id="45" idx="2"/>
          </p:cNvCxnSpPr>
          <p:nvPr/>
        </p:nvCxnSpPr>
        <p:spPr>
          <a:xfrm flipV="1">
            <a:off x="8231718" y="3333751"/>
            <a:ext cx="1805516" cy="569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77"/>
          <p:cNvCxnSpPr>
            <a:stCxn id="32" idx="3"/>
          </p:cNvCxnSpPr>
          <p:nvPr/>
        </p:nvCxnSpPr>
        <p:spPr>
          <a:xfrm flipV="1">
            <a:off x="8210552" y="3360739"/>
            <a:ext cx="1782233" cy="17621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84"/>
          <p:cNvCxnSpPr>
            <a:stCxn id="33" idx="3"/>
          </p:cNvCxnSpPr>
          <p:nvPr/>
        </p:nvCxnSpPr>
        <p:spPr>
          <a:xfrm flipV="1">
            <a:off x="8210551" y="3327401"/>
            <a:ext cx="1811867" cy="22383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85"/>
          <p:cNvCxnSpPr>
            <a:stCxn id="34" idx="3"/>
          </p:cNvCxnSpPr>
          <p:nvPr/>
        </p:nvCxnSpPr>
        <p:spPr>
          <a:xfrm flipV="1">
            <a:off x="8210551" y="3389314"/>
            <a:ext cx="1790700" cy="26384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53" name="文字方塊 87"/>
          <p:cNvSpPr txBox="1">
            <a:spLocks noChangeArrowheads="1"/>
          </p:cNvSpPr>
          <p:nvPr/>
        </p:nvSpPr>
        <p:spPr bwMode="auto">
          <a:xfrm>
            <a:off x="944034" y="4640263"/>
            <a:ext cx="313055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pic>
        <p:nvPicPr>
          <p:cNvPr id="66" name="圖片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216025"/>
            <a:ext cx="2973917" cy="224313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直線單箭頭接點 34"/>
          <p:cNvCxnSpPr/>
          <p:nvPr/>
        </p:nvCxnSpPr>
        <p:spPr>
          <a:xfrm flipV="1">
            <a:off x="3105151" y="1557338"/>
            <a:ext cx="1259416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33"/>
          <p:cNvCxnSpPr/>
          <p:nvPr/>
        </p:nvCxnSpPr>
        <p:spPr>
          <a:xfrm>
            <a:off x="2696634" y="838200"/>
            <a:ext cx="1667933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91"/>
          <p:cNvSpPr txBox="1"/>
          <p:nvPr/>
        </p:nvSpPr>
        <p:spPr>
          <a:xfrm>
            <a:off x="812800" y="5257801"/>
            <a:ext cx="464406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70" name="文字方塊 92"/>
          <p:cNvSpPr txBox="1"/>
          <p:nvPr/>
        </p:nvSpPr>
        <p:spPr>
          <a:xfrm>
            <a:off x="839304" y="5937960"/>
            <a:ext cx="464709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Even fewer parameters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E1688-8CC9-49C9-905C-13CDDB46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C644C4-3B18-4600-B4FA-473CBBBFE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5" y="1905138"/>
            <a:ext cx="10515600" cy="4351338"/>
          </a:xfrm>
        </p:spPr>
        <p:txBody>
          <a:bodyPr/>
          <a:lstStyle/>
          <a:p>
            <a:r>
              <a:rPr lang="en-US" dirty="0"/>
              <a:t>Evolved from the study of pattern recognition and computational learning theory in artificial intelligence.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statistical techniques to give computer systems the ability to "learn" (e.g., progressively improve performance on a specific task) with data, without being explicitly programmed.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8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The whole CNN</a:t>
            </a:r>
            <a:endParaRPr lang="zh-TW" altLang="en-US" smtClean="0">
              <a:ea typeface="ＭＳ Ｐゴシック" pitchFamily="34" charset="-128"/>
            </a:endParaRPr>
          </a:p>
        </p:txBody>
      </p:sp>
      <p:grpSp>
        <p:nvGrpSpPr>
          <p:cNvPr id="27650" name="群組 3"/>
          <p:cNvGrpSpPr>
            <a:grpSpLocks/>
          </p:cNvGrpSpPr>
          <p:nvPr/>
        </p:nvGrpSpPr>
        <p:grpSpPr bwMode="auto">
          <a:xfrm>
            <a:off x="999068" y="2274888"/>
            <a:ext cx="3875617" cy="3200400"/>
            <a:chOff x="-1626455" y="3999117"/>
            <a:chExt cx="2906568" cy="3201477"/>
          </a:xfrm>
        </p:grpSpPr>
        <p:pic>
          <p:nvPicPr>
            <p:cNvPr id="27678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/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2000" dirty="0">
                  <a:solidFill>
                    <a:srgbClr val="000000"/>
                  </a:solidFill>
                </a:rPr>
                <a:t>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192089"/>
            <a:ext cx="2362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/>
          <p:cNvSpPr txBox="1">
            <a:spLocks noChangeArrowheads="1"/>
          </p:cNvSpPr>
          <p:nvPr/>
        </p:nvSpPr>
        <p:spPr bwMode="auto">
          <a:xfrm>
            <a:off x="1703918" y="1706564"/>
            <a:ext cx="272838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/>
          <p:cNvSpPr/>
          <p:nvPr/>
        </p:nvSpPr>
        <p:spPr>
          <a:xfrm>
            <a:off x="6999897" y="1929505"/>
            <a:ext cx="2315632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6999897" y="3029517"/>
            <a:ext cx="2315632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/>
          <p:cNvSpPr/>
          <p:nvPr/>
        </p:nvSpPr>
        <p:spPr>
          <a:xfrm>
            <a:off x="6999897" y="4097730"/>
            <a:ext cx="2315632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6999897" y="5130982"/>
            <a:ext cx="2315632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/>
          <p:cNvSpPr txBox="1"/>
          <p:nvPr/>
        </p:nvSpPr>
        <p:spPr>
          <a:xfrm>
            <a:off x="4432291" y="6055666"/>
            <a:ext cx="207598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/>
          <p:cNvSpPr/>
          <p:nvPr/>
        </p:nvSpPr>
        <p:spPr>
          <a:xfrm>
            <a:off x="7825318" y="1450976"/>
            <a:ext cx="728133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/>
          <p:cNvSpPr/>
          <p:nvPr/>
        </p:nvSpPr>
        <p:spPr>
          <a:xfrm>
            <a:off x="7825318" y="2562226"/>
            <a:ext cx="728133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/>
          <p:cNvSpPr/>
          <p:nvPr/>
        </p:nvSpPr>
        <p:spPr>
          <a:xfrm>
            <a:off x="7825318" y="3654426"/>
            <a:ext cx="728133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/>
          <p:cNvSpPr/>
          <p:nvPr/>
        </p:nvSpPr>
        <p:spPr>
          <a:xfrm>
            <a:off x="7825318" y="4689476"/>
            <a:ext cx="728133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/>
          <p:cNvSpPr/>
          <p:nvPr/>
        </p:nvSpPr>
        <p:spPr>
          <a:xfrm rot="10800000">
            <a:off x="6508751" y="5753101"/>
            <a:ext cx="1837267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/>
          <p:cNvSpPr/>
          <p:nvPr/>
        </p:nvSpPr>
        <p:spPr>
          <a:xfrm rot="16200000">
            <a:off x="3033712" y="5133976"/>
            <a:ext cx="968375" cy="165100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674" name="文字方塊 20"/>
          <p:cNvSpPr txBox="1">
            <a:spLocks noChangeArrowheads="1"/>
          </p:cNvSpPr>
          <p:nvPr/>
        </p:nvSpPr>
        <p:spPr bwMode="auto">
          <a:xfrm>
            <a:off x="9899652" y="3414713"/>
            <a:ext cx="2254249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2" name="左大括弧 22"/>
          <p:cNvSpPr/>
          <p:nvPr/>
        </p:nvSpPr>
        <p:spPr>
          <a:xfrm flipH="1">
            <a:off x="9368368" y="1806576"/>
            <a:ext cx="446617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23"/>
          <p:cNvSpPr/>
          <p:nvPr/>
        </p:nvSpPr>
        <p:spPr>
          <a:xfrm>
            <a:off x="6891867" y="2976563"/>
            <a:ext cx="2476500" cy="69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25"/>
          <p:cNvSpPr/>
          <p:nvPr/>
        </p:nvSpPr>
        <p:spPr>
          <a:xfrm>
            <a:off x="6891867" y="5080001"/>
            <a:ext cx="2476500" cy="696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Max Pooling</a:t>
            </a:r>
            <a:endParaRPr lang="zh-TW" altLang="en-US" smtClean="0">
              <a:ea typeface="ＭＳ Ｐゴシック" pitchFamily="34" charset="-128"/>
            </a:endParaRPr>
          </a:p>
        </p:txBody>
      </p:sp>
      <p:sp>
        <p:nvSpPr>
          <p:cNvPr id="5" name="橢圓 11"/>
          <p:cNvSpPr>
            <a:spLocks noChangeArrowheads="1"/>
          </p:cNvSpPr>
          <p:nvPr/>
        </p:nvSpPr>
        <p:spPr bwMode="auto">
          <a:xfrm>
            <a:off x="1193800" y="3284538"/>
            <a:ext cx="958851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" name="橢圓 12"/>
          <p:cNvSpPr>
            <a:spLocks noChangeArrowheads="1"/>
          </p:cNvSpPr>
          <p:nvPr/>
        </p:nvSpPr>
        <p:spPr bwMode="auto">
          <a:xfrm>
            <a:off x="2315634" y="3284538"/>
            <a:ext cx="96096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" name="橢圓 13"/>
          <p:cNvSpPr>
            <a:spLocks noChangeArrowheads="1"/>
          </p:cNvSpPr>
          <p:nvPr/>
        </p:nvSpPr>
        <p:spPr bwMode="auto">
          <a:xfrm>
            <a:off x="3439585" y="3284538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4"/>
          <p:cNvSpPr>
            <a:spLocks noChangeArrowheads="1"/>
          </p:cNvSpPr>
          <p:nvPr/>
        </p:nvSpPr>
        <p:spPr bwMode="auto">
          <a:xfrm>
            <a:off x="4561418" y="3284538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5"/>
          <p:cNvSpPr>
            <a:spLocks noChangeArrowheads="1"/>
          </p:cNvSpPr>
          <p:nvPr/>
        </p:nvSpPr>
        <p:spPr bwMode="auto">
          <a:xfrm>
            <a:off x="1193800" y="4084639"/>
            <a:ext cx="958851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6"/>
          <p:cNvSpPr>
            <a:spLocks noChangeArrowheads="1"/>
          </p:cNvSpPr>
          <p:nvPr/>
        </p:nvSpPr>
        <p:spPr bwMode="auto">
          <a:xfrm>
            <a:off x="2315634" y="4084639"/>
            <a:ext cx="960967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7"/>
          <p:cNvSpPr>
            <a:spLocks noChangeArrowheads="1"/>
          </p:cNvSpPr>
          <p:nvPr/>
        </p:nvSpPr>
        <p:spPr bwMode="auto">
          <a:xfrm>
            <a:off x="3439585" y="4084639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8"/>
          <p:cNvSpPr>
            <a:spLocks noChangeArrowheads="1"/>
          </p:cNvSpPr>
          <p:nvPr/>
        </p:nvSpPr>
        <p:spPr bwMode="auto">
          <a:xfrm>
            <a:off x="4561418" y="4084639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9"/>
          <p:cNvSpPr>
            <a:spLocks noChangeArrowheads="1"/>
          </p:cNvSpPr>
          <p:nvPr/>
        </p:nvSpPr>
        <p:spPr bwMode="auto">
          <a:xfrm>
            <a:off x="1193800" y="4943475"/>
            <a:ext cx="958851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20"/>
          <p:cNvSpPr>
            <a:spLocks noChangeArrowheads="1"/>
          </p:cNvSpPr>
          <p:nvPr/>
        </p:nvSpPr>
        <p:spPr bwMode="auto">
          <a:xfrm>
            <a:off x="2315634" y="4943475"/>
            <a:ext cx="96096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21"/>
          <p:cNvSpPr>
            <a:spLocks noChangeArrowheads="1"/>
          </p:cNvSpPr>
          <p:nvPr/>
        </p:nvSpPr>
        <p:spPr bwMode="auto">
          <a:xfrm>
            <a:off x="3439585" y="4943475"/>
            <a:ext cx="958849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2"/>
          <p:cNvSpPr>
            <a:spLocks noChangeArrowheads="1"/>
          </p:cNvSpPr>
          <p:nvPr/>
        </p:nvSpPr>
        <p:spPr bwMode="auto">
          <a:xfrm>
            <a:off x="4561418" y="4943475"/>
            <a:ext cx="958849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3"/>
          <p:cNvSpPr>
            <a:spLocks noChangeArrowheads="1"/>
          </p:cNvSpPr>
          <p:nvPr/>
        </p:nvSpPr>
        <p:spPr bwMode="auto">
          <a:xfrm>
            <a:off x="1193800" y="5743575"/>
            <a:ext cx="958851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4"/>
          <p:cNvSpPr>
            <a:spLocks noChangeArrowheads="1"/>
          </p:cNvSpPr>
          <p:nvPr/>
        </p:nvSpPr>
        <p:spPr bwMode="auto">
          <a:xfrm>
            <a:off x="2315634" y="5743575"/>
            <a:ext cx="960967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5"/>
          <p:cNvSpPr>
            <a:spLocks noChangeArrowheads="1"/>
          </p:cNvSpPr>
          <p:nvPr/>
        </p:nvSpPr>
        <p:spPr bwMode="auto">
          <a:xfrm>
            <a:off x="3439585" y="5743575"/>
            <a:ext cx="958849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6"/>
          <p:cNvSpPr>
            <a:spLocks noChangeArrowheads="1"/>
          </p:cNvSpPr>
          <p:nvPr/>
        </p:nvSpPr>
        <p:spPr bwMode="auto">
          <a:xfrm>
            <a:off x="4561418" y="5743575"/>
            <a:ext cx="958849" cy="7191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1" name="表格 34"/>
          <p:cNvGraphicFramePr>
            <a:graphicFrameLocks noGrp="1"/>
          </p:cNvGraphicFramePr>
          <p:nvPr/>
        </p:nvGraphicFramePr>
        <p:xfrm>
          <a:off x="7615767" y="1617663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2" name="文字方塊 35"/>
          <p:cNvSpPr txBox="1">
            <a:spLocks noChangeArrowheads="1"/>
          </p:cNvSpPr>
          <p:nvPr/>
        </p:nvSpPr>
        <p:spPr bwMode="auto">
          <a:xfrm>
            <a:off x="9601200" y="2085976"/>
            <a:ext cx="193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2</a:t>
            </a:r>
            <a:endParaRPr lang="zh-TW" altLang="en-US"/>
          </a:p>
        </p:txBody>
      </p:sp>
      <p:sp>
        <p:nvSpPr>
          <p:cNvPr id="23" name="橢圓 41"/>
          <p:cNvSpPr>
            <a:spLocks noChangeArrowheads="1"/>
          </p:cNvSpPr>
          <p:nvPr/>
        </p:nvSpPr>
        <p:spPr bwMode="auto">
          <a:xfrm>
            <a:off x="6752167" y="3354389"/>
            <a:ext cx="96096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42"/>
          <p:cNvSpPr>
            <a:spLocks noChangeArrowheads="1"/>
          </p:cNvSpPr>
          <p:nvPr/>
        </p:nvSpPr>
        <p:spPr bwMode="auto">
          <a:xfrm>
            <a:off x="7874000" y="3354389"/>
            <a:ext cx="96096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43"/>
          <p:cNvSpPr>
            <a:spLocks noChangeArrowheads="1"/>
          </p:cNvSpPr>
          <p:nvPr/>
        </p:nvSpPr>
        <p:spPr bwMode="auto">
          <a:xfrm>
            <a:off x="8997952" y="3354389"/>
            <a:ext cx="958849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橢圓 44"/>
          <p:cNvSpPr>
            <a:spLocks noChangeArrowheads="1"/>
          </p:cNvSpPr>
          <p:nvPr/>
        </p:nvSpPr>
        <p:spPr bwMode="auto">
          <a:xfrm>
            <a:off x="10119785" y="3354389"/>
            <a:ext cx="958849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7" name="橢圓 45"/>
          <p:cNvSpPr>
            <a:spLocks noChangeArrowheads="1"/>
          </p:cNvSpPr>
          <p:nvPr/>
        </p:nvSpPr>
        <p:spPr bwMode="auto">
          <a:xfrm>
            <a:off x="6752167" y="4154489"/>
            <a:ext cx="96096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8" name="橢圓 46"/>
          <p:cNvSpPr>
            <a:spLocks noChangeArrowheads="1"/>
          </p:cNvSpPr>
          <p:nvPr/>
        </p:nvSpPr>
        <p:spPr bwMode="auto">
          <a:xfrm>
            <a:off x="7874000" y="4154489"/>
            <a:ext cx="960967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9" name="橢圓 47"/>
          <p:cNvSpPr>
            <a:spLocks noChangeArrowheads="1"/>
          </p:cNvSpPr>
          <p:nvPr/>
        </p:nvSpPr>
        <p:spPr bwMode="auto">
          <a:xfrm>
            <a:off x="8997952" y="4154489"/>
            <a:ext cx="958849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0" name="橢圓 48"/>
          <p:cNvSpPr>
            <a:spLocks noChangeArrowheads="1"/>
          </p:cNvSpPr>
          <p:nvPr/>
        </p:nvSpPr>
        <p:spPr bwMode="auto">
          <a:xfrm>
            <a:off x="10119785" y="4154489"/>
            <a:ext cx="958849" cy="719137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9"/>
          <p:cNvSpPr>
            <a:spLocks noChangeArrowheads="1"/>
          </p:cNvSpPr>
          <p:nvPr/>
        </p:nvSpPr>
        <p:spPr bwMode="auto">
          <a:xfrm>
            <a:off x="6752167" y="5011739"/>
            <a:ext cx="96096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50"/>
          <p:cNvSpPr>
            <a:spLocks noChangeArrowheads="1"/>
          </p:cNvSpPr>
          <p:nvPr/>
        </p:nvSpPr>
        <p:spPr bwMode="auto">
          <a:xfrm>
            <a:off x="7874000" y="5011739"/>
            <a:ext cx="96096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51"/>
          <p:cNvSpPr>
            <a:spLocks noChangeArrowheads="1"/>
          </p:cNvSpPr>
          <p:nvPr/>
        </p:nvSpPr>
        <p:spPr bwMode="auto">
          <a:xfrm>
            <a:off x="8997952" y="5011739"/>
            <a:ext cx="958849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52"/>
          <p:cNvSpPr>
            <a:spLocks noChangeArrowheads="1"/>
          </p:cNvSpPr>
          <p:nvPr/>
        </p:nvSpPr>
        <p:spPr bwMode="auto">
          <a:xfrm>
            <a:off x="10119785" y="5011739"/>
            <a:ext cx="958849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53"/>
          <p:cNvSpPr>
            <a:spLocks noChangeArrowheads="1"/>
          </p:cNvSpPr>
          <p:nvPr/>
        </p:nvSpPr>
        <p:spPr bwMode="auto">
          <a:xfrm>
            <a:off x="6752167" y="5811839"/>
            <a:ext cx="96096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54"/>
          <p:cNvSpPr>
            <a:spLocks noChangeArrowheads="1"/>
          </p:cNvSpPr>
          <p:nvPr/>
        </p:nvSpPr>
        <p:spPr bwMode="auto">
          <a:xfrm>
            <a:off x="7874000" y="5811839"/>
            <a:ext cx="960967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55"/>
          <p:cNvSpPr>
            <a:spLocks noChangeArrowheads="1"/>
          </p:cNvSpPr>
          <p:nvPr/>
        </p:nvSpPr>
        <p:spPr bwMode="auto">
          <a:xfrm>
            <a:off x="8997952" y="5811839"/>
            <a:ext cx="958849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56"/>
          <p:cNvSpPr>
            <a:spLocks noChangeArrowheads="1"/>
          </p:cNvSpPr>
          <p:nvPr/>
        </p:nvSpPr>
        <p:spPr bwMode="auto">
          <a:xfrm>
            <a:off x="10119785" y="5811839"/>
            <a:ext cx="958849" cy="720725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39" name="表格 57"/>
          <p:cNvGraphicFramePr>
            <a:graphicFrameLocks noGrp="1"/>
          </p:cNvGraphicFramePr>
          <p:nvPr/>
        </p:nvGraphicFramePr>
        <p:xfrm>
          <a:off x="2275417" y="1617663"/>
          <a:ext cx="216323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  <a:gridCol w="721077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L="121940" marR="12194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0" name="文字方塊 58"/>
          <p:cNvSpPr txBox="1">
            <a:spLocks noChangeArrowheads="1"/>
          </p:cNvSpPr>
          <p:nvPr/>
        </p:nvSpPr>
        <p:spPr bwMode="auto">
          <a:xfrm>
            <a:off x="4438651" y="2071688"/>
            <a:ext cx="193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Filter 1</a:t>
            </a:r>
            <a:endParaRPr lang="zh-TW" altLang="en-US"/>
          </a:p>
        </p:txBody>
      </p:sp>
      <p:sp>
        <p:nvSpPr>
          <p:cNvPr id="41" name="矩形 2"/>
          <p:cNvSpPr/>
          <p:nvPr/>
        </p:nvSpPr>
        <p:spPr>
          <a:xfrm>
            <a:off x="1193800" y="3284538"/>
            <a:ext cx="20828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矩形 67"/>
          <p:cNvSpPr/>
          <p:nvPr/>
        </p:nvSpPr>
        <p:spPr>
          <a:xfrm>
            <a:off x="3439584" y="3284538"/>
            <a:ext cx="2080683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68"/>
          <p:cNvSpPr/>
          <p:nvPr/>
        </p:nvSpPr>
        <p:spPr>
          <a:xfrm>
            <a:off x="1193800" y="4940301"/>
            <a:ext cx="2082800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4" name="矩形 69"/>
          <p:cNvSpPr/>
          <p:nvPr/>
        </p:nvSpPr>
        <p:spPr>
          <a:xfrm>
            <a:off x="3439584" y="4940301"/>
            <a:ext cx="2080683" cy="1520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5" name="矩形 70"/>
          <p:cNvSpPr/>
          <p:nvPr/>
        </p:nvSpPr>
        <p:spPr>
          <a:xfrm>
            <a:off x="6752167" y="3325813"/>
            <a:ext cx="2082800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6" name="矩形 71"/>
          <p:cNvSpPr/>
          <p:nvPr/>
        </p:nvSpPr>
        <p:spPr>
          <a:xfrm>
            <a:off x="8997951" y="3325813"/>
            <a:ext cx="2080683" cy="151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7" name="矩形 72"/>
          <p:cNvSpPr/>
          <p:nvPr/>
        </p:nvSpPr>
        <p:spPr>
          <a:xfrm>
            <a:off x="6752167" y="4981575"/>
            <a:ext cx="2082800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矩形 73"/>
          <p:cNvSpPr/>
          <p:nvPr/>
        </p:nvSpPr>
        <p:spPr>
          <a:xfrm>
            <a:off x="8997951" y="4981575"/>
            <a:ext cx="2080683" cy="15192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88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Why Pooling</a:t>
            </a:r>
            <a:endParaRPr lang="zh-TW" altLang="en-US" smtClean="0">
              <a:ea typeface="ＭＳ Ｐゴシック" pitchFamily="34" charset="-128"/>
            </a:endParaRPr>
          </a:p>
        </p:txBody>
      </p:sp>
      <p:sp>
        <p:nvSpPr>
          <p:cNvPr id="29698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sz="2800" smtClean="0">
                <a:ea typeface="ＭＳ Ｐゴシック" pitchFamily="34" charset="-128"/>
              </a:rPr>
              <a:t>Subsampling pixels will not change the object</a:t>
            </a:r>
            <a:endParaRPr lang="zh-TW" altLang="en-US" sz="2800" smtClean="0">
              <a:ea typeface="ＭＳ Ｐゴシック" pitchFamily="34" charset="-128"/>
            </a:endParaRPr>
          </a:p>
        </p:txBody>
      </p:sp>
      <p:pic>
        <p:nvPicPr>
          <p:cNvPr id="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33" y="2924175"/>
            <a:ext cx="4447117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1" y="3433764"/>
            <a:ext cx="2343149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3"/>
          <p:cNvSpPr/>
          <p:nvPr/>
        </p:nvSpPr>
        <p:spPr>
          <a:xfrm>
            <a:off x="5863167" y="3627439"/>
            <a:ext cx="2480733" cy="8032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5"/>
          <p:cNvSpPr txBox="1">
            <a:spLocks noChangeArrowheads="1"/>
          </p:cNvSpPr>
          <p:nvPr/>
        </p:nvSpPr>
        <p:spPr bwMode="auto">
          <a:xfrm>
            <a:off x="5721351" y="4424363"/>
            <a:ext cx="276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Subsampling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6"/>
          <p:cNvSpPr txBox="1">
            <a:spLocks noChangeArrowheads="1"/>
          </p:cNvSpPr>
          <p:nvPr/>
        </p:nvSpPr>
        <p:spPr bwMode="auto">
          <a:xfrm>
            <a:off x="2501901" y="2408239"/>
            <a:ext cx="199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1" name="文字方塊 8"/>
          <p:cNvSpPr txBox="1">
            <a:spLocks noChangeArrowheads="1"/>
          </p:cNvSpPr>
          <p:nvPr/>
        </p:nvSpPr>
        <p:spPr bwMode="auto">
          <a:xfrm>
            <a:off x="8805333" y="2900364"/>
            <a:ext cx="1991784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bird</a:t>
            </a:r>
            <a:endParaRPr lang="zh-TW" altLang="en-US" sz="2800"/>
          </a:p>
        </p:txBody>
      </p:sp>
      <p:sp>
        <p:nvSpPr>
          <p:cNvPr id="12" name="文字方塊 7"/>
          <p:cNvSpPr txBox="1">
            <a:spLocks noChangeArrowheads="1"/>
          </p:cNvSpPr>
          <p:nvPr/>
        </p:nvSpPr>
        <p:spPr bwMode="auto">
          <a:xfrm>
            <a:off x="1039285" y="5511801"/>
            <a:ext cx="973031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We can subsample the pixels to make image smaller</a:t>
            </a:r>
            <a:endParaRPr lang="zh-TW" altLang="en-US"/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2501901" y="6021388"/>
            <a:ext cx="969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fewer parameters to characterize the image</a:t>
            </a:r>
            <a:endParaRPr lang="zh-TW" altLang="en-US"/>
          </a:p>
        </p:txBody>
      </p:sp>
      <p:sp>
        <p:nvSpPr>
          <p:cNvPr id="14" name="向右箭號 11"/>
          <p:cNvSpPr/>
          <p:nvPr/>
        </p:nvSpPr>
        <p:spPr>
          <a:xfrm>
            <a:off x="1274233" y="6021388"/>
            <a:ext cx="1227667" cy="482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6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 CNN compresses a fully connected network in two ways: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1"/>
            <a:ext cx="11277600" cy="4302125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Reducing number of connections</a:t>
            </a:r>
          </a:p>
          <a:p>
            <a:r>
              <a:rPr lang="en-US" altLang="en-US" smtClean="0">
                <a:ea typeface="ＭＳ Ｐゴシック" pitchFamily="34" charset="-128"/>
              </a:rPr>
              <a:t>Shared weights on the edges</a:t>
            </a:r>
          </a:p>
          <a:p>
            <a:r>
              <a:rPr lang="en-US" altLang="en-US" smtClean="0">
                <a:ea typeface="ＭＳ Ｐゴシック" pitchFamily="34" charset="-128"/>
              </a:rPr>
              <a:t>Max pooling further reduces the complexity</a:t>
            </a:r>
          </a:p>
        </p:txBody>
      </p:sp>
    </p:spTree>
    <p:extLst>
      <p:ext uri="{BB962C8B-B14F-4D97-AF65-F5344CB8AC3E}">
        <p14:creationId xmlns:p14="http://schemas.microsoft.com/office/powerpoint/2010/main" val="381474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Max Pooling</a:t>
            </a:r>
            <a:endParaRPr lang="zh-TW" altLang="en-US" smtClean="0">
              <a:ea typeface="ＭＳ Ｐゴシック" pitchFamily="34" charset="-128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450851" y="2503488"/>
          <a:ext cx="383328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880">
                  <a:extLst>
                    <a:ext uri="{9D8B030D-6E8A-4147-A177-3AD203B41FA5}"/>
                  </a:extLst>
                </a:gridCol>
                <a:gridCol w="638880">
                  <a:extLst>
                    <a:ext uri="{9D8B030D-6E8A-4147-A177-3AD203B41FA5}"/>
                  </a:extLst>
                </a:gridCol>
                <a:gridCol w="638880">
                  <a:extLst>
                    <a:ext uri="{9D8B030D-6E8A-4147-A177-3AD203B41FA5}"/>
                  </a:extLst>
                </a:gridCol>
                <a:gridCol w="638880">
                  <a:extLst>
                    <a:ext uri="{9D8B030D-6E8A-4147-A177-3AD203B41FA5}"/>
                  </a:extLst>
                </a:gridCol>
                <a:gridCol w="638880">
                  <a:extLst>
                    <a:ext uri="{9D8B030D-6E8A-4147-A177-3AD203B41FA5}"/>
                  </a:extLst>
                </a:gridCol>
                <a:gridCol w="638880">
                  <a:extLst>
                    <a:ext uri="{9D8B030D-6E8A-4147-A177-3AD203B41FA5}"/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63" marR="121963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extLst>
                  <a:ext uri="{0D108BD9-81ED-4DB2-BD59-A6C34878D82A}"/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121963" marR="121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121963" marR="121963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1797" name="文字方塊 4"/>
          <p:cNvSpPr txBox="1">
            <a:spLocks noChangeArrowheads="1"/>
          </p:cNvSpPr>
          <p:nvPr/>
        </p:nvSpPr>
        <p:spPr bwMode="auto">
          <a:xfrm>
            <a:off x="802218" y="5492751"/>
            <a:ext cx="313054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6 x 6 image</a:t>
            </a:r>
            <a:endParaRPr lang="zh-TW" altLang="en-US"/>
          </a:p>
        </p:txBody>
      </p:sp>
      <p:sp>
        <p:nvSpPr>
          <p:cNvPr id="7" name="橢圓 5"/>
          <p:cNvSpPr>
            <a:spLocks noChangeArrowheads="1"/>
          </p:cNvSpPr>
          <p:nvPr/>
        </p:nvSpPr>
        <p:spPr bwMode="auto">
          <a:xfrm>
            <a:off x="8798985" y="3086101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6"/>
          <p:cNvSpPr>
            <a:spLocks noChangeArrowheads="1"/>
          </p:cNvSpPr>
          <p:nvPr/>
        </p:nvSpPr>
        <p:spPr bwMode="auto">
          <a:xfrm>
            <a:off x="10094385" y="3086101"/>
            <a:ext cx="958849" cy="720725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7"/>
          <p:cNvSpPr>
            <a:spLocks noChangeArrowheads="1"/>
          </p:cNvSpPr>
          <p:nvPr/>
        </p:nvSpPr>
        <p:spPr bwMode="auto">
          <a:xfrm>
            <a:off x="10094385" y="4195764"/>
            <a:ext cx="958849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8"/>
          <p:cNvSpPr>
            <a:spLocks noChangeArrowheads="1"/>
          </p:cNvSpPr>
          <p:nvPr/>
        </p:nvSpPr>
        <p:spPr bwMode="auto">
          <a:xfrm>
            <a:off x="8798985" y="4195764"/>
            <a:ext cx="958849" cy="719137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9"/>
          <p:cNvSpPr>
            <a:spLocks noChangeArrowheads="1"/>
          </p:cNvSpPr>
          <p:nvPr/>
        </p:nvSpPr>
        <p:spPr bwMode="auto">
          <a:xfrm>
            <a:off x="9050867" y="3303589"/>
            <a:ext cx="960967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0"/>
          <p:cNvSpPr>
            <a:spLocks noChangeArrowheads="1"/>
          </p:cNvSpPr>
          <p:nvPr/>
        </p:nvSpPr>
        <p:spPr bwMode="auto">
          <a:xfrm>
            <a:off x="10392834" y="3281364"/>
            <a:ext cx="960967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1"/>
          <p:cNvSpPr>
            <a:spLocks noChangeArrowheads="1"/>
          </p:cNvSpPr>
          <p:nvPr/>
        </p:nvSpPr>
        <p:spPr bwMode="auto">
          <a:xfrm>
            <a:off x="10392834" y="4352925"/>
            <a:ext cx="960967" cy="719138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2"/>
          <p:cNvSpPr>
            <a:spLocks noChangeArrowheads="1"/>
          </p:cNvSpPr>
          <p:nvPr/>
        </p:nvSpPr>
        <p:spPr bwMode="auto">
          <a:xfrm>
            <a:off x="9069918" y="4354514"/>
            <a:ext cx="960967" cy="720725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806" name="文字方塊 13"/>
          <p:cNvSpPr txBox="1">
            <a:spLocks noChangeArrowheads="1"/>
          </p:cNvSpPr>
          <p:nvPr/>
        </p:nvSpPr>
        <p:spPr bwMode="auto">
          <a:xfrm>
            <a:off x="8568268" y="5186363"/>
            <a:ext cx="312843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2 x 2 image</a:t>
            </a:r>
            <a:endParaRPr lang="zh-TW" altLang="en-US"/>
          </a:p>
        </p:txBody>
      </p:sp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8583084" y="5699126"/>
            <a:ext cx="3022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Each filter </a:t>
            </a:r>
          </a:p>
          <a:p>
            <a:pPr algn="ctr" eaLnBrk="1" hangingPunct="1"/>
            <a:r>
              <a:rPr lang="en-US" altLang="zh-TW" sz="2800">
                <a:solidFill>
                  <a:srgbClr val="0000FF"/>
                </a:solidFill>
              </a:rPr>
              <a:t>is a channel</a:t>
            </a:r>
            <a:endParaRPr lang="zh-TW" altLang="en-US" sz="2800">
              <a:solidFill>
                <a:srgbClr val="0000FF"/>
              </a:solidFill>
            </a:endParaRPr>
          </a:p>
        </p:txBody>
      </p:sp>
      <p:sp>
        <p:nvSpPr>
          <p:cNvPr id="17" name="向右箭號 15"/>
          <p:cNvSpPr/>
          <p:nvPr/>
        </p:nvSpPr>
        <p:spPr>
          <a:xfrm>
            <a:off x="4203700" y="2728914"/>
            <a:ext cx="1145117" cy="8477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8583084" y="1957389"/>
            <a:ext cx="303953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800"/>
              <a:t>New image </a:t>
            </a:r>
          </a:p>
          <a:p>
            <a:pPr algn="ctr" eaLnBrk="1" hangingPunct="1"/>
            <a:r>
              <a:rPr lang="en-US" altLang="zh-TW" sz="2800"/>
              <a:t>but smaller</a:t>
            </a:r>
            <a:endParaRPr lang="zh-TW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5353052" y="2609850"/>
            <a:ext cx="1833033" cy="1068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Conv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48817" y="4187825"/>
            <a:ext cx="1837267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Max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0000"/>
                </a:solidFill>
              </a:rPr>
              <a:t>Pooling</a:t>
            </a:r>
            <a:endParaRPr lang="zh-TW" altLang="en-US" sz="2800" dirty="0">
              <a:solidFill>
                <a:srgbClr val="000000"/>
              </a:solidFill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7171267" y="4289425"/>
            <a:ext cx="1145117" cy="846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6021388" y="3376613"/>
            <a:ext cx="492125" cy="1130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8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The whole CNN</a:t>
            </a:r>
            <a:endParaRPr lang="zh-TW" altLang="en-US" smtClean="0">
              <a:ea typeface="ＭＳ Ｐゴシック" pitchFamily="34" charset="-128"/>
            </a:endParaRPr>
          </a:p>
        </p:txBody>
      </p:sp>
      <p:pic>
        <p:nvPicPr>
          <p:cNvPr id="3277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192089"/>
            <a:ext cx="2362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0"/>
          <p:cNvSpPr/>
          <p:nvPr/>
        </p:nvSpPr>
        <p:spPr>
          <a:xfrm>
            <a:off x="6999897" y="1929505"/>
            <a:ext cx="2315632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12"/>
          <p:cNvSpPr/>
          <p:nvPr/>
        </p:nvSpPr>
        <p:spPr>
          <a:xfrm>
            <a:off x="6999897" y="3029517"/>
            <a:ext cx="2315632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13"/>
          <p:cNvSpPr/>
          <p:nvPr/>
        </p:nvSpPr>
        <p:spPr>
          <a:xfrm>
            <a:off x="6999897" y="4097730"/>
            <a:ext cx="2315632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14"/>
          <p:cNvSpPr/>
          <p:nvPr/>
        </p:nvSpPr>
        <p:spPr>
          <a:xfrm>
            <a:off x="6999897" y="5130982"/>
            <a:ext cx="2315632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/>
          <p:cNvSpPr/>
          <p:nvPr/>
        </p:nvSpPr>
        <p:spPr>
          <a:xfrm>
            <a:off x="7825318" y="1450976"/>
            <a:ext cx="728133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/>
          <p:cNvSpPr/>
          <p:nvPr/>
        </p:nvSpPr>
        <p:spPr>
          <a:xfrm>
            <a:off x="7825318" y="2562226"/>
            <a:ext cx="728133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/>
          <p:cNvSpPr/>
          <p:nvPr/>
        </p:nvSpPr>
        <p:spPr>
          <a:xfrm>
            <a:off x="7825318" y="3654426"/>
            <a:ext cx="728133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/>
          <p:cNvSpPr/>
          <p:nvPr/>
        </p:nvSpPr>
        <p:spPr>
          <a:xfrm>
            <a:off x="7825318" y="4689476"/>
            <a:ext cx="728133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787" name="文字方塊 20"/>
          <p:cNvSpPr txBox="1">
            <a:spLocks noChangeArrowheads="1"/>
          </p:cNvSpPr>
          <p:nvPr/>
        </p:nvSpPr>
        <p:spPr bwMode="auto">
          <a:xfrm>
            <a:off x="9899652" y="3414713"/>
            <a:ext cx="22542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15" name="左大括弧 22"/>
          <p:cNvSpPr/>
          <p:nvPr/>
        </p:nvSpPr>
        <p:spPr>
          <a:xfrm flipH="1">
            <a:off x="9368368" y="1806576"/>
            <a:ext cx="446617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矩形 25"/>
          <p:cNvSpPr/>
          <p:nvPr/>
        </p:nvSpPr>
        <p:spPr>
          <a:xfrm>
            <a:off x="6919385" y="1847850"/>
            <a:ext cx="2476500" cy="190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文字方塊 24"/>
          <p:cNvSpPr txBox="1"/>
          <p:nvPr/>
        </p:nvSpPr>
        <p:spPr>
          <a:xfrm>
            <a:off x="1841942" y="3568647"/>
            <a:ext cx="279624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18" name="文字方塊 26"/>
          <p:cNvSpPr txBox="1">
            <a:spLocks noChangeArrowheads="1"/>
          </p:cNvSpPr>
          <p:nvPr/>
        </p:nvSpPr>
        <p:spPr bwMode="auto">
          <a:xfrm>
            <a:off x="766234" y="5210175"/>
            <a:ext cx="571923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2800"/>
              <a:t>The number of channels is the number of filters</a:t>
            </a:r>
            <a:endParaRPr lang="zh-TW" altLang="en-US" sz="2800"/>
          </a:p>
        </p:txBody>
      </p:sp>
      <p:sp>
        <p:nvSpPr>
          <p:cNvPr id="19" name="文字方塊 27"/>
          <p:cNvSpPr txBox="1">
            <a:spLocks noChangeArrowheads="1"/>
          </p:cNvSpPr>
          <p:nvPr/>
        </p:nvSpPr>
        <p:spPr bwMode="auto">
          <a:xfrm>
            <a:off x="766234" y="4251325"/>
            <a:ext cx="56663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2800"/>
              <a:t>Smaller than the original image</a:t>
            </a:r>
            <a:endParaRPr lang="zh-TW" altLang="en-US" sz="2800"/>
          </a:p>
        </p:txBody>
      </p:sp>
      <p:cxnSp>
        <p:nvCxnSpPr>
          <p:cNvPr id="20" name="直線單箭頭接點 6"/>
          <p:cNvCxnSpPr/>
          <p:nvPr/>
        </p:nvCxnSpPr>
        <p:spPr>
          <a:xfrm flipH="1">
            <a:off x="4713818" y="3875088"/>
            <a:ext cx="30268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8"/>
          <p:cNvSpPr/>
          <p:nvPr/>
        </p:nvSpPr>
        <p:spPr>
          <a:xfrm>
            <a:off x="6919385" y="4002089"/>
            <a:ext cx="2476500" cy="1900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2" name="群組 7"/>
          <p:cNvGrpSpPr>
            <a:grpSpLocks/>
          </p:cNvGrpSpPr>
          <p:nvPr/>
        </p:nvGrpSpPr>
        <p:grpSpPr bwMode="auto">
          <a:xfrm>
            <a:off x="2082801" y="1611313"/>
            <a:ext cx="2597151" cy="1771650"/>
            <a:chOff x="1561968" y="1612084"/>
            <a:chExt cx="1947915" cy="1771562"/>
          </a:xfrm>
        </p:grpSpPr>
        <p:sp>
          <p:nvSpPr>
            <p:cNvPr id="23" name="橢圓 29"/>
            <p:cNvSpPr>
              <a:spLocks noChangeArrowheads="1"/>
            </p:cNvSpPr>
            <p:nvPr/>
          </p:nvSpPr>
          <p:spPr bwMode="auto">
            <a:xfrm>
              <a:off x="1593719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橢圓 30"/>
            <p:cNvSpPr>
              <a:spLocks noChangeArrowheads="1"/>
            </p:cNvSpPr>
            <p:nvPr/>
          </p:nvSpPr>
          <p:spPr bwMode="auto">
            <a:xfrm>
              <a:off x="2565295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橢圓 31"/>
            <p:cNvSpPr>
              <a:spLocks noChangeArrowheads="1"/>
            </p:cNvSpPr>
            <p:nvPr/>
          </p:nvSpPr>
          <p:spPr bwMode="auto">
            <a:xfrm>
              <a:off x="2533544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橢圓 32"/>
            <p:cNvSpPr>
              <a:spLocks noChangeArrowheads="1"/>
            </p:cNvSpPr>
            <p:nvPr/>
          </p:nvSpPr>
          <p:spPr bwMode="auto">
            <a:xfrm>
              <a:off x="1561968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橢圓 33"/>
            <p:cNvSpPr>
              <a:spLocks noChangeArrowheads="1"/>
            </p:cNvSpPr>
            <p:nvPr/>
          </p:nvSpPr>
          <p:spPr bwMode="auto">
            <a:xfrm>
              <a:off x="1782637" y="1829560"/>
              <a:ext cx="720744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-1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橢圓 34"/>
            <p:cNvSpPr>
              <a:spLocks noChangeArrowheads="1"/>
            </p:cNvSpPr>
            <p:nvPr/>
          </p:nvSpPr>
          <p:spPr bwMode="auto">
            <a:xfrm>
              <a:off x="2789139" y="1805749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橢圓 35"/>
            <p:cNvSpPr>
              <a:spLocks noChangeArrowheads="1"/>
            </p:cNvSpPr>
            <p:nvPr/>
          </p:nvSpPr>
          <p:spPr bwMode="auto">
            <a:xfrm>
              <a:off x="2758975" y="2661369"/>
              <a:ext cx="719157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橢圓 36"/>
            <p:cNvSpPr>
              <a:spLocks noChangeArrowheads="1"/>
            </p:cNvSpPr>
            <p:nvPr/>
          </p:nvSpPr>
          <p:spPr bwMode="auto">
            <a:xfrm>
              <a:off x="1766761" y="2662957"/>
              <a:ext cx="719156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24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79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The whole CNN</a:t>
            </a:r>
            <a:endParaRPr lang="zh-TW" altLang="en-US" smtClean="0">
              <a:ea typeface="ＭＳ Ｐゴシック" pitchFamily="34" charset="-128"/>
            </a:endParaRPr>
          </a:p>
        </p:txBody>
      </p:sp>
      <p:grpSp>
        <p:nvGrpSpPr>
          <p:cNvPr id="33794" name="群組 3"/>
          <p:cNvGrpSpPr>
            <a:grpSpLocks/>
          </p:cNvGrpSpPr>
          <p:nvPr/>
        </p:nvGrpSpPr>
        <p:grpSpPr bwMode="auto">
          <a:xfrm>
            <a:off x="999068" y="2274888"/>
            <a:ext cx="3875617" cy="3200400"/>
            <a:chOff x="-1626455" y="3999117"/>
            <a:chExt cx="2906568" cy="3201477"/>
          </a:xfrm>
        </p:grpSpPr>
        <p:pic>
          <p:nvPicPr>
            <p:cNvPr id="3382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/>
            <p:cNvSpPr txBox="1"/>
            <p:nvPr/>
          </p:nvSpPr>
          <p:spPr>
            <a:xfrm>
              <a:off x="-1626455" y="5442856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3795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192089"/>
            <a:ext cx="2362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文字方塊 8"/>
          <p:cNvSpPr txBox="1">
            <a:spLocks noChangeArrowheads="1"/>
          </p:cNvSpPr>
          <p:nvPr/>
        </p:nvSpPr>
        <p:spPr bwMode="auto">
          <a:xfrm>
            <a:off x="1703918" y="1706564"/>
            <a:ext cx="272838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cat dog ……</a:t>
            </a:r>
            <a:endParaRPr lang="zh-TW" altLang="en-US"/>
          </a:p>
        </p:txBody>
      </p:sp>
      <p:sp>
        <p:nvSpPr>
          <p:cNvPr id="10" name="矩形 10"/>
          <p:cNvSpPr/>
          <p:nvPr/>
        </p:nvSpPr>
        <p:spPr>
          <a:xfrm>
            <a:off x="6999897" y="1929505"/>
            <a:ext cx="2315632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6999897" y="3029517"/>
            <a:ext cx="2315632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/>
          <p:cNvSpPr/>
          <p:nvPr/>
        </p:nvSpPr>
        <p:spPr>
          <a:xfrm>
            <a:off x="6999897" y="4097730"/>
            <a:ext cx="2315632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6999897" y="5130982"/>
            <a:ext cx="2315632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/>
          <p:cNvSpPr txBox="1"/>
          <p:nvPr/>
        </p:nvSpPr>
        <p:spPr>
          <a:xfrm>
            <a:off x="4432291" y="6055667"/>
            <a:ext cx="207598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Flattened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向下箭號 11"/>
          <p:cNvSpPr/>
          <p:nvPr/>
        </p:nvSpPr>
        <p:spPr>
          <a:xfrm>
            <a:off x="7825318" y="1450976"/>
            <a:ext cx="728133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/>
          <p:cNvSpPr/>
          <p:nvPr/>
        </p:nvSpPr>
        <p:spPr>
          <a:xfrm>
            <a:off x="7825318" y="2562226"/>
            <a:ext cx="728133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/>
          <p:cNvSpPr/>
          <p:nvPr/>
        </p:nvSpPr>
        <p:spPr>
          <a:xfrm>
            <a:off x="7825318" y="3654426"/>
            <a:ext cx="728133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/>
          <p:cNvSpPr/>
          <p:nvPr/>
        </p:nvSpPr>
        <p:spPr>
          <a:xfrm>
            <a:off x="7825318" y="4689476"/>
            <a:ext cx="728133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/>
          <p:cNvSpPr/>
          <p:nvPr/>
        </p:nvSpPr>
        <p:spPr>
          <a:xfrm rot="10800000">
            <a:off x="6508751" y="5753101"/>
            <a:ext cx="1837267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/>
          <p:cNvSpPr/>
          <p:nvPr/>
        </p:nvSpPr>
        <p:spPr>
          <a:xfrm rot="16200000">
            <a:off x="3033712" y="5133976"/>
            <a:ext cx="968375" cy="165100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3"/>
          <p:cNvSpPr/>
          <p:nvPr/>
        </p:nvSpPr>
        <p:spPr>
          <a:xfrm>
            <a:off x="838200" y="2562225"/>
            <a:ext cx="5825067" cy="407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4"/>
          <p:cNvSpPr txBox="1"/>
          <p:nvPr/>
        </p:nvSpPr>
        <p:spPr>
          <a:xfrm>
            <a:off x="8940801" y="3657601"/>
            <a:ext cx="279624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  <p:sp>
        <p:nvSpPr>
          <p:cNvPr id="23" name="文字方塊 26"/>
          <p:cNvSpPr txBox="1"/>
          <p:nvPr/>
        </p:nvSpPr>
        <p:spPr>
          <a:xfrm>
            <a:off x="8636001" y="5943601"/>
            <a:ext cx="279624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 new image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59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Flattening</a:t>
            </a:r>
            <a:endParaRPr lang="zh-TW" altLang="en-US" smtClean="0">
              <a:ea typeface="ＭＳ Ｐゴシック" pitchFamily="34" charset="-128"/>
            </a:endParaRPr>
          </a:p>
        </p:txBody>
      </p:sp>
      <p:grpSp>
        <p:nvGrpSpPr>
          <p:cNvPr id="34818" name="群組 13"/>
          <p:cNvGrpSpPr>
            <a:grpSpLocks/>
          </p:cNvGrpSpPr>
          <p:nvPr/>
        </p:nvGrpSpPr>
        <p:grpSpPr bwMode="auto">
          <a:xfrm>
            <a:off x="355600" y="2473325"/>
            <a:ext cx="2590800" cy="2049463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-1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1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3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400" dirty="0">
                  <a:solidFill>
                    <a:srgbClr val="000000"/>
                  </a:solidFill>
                </a:rPr>
                <a:t>0</a:t>
              </a:r>
              <a:endParaRPr lang="zh-TW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文字方塊 16"/>
          <p:cNvSpPr txBox="1">
            <a:spLocks noChangeArrowheads="1"/>
          </p:cNvSpPr>
          <p:nvPr/>
        </p:nvSpPr>
        <p:spPr bwMode="auto">
          <a:xfrm>
            <a:off x="3149600" y="3886201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Flattened</a:t>
            </a:r>
            <a:endParaRPr lang="zh-TW" altLang="en-US"/>
          </a:p>
        </p:txBody>
      </p:sp>
      <p:sp>
        <p:nvSpPr>
          <p:cNvPr id="15" name="橢圓 20"/>
          <p:cNvSpPr/>
          <p:nvPr/>
        </p:nvSpPr>
        <p:spPr>
          <a:xfrm>
            <a:off x="5616000" y="194885"/>
            <a:ext cx="96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6" name="橢圓 21"/>
          <p:cNvSpPr/>
          <p:nvPr/>
        </p:nvSpPr>
        <p:spPr>
          <a:xfrm>
            <a:off x="5616000" y="1084384"/>
            <a:ext cx="96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橢圓 22"/>
          <p:cNvSpPr/>
          <p:nvPr/>
        </p:nvSpPr>
        <p:spPr>
          <a:xfrm>
            <a:off x="5616000" y="1923284"/>
            <a:ext cx="96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橢圓 23"/>
          <p:cNvSpPr/>
          <p:nvPr/>
        </p:nvSpPr>
        <p:spPr>
          <a:xfrm>
            <a:off x="5616000" y="2778220"/>
            <a:ext cx="96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19" name="橢圓 24"/>
          <p:cNvSpPr/>
          <p:nvPr/>
        </p:nvSpPr>
        <p:spPr>
          <a:xfrm>
            <a:off x="5616000" y="3615067"/>
            <a:ext cx="96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-1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橢圓 25"/>
          <p:cNvSpPr/>
          <p:nvPr/>
        </p:nvSpPr>
        <p:spPr>
          <a:xfrm>
            <a:off x="5616000" y="4402756"/>
            <a:ext cx="96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1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1" name="橢圓 26"/>
          <p:cNvSpPr/>
          <p:nvPr/>
        </p:nvSpPr>
        <p:spPr>
          <a:xfrm>
            <a:off x="5616000" y="5204579"/>
            <a:ext cx="96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0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2" name="橢圓 27"/>
          <p:cNvSpPr/>
          <p:nvPr/>
        </p:nvSpPr>
        <p:spPr>
          <a:xfrm>
            <a:off x="5616000" y="6029276"/>
            <a:ext cx="96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3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  <p:sp>
        <p:nvSpPr>
          <p:cNvPr id="23" name="向右箭號 4"/>
          <p:cNvSpPr/>
          <p:nvPr/>
        </p:nvSpPr>
        <p:spPr>
          <a:xfrm>
            <a:off x="6650567" y="3190876"/>
            <a:ext cx="742951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向右箭號 32"/>
          <p:cNvSpPr/>
          <p:nvPr/>
        </p:nvSpPr>
        <p:spPr>
          <a:xfrm>
            <a:off x="9965267" y="3419476"/>
            <a:ext cx="742951" cy="728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5" name="群組 28"/>
          <p:cNvGrpSpPr>
            <a:grpSpLocks/>
          </p:cNvGrpSpPr>
          <p:nvPr/>
        </p:nvGrpSpPr>
        <p:grpSpPr bwMode="auto">
          <a:xfrm>
            <a:off x="7469717" y="2724151"/>
            <a:ext cx="4267200" cy="2506663"/>
            <a:chOff x="-2630921" y="4440114"/>
            <a:chExt cx="3201477" cy="2506507"/>
          </a:xfrm>
        </p:grpSpPr>
        <p:pic>
          <p:nvPicPr>
            <p:cNvPr id="34848" name="圖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/>
            <p:cNvSpPr txBox="1"/>
            <p:nvPr/>
          </p:nvSpPr>
          <p:spPr>
            <a:xfrm>
              <a:off x="-2630921" y="6238735"/>
              <a:ext cx="290656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/>
          <p:cNvSpPr/>
          <p:nvPr/>
        </p:nvSpPr>
        <p:spPr>
          <a:xfrm>
            <a:off x="3100918" y="3201988"/>
            <a:ext cx="2442633" cy="728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1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/>
          <p:cNvSpPr txBox="1"/>
          <p:nvPr/>
        </p:nvSpPr>
        <p:spPr>
          <a:xfrm>
            <a:off x="4121394" y="141751"/>
            <a:ext cx="7387167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tensor)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5844" name="矩形 9"/>
          <p:cNvSpPr>
            <a:spLocks noChangeArrowheads="1"/>
          </p:cNvSpPr>
          <p:nvPr/>
        </p:nvSpPr>
        <p:spPr bwMode="auto">
          <a:xfrm>
            <a:off x="711200" y="265114"/>
            <a:ext cx="2481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/>
          <p:cNvSpPr/>
          <p:nvPr/>
        </p:nvSpPr>
        <p:spPr>
          <a:xfrm>
            <a:off x="8411344" y="1874056"/>
            <a:ext cx="2315632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/>
          <p:cNvSpPr/>
          <p:nvPr/>
        </p:nvSpPr>
        <p:spPr>
          <a:xfrm>
            <a:off x="8411344" y="2974068"/>
            <a:ext cx="2315632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/>
          <p:cNvSpPr/>
          <p:nvPr/>
        </p:nvSpPr>
        <p:spPr>
          <a:xfrm>
            <a:off x="8411344" y="4042281"/>
            <a:ext cx="2315632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/>
          <p:cNvSpPr/>
          <p:nvPr/>
        </p:nvSpPr>
        <p:spPr>
          <a:xfrm>
            <a:off x="8411344" y="5075533"/>
            <a:ext cx="2315632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/>
          <p:cNvSpPr/>
          <p:nvPr/>
        </p:nvSpPr>
        <p:spPr>
          <a:xfrm>
            <a:off x="9237134" y="1397001"/>
            <a:ext cx="728133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/>
          <p:cNvSpPr/>
          <p:nvPr/>
        </p:nvSpPr>
        <p:spPr>
          <a:xfrm>
            <a:off x="9237134" y="2506663"/>
            <a:ext cx="728133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/>
          <p:cNvSpPr/>
          <p:nvPr/>
        </p:nvSpPr>
        <p:spPr>
          <a:xfrm>
            <a:off x="9237134" y="3598864"/>
            <a:ext cx="728133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/>
          <p:cNvSpPr/>
          <p:nvPr/>
        </p:nvSpPr>
        <p:spPr>
          <a:xfrm>
            <a:off x="9237134" y="4633914"/>
            <a:ext cx="728133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861" name="文字方塊 41"/>
          <p:cNvSpPr txBox="1">
            <a:spLocks noChangeArrowheads="1"/>
          </p:cNvSpPr>
          <p:nvPr/>
        </p:nvSpPr>
        <p:spPr bwMode="auto">
          <a:xfrm>
            <a:off x="8255000" y="973138"/>
            <a:ext cx="272838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/>
              <a:t>input</a:t>
            </a:r>
            <a:endParaRPr lang="zh-TW" altLang="en-US"/>
          </a:p>
        </p:txBody>
      </p:sp>
      <p:pic>
        <p:nvPicPr>
          <p:cNvPr id="1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1" y="1450975"/>
            <a:ext cx="6489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33" y="4697413"/>
            <a:ext cx="5562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接點 45"/>
          <p:cNvCxnSpPr/>
          <p:nvPr/>
        </p:nvCxnSpPr>
        <p:spPr>
          <a:xfrm>
            <a:off x="2935818" y="1671638"/>
            <a:ext cx="227964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46"/>
          <p:cNvCxnSpPr/>
          <p:nvPr/>
        </p:nvCxnSpPr>
        <p:spPr>
          <a:xfrm>
            <a:off x="5505451" y="1671638"/>
            <a:ext cx="4466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48"/>
          <p:cNvCxnSpPr/>
          <p:nvPr/>
        </p:nvCxnSpPr>
        <p:spPr>
          <a:xfrm>
            <a:off x="6079067" y="1671638"/>
            <a:ext cx="22436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51"/>
          <p:cNvCxnSpPr/>
          <p:nvPr/>
        </p:nvCxnSpPr>
        <p:spPr>
          <a:xfrm>
            <a:off x="6421967" y="1673225"/>
            <a:ext cx="22225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54"/>
          <p:cNvGraphicFramePr>
            <a:graphicFrameLocks noGrp="1"/>
          </p:cNvGraphicFramePr>
          <p:nvPr/>
        </p:nvGraphicFramePr>
        <p:xfrm>
          <a:off x="965200" y="2203450"/>
          <a:ext cx="1843617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539">
                  <a:extLst>
                    <a:ext uri="{9D8B030D-6E8A-4147-A177-3AD203B41FA5}"/>
                  </a:extLst>
                </a:gridCol>
                <a:gridCol w="614539">
                  <a:extLst>
                    <a:ext uri="{9D8B030D-6E8A-4147-A177-3AD203B41FA5}"/>
                  </a:extLst>
                </a:gridCol>
                <a:gridCol w="614539">
                  <a:extLst>
                    <a:ext uri="{9D8B030D-6E8A-4147-A177-3AD203B41FA5}"/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121929" marR="121929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121929" marR="121929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121929" marR="121929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121929" marR="121929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121929" marR="121929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121929" marR="121929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121929" marR="121929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121929" marR="121929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121929" marR="121929" marT="45733" marB="4573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2" name="表格 55"/>
          <p:cNvGraphicFramePr>
            <a:graphicFrameLocks noGrp="1"/>
          </p:cNvGraphicFramePr>
          <p:nvPr/>
        </p:nvGraphicFramePr>
        <p:xfrm>
          <a:off x="1989667" y="2368551"/>
          <a:ext cx="1864785" cy="1111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595">
                  <a:extLst>
                    <a:ext uri="{9D8B030D-6E8A-4147-A177-3AD203B41FA5}"/>
                  </a:extLst>
                </a:gridCol>
                <a:gridCol w="621595">
                  <a:extLst>
                    <a:ext uri="{9D8B030D-6E8A-4147-A177-3AD203B41FA5}"/>
                  </a:extLst>
                </a:gridCol>
                <a:gridCol w="621595">
                  <a:extLst>
                    <a:ext uri="{9D8B030D-6E8A-4147-A177-3AD203B41FA5}"/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121908" marR="121908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121908" marR="121908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121908" marR="121908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121908" marR="121908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121908" marR="121908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121908" marR="121908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121908" marR="121908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121908" marR="121908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121908" marR="121908" marT="45668" marB="4566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3" name="文字方塊 56"/>
          <p:cNvSpPr txBox="1">
            <a:spLocks noChangeArrowheads="1"/>
          </p:cNvSpPr>
          <p:nvPr/>
        </p:nvSpPr>
        <p:spPr bwMode="auto">
          <a:xfrm>
            <a:off x="4828117" y="2452688"/>
            <a:ext cx="2402416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/>
              <a:t>There are </a:t>
            </a:r>
            <a:r>
              <a:rPr lang="en-US" altLang="zh-TW">
                <a:solidFill>
                  <a:srgbClr val="FF0000"/>
                </a:solidFill>
              </a:rPr>
              <a:t>25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3x3</a:t>
            </a:r>
            <a:r>
              <a:rPr lang="en-US" altLang="zh-TW"/>
              <a:t> filters.</a:t>
            </a:r>
            <a:endParaRPr lang="zh-TW" altLang="en-US"/>
          </a:p>
        </p:txBody>
      </p:sp>
      <p:sp>
        <p:nvSpPr>
          <p:cNvPr id="24" name="文字方塊 57"/>
          <p:cNvSpPr txBox="1">
            <a:spLocks noChangeArrowheads="1"/>
          </p:cNvSpPr>
          <p:nvPr/>
        </p:nvSpPr>
        <p:spPr bwMode="auto">
          <a:xfrm>
            <a:off x="3903133" y="2522539"/>
            <a:ext cx="92286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2800"/>
              <a:t>……</a:t>
            </a:r>
            <a:endParaRPr lang="zh-TW" altLang="en-US" sz="2800"/>
          </a:p>
        </p:txBody>
      </p:sp>
      <p:sp>
        <p:nvSpPr>
          <p:cNvPr id="25" name="文字方塊 58"/>
          <p:cNvSpPr txBox="1">
            <a:spLocks noChangeArrowheads="1"/>
          </p:cNvSpPr>
          <p:nvPr/>
        </p:nvSpPr>
        <p:spPr bwMode="auto">
          <a:xfrm>
            <a:off x="1640418" y="3489325"/>
            <a:ext cx="526838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2000"/>
              <a:t>Input_shape = ( 28 , 28 , 1)</a:t>
            </a:r>
            <a:endParaRPr lang="zh-TW" altLang="en-US" sz="2000"/>
          </a:p>
        </p:txBody>
      </p:sp>
      <p:sp>
        <p:nvSpPr>
          <p:cNvPr id="26" name="文字方塊 59"/>
          <p:cNvSpPr txBox="1">
            <a:spLocks noChangeArrowheads="1"/>
          </p:cNvSpPr>
          <p:nvPr/>
        </p:nvSpPr>
        <p:spPr bwMode="auto">
          <a:xfrm>
            <a:off x="3860801" y="4114800"/>
            <a:ext cx="35284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1800"/>
              <a:t>1: black/white, 3: RGB</a:t>
            </a:r>
            <a:endParaRPr lang="zh-TW" altLang="en-US" sz="1800"/>
          </a:p>
        </p:txBody>
      </p:sp>
      <p:sp>
        <p:nvSpPr>
          <p:cNvPr id="27" name="文字方塊 60"/>
          <p:cNvSpPr txBox="1">
            <a:spLocks noChangeArrowheads="1"/>
          </p:cNvSpPr>
          <p:nvPr/>
        </p:nvSpPr>
        <p:spPr bwMode="auto">
          <a:xfrm>
            <a:off x="1320801" y="4038600"/>
            <a:ext cx="269875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1800"/>
              <a:t>28 x 28 pixels</a:t>
            </a:r>
            <a:endParaRPr lang="zh-TW" altLang="en-US" sz="1800"/>
          </a:p>
        </p:txBody>
      </p:sp>
      <p:sp>
        <p:nvSpPr>
          <p:cNvPr id="28" name="橢圓 61"/>
          <p:cNvSpPr>
            <a:spLocks noChangeArrowheads="1"/>
          </p:cNvSpPr>
          <p:nvPr/>
        </p:nvSpPr>
        <p:spPr bwMode="auto">
          <a:xfrm>
            <a:off x="2203451" y="5118100"/>
            <a:ext cx="840316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9" name="橢圓 62"/>
          <p:cNvSpPr>
            <a:spLocks noChangeArrowheads="1"/>
          </p:cNvSpPr>
          <p:nvPr/>
        </p:nvSpPr>
        <p:spPr bwMode="auto">
          <a:xfrm>
            <a:off x="3139018" y="5118100"/>
            <a:ext cx="840316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0" name="橢圓 63"/>
          <p:cNvSpPr>
            <a:spLocks noChangeArrowheads="1"/>
          </p:cNvSpPr>
          <p:nvPr/>
        </p:nvSpPr>
        <p:spPr bwMode="auto">
          <a:xfrm>
            <a:off x="2194985" y="5838825"/>
            <a:ext cx="840316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64"/>
          <p:cNvSpPr>
            <a:spLocks noChangeArrowheads="1"/>
          </p:cNvSpPr>
          <p:nvPr/>
        </p:nvSpPr>
        <p:spPr bwMode="auto">
          <a:xfrm>
            <a:off x="3128434" y="5838825"/>
            <a:ext cx="84031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矩形 65"/>
          <p:cNvSpPr/>
          <p:nvPr/>
        </p:nvSpPr>
        <p:spPr>
          <a:xfrm>
            <a:off x="2203451" y="5092701"/>
            <a:ext cx="1775883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橢圓 66"/>
          <p:cNvSpPr>
            <a:spLocks noChangeArrowheads="1"/>
          </p:cNvSpPr>
          <p:nvPr/>
        </p:nvSpPr>
        <p:spPr bwMode="auto">
          <a:xfrm>
            <a:off x="5253567" y="5130800"/>
            <a:ext cx="840317" cy="630238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矩形 70"/>
          <p:cNvSpPr/>
          <p:nvPr/>
        </p:nvSpPr>
        <p:spPr>
          <a:xfrm>
            <a:off x="5253567" y="5105401"/>
            <a:ext cx="1775884" cy="137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箭號: 向右 71"/>
          <p:cNvSpPr/>
          <p:nvPr/>
        </p:nvSpPr>
        <p:spPr>
          <a:xfrm>
            <a:off x="4110567" y="5583239"/>
            <a:ext cx="1043517" cy="4778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矩形 72"/>
          <p:cNvSpPr/>
          <p:nvPr/>
        </p:nvSpPr>
        <p:spPr>
          <a:xfrm>
            <a:off x="499533" y="1258888"/>
            <a:ext cx="7154333" cy="32131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矩形 73"/>
          <p:cNvSpPr/>
          <p:nvPr/>
        </p:nvSpPr>
        <p:spPr>
          <a:xfrm>
            <a:off x="1629834" y="4598989"/>
            <a:ext cx="6034617" cy="20542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8" name="直線單箭頭接點 75"/>
          <p:cNvCxnSpPr/>
          <p:nvPr/>
        </p:nvCxnSpPr>
        <p:spPr>
          <a:xfrm flipH="1">
            <a:off x="7664451" y="2152650"/>
            <a:ext cx="747183" cy="8207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7"/>
          <p:cNvCxnSpPr>
            <a:endCxn id="37" idx="3"/>
          </p:cNvCxnSpPr>
          <p:nvPr/>
        </p:nvCxnSpPr>
        <p:spPr>
          <a:xfrm flipH="1">
            <a:off x="7664451" y="3252788"/>
            <a:ext cx="747183" cy="23733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81"/>
          <p:cNvCxnSpPr/>
          <p:nvPr/>
        </p:nvCxnSpPr>
        <p:spPr>
          <a:xfrm>
            <a:off x="5486400" y="3886200"/>
            <a:ext cx="366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82"/>
          <p:cNvCxnSpPr/>
          <p:nvPr/>
        </p:nvCxnSpPr>
        <p:spPr>
          <a:xfrm>
            <a:off x="4165600" y="3886200"/>
            <a:ext cx="11260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84"/>
          <p:cNvCxnSpPr>
            <a:cxnSpLocks/>
          </p:cNvCxnSpPr>
          <p:nvPr/>
        </p:nvCxnSpPr>
        <p:spPr>
          <a:xfrm flipH="1">
            <a:off x="5283200" y="3886200"/>
            <a:ext cx="389467" cy="2476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86"/>
          <p:cNvCxnSpPr>
            <a:cxnSpLocks/>
          </p:cNvCxnSpPr>
          <p:nvPr/>
        </p:nvCxnSpPr>
        <p:spPr>
          <a:xfrm flipH="1">
            <a:off x="3048001" y="3886200"/>
            <a:ext cx="1655233" cy="21113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534" y="1708150"/>
            <a:ext cx="1699684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接點 52"/>
          <p:cNvCxnSpPr/>
          <p:nvPr/>
        </p:nvCxnSpPr>
        <p:spPr>
          <a:xfrm>
            <a:off x="2728384" y="1908175"/>
            <a:ext cx="37084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8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/>
          <p:cNvSpPr txBox="1"/>
          <p:nvPr/>
        </p:nvSpPr>
        <p:spPr>
          <a:xfrm>
            <a:off x="4121394" y="141751"/>
            <a:ext cx="7387167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Only modified the </a:t>
            </a:r>
            <a:r>
              <a:rPr lang="en-US" altLang="zh-TW" sz="2000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2000" dirty="0">
                <a:solidFill>
                  <a:srgbClr val="000000"/>
                </a:solidFill>
              </a:rPr>
              <a:t>and </a:t>
            </a:r>
            <a:r>
              <a:rPr lang="en-US" altLang="zh-TW" sz="2000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2000" b="1" i="1" dirty="0">
              <a:solidFill>
                <a:srgbClr val="000000"/>
              </a:solidFill>
            </a:endParaRPr>
          </a:p>
        </p:txBody>
      </p:sp>
      <p:sp>
        <p:nvSpPr>
          <p:cNvPr id="36868" name="矩形 9"/>
          <p:cNvSpPr>
            <a:spLocks noChangeArrowheads="1"/>
          </p:cNvSpPr>
          <p:nvPr/>
        </p:nvSpPr>
        <p:spPr bwMode="auto">
          <a:xfrm>
            <a:off x="711200" y="265114"/>
            <a:ext cx="2481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2800" b="1" i="1" u="sng"/>
              <a:t>CNN in Keras</a:t>
            </a:r>
            <a:endParaRPr lang="zh-TW" altLang="en-US" sz="2800" b="1" i="1" u="sng"/>
          </a:p>
        </p:txBody>
      </p:sp>
      <p:sp>
        <p:nvSpPr>
          <p:cNvPr id="6" name="矩形 28"/>
          <p:cNvSpPr/>
          <p:nvPr/>
        </p:nvSpPr>
        <p:spPr>
          <a:xfrm>
            <a:off x="8411344" y="1874056"/>
            <a:ext cx="2315632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29"/>
          <p:cNvSpPr/>
          <p:nvPr/>
        </p:nvSpPr>
        <p:spPr>
          <a:xfrm>
            <a:off x="8411344" y="2974068"/>
            <a:ext cx="2315632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矩形 30"/>
          <p:cNvSpPr/>
          <p:nvPr/>
        </p:nvSpPr>
        <p:spPr>
          <a:xfrm>
            <a:off x="8411344" y="4042281"/>
            <a:ext cx="2315632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矩形 31"/>
          <p:cNvSpPr/>
          <p:nvPr/>
        </p:nvSpPr>
        <p:spPr>
          <a:xfrm>
            <a:off x="8411344" y="5075533"/>
            <a:ext cx="2315632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向下箭號 11"/>
          <p:cNvSpPr/>
          <p:nvPr/>
        </p:nvSpPr>
        <p:spPr>
          <a:xfrm>
            <a:off x="9237134" y="1397001"/>
            <a:ext cx="728133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向下箭號 17"/>
          <p:cNvSpPr/>
          <p:nvPr/>
        </p:nvSpPr>
        <p:spPr>
          <a:xfrm>
            <a:off x="9237134" y="2506663"/>
            <a:ext cx="728133" cy="442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向下箭號 18"/>
          <p:cNvSpPr/>
          <p:nvPr/>
        </p:nvSpPr>
        <p:spPr>
          <a:xfrm>
            <a:off x="9237134" y="3598864"/>
            <a:ext cx="728133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向下箭號 19"/>
          <p:cNvSpPr/>
          <p:nvPr/>
        </p:nvSpPr>
        <p:spPr>
          <a:xfrm>
            <a:off x="9237134" y="4633914"/>
            <a:ext cx="728133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885" name="文字方塊 41"/>
          <p:cNvSpPr txBox="1">
            <a:spLocks noChangeArrowheads="1"/>
          </p:cNvSpPr>
          <p:nvPr/>
        </p:nvSpPr>
        <p:spPr bwMode="auto">
          <a:xfrm>
            <a:off x="8255000" y="973138"/>
            <a:ext cx="272838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000"/>
              <a:t>Input</a:t>
            </a:r>
            <a:endParaRPr lang="zh-TW" altLang="en-US" sz="2000"/>
          </a:p>
        </p:txBody>
      </p:sp>
      <p:pic>
        <p:nvPicPr>
          <p:cNvPr id="1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1" y="1874838"/>
            <a:ext cx="6489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119438"/>
            <a:ext cx="5562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4197350"/>
            <a:ext cx="589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1" y="5238751"/>
            <a:ext cx="5626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22"/>
          <p:cNvSpPr txBox="1">
            <a:spLocks noChangeArrowheads="1"/>
          </p:cNvSpPr>
          <p:nvPr/>
        </p:nvSpPr>
        <p:spPr bwMode="auto">
          <a:xfrm>
            <a:off x="5185834" y="1333500"/>
            <a:ext cx="2233084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1 x 28 x 28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文字方塊 23"/>
          <p:cNvSpPr txBox="1">
            <a:spLocks noChangeArrowheads="1"/>
          </p:cNvSpPr>
          <p:nvPr/>
        </p:nvSpPr>
        <p:spPr bwMode="auto">
          <a:xfrm>
            <a:off x="5181601" y="2514600"/>
            <a:ext cx="2233084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25 x 26 x 26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文字方塊 24"/>
          <p:cNvSpPr txBox="1">
            <a:spLocks noChangeArrowheads="1"/>
          </p:cNvSpPr>
          <p:nvPr/>
        </p:nvSpPr>
        <p:spPr bwMode="auto">
          <a:xfrm>
            <a:off x="5185834" y="3513138"/>
            <a:ext cx="2233084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25 x 13 x 13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文字方塊 25"/>
          <p:cNvSpPr txBox="1">
            <a:spLocks noChangeArrowheads="1"/>
          </p:cNvSpPr>
          <p:nvPr/>
        </p:nvSpPr>
        <p:spPr bwMode="auto">
          <a:xfrm>
            <a:off x="5185834" y="4595813"/>
            <a:ext cx="2233084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11 x 11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文字方塊 26"/>
          <p:cNvSpPr txBox="1">
            <a:spLocks noChangeArrowheads="1"/>
          </p:cNvSpPr>
          <p:nvPr/>
        </p:nvSpPr>
        <p:spPr bwMode="auto">
          <a:xfrm>
            <a:off x="5185834" y="5624513"/>
            <a:ext cx="2233084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chemeClr val="dk1"/>
                </a:solidFill>
                <a:latin typeface="+mn-lt"/>
                <a:ea typeface="+mn-ea"/>
              </a:rPr>
              <a:t>50 x 5 x 5</a:t>
            </a:r>
            <a:endParaRPr lang="zh-TW" altLang="en-US" sz="20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cxnSp>
        <p:nvCxnSpPr>
          <p:cNvPr id="24" name="直線單箭頭接點 32"/>
          <p:cNvCxnSpPr>
            <a:endCxn id="15" idx="3"/>
          </p:cNvCxnSpPr>
          <p:nvPr/>
        </p:nvCxnSpPr>
        <p:spPr>
          <a:xfrm flipH="1" flipV="1">
            <a:off x="7429500" y="2151064"/>
            <a:ext cx="982133" cy="15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7"/>
          <p:cNvCxnSpPr/>
          <p:nvPr/>
        </p:nvCxnSpPr>
        <p:spPr>
          <a:xfrm flipH="1" flipV="1">
            <a:off x="7429500" y="3249614"/>
            <a:ext cx="982133" cy="31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8"/>
          <p:cNvCxnSpPr/>
          <p:nvPr/>
        </p:nvCxnSpPr>
        <p:spPr>
          <a:xfrm flipH="1" flipV="1">
            <a:off x="7429500" y="4352925"/>
            <a:ext cx="982133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/>
          <p:cNvCxnSpPr/>
          <p:nvPr/>
        </p:nvCxnSpPr>
        <p:spPr>
          <a:xfrm flipH="1" flipV="1">
            <a:off x="7440084" y="5400675"/>
            <a:ext cx="982133" cy="15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"/>
          <p:cNvSpPr txBox="1">
            <a:spLocks noChangeArrowheads="1"/>
          </p:cNvSpPr>
          <p:nvPr/>
        </p:nvSpPr>
        <p:spPr bwMode="auto">
          <a:xfrm>
            <a:off x="95252" y="2309814"/>
            <a:ext cx="4210049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2000"/>
              <a:t>How many parameters for each filter?</a:t>
            </a:r>
            <a:endParaRPr lang="zh-TW" altLang="en-US" sz="2000"/>
          </a:p>
        </p:txBody>
      </p:sp>
      <p:sp>
        <p:nvSpPr>
          <p:cNvPr id="29" name="文字方塊 27"/>
          <p:cNvSpPr txBox="1">
            <a:spLocks noChangeArrowheads="1"/>
          </p:cNvSpPr>
          <p:nvPr/>
        </p:nvSpPr>
        <p:spPr bwMode="auto">
          <a:xfrm>
            <a:off x="63501" y="4406901"/>
            <a:ext cx="421216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2000"/>
              <a:t>How many parameters</a:t>
            </a:r>
          </a:p>
          <a:p>
            <a:pPr eaLnBrk="1" hangingPunct="1"/>
            <a:r>
              <a:rPr lang="en-US" altLang="zh-TW" sz="2000"/>
              <a:t>for each filter?</a:t>
            </a:r>
            <a:endParaRPr lang="zh-TW" altLang="en-US"/>
          </a:p>
        </p:txBody>
      </p:sp>
      <p:sp>
        <p:nvSpPr>
          <p:cNvPr id="30" name="文字方塊 3"/>
          <p:cNvSpPr txBox="1"/>
          <p:nvPr/>
        </p:nvSpPr>
        <p:spPr>
          <a:xfrm>
            <a:off x="4231372" y="2507093"/>
            <a:ext cx="650413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/>
              <a:t>9</a:t>
            </a:r>
            <a:endParaRPr lang="zh-TW" altLang="en-US" sz="2000" dirty="0"/>
          </a:p>
        </p:txBody>
      </p:sp>
      <p:sp>
        <p:nvSpPr>
          <p:cNvPr id="31" name="文字方塊 40"/>
          <p:cNvSpPr txBox="1"/>
          <p:nvPr/>
        </p:nvSpPr>
        <p:spPr>
          <a:xfrm>
            <a:off x="3759201" y="4495800"/>
            <a:ext cx="1269135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225=</a:t>
            </a:r>
          </a:p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25x9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pic>
        <p:nvPicPr>
          <p:cNvPr id="32" name="圖片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67" y="2132013"/>
            <a:ext cx="1699684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26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B67570-5F6A-4037-8BD0-06E179BD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8DF1AD-295D-461C-8A1B-CD08F1E8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Automating automation</a:t>
            </a:r>
          </a:p>
          <a:p>
            <a:r>
              <a:rPr lang="en-US" dirty="0"/>
              <a:t>Recommendation Systems</a:t>
            </a:r>
          </a:p>
          <a:p>
            <a:r>
              <a:rPr lang="en-US" dirty="0"/>
              <a:t>Classifications </a:t>
            </a:r>
          </a:p>
          <a:p>
            <a:r>
              <a:rPr lang="en-US" dirty="0"/>
              <a:t>Text Summarization of images</a:t>
            </a:r>
          </a:p>
          <a:p>
            <a:r>
              <a:rPr lang="en-US" dirty="0"/>
              <a:t>Face Detection</a:t>
            </a:r>
          </a:p>
          <a:p>
            <a:r>
              <a:rPr lang="en-US" dirty="0"/>
              <a:t>Face Recognition</a:t>
            </a:r>
          </a:p>
          <a:p>
            <a:r>
              <a:rPr lang="en-US" dirty="0"/>
              <a:t>Autocomplete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447BC-81C9-4282-B7F3-A5E0A51A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490EB5-05C2-4296-91B7-97475474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Supervised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Unsupervised Learning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Reinforcement </a:t>
            </a:r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68595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E8415-389C-4778-8B97-FA6575C7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7D8148-CF2A-4ED3-90C2-7DE3B92F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data entry has a corresponding label attached to it.</a:t>
            </a:r>
          </a:p>
          <a:p>
            <a:r>
              <a:rPr lang="en-US" dirty="0"/>
              <a:t>A data entry can have multiple features but only a single feature which the system predicts after the training of the algorithm being used.</a:t>
            </a:r>
          </a:p>
          <a:p>
            <a:r>
              <a:rPr lang="en-US" dirty="0" smtClean="0"/>
              <a:t>E.g. </a:t>
            </a:r>
            <a:r>
              <a:rPr lang="en-US" dirty="0"/>
              <a:t>: 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Classifiers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Regression Problems (Predicting some continuous values)</a:t>
            </a:r>
          </a:p>
        </p:txBody>
      </p:sp>
    </p:spTree>
    <p:extLst>
      <p:ext uri="{BB962C8B-B14F-4D97-AF65-F5344CB8AC3E}">
        <p14:creationId xmlns:p14="http://schemas.microsoft.com/office/powerpoint/2010/main" val="24796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01967-01DD-46AF-81B4-9BB05F90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7404FE-1406-40B6-8535-515C61EA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Any data entry does not have any type of label attached to it.</a:t>
            </a:r>
          </a:p>
          <a:p>
            <a:r>
              <a:rPr lang="en-US" dirty="0"/>
              <a:t>We generally try to group the data on the basis of their features and then attach some labels to it.</a:t>
            </a:r>
          </a:p>
          <a:p>
            <a:r>
              <a:rPr lang="en-US" dirty="0"/>
              <a:t>After the above process unsupervised learning problems can </a:t>
            </a:r>
            <a:r>
              <a:rPr lang="en-US" dirty="0" err="1"/>
              <a:t>ve</a:t>
            </a:r>
            <a:r>
              <a:rPr lang="en-US" dirty="0"/>
              <a:t> treated as supervised learning problems</a:t>
            </a:r>
          </a:p>
          <a:p>
            <a:r>
              <a:rPr lang="en-US" dirty="0" smtClean="0"/>
              <a:t>E.g</a:t>
            </a:r>
            <a:r>
              <a:rPr lang="en-US" dirty="0" smtClean="0"/>
              <a:t>. </a:t>
            </a:r>
            <a:r>
              <a:rPr lang="en-US" dirty="0" smtClean="0"/>
              <a:t>: </a:t>
            </a:r>
            <a:r>
              <a:rPr lang="en-US" dirty="0"/>
              <a:t>Recommendation Systems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83785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4B23D-3414-40C1-894A-50D92B76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0DCBF2-2451-47DC-8BC6-9F162A60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Determines how software agents ought to take actions in an environment so as to maximize some notion of cumulative reward.</a:t>
            </a:r>
          </a:p>
          <a:p>
            <a:r>
              <a:rPr lang="en-US" dirty="0"/>
              <a:t>For every successful completion of a task, rewards are given</a:t>
            </a:r>
          </a:p>
          <a:p>
            <a:r>
              <a:rPr lang="en-US" dirty="0"/>
              <a:t>The approach is similar to that of training animals</a:t>
            </a:r>
          </a:p>
          <a:p>
            <a:r>
              <a:rPr lang="en-US" dirty="0" smtClean="0"/>
              <a:t>E.g. </a:t>
            </a:r>
            <a:r>
              <a:rPr lang="en-US" dirty="0"/>
              <a:t>: Game playing, Artificial simulations </a:t>
            </a:r>
          </a:p>
        </p:txBody>
      </p:sp>
    </p:spTree>
    <p:extLst>
      <p:ext uri="{BB962C8B-B14F-4D97-AF65-F5344CB8AC3E}">
        <p14:creationId xmlns:p14="http://schemas.microsoft.com/office/powerpoint/2010/main" val="393226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41DABC-88AA-4C8C-8FE2-271B206C5D9E}"/>
              </a:ext>
            </a:extLst>
          </p:cNvPr>
          <p:cNvSpPr txBox="1"/>
          <p:nvPr/>
        </p:nvSpPr>
        <p:spPr>
          <a:xfrm>
            <a:off x="1636888" y="1061155"/>
            <a:ext cx="89182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project uses the approach of supervised learning, and the algorithm that we have used is called Convolutional Neural Network (also known as CNNs and </a:t>
            </a:r>
            <a:r>
              <a:rPr lang="en-US" sz="2800" dirty="0" err="1"/>
              <a:t>ConvNets</a:t>
            </a:r>
            <a:r>
              <a:rPr lang="en-US" sz="2800" dirty="0"/>
              <a:t>).</a:t>
            </a:r>
          </a:p>
          <a:p>
            <a:endParaRPr lang="en-US" sz="2800" dirty="0"/>
          </a:p>
          <a:p>
            <a:r>
              <a:rPr lang="en-US" sz="2800" dirty="0"/>
              <a:t>The steps taken to classify flowers we have used are : </a:t>
            </a:r>
          </a:p>
          <a:p>
            <a:endParaRPr lang="en-US" sz="2800" dirty="0"/>
          </a:p>
          <a:p>
            <a:r>
              <a:rPr lang="en-US" sz="2800" dirty="0"/>
              <a:t>1) Image acquisition,</a:t>
            </a:r>
          </a:p>
          <a:p>
            <a:r>
              <a:rPr lang="en-US" sz="2800" dirty="0"/>
              <a:t>2) Image preprocessing,</a:t>
            </a:r>
          </a:p>
          <a:p>
            <a:r>
              <a:rPr lang="en-US" sz="2800" dirty="0"/>
              <a:t>3) Image recognition, and</a:t>
            </a:r>
          </a:p>
          <a:p>
            <a:r>
              <a:rPr lang="en-US" sz="2800" dirty="0"/>
              <a:t>4) Display result</a:t>
            </a:r>
          </a:p>
        </p:txBody>
      </p:sp>
    </p:spTree>
    <p:extLst>
      <p:ext uri="{BB962C8B-B14F-4D97-AF65-F5344CB8AC3E}">
        <p14:creationId xmlns:p14="http://schemas.microsoft.com/office/powerpoint/2010/main" val="312956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8A1F30-5469-452A-9970-97506D08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Explained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7048DA-CB01-4CD2-B8F2-BA0FFDD7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/>
              <a:t>Image acquisition : The image dataset is downloaded from Kaggle </a:t>
            </a:r>
          </a:p>
          <a:p>
            <a:pPr marL="0" indent="0">
              <a:buNone/>
            </a:pPr>
            <a:r>
              <a:rPr lang="en-US" sz="4400" dirty="0"/>
              <a:t>    URL : </a:t>
            </a:r>
            <a:r>
              <a:rPr lang="en-US" sz="4400" dirty="0">
                <a:hlinkClick r:id="rId2"/>
              </a:rPr>
              <a:t>https://www.kaggle.com/alxmamaev/flowers-recognition</a:t>
            </a:r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Image Preprocessing : The size of the images is too large and have different resolutions and aspect ratio so all the images are resized to a resolution of 100x100 pixels and hence to an aspect ratio of 1:1</a:t>
            </a:r>
          </a:p>
          <a:p>
            <a:endParaRPr lang="en-US" sz="4400" dirty="0"/>
          </a:p>
          <a:p>
            <a:r>
              <a:rPr lang="en-US" sz="4400" dirty="0"/>
              <a:t>Image Recognition : A </a:t>
            </a:r>
            <a:r>
              <a:rPr lang="en-US" sz="4400" dirty="0" err="1"/>
              <a:t>numpy</a:t>
            </a:r>
            <a:r>
              <a:rPr lang="en-US" sz="4400" dirty="0"/>
              <a:t> array consisting the R,G,B values of the images is fed to a CNN and it predicts a label (in this case the name of the flower).</a:t>
            </a:r>
          </a:p>
          <a:p>
            <a:endParaRPr lang="en-US" sz="4400" dirty="0"/>
          </a:p>
          <a:p>
            <a:r>
              <a:rPr lang="en-US" sz="4400" dirty="0"/>
              <a:t>Displaying Result : The results are tested on 649 images and validated on the same number of images.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6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1801</Words>
  <Application>Microsoft Office PowerPoint</Application>
  <PresentationFormat>Custom</PresentationFormat>
  <Paragraphs>1022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方程式</vt:lpstr>
      <vt:lpstr>MACHINE LEARNING</vt:lpstr>
      <vt:lpstr>What is Machine Learning ?</vt:lpstr>
      <vt:lpstr>Applications of Machine Learning</vt:lpstr>
      <vt:lpstr>Types of Machine Learning</vt:lpstr>
      <vt:lpstr>Supervised Learning </vt:lpstr>
      <vt:lpstr>Unsupervised Learning</vt:lpstr>
      <vt:lpstr>Reinforcement Learning</vt:lpstr>
      <vt:lpstr>PowerPoint Presentation</vt:lpstr>
      <vt:lpstr>Process Explained Further</vt:lpstr>
      <vt:lpstr>A convolutional layer</vt:lpstr>
      <vt:lpstr>Convolution</vt:lpstr>
      <vt:lpstr>Convolution</vt:lpstr>
      <vt:lpstr>Convolution</vt:lpstr>
      <vt:lpstr>Convolution</vt:lpstr>
      <vt:lpstr>Convolution</vt:lpstr>
      <vt:lpstr>Color image: RGB 3 channels</vt:lpstr>
      <vt:lpstr>PowerPoint Presentation</vt:lpstr>
      <vt:lpstr>PowerPoint Presentation</vt:lpstr>
      <vt:lpstr>PowerPoint Presentation</vt:lpstr>
      <vt:lpstr>The whole CNN</vt:lpstr>
      <vt:lpstr>Max Pooling</vt:lpstr>
      <vt:lpstr>Why Pooling</vt:lpstr>
      <vt:lpstr>A CNN compresses a fully connected network in two ways:</vt:lpstr>
      <vt:lpstr>Max Pooling</vt:lpstr>
      <vt:lpstr>The whole CNN</vt:lpstr>
      <vt:lpstr>The whole CNN</vt:lpstr>
      <vt:lpstr>Flattening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Harsh Gupta</dc:creator>
  <cp:lastModifiedBy>manish kumar</cp:lastModifiedBy>
  <cp:revision>8</cp:revision>
  <dcterms:created xsi:type="dcterms:W3CDTF">2018-09-24T18:45:04Z</dcterms:created>
  <dcterms:modified xsi:type="dcterms:W3CDTF">2018-09-24T20:40:21Z</dcterms:modified>
</cp:coreProperties>
</file>