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2" r:id="rId5"/>
    <p:sldId id="263" r:id="rId6"/>
    <p:sldId id="266" r:id="rId7"/>
    <p:sldId id="267" r:id="rId8"/>
    <p:sldId id="268" r:id="rId9"/>
    <p:sldId id="282" r:id="rId10"/>
    <p:sldId id="320" r:id="rId11"/>
    <p:sldId id="321" r:id="rId12"/>
    <p:sldId id="269" r:id="rId13"/>
    <p:sldId id="270" r:id="rId14"/>
    <p:sldId id="271" r:id="rId15"/>
    <p:sldId id="272" r:id="rId16"/>
    <p:sldId id="273" r:id="rId17"/>
    <p:sldId id="274" r:id="rId18"/>
    <p:sldId id="275" r:id="rId19"/>
    <p:sldId id="276" r:id="rId20"/>
    <p:sldId id="322" r:id="rId21"/>
    <p:sldId id="323" r:id="rId22"/>
    <p:sldId id="324" r:id="rId23"/>
    <p:sldId id="325" r:id="rId24"/>
    <p:sldId id="264" r:id="rId25"/>
    <p:sldId id="265" r:id="rId26"/>
    <p:sldId id="326" r:id="rId27"/>
    <p:sldId id="327" r:id="rId28"/>
    <p:sldId id="328" r:id="rId29"/>
    <p:sldId id="329" r:id="rId30"/>
    <p:sldId id="330" r:id="rId31"/>
    <p:sldId id="331" r:id="rId32"/>
    <p:sldId id="332" r:id="rId33"/>
    <p:sldId id="277" r:id="rId34"/>
    <p:sldId id="279" r:id="rId35"/>
    <p:sldId id="280" r:id="rId36"/>
    <p:sldId id="285" r:id="rId37"/>
    <p:sldId id="259" r:id="rId38"/>
    <p:sldId id="260" r:id="rId39"/>
    <p:sldId id="261" r:id="rId40"/>
    <p:sldId id="333" r:id="rId41"/>
    <p:sldId id="334" r:id="rId42"/>
    <p:sldId id="335" r:id="rId43"/>
    <p:sldId id="336" r:id="rId44"/>
    <p:sldId id="337" r:id="rId45"/>
    <p:sldId id="338" r:id="rId46"/>
    <p:sldId id="339" r:id="rId47"/>
    <p:sldId id="340" r:id="rId48"/>
    <p:sldId id="34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CFCBD-9DD6-4F22-8C65-4C2002453C9A}">
          <p14:sldIdLst>
            <p14:sldId id="256"/>
            <p14:sldId id="257"/>
            <p14:sldId id="258"/>
            <p14:sldId id="262"/>
            <p14:sldId id="263"/>
            <p14:sldId id="266"/>
            <p14:sldId id="267"/>
            <p14:sldId id="268"/>
            <p14:sldId id="282"/>
            <p14:sldId id="320"/>
            <p14:sldId id="321"/>
            <p14:sldId id="269"/>
            <p14:sldId id="270"/>
            <p14:sldId id="271"/>
            <p14:sldId id="272"/>
            <p14:sldId id="273"/>
            <p14:sldId id="274"/>
            <p14:sldId id="275"/>
            <p14:sldId id="276"/>
            <p14:sldId id="322"/>
            <p14:sldId id="323"/>
            <p14:sldId id="324"/>
            <p14:sldId id="325"/>
            <p14:sldId id="264"/>
            <p14:sldId id="265"/>
            <p14:sldId id="326"/>
            <p14:sldId id="327"/>
            <p14:sldId id="328"/>
            <p14:sldId id="329"/>
            <p14:sldId id="330"/>
            <p14:sldId id="331"/>
            <p14:sldId id="332"/>
            <p14:sldId id="277"/>
            <p14:sldId id="279"/>
            <p14:sldId id="280"/>
            <p14:sldId id="285"/>
            <p14:sldId id="259"/>
            <p14:sldId id="260"/>
            <p14:sldId id="261"/>
            <p14:sldId id="333"/>
            <p14:sldId id="334"/>
            <p14:sldId id="335"/>
            <p14:sldId id="336"/>
            <p14:sldId id="337"/>
            <p14:sldId id="338"/>
            <p14:sldId id="339"/>
            <p14:sldId id="340"/>
            <p14:sldId id="341"/>
          </p14:sldIdLst>
        </p14:section>
        <p14:section name="Untitled Section" id="{D7B0F285-5FEA-472E-9AE9-2358C03C23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8FDD-E51C-4A38-81DF-3A86CC849EC9}" type="datetimeFigureOut">
              <a:rPr lang="en-IN" smtClean="0"/>
              <a:t>05-02-2020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A525-0603-4F71-808F-B07FDA9862D9}" type="slidenum">
              <a:rPr lang="en-IN" smtClean="0"/>
              <a:t>‹#›</a:t>
            </a:fld>
            <a:endParaRPr lang="en-IN"/>
          </a:p>
        </p:txBody>
      </p:sp>
    </p:spTree>
    <p:extLst>
      <p:ext uri="{BB962C8B-B14F-4D97-AF65-F5344CB8AC3E}">
        <p14:creationId xmlns:p14="http://schemas.microsoft.com/office/powerpoint/2010/main" val="2850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Devices</a:t>
            </a:r>
            <a:r>
              <a:rPr lang="en-US" baseline="0" dirty="0"/>
              <a:t> are accessed as files in </a:t>
            </a:r>
            <a:r>
              <a:rPr lang="en-US" baseline="0" dirty="0" err="1"/>
              <a:t>linux</a:t>
            </a:r>
            <a:r>
              <a:rPr lang="en-US" baseline="0" dirty="0"/>
              <a:t>. (confirm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Reads at most size bytes from the file (less if the read hits EOF before obtaining size bytes).</a:t>
            </a:r>
          </a:p>
          <a:p>
            <a:pPr marL="228600" indent="-228600">
              <a:buAutoNum type="arabicPeriod"/>
            </a:pPr>
            <a:r>
              <a:rPr lang="en-US" sz="1200" b="0" i="0" kern="1200" dirty="0">
                <a:solidFill>
                  <a:schemeClr val="tx1"/>
                </a:solidFill>
                <a:latin typeface="+mn-lt"/>
                <a:ea typeface="+mn-ea"/>
                <a:cs typeface="+mn-cs"/>
              </a:rPr>
              <a:t>Reads one entire line from the file. A </a:t>
            </a:r>
            <a:r>
              <a:rPr lang="en-US" sz="1200" b="1" i="0" kern="1200" dirty="0">
                <a:solidFill>
                  <a:schemeClr val="tx1"/>
                </a:solidFill>
                <a:latin typeface="+mn-lt"/>
                <a:ea typeface="+mn-ea"/>
                <a:cs typeface="+mn-cs"/>
              </a:rPr>
              <a:t>trailing newline character is kept in the string</a:t>
            </a:r>
            <a:r>
              <a:rPr lang="en-US" sz="1200" b="0" i="0" kern="1200" dirty="0">
                <a:solidFill>
                  <a:schemeClr val="tx1"/>
                </a:solidFill>
                <a:latin typeface="+mn-lt"/>
                <a:ea typeface="+mn-ea"/>
                <a:cs typeface="+mn-cs"/>
              </a:rPr>
              <a:t>. </a:t>
            </a:r>
            <a:r>
              <a:rPr lang="en-US" dirty="0"/>
              <a:t>Like read(), there is also an optional size option, which, if not provided, defaults to -1, meaning read until the line-ending characters (or EOF) are found. If present, it is possible that an incomplete line is returned if it exceeds size bytes.</a:t>
            </a:r>
            <a:endParaRPr lang="en-US" sz="1200" b="0" i="0" kern="1200" dirty="0">
              <a:solidFill>
                <a:schemeClr val="tx1"/>
              </a:solidFill>
              <a:latin typeface="+mn-lt"/>
              <a:ea typeface="+mn-ea"/>
              <a:cs typeface="+mn-cs"/>
            </a:endParaRPr>
          </a:p>
          <a:p>
            <a:pPr marL="228600" indent="-228600">
              <a:buAutoNum type="arabicPeriod"/>
            </a:pPr>
            <a:r>
              <a:rPr lang="en-US" sz="1200" b="0" i="0" kern="1200" dirty="0">
                <a:solidFill>
                  <a:schemeClr val="tx1"/>
                </a:solidFill>
                <a:latin typeface="+mn-lt"/>
                <a:ea typeface="+mn-ea"/>
                <a:cs typeface="+mn-cs"/>
              </a:rPr>
              <a:t>Reads until EOF using </a:t>
            </a:r>
            <a:r>
              <a:rPr lang="en-US" sz="1200" b="0" i="0" kern="1200" dirty="0" err="1">
                <a:solidFill>
                  <a:schemeClr val="tx1"/>
                </a:solidFill>
                <a:latin typeface="+mn-lt"/>
                <a:ea typeface="+mn-ea"/>
                <a:cs typeface="+mn-cs"/>
              </a:rPr>
              <a:t>readline</a:t>
            </a:r>
            <a:r>
              <a:rPr lang="en-US" sz="1200" b="0" i="0" kern="1200" dirty="0">
                <a:solidFill>
                  <a:schemeClr val="tx1"/>
                </a:solidFill>
                <a:latin typeface="+mn-lt"/>
                <a:ea typeface="+mn-ea"/>
                <a:cs typeface="+mn-cs"/>
              </a:rPr>
              <a:t>() and return a list containing the lines. If the optional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argument is present, instead of reading up to EOF, whole lines </a:t>
            </a:r>
            <a:r>
              <a:rPr lang="en-US" sz="1200" b="0" i="0" kern="1200" dirty="0" err="1">
                <a:solidFill>
                  <a:schemeClr val="tx1"/>
                </a:solidFill>
                <a:latin typeface="+mn-lt"/>
                <a:ea typeface="+mn-ea"/>
                <a:cs typeface="+mn-cs"/>
              </a:rPr>
              <a:t>totalling</a:t>
            </a:r>
            <a:r>
              <a:rPr lang="en-US" sz="1200" b="0" i="0" kern="1200" dirty="0">
                <a:solidFill>
                  <a:schemeClr val="tx1"/>
                </a:solidFill>
                <a:latin typeface="+mn-lt"/>
                <a:ea typeface="+mn-ea"/>
                <a:cs typeface="+mn-cs"/>
              </a:rPr>
              <a:t> approximately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bytes (possibly after rounding up to an internal buffer size) are read.</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3C65A0-E66D-4BE2-9F2F-19719085B551}" type="slidenum">
              <a:rPr lang="en-US" smtClean="0"/>
              <a:pPr/>
              <a:t>19</a:t>
            </a:fld>
            <a:endParaRPr lang="en-US"/>
          </a:p>
        </p:txBody>
      </p:sp>
    </p:spTree>
    <p:extLst>
      <p:ext uri="{BB962C8B-B14F-4D97-AF65-F5344CB8AC3E}">
        <p14:creationId xmlns:p14="http://schemas.microsoft.com/office/powerpoint/2010/main" val="42068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F744-FCB8-4954-86E3-2A752EAC8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BA99AE-2618-44BA-95C3-72F3C6CC7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E32348-C0D0-4EAE-9680-87C0E5FCFF4F}"/>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A00FA2EE-7C34-4659-B958-E8BE6F342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5B18F-7E34-45CD-ACFF-710AFC1F7567}"/>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59687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025D-16E5-4F5F-83E9-2B68D27079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0228D1-1B97-4124-A2CC-144019B7B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B36B5-639F-4725-8416-1A465811647D}"/>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3EC2D304-A22D-466A-807F-932AA00E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17686-7EDF-446F-8EFE-821C1FEF80F8}"/>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8079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371A7-8A51-4E18-9286-91C1FE8B08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EE23A-5859-40BE-A3EC-C1BB4BE16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91EC6-2EE9-42F3-8322-09127A1CED18}"/>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1195F367-B7DE-44B9-8C59-ACDA2A69B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F6742-C9B8-407B-88B3-953055D6539F}"/>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8924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67D7-CBB0-4508-8334-A98A5B049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9C1F5-D9D2-4F82-80C5-62CA6D6CC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3083E-A4AB-42BE-86A4-7342C09C90FB}"/>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4B87C6E8-CE7B-47CA-886C-34804D207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ECA7F-697D-48CB-BA9B-4B9292A97C73}"/>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01486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886A-2119-4EC7-9F58-4ACEB6E67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4A3E37-3869-4D96-8413-469918565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B3AA2-5914-4E5A-8001-9C7715E3AB19}"/>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2CE9BFFA-519F-4CF1-8A29-89699C919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ED9A3-E132-48A9-897D-51E49418A314}"/>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6272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90F1-0C32-4330-ABF1-BAF2C5CCF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95C1C-AD1B-4C63-B0A2-16A6E60DB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7D0688-2BB7-4CCB-BA58-BE032B784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C8B13-ECAA-4FE3-943E-E16A0002D9E7}"/>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6" name="Footer Placeholder 5">
            <a:extLst>
              <a:ext uri="{FF2B5EF4-FFF2-40B4-BE49-F238E27FC236}">
                <a16:creationId xmlns:a16="http://schemas.microsoft.com/office/drawing/2014/main" id="{0C986DF7-D316-4378-87E8-9A4DDF5F6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2CF28-C861-4D45-83F6-3AF69D4D0688}"/>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94171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4236-BF76-4F13-B636-30FAA74A53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A1B9F7-87E9-4622-842A-E27017033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57FAC-B40A-423A-AC4D-A5823053E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4427F-E66D-4988-90F8-D6E7709C6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49194-6692-405E-8724-934C84B8E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4373DC-E000-44C4-A3CB-51A9592F6774}"/>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8" name="Footer Placeholder 7">
            <a:extLst>
              <a:ext uri="{FF2B5EF4-FFF2-40B4-BE49-F238E27FC236}">
                <a16:creationId xmlns:a16="http://schemas.microsoft.com/office/drawing/2014/main" id="{0CBE651C-49AA-4966-B193-1607624A8A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73081E-A064-473D-BC5F-73078696B572}"/>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8869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CAC0-F4E7-41EF-8687-B65BB4D7F1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9ACF3B-E685-4736-924A-AAC8B1D21BCA}"/>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4" name="Footer Placeholder 3">
            <a:extLst>
              <a:ext uri="{FF2B5EF4-FFF2-40B4-BE49-F238E27FC236}">
                <a16:creationId xmlns:a16="http://schemas.microsoft.com/office/drawing/2014/main" id="{4E0E102F-DCCF-4982-A1E9-EA392B0933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EA249B-988F-45C9-9D62-DE548F3DD3FF}"/>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07002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AFEC4-8277-4E35-938C-70C59DA3B076}"/>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3" name="Footer Placeholder 2">
            <a:extLst>
              <a:ext uri="{FF2B5EF4-FFF2-40B4-BE49-F238E27FC236}">
                <a16:creationId xmlns:a16="http://schemas.microsoft.com/office/drawing/2014/main" id="{23D8FBC8-AA2F-4A62-9458-72632404BE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05B297-D460-400A-9A9F-8D9FB38956CA}"/>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46913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4F7F-3FE2-48AC-9A7C-59609F615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FCFE7-DBFB-445A-B646-3F67BD867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1BD07-D52C-4783-A6F7-7D20E7A63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AA82A-62BF-4986-BD39-5957F599D812}"/>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6" name="Footer Placeholder 5">
            <a:extLst>
              <a:ext uri="{FF2B5EF4-FFF2-40B4-BE49-F238E27FC236}">
                <a16:creationId xmlns:a16="http://schemas.microsoft.com/office/drawing/2014/main" id="{E96FFAC8-6355-483F-8BBB-A82322FB2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429DB-8EA8-4B3D-A3A7-D32A1BE10518}"/>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1356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08C2-C747-48EC-B342-7937B1C32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30541D-20A9-4BCA-8B1B-2B03918CC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4DE313-6913-468A-A5AF-8DA8B256A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54778-5544-441F-BF89-FAADCBA8F662}"/>
              </a:ext>
            </a:extLst>
          </p:cNvPr>
          <p:cNvSpPr>
            <a:spLocks noGrp="1"/>
          </p:cNvSpPr>
          <p:nvPr>
            <p:ph type="dt" sz="half" idx="10"/>
          </p:nvPr>
        </p:nvSpPr>
        <p:spPr/>
        <p:txBody>
          <a:bodyPr/>
          <a:lstStyle/>
          <a:p>
            <a:fld id="{B39ED0F3-5FB2-46AA-B250-95636C3F68BA}" type="datetimeFigureOut">
              <a:rPr lang="en-IN" smtClean="0"/>
              <a:t>05-02-2020</a:t>
            </a:fld>
            <a:endParaRPr lang="en-IN"/>
          </a:p>
        </p:txBody>
      </p:sp>
      <p:sp>
        <p:nvSpPr>
          <p:cNvPr id="6" name="Footer Placeholder 5">
            <a:extLst>
              <a:ext uri="{FF2B5EF4-FFF2-40B4-BE49-F238E27FC236}">
                <a16:creationId xmlns:a16="http://schemas.microsoft.com/office/drawing/2014/main" id="{7461B7F7-FFBC-4831-BFF9-17B4A14981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EB0F6-D9E1-40D0-8E92-BF916B947F85}"/>
              </a:ext>
            </a:extLst>
          </p:cNvPr>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54856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91D7B-C1E5-4BCD-9FD3-5B03A77D0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BD92A-9BFD-4816-9553-5C1BDE910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B34D5-581A-4FA8-A419-A05130939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ED0F3-5FB2-46AA-B250-95636C3F68BA}" type="datetimeFigureOut">
              <a:rPr lang="en-IN" smtClean="0"/>
              <a:t>05-02-2020</a:t>
            </a:fld>
            <a:endParaRPr lang="en-IN"/>
          </a:p>
        </p:txBody>
      </p:sp>
      <p:sp>
        <p:nvSpPr>
          <p:cNvPr id="5" name="Footer Placeholder 4">
            <a:extLst>
              <a:ext uri="{FF2B5EF4-FFF2-40B4-BE49-F238E27FC236}">
                <a16:creationId xmlns:a16="http://schemas.microsoft.com/office/drawing/2014/main" id="{1C81E14A-E1CE-44FC-843A-5814859F0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8E0199-120D-4FCF-AC0D-E56141226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2DFDE-7A38-42E3-85BE-AA3E4D242084}" type="slidenum">
              <a:rPr lang="en-IN" smtClean="0"/>
              <a:t>‹#›</a:t>
            </a:fld>
            <a:endParaRPr lang="en-IN"/>
          </a:p>
        </p:txBody>
      </p:sp>
    </p:spTree>
    <p:extLst>
      <p:ext uri="{BB962C8B-B14F-4D97-AF65-F5344CB8AC3E}">
        <p14:creationId xmlns:p14="http://schemas.microsoft.com/office/powerpoint/2010/main" val="51096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library/pickle.html" TargetMode="External"/><Relationship Id="rId2" Type="http://schemas.openxmlformats.org/officeDocument/2006/relationships/hyperlink" Target="https://docs.python.org/2/library/shelve.htm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2/library/csv.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CBB-CF64-4AC8-827F-FE1F21DB0FBE}"/>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D61191CC-06FB-4A9B-9E58-F19A6BE3D063}"/>
              </a:ext>
            </a:extLst>
          </p:cNvPr>
          <p:cNvSpPr>
            <a:spLocks noGrp="1"/>
          </p:cNvSpPr>
          <p:nvPr>
            <p:ph type="subTitle" idx="1"/>
          </p:nvPr>
        </p:nvSpPr>
        <p:spPr/>
        <p:txBody>
          <a:bodyPr/>
          <a:lstStyle/>
          <a:p>
            <a:r>
              <a:rPr lang="en-IN" dirty="0"/>
              <a:t>Day #3</a:t>
            </a:r>
          </a:p>
        </p:txBody>
      </p:sp>
    </p:spTree>
    <p:extLst>
      <p:ext uri="{BB962C8B-B14F-4D97-AF65-F5344CB8AC3E}">
        <p14:creationId xmlns:p14="http://schemas.microsoft.com/office/powerpoint/2010/main" val="289952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CSV</a:t>
            </a:r>
          </a:p>
        </p:txBody>
      </p:sp>
      <p:sp>
        <p:nvSpPr>
          <p:cNvPr id="4" name="TextBox 3"/>
          <p:cNvSpPr txBox="1"/>
          <p:nvPr/>
        </p:nvSpPr>
        <p:spPr>
          <a:xfrm>
            <a:off x="2057400" y="1600200"/>
            <a:ext cx="60198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\testdata.csv', 'r')</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reader = </a:t>
            </a:r>
            <a:r>
              <a:rPr lang="en-US" sz="1200" dirty="0" err="1">
                <a:solidFill>
                  <a:schemeClr val="tx1"/>
                </a:solidFill>
                <a:latin typeface="Courier New" pitchFamily="49" charset="0"/>
                <a:cs typeface="Courier New" pitchFamily="49" charset="0"/>
              </a:rPr>
              <a:t>csv.reader</a:t>
            </a:r>
            <a:r>
              <a:rPr lang="en-US" sz="1200" dirty="0">
                <a:solidFill>
                  <a:schemeClr val="tx1"/>
                </a:solidFill>
                <a:latin typeface="Courier New" pitchFamily="49" charset="0"/>
                <a:cs typeface="Courier New" pitchFamily="49" charset="0"/>
              </a:rPr>
              <a:t>(f)</a:t>
            </a:r>
          </a:p>
          <a:p>
            <a:r>
              <a:rPr lang="en-US" sz="1200" dirty="0">
                <a:solidFill>
                  <a:schemeClr val="tx1"/>
                </a:solidFill>
                <a:latin typeface="Courier New" pitchFamily="49" charset="0"/>
                <a:cs typeface="Courier New" pitchFamily="49" charset="0"/>
              </a:rPr>
              <a:t>for row in reader:</a:t>
            </a:r>
          </a:p>
          <a:p>
            <a:r>
              <a:rPr lang="en-US" sz="1200" dirty="0">
                <a:solidFill>
                  <a:schemeClr val="tx1"/>
                </a:solidFill>
                <a:latin typeface="Courier New" pitchFamily="49" charset="0"/>
                <a:cs typeface="Courier New" pitchFamily="49" charset="0"/>
              </a:rPr>
              <a:t>    print row</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057400" y="3733800"/>
            <a:ext cx="7467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 RESTART: E:/Python27/mindful_examples/csv/testdata_read.py =========</a:t>
            </a:r>
          </a:p>
          <a:p>
            <a:r>
              <a:rPr lang="en-US" sz="1200" dirty="0">
                <a:latin typeface="Courier New" pitchFamily="49" charset="0"/>
                <a:cs typeface="Courier New" pitchFamily="49" charset="0"/>
              </a:rPr>
              <a:t>['Title 1', 'Title 2', 'Title 3']</a:t>
            </a:r>
          </a:p>
          <a:p>
            <a:r>
              <a:rPr lang="en-US" sz="1200" dirty="0">
                <a:latin typeface="Courier New" pitchFamily="49" charset="0"/>
                <a:cs typeface="Courier New" pitchFamily="49" charset="0"/>
              </a:rPr>
              <a:t>['1', 'a', '8/18/2007']</a:t>
            </a:r>
          </a:p>
          <a:p>
            <a:r>
              <a:rPr lang="en-US" sz="1200" dirty="0">
                <a:latin typeface="Courier New" pitchFamily="49" charset="0"/>
                <a:cs typeface="Courier New" pitchFamily="49" charset="0"/>
              </a:rPr>
              <a:t>['2', 'b', '8/19/2007']</a:t>
            </a:r>
          </a:p>
          <a:p>
            <a:r>
              <a:rPr lang="en-US" sz="1200" dirty="0">
                <a:latin typeface="Courier New" pitchFamily="49" charset="0"/>
                <a:cs typeface="Courier New" pitchFamily="49" charset="0"/>
              </a:rPr>
              <a:t>['3', 'c', '8/20/2007']</a:t>
            </a:r>
          </a:p>
          <a:p>
            <a:r>
              <a:rPr lang="en-US" sz="1200" dirty="0">
                <a:latin typeface="Courier New" pitchFamily="49" charset="0"/>
                <a:cs typeface="Courier New" pitchFamily="49" charset="0"/>
              </a:rPr>
              <a:t>['4', 'd', '8/21/2007']</a:t>
            </a:r>
          </a:p>
          <a:p>
            <a:r>
              <a:rPr lang="en-US" sz="1200" dirty="0">
                <a:latin typeface="Courier New" pitchFamily="49" charset="0"/>
                <a:cs typeface="Courier New" pitchFamily="49" charset="0"/>
              </a:rPr>
              <a:t>['5', 'e', '8/22/2007']</a:t>
            </a:r>
          </a:p>
          <a:p>
            <a:r>
              <a:rPr lang="en-US" sz="1200" dirty="0">
                <a:latin typeface="Courier New" pitchFamily="49" charset="0"/>
                <a:cs typeface="Courier New" pitchFamily="49" charset="0"/>
              </a:rPr>
              <a:t>['6', 'f', '8/23/2007']</a:t>
            </a:r>
          </a:p>
          <a:p>
            <a:r>
              <a:rPr lang="en-US" sz="1200" dirty="0">
                <a:latin typeface="Courier New" pitchFamily="49" charset="0"/>
                <a:cs typeface="Courier New" pitchFamily="49" charset="0"/>
              </a:rPr>
              <a:t>['7', 'g', '8/24/2007']</a:t>
            </a:r>
          </a:p>
          <a:p>
            <a:r>
              <a:rPr lang="en-US" sz="1200" dirty="0">
                <a:latin typeface="Courier New" pitchFamily="49" charset="0"/>
                <a:cs typeface="Courier New" pitchFamily="49" charset="0"/>
              </a:rPr>
              <a:t>['8', 'h', '8/25/2007']</a:t>
            </a:r>
          </a:p>
          <a:p>
            <a:r>
              <a:rPr lang="en-US" sz="1200" dirty="0">
                <a:latin typeface="Courier New" pitchFamily="49" charset="0"/>
                <a:cs typeface="Courier New" pitchFamily="49" charset="0"/>
              </a:rPr>
              <a:t>['9',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'8/26/2007']</a:t>
            </a:r>
          </a:p>
        </p:txBody>
      </p:sp>
      <p:pic>
        <p:nvPicPr>
          <p:cNvPr id="6" name="Picture 5" descr="csv_snap.PNG"/>
          <p:cNvPicPr>
            <a:picLocks noChangeAspect="1"/>
          </p:cNvPicPr>
          <p:nvPr/>
        </p:nvPicPr>
        <p:blipFill>
          <a:blip r:embed="rId2"/>
          <a:stretch>
            <a:fillRect/>
          </a:stretch>
        </p:blipFill>
        <p:spPr>
          <a:xfrm>
            <a:off x="8229600" y="1447800"/>
            <a:ext cx="2095500" cy="2127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Writing CSV</a:t>
            </a:r>
          </a:p>
        </p:txBody>
      </p:sp>
      <p:sp>
        <p:nvSpPr>
          <p:cNvPr id="3" name="TextBox 2"/>
          <p:cNvSpPr txBox="1"/>
          <p:nvPr/>
        </p:nvSpPr>
        <p:spPr>
          <a:xfrm>
            <a:off x="1752600" y="1447800"/>
            <a:ext cx="65532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'wt')</a:t>
            </a:r>
          </a:p>
          <a:p>
            <a:r>
              <a:rPr lang="en-US" sz="1200" dirty="0">
                <a:solidFill>
                  <a:schemeClr val="tx1"/>
                </a:solidFill>
                <a:latin typeface="Courier New" pitchFamily="49" charset="0"/>
                <a:cs typeface="Courier New" pitchFamily="49" charset="0"/>
              </a:rPr>
              <a:t>writer = </a:t>
            </a:r>
            <a:r>
              <a:rPr lang="en-US" sz="1200" dirty="0" err="1">
                <a:solidFill>
                  <a:schemeClr val="tx1"/>
                </a:solidFill>
                <a:latin typeface="Courier New" pitchFamily="49" charset="0"/>
                <a:cs typeface="Courier New" pitchFamily="49" charset="0"/>
              </a:rPr>
              <a:t>csv.writer</a:t>
            </a:r>
            <a:r>
              <a:rPr lang="en-US" sz="1200" dirty="0">
                <a:solidFill>
                  <a:schemeClr val="tx1"/>
                </a:solidFill>
                <a:latin typeface="Courier New" pitchFamily="49" charset="0"/>
                <a:cs typeface="Courier New" pitchFamily="49" charset="0"/>
              </a:rPr>
              <a:t>(f, quoting=</a:t>
            </a:r>
            <a:r>
              <a:rPr lang="en-US" sz="1200" dirty="0" err="1">
                <a:solidFill>
                  <a:schemeClr val="tx1"/>
                </a:solidFill>
                <a:latin typeface="Courier New" pitchFamily="49" charset="0"/>
                <a:cs typeface="Courier New" pitchFamily="49" charset="0"/>
              </a:rPr>
              <a:t>csv.QUOTE_NONNUMERIC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('Title 1', 'Title 2', 'Title 3') )</a:t>
            </a: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range(10):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(i+1, </a:t>
            </a:r>
            <a:r>
              <a:rPr lang="en-US" sz="1200" dirty="0" err="1">
                <a:solidFill>
                  <a:schemeClr val="tx1"/>
                </a:solidFill>
                <a:latin typeface="Courier New" pitchFamily="49" charset="0"/>
                <a:cs typeface="Courier New" pitchFamily="49" charset="0"/>
              </a:rPr>
              <a:t>chr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ord</a:t>
            </a:r>
            <a:r>
              <a:rPr lang="en-US" sz="1200" dirty="0">
                <a:solidFill>
                  <a:schemeClr val="tx1"/>
                </a:solidFill>
                <a:latin typeface="Courier New" pitchFamily="49" charset="0"/>
                <a:cs typeface="Courier New" pitchFamily="49" charset="0"/>
              </a:rPr>
              <a:t>('a') +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'08/%02d/07' % (i+1)) )</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a:t>
            </a:r>
            <a:r>
              <a:rPr lang="en-US" sz="1200" dirty="0" err="1">
                <a:solidFill>
                  <a:schemeClr val="tx1"/>
                </a:solidFill>
                <a:latin typeface="Courier New" pitchFamily="49" charset="0"/>
                <a:cs typeface="Courier New" pitchFamily="49" charset="0"/>
              </a:rPr>
              <a:t>rt</a:t>
            </a:r>
            <a:r>
              <a:rPr lang="en-US" sz="1200" dirty="0">
                <a:solidFill>
                  <a:schemeClr val="tx1"/>
                </a:solidFill>
                <a:latin typeface="Courier New" pitchFamily="49" charset="0"/>
                <a:cs typeface="Courier New" pitchFamily="49" charset="0"/>
              </a:rPr>
              <a:t>').read()</a:t>
            </a:r>
          </a:p>
        </p:txBody>
      </p:sp>
      <p:sp>
        <p:nvSpPr>
          <p:cNvPr id="4" name="TextBox 3"/>
          <p:cNvSpPr txBox="1"/>
          <p:nvPr/>
        </p:nvSpPr>
        <p:spPr>
          <a:xfrm>
            <a:off x="4800600" y="3886200"/>
            <a:ext cx="3505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"Title 1","Title 2","Title 3"</a:t>
            </a:r>
          </a:p>
          <a:p>
            <a:r>
              <a:rPr lang="en-US" sz="1200" dirty="0">
                <a:latin typeface="Courier New" pitchFamily="49" charset="0"/>
                <a:cs typeface="Courier New" pitchFamily="49" charset="0"/>
              </a:rPr>
              <a:t>1,"a","08/01/07"</a:t>
            </a:r>
          </a:p>
          <a:p>
            <a:r>
              <a:rPr lang="en-US" sz="1200" dirty="0">
                <a:latin typeface="Courier New" pitchFamily="49" charset="0"/>
                <a:cs typeface="Courier New" pitchFamily="49" charset="0"/>
              </a:rPr>
              <a:t>2,"b","08/02/07"</a:t>
            </a:r>
          </a:p>
          <a:p>
            <a:r>
              <a:rPr lang="en-US" sz="1200" dirty="0">
                <a:latin typeface="Courier New" pitchFamily="49" charset="0"/>
                <a:cs typeface="Courier New" pitchFamily="49" charset="0"/>
              </a:rPr>
              <a:t>3,"c","08/03/07"</a:t>
            </a:r>
          </a:p>
          <a:p>
            <a:r>
              <a:rPr lang="en-US" sz="1200" dirty="0">
                <a:latin typeface="Courier New" pitchFamily="49" charset="0"/>
                <a:cs typeface="Courier New" pitchFamily="49" charset="0"/>
              </a:rPr>
              <a:t>4,"d","08/04/07"</a:t>
            </a:r>
          </a:p>
          <a:p>
            <a:r>
              <a:rPr lang="en-US" sz="1200" dirty="0">
                <a:latin typeface="Courier New" pitchFamily="49" charset="0"/>
                <a:cs typeface="Courier New" pitchFamily="49" charset="0"/>
              </a:rPr>
              <a:t>5,"e","08/05/07"</a:t>
            </a:r>
          </a:p>
          <a:p>
            <a:r>
              <a:rPr lang="en-US" sz="1200" dirty="0">
                <a:latin typeface="Courier New" pitchFamily="49" charset="0"/>
                <a:cs typeface="Courier New" pitchFamily="49" charset="0"/>
              </a:rPr>
              <a:t>6,"f","08/06/07"</a:t>
            </a:r>
          </a:p>
          <a:p>
            <a:r>
              <a:rPr lang="en-US" sz="1200" dirty="0">
                <a:latin typeface="Courier New" pitchFamily="49" charset="0"/>
                <a:cs typeface="Courier New" pitchFamily="49" charset="0"/>
              </a:rPr>
              <a:t>7,"g","08/07/07"</a:t>
            </a:r>
          </a:p>
          <a:p>
            <a:r>
              <a:rPr lang="en-US" sz="1200" dirty="0">
                <a:latin typeface="Courier New" pitchFamily="49" charset="0"/>
                <a:cs typeface="Courier New" pitchFamily="49" charset="0"/>
              </a:rPr>
              <a:t>8,"h","08/08/07"</a:t>
            </a:r>
          </a:p>
          <a:p>
            <a:r>
              <a:rPr lang="en-US" sz="1200" dirty="0">
                <a:latin typeface="Courier New" pitchFamily="49" charset="0"/>
                <a:cs typeface="Courier New" pitchFamily="49" charset="0"/>
              </a:rPr>
              <a:t>9,"i","08/09/07"</a:t>
            </a:r>
          </a:p>
          <a:p>
            <a:r>
              <a:rPr lang="en-US" sz="1200" dirty="0">
                <a:latin typeface="Courier New" pitchFamily="49" charset="0"/>
                <a:cs typeface="Courier New" pitchFamily="49" charset="0"/>
              </a:rPr>
              <a:t>10,"j","08/10/07"</a:t>
            </a:r>
          </a:p>
        </p:txBody>
      </p:sp>
      <p:pic>
        <p:nvPicPr>
          <p:cNvPr id="5" name="Picture 4" descr="csv_data_snap.PNG"/>
          <p:cNvPicPr>
            <a:picLocks noChangeAspect="1"/>
          </p:cNvPicPr>
          <p:nvPr/>
        </p:nvPicPr>
        <p:blipFill>
          <a:blip r:embed="rId2"/>
          <a:stretch>
            <a:fillRect/>
          </a:stretch>
        </p:blipFill>
        <p:spPr>
          <a:xfrm>
            <a:off x="8458200" y="3048001"/>
            <a:ext cx="1938338" cy="31861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a:t>
            </a:r>
          </a:p>
        </p:txBody>
      </p:sp>
      <p:sp>
        <p:nvSpPr>
          <p:cNvPr id="3" name="Content Placeholder 2"/>
          <p:cNvSpPr>
            <a:spLocks noGrp="1"/>
          </p:cNvSpPr>
          <p:nvPr>
            <p:ph idx="1"/>
          </p:nvPr>
        </p:nvSpPr>
        <p:spPr>
          <a:xfrm>
            <a:off x="1981200" y="1447801"/>
            <a:ext cx="8229600" cy="4525963"/>
          </a:xfrm>
        </p:spPr>
        <p:txBody>
          <a:bodyPr>
            <a:normAutofit/>
          </a:bodyPr>
          <a:lstStyle/>
          <a:p>
            <a:r>
              <a:rPr lang="en-US" sz="2400" dirty="0"/>
              <a:t>Text files are convenient because you can read and manipulate them with any text editor, but they’re limited to storing a series of characters. </a:t>
            </a:r>
          </a:p>
          <a:p>
            <a:r>
              <a:rPr lang="en-US" sz="2400" dirty="0"/>
              <a:t>Sometimes you may want to store more complex information, like a list or a dictionary, for example</a:t>
            </a:r>
          </a:p>
          <a:p>
            <a:r>
              <a:rPr lang="en-US" sz="2400" dirty="0"/>
              <a:t>Pickling means to preserve—and that’s just what it means in Python</a:t>
            </a:r>
          </a:p>
          <a:p>
            <a:pPr lvl="1"/>
            <a:r>
              <a:rPr lang="en-US" dirty="0"/>
              <a:t>You can pickle a complex piece of data, like a list or dictionary, and save it in its entirety to a file</a:t>
            </a:r>
          </a:p>
          <a:p>
            <a:r>
              <a:rPr lang="en-US" sz="2400" dirty="0"/>
              <a:t>The </a:t>
            </a:r>
            <a:r>
              <a:rPr lang="en-US" sz="2400" b="1" dirty="0"/>
              <a:t>pickle</a:t>
            </a:r>
            <a:r>
              <a:rPr lang="en-US" sz="2400" dirty="0"/>
              <a:t> module allows you to pickle and store more complex data in a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Can Be Pickled and </a:t>
            </a:r>
            <a:r>
              <a:rPr lang="en-US" sz="3600" dirty="0" err="1"/>
              <a:t>Unpickled</a:t>
            </a:r>
            <a:r>
              <a:rPr lang="en-US" sz="3600" dirty="0"/>
              <a:t>?</a:t>
            </a:r>
          </a:p>
        </p:txBody>
      </p:sp>
      <p:sp>
        <p:nvSpPr>
          <p:cNvPr id="3" name="Content Placeholder 2"/>
          <p:cNvSpPr>
            <a:spLocks noGrp="1"/>
          </p:cNvSpPr>
          <p:nvPr>
            <p:ph idx="1"/>
          </p:nvPr>
        </p:nvSpPr>
        <p:spPr/>
        <p:txBody>
          <a:bodyPr>
            <a:normAutofit/>
          </a:bodyPr>
          <a:lstStyle/>
          <a:p>
            <a:r>
              <a:rPr lang="en-US" dirty="0"/>
              <a:t>The following types can be pickled:</a:t>
            </a:r>
          </a:p>
          <a:p>
            <a:pPr lvl="1"/>
            <a:r>
              <a:rPr lang="en-US" dirty="0"/>
              <a:t>None, True, and False</a:t>
            </a:r>
          </a:p>
          <a:p>
            <a:pPr lvl="1"/>
            <a:r>
              <a:rPr lang="en-US" dirty="0"/>
              <a:t>integers, long integers, floating point numbers, complex numbers</a:t>
            </a:r>
          </a:p>
          <a:p>
            <a:pPr lvl="1"/>
            <a:r>
              <a:rPr lang="en-US" dirty="0"/>
              <a:t>normal and Unicode strings</a:t>
            </a:r>
          </a:p>
          <a:p>
            <a:pPr lvl="1"/>
            <a:r>
              <a:rPr lang="en-US" dirty="0" err="1"/>
              <a:t>tuples</a:t>
            </a:r>
            <a:r>
              <a:rPr lang="en-US" dirty="0"/>
              <a:t>, lists, sets, and dictionaries containing only </a:t>
            </a:r>
            <a:r>
              <a:rPr lang="en-US" dirty="0" err="1"/>
              <a:t>picklable</a:t>
            </a:r>
            <a:r>
              <a:rPr lang="en-US" dirty="0"/>
              <a:t> objects</a:t>
            </a:r>
          </a:p>
          <a:p>
            <a:pPr lvl="1"/>
            <a:r>
              <a:rPr lang="en-US" dirty="0"/>
              <a:t>functions defined at the top level of a module</a:t>
            </a:r>
          </a:p>
          <a:p>
            <a:pPr lvl="1"/>
            <a:r>
              <a:rPr lang="en-US" dirty="0"/>
              <a:t>built-in functions defined at the top level of a module</a:t>
            </a:r>
          </a:p>
          <a:p>
            <a:pPr lvl="1"/>
            <a:r>
              <a:rPr lang="en-US" dirty="0"/>
              <a:t>classes that are defined at the top level of a module</a:t>
            </a:r>
          </a:p>
          <a:p>
            <a:pPr lvl="1"/>
            <a:r>
              <a:rPr lang="en-US" dirty="0"/>
              <a:t>instances of such classes whose </a:t>
            </a:r>
            <a:r>
              <a:rPr lang="en-US" b="1" dirty="0"/>
              <a:t>__</a:t>
            </a:r>
            <a:r>
              <a:rPr lang="en-US" b="1" dirty="0" err="1"/>
              <a:t>dict</a:t>
            </a:r>
            <a:r>
              <a:rPr lang="en-US" b="1" dirty="0"/>
              <a:t>__</a:t>
            </a:r>
            <a:r>
              <a:rPr lang="en-US" dirty="0"/>
              <a:t> or the result of calling </a:t>
            </a:r>
            <a:r>
              <a:rPr lang="en-US" b="1" dirty="0"/>
              <a:t>__</a:t>
            </a:r>
            <a:r>
              <a:rPr lang="en-US" b="1" dirty="0" err="1"/>
              <a:t>getstate</a:t>
            </a:r>
            <a:r>
              <a:rPr lang="en-US" b="1" dirty="0"/>
              <a:t>__()</a:t>
            </a:r>
            <a:r>
              <a:rPr lang="en-US" dirty="0"/>
              <a:t> is </a:t>
            </a:r>
            <a:r>
              <a:rPr lang="en-US" dirty="0" err="1"/>
              <a:t>picklable</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The </a:t>
            </a:r>
            <a:r>
              <a:rPr lang="en-US" b="1" dirty="0"/>
              <a:t>shelve</a:t>
            </a:r>
            <a:r>
              <a:rPr lang="en-US" dirty="0"/>
              <a:t> module allows you to store and randomly access pickled objects in a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Pickling and Shelving Functions</a:t>
            </a:r>
          </a:p>
        </p:txBody>
      </p:sp>
      <p:graphicFrame>
        <p:nvGraphicFramePr>
          <p:cNvPr id="4" name="Table 3"/>
          <p:cNvGraphicFramePr>
            <a:graphicFrameLocks noGrp="1"/>
          </p:cNvGraphicFramePr>
          <p:nvPr/>
        </p:nvGraphicFramePr>
        <p:xfrm>
          <a:off x="2057400" y="1447800"/>
          <a:ext cx="8153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sz="1600" dirty="0"/>
                        <a:t>Function</a:t>
                      </a:r>
                    </a:p>
                  </a:txBody>
                  <a:tcPr/>
                </a:tc>
                <a:tc>
                  <a:txBody>
                    <a:bodyPr/>
                    <a:lstStyle/>
                    <a:p>
                      <a:r>
                        <a:rPr lang="en-US" sz="1600" dirty="0"/>
                        <a:t>Purpose</a:t>
                      </a:r>
                    </a:p>
                  </a:txBody>
                  <a:tcPr/>
                </a:tc>
                <a:extLst>
                  <a:ext uri="{0D108BD9-81ED-4DB2-BD59-A6C34878D82A}">
                    <a16:rowId xmlns:a16="http://schemas.microsoft.com/office/drawing/2014/main" val="10000"/>
                  </a:ext>
                </a:extLst>
              </a:tr>
              <a:tr h="370840">
                <a:tc>
                  <a:txBody>
                    <a:bodyPr/>
                    <a:lstStyle/>
                    <a:p>
                      <a:r>
                        <a:rPr lang="en-US" sz="1600" dirty="0" err="1"/>
                        <a:t>pickle.dump</a:t>
                      </a:r>
                      <a:r>
                        <a:rPr lang="en-US" sz="1600" dirty="0"/>
                        <a:t>(</a:t>
                      </a:r>
                      <a:r>
                        <a:rPr lang="en-US" sz="1600" dirty="0" err="1"/>
                        <a:t>obj</a:t>
                      </a:r>
                      <a:r>
                        <a:rPr lang="en-US" sz="1600" dirty="0"/>
                        <a:t>,</a:t>
                      </a:r>
                      <a:r>
                        <a:rPr lang="en-US" sz="1600" baseline="0" dirty="0"/>
                        <a:t> </a:t>
                      </a:r>
                      <a:r>
                        <a:rPr lang="en-US" sz="1600" baseline="0" dirty="0" err="1"/>
                        <a:t>file_handle</a:t>
                      </a:r>
                      <a:r>
                        <a:rPr lang="en-US" sz="1600" baseline="0" dirty="0"/>
                        <a:t>)</a:t>
                      </a:r>
                      <a:endParaRPr lang="en-US" sz="1600" dirty="0"/>
                    </a:p>
                  </a:txBody>
                  <a:tcPr/>
                </a:tc>
                <a:tc>
                  <a:txBody>
                    <a:bodyPr/>
                    <a:lstStyle/>
                    <a:p>
                      <a:r>
                        <a:rPr lang="en-US" sz="1600" b="0" i="0" kern="1200" dirty="0">
                          <a:solidFill>
                            <a:schemeClr val="dk1"/>
                          </a:solidFill>
                          <a:latin typeface="+mn-lt"/>
                          <a:ea typeface="+mn-ea"/>
                          <a:cs typeface="+mn-cs"/>
                        </a:rPr>
                        <a:t>Write a pickled representation of </a:t>
                      </a:r>
                      <a:r>
                        <a:rPr lang="en-US" sz="1600" b="0" i="1" kern="1200" dirty="0" err="1">
                          <a:solidFill>
                            <a:schemeClr val="dk1"/>
                          </a:solidFill>
                          <a:latin typeface="+mn-lt"/>
                          <a:ea typeface="+mn-ea"/>
                          <a:cs typeface="+mn-cs"/>
                        </a:rPr>
                        <a:t>obj</a:t>
                      </a:r>
                      <a:r>
                        <a:rPr lang="en-US" sz="1600" b="0" i="0" kern="1200" dirty="0">
                          <a:solidFill>
                            <a:schemeClr val="dk1"/>
                          </a:solidFill>
                          <a:latin typeface="+mn-lt"/>
                          <a:ea typeface="+mn-ea"/>
                          <a:cs typeface="+mn-cs"/>
                        </a:rPr>
                        <a:t> to the open file object </a:t>
                      </a:r>
                      <a:r>
                        <a:rPr lang="en-US" sz="1600" b="0" i="1" kern="1200" dirty="0">
                          <a:solidFill>
                            <a:schemeClr val="dk1"/>
                          </a:solidFill>
                          <a:latin typeface="+mn-lt"/>
                          <a:ea typeface="+mn-ea"/>
                          <a:cs typeface="+mn-cs"/>
                        </a:rPr>
                        <a:t>file</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t>pickle.load</a:t>
                      </a:r>
                      <a:r>
                        <a:rPr lang="en-US" sz="1600" dirty="0"/>
                        <a:t>(file)</a:t>
                      </a:r>
                    </a:p>
                  </a:txBody>
                  <a:tcPr/>
                </a:tc>
                <a:tc>
                  <a:txBody>
                    <a:bodyPr/>
                    <a:lstStyle/>
                    <a:p>
                      <a:r>
                        <a:rPr lang="en-US" sz="1600" b="0" i="0" kern="1200" dirty="0">
                          <a:solidFill>
                            <a:schemeClr val="dk1"/>
                          </a:solidFill>
                          <a:latin typeface="+mn-lt"/>
                          <a:ea typeface="+mn-ea"/>
                          <a:cs typeface="+mn-cs"/>
                        </a:rPr>
                        <a:t>Read a string from the open file object </a:t>
                      </a:r>
                      <a:r>
                        <a:rPr lang="en-US" sz="1600" b="0" i="1" kern="1200" dirty="0">
                          <a:solidFill>
                            <a:schemeClr val="dk1"/>
                          </a:solidFill>
                          <a:latin typeface="+mn-lt"/>
                          <a:ea typeface="+mn-ea"/>
                          <a:cs typeface="+mn-cs"/>
                        </a:rPr>
                        <a:t>file</a:t>
                      </a:r>
                      <a:r>
                        <a:rPr lang="en-US" sz="1600" b="0" i="0" kern="1200" dirty="0">
                          <a:solidFill>
                            <a:schemeClr val="dk1"/>
                          </a:solidFill>
                          <a:latin typeface="+mn-lt"/>
                          <a:ea typeface="+mn-ea"/>
                          <a:cs typeface="+mn-cs"/>
                        </a:rPr>
                        <a:t> and interpret it as a pickle data stream, reconstructing and returning the original object hierarchy</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a:t>shelve.open</a:t>
                      </a:r>
                      <a:r>
                        <a:rPr lang="en-US" sz="1600" b="0" i="0" kern="1200" dirty="0">
                          <a:solidFill>
                            <a:schemeClr val="dk1"/>
                          </a:solidFill>
                          <a:latin typeface="+mn-lt"/>
                          <a:ea typeface="+mn-ea"/>
                          <a:cs typeface="+mn-cs"/>
                        </a:rPr>
                        <a:t>(</a:t>
                      </a:r>
                      <a:r>
                        <a:rPr lang="en-US" sz="1600" b="0" i="1" kern="1200" dirty="0">
                          <a:solidFill>
                            <a:schemeClr val="dk1"/>
                          </a:solidFill>
                          <a:latin typeface="+mn-lt"/>
                          <a:ea typeface="+mn-ea"/>
                          <a:cs typeface="+mn-cs"/>
                        </a:rPr>
                        <a:t>filename</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flag='c'</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protocol=None</a:t>
                      </a:r>
                      <a:r>
                        <a:rPr lang="en-US" sz="1600" b="0" i="0" kern="1200" dirty="0">
                          <a:solidFill>
                            <a:schemeClr val="dk1"/>
                          </a:solidFill>
                          <a:latin typeface="+mn-lt"/>
                          <a:ea typeface="+mn-ea"/>
                          <a:cs typeface="+mn-cs"/>
                        </a:rPr>
                        <a:t>, </a:t>
                      </a:r>
                      <a:r>
                        <a:rPr lang="en-US" sz="1600" b="0" i="1" kern="1200" dirty="0" err="1">
                          <a:solidFill>
                            <a:schemeClr val="dk1"/>
                          </a:solidFill>
                          <a:latin typeface="+mn-lt"/>
                          <a:ea typeface="+mn-ea"/>
                          <a:cs typeface="+mn-cs"/>
                        </a:rPr>
                        <a:t>writeback</a:t>
                      </a:r>
                      <a:r>
                        <a:rPr lang="en-US" sz="1600" b="0" i="1" kern="1200" dirty="0">
                          <a:solidFill>
                            <a:schemeClr val="dk1"/>
                          </a:solidFill>
                          <a:latin typeface="+mn-lt"/>
                          <a:ea typeface="+mn-ea"/>
                          <a:cs typeface="+mn-cs"/>
                        </a:rPr>
                        <a:t>=False</a:t>
                      </a:r>
                      <a:r>
                        <a:rPr lang="en-US" sz="1600" b="0" i="0" kern="1200" dirty="0">
                          <a:solidFill>
                            <a:schemeClr val="dk1"/>
                          </a:solidFill>
                          <a:latin typeface="+mn-lt"/>
                          <a:ea typeface="+mn-ea"/>
                          <a:cs typeface="+mn-cs"/>
                        </a:rPr>
                        <a:t>)</a:t>
                      </a:r>
                      <a:endParaRPr lang="en-US" sz="1600" dirty="0"/>
                    </a:p>
                  </a:txBody>
                  <a:tcPr/>
                </a:tc>
                <a:tc>
                  <a:txBody>
                    <a:bodyPr/>
                    <a:lstStyle/>
                    <a:p>
                      <a:r>
                        <a:rPr lang="en-US" sz="1600" b="0" i="0" kern="1200" dirty="0">
                          <a:solidFill>
                            <a:schemeClr val="dk1"/>
                          </a:solidFill>
                          <a:latin typeface="+mn-lt"/>
                          <a:ea typeface="+mn-ea"/>
                          <a:cs typeface="+mn-cs"/>
                        </a:rPr>
                        <a:t>Open a persistent dictionary. The filename specified is the base filename for the underlying database </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t>Shelf.sync</a:t>
                      </a:r>
                      <a:r>
                        <a:rPr lang="en-US" sz="1600" dirty="0"/>
                        <a:t>()</a:t>
                      </a:r>
                    </a:p>
                  </a:txBody>
                  <a:tcPr/>
                </a:tc>
                <a:tc>
                  <a:txBody>
                    <a:bodyPr/>
                    <a:lstStyle/>
                    <a:p>
                      <a:r>
                        <a:rPr lang="en-US" sz="1600" b="0" i="0" kern="1200" dirty="0">
                          <a:solidFill>
                            <a:schemeClr val="dk1"/>
                          </a:solidFill>
                          <a:latin typeface="+mn-lt"/>
                          <a:ea typeface="+mn-ea"/>
                          <a:cs typeface="+mn-cs"/>
                        </a:rPr>
                        <a:t>Write back all entries in the cache if the shelf was opened with </a:t>
                      </a:r>
                      <a:r>
                        <a:rPr lang="en-US" sz="1600" b="0" i="1" kern="1200" dirty="0" err="1">
                          <a:solidFill>
                            <a:schemeClr val="dk1"/>
                          </a:solidFill>
                          <a:latin typeface="+mn-lt"/>
                          <a:ea typeface="+mn-ea"/>
                          <a:cs typeface="+mn-cs"/>
                        </a:rPr>
                        <a:t>writeback</a:t>
                      </a:r>
                      <a:r>
                        <a:rPr lang="en-US" sz="1600" b="0" i="0" kern="1200" dirty="0">
                          <a:solidFill>
                            <a:schemeClr val="dk1"/>
                          </a:solidFill>
                          <a:latin typeface="+mn-lt"/>
                          <a:ea typeface="+mn-ea"/>
                          <a:cs typeface="+mn-cs"/>
                        </a:rPr>
                        <a:t> set to </a:t>
                      </a:r>
                      <a:r>
                        <a:rPr lang="en-US" sz="1600" b="0" i="0" u="none" strike="noStrike" kern="1200" dirty="0">
                          <a:solidFill>
                            <a:schemeClr val="dk1"/>
                          </a:solidFill>
                          <a:latin typeface="+mn-lt"/>
                          <a:ea typeface="+mn-ea"/>
                          <a:cs typeface="+mn-cs"/>
                        </a:rPr>
                        <a:t>True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t>Shelf.close</a:t>
                      </a:r>
                      <a:r>
                        <a:rPr lang="en-US" sz="1600" dirty="0"/>
                        <a:t>()</a:t>
                      </a:r>
                    </a:p>
                  </a:txBody>
                  <a:tcPr/>
                </a:tc>
                <a:tc>
                  <a:txBody>
                    <a:bodyPr/>
                    <a:lstStyle/>
                    <a:p>
                      <a:r>
                        <a:rPr lang="en-US" sz="1600" b="0" i="0" kern="1200" dirty="0">
                          <a:solidFill>
                            <a:schemeClr val="dk1"/>
                          </a:solidFill>
                          <a:latin typeface="+mn-lt"/>
                          <a:ea typeface="+mn-ea"/>
                          <a:cs typeface="+mn-cs"/>
                        </a:rPr>
                        <a:t>Synchronize and close the persistent </a:t>
                      </a:r>
                      <a:r>
                        <a:rPr lang="en-US" sz="1600" b="0" i="1" kern="1200" dirty="0" err="1">
                          <a:solidFill>
                            <a:schemeClr val="dk1"/>
                          </a:solidFill>
                          <a:latin typeface="+mn-lt"/>
                          <a:ea typeface="+mn-ea"/>
                          <a:cs typeface="+mn-cs"/>
                        </a:rPr>
                        <a:t>dict</a:t>
                      </a:r>
                      <a:r>
                        <a:rPr lang="en-US" sz="1600" b="0" i="0" kern="1200" dirty="0">
                          <a:solidFill>
                            <a:schemeClr val="dk1"/>
                          </a:solidFill>
                          <a:latin typeface="+mn-lt"/>
                          <a:ea typeface="+mn-ea"/>
                          <a:cs typeface="+mn-cs"/>
                        </a:rPr>
                        <a:t> object.</a:t>
                      </a:r>
                      <a:endParaRPr lang="en-US" sz="1600" dirty="0"/>
                    </a:p>
                  </a:txBody>
                  <a:tcPr/>
                </a:tc>
                <a:extLst>
                  <a:ext uri="{0D108BD9-81ED-4DB2-BD59-A6C34878D82A}">
                    <a16:rowId xmlns:a16="http://schemas.microsoft.com/office/drawing/2014/main" val="10005"/>
                  </a:ext>
                </a:extLst>
              </a:tr>
            </a:tbl>
          </a:graphicData>
        </a:graphic>
      </p:graphicFrame>
      <p:sp>
        <p:nvSpPr>
          <p:cNvPr id="5" name="Rounded Rectangle 4"/>
          <p:cNvSpPr/>
          <p:nvPr/>
        </p:nvSpPr>
        <p:spPr>
          <a:xfrm>
            <a:off x="2057400" y="5334000"/>
            <a:ext cx="8153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2"/>
              </a:rPr>
              <a:t>https://docs.python.org/2/library/shelve.html</a:t>
            </a:r>
            <a:endParaRPr lang="en-US" sz="1600" dirty="0"/>
          </a:p>
          <a:p>
            <a:r>
              <a:rPr lang="en-US" sz="1600" dirty="0">
                <a:hlinkClick r:id="rId3"/>
              </a:rPr>
              <a:t>https://docs.python.org/2/library/pickle.html</a:t>
            </a:r>
            <a:r>
              <a:rPr lang="en-US" sz="16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 Example</a:t>
            </a:r>
          </a:p>
        </p:txBody>
      </p:sp>
      <p:sp>
        <p:nvSpPr>
          <p:cNvPr id="4" name="TextBox 3"/>
          <p:cNvSpPr txBox="1"/>
          <p:nvPr/>
        </p:nvSpPr>
        <p:spPr>
          <a:xfrm>
            <a:off x="2286000" y="1447801"/>
            <a:ext cx="7391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pickle_demo.py: Demonstrates pickling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pickle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print("Pickling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["sweet", "hot", "dill"]</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wb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(variety,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(shape,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(brand, f)</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rb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shape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print(variety)</a:t>
            </a:r>
          </a:p>
          <a:p>
            <a:r>
              <a:rPr lang="en-US" sz="1200" dirty="0">
                <a:latin typeface="Courier New" pitchFamily="49" charset="0"/>
                <a:cs typeface="Courier New" pitchFamily="49" charset="0"/>
              </a:rPr>
              <a:t>print(shape)</a:t>
            </a:r>
          </a:p>
          <a:p>
            <a:r>
              <a:rPr lang="en-US" sz="1200" dirty="0">
                <a:latin typeface="Courier New" pitchFamily="49" charset="0"/>
                <a:cs typeface="Courier New" pitchFamily="49" charset="0"/>
              </a:rPr>
              <a:t>print(brand)</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209800" y="1676401"/>
            <a:ext cx="49530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Pickling lists</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['sweet', 'hot', 'dill']</a:t>
            </a:r>
          </a:p>
          <a:p>
            <a:r>
              <a:rPr lang="en-US" sz="1200" dirty="0">
                <a:latin typeface="Courier New" pitchFamily="49" charset="0"/>
                <a:cs typeface="Courier New" pitchFamily="49" charset="0"/>
              </a:rPr>
              <a:t>['whole', 'spear', 'chip']</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p:txBody>
      </p:sp>
      <p:pic>
        <p:nvPicPr>
          <p:cNvPr id="4" name="Picture 3" descr="pickle_demo.PNG"/>
          <p:cNvPicPr>
            <a:picLocks noChangeAspect="1"/>
          </p:cNvPicPr>
          <p:nvPr/>
        </p:nvPicPr>
        <p:blipFill>
          <a:blip r:embed="rId2"/>
          <a:stretch>
            <a:fillRect/>
          </a:stretch>
        </p:blipFill>
        <p:spPr>
          <a:xfrm>
            <a:off x="2209800" y="3200400"/>
            <a:ext cx="4038600" cy="3031468"/>
          </a:xfrm>
          <a:prstGeom prst="rect">
            <a:avLst/>
          </a:prstGeom>
        </p:spPr>
      </p:pic>
      <p:sp>
        <p:nvSpPr>
          <p:cNvPr id="5" name="Rounded Rectangle 4"/>
          <p:cNvSpPr/>
          <p:nvPr/>
        </p:nvSpPr>
        <p:spPr>
          <a:xfrm>
            <a:off x="6781800" y="3886200"/>
            <a:ext cx="2209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pickles1.dat</a:t>
            </a:r>
          </a:p>
        </p:txBody>
      </p:sp>
      <p:cxnSp>
        <p:nvCxnSpPr>
          <p:cNvPr id="7" name="Straight Arrow Connector 6"/>
          <p:cNvCxnSpPr>
            <a:stCxn id="5" idx="1"/>
          </p:cNvCxnSpPr>
          <p:nvPr/>
        </p:nvCxnSpPr>
        <p:spPr>
          <a:xfrm rot="10800000" flipV="1">
            <a:off x="5029200" y="403860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 Example</a:t>
            </a:r>
          </a:p>
        </p:txBody>
      </p:sp>
      <p:sp>
        <p:nvSpPr>
          <p:cNvPr id="3" name="TextBox 2"/>
          <p:cNvSpPr txBox="1"/>
          <p:nvPr/>
        </p:nvSpPr>
        <p:spPr>
          <a:xfrm>
            <a:off x="2286000" y="1447800"/>
            <a:ext cx="73914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shelve_demo.py: Demonstrates shelving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shelve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nShelving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 = </a:t>
            </a:r>
            <a:r>
              <a:rPr lang="en-US" sz="1200" dirty="0" err="1">
                <a:latin typeface="Courier New" pitchFamily="49" charset="0"/>
                <a:cs typeface="Courier New" pitchFamily="49" charset="0"/>
              </a:rPr>
              <a:t>shelve.open</a:t>
            </a:r>
            <a:r>
              <a:rPr lang="en-US" sz="1200" dirty="0">
                <a:latin typeface="Courier New" pitchFamily="49" charset="0"/>
                <a:cs typeface="Courier New" pitchFamily="49" charset="0"/>
              </a:rPr>
              <a:t>("pickles2.dat")</a:t>
            </a:r>
          </a:p>
          <a:p>
            <a:r>
              <a:rPr lang="en-US" sz="1200" dirty="0">
                <a:latin typeface="Courier New" pitchFamily="49" charset="0"/>
                <a:cs typeface="Courier New" pitchFamily="49" charset="0"/>
              </a:rPr>
              <a:t>s["variety"] = ["sweet", "hot", "dill"]</a:t>
            </a:r>
          </a:p>
          <a:p>
            <a:r>
              <a:rPr lang="en-US" sz="1200" dirty="0">
                <a:latin typeface="Courier New" pitchFamily="49" charset="0"/>
                <a:cs typeface="Courier New" pitchFamily="49" charset="0"/>
              </a:rPr>
              <a:t>s["shape"] = ["whole", "spear", "chip"]</a:t>
            </a:r>
          </a:p>
          <a:p>
            <a:r>
              <a:rPr lang="en-US" sz="1200" dirty="0">
                <a:latin typeface="Courier New" pitchFamily="49" charset="0"/>
                <a:cs typeface="Courier New" pitchFamily="49" charset="0"/>
              </a:rPr>
              <a:t>s["brand"]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err="1">
                <a:latin typeface="Courier New" pitchFamily="49" charset="0"/>
                <a:cs typeface="Courier New" pitchFamily="49" charset="0"/>
              </a:rPr>
              <a:t>s.sync</a:t>
            </a:r>
            <a:r>
              <a:rPr lang="en-US" sz="1200" dirty="0">
                <a:latin typeface="Courier New" pitchFamily="49" charset="0"/>
                <a:cs typeface="Courier New" pitchFamily="49" charset="0"/>
              </a:rPr>
              <a:t>()    # make sure data is written</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nRetrieving</a:t>
            </a:r>
            <a:r>
              <a:rPr lang="en-US" sz="1200" dirty="0">
                <a:latin typeface="Courier New" pitchFamily="49" charset="0"/>
                <a:cs typeface="Courier New" pitchFamily="49" charset="0"/>
              </a:rPr>
              <a:t> lists from a shelved file:")</a:t>
            </a:r>
          </a:p>
          <a:p>
            <a:r>
              <a:rPr lang="en-US" sz="1200" dirty="0">
                <a:latin typeface="Courier New" pitchFamily="49" charset="0"/>
                <a:cs typeface="Courier New" pitchFamily="49" charset="0"/>
              </a:rPr>
              <a:t>print("brand -", s["brand"])</a:t>
            </a:r>
          </a:p>
          <a:p>
            <a:r>
              <a:rPr lang="en-US" sz="1200" dirty="0">
                <a:latin typeface="Courier New" pitchFamily="49" charset="0"/>
                <a:cs typeface="Courier New" pitchFamily="49" charset="0"/>
              </a:rPr>
              <a:t>print("shape -", s["shape"])</a:t>
            </a:r>
          </a:p>
          <a:p>
            <a:r>
              <a:rPr lang="en-US" sz="1200" dirty="0">
                <a:latin typeface="Courier New" pitchFamily="49" charset="0"/>
                <a:cs typeface="Courier New" pitchFamily="49" charset="0"/>
              </a:rPr>
              <a:t>print("variety -", s["variety"])</a:t>
            </a:r>
          </a:p>
          <a:p>
            <a:r>
              <a:rPr lang="en-US" sz="1200" dirty="0" err="1">
                <a:latin typeface="Courier New" pitchFamily="49" charset="0"/>
                <a:cs typeface="Courier New" pitchFamily="49" charset="0"/>
              </a:rPr>
              <a:t>s.close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input("\n\</a:t>
            </a:r>
            <a:r>
              <a:rPr lang="en-US" sz="1200" dirty="0" err="1">
                <a:latin typeface="Courier New" pitchFamily="49" charset="0"/>
                <a:cs typeface="Courier New" pitchFamily="49" charset="0"/>
              </a:rPr>
              <a:t>nPress</a:t>
            </a:r>
            <a:r>
              <a:rPr lang="en-US" sz="1200" dirty="0">
                <a:latin typeface="Courier New" pitchFamily="49" charset="0"/>
                <a:cs typeface="Courier New" pitchFamily="49" charset="0"/>
              </a:rPr>
              <a:t> the enter key to exit.")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4" name="TextBox 3"/>
          <p:cNvSpPr txBox="1"/>
          <p:nvPr/>
        </p:nvSpPr>
        <p:spPr>
          <a:xfrm>
            <a:off x="2209800" y="1676400"/>
            <a:ext cx="49530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Shelving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Retrieving lists from a shelved file:</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variety - ['sweet', 'hot', 'dill']</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Press the enter key to exit.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323-2374-4744-9F4D-BB6791AB4CD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E65F6B2-1145-4BE0-9589-624F7FF060C8}"/>
              </a:ext>
            </a:extLst>
          </p:cNvPr>
          <p:cNvSpPr>
            <a:spLocks noGrp="1"/>
          </p:cNvSpPr>
          <p:nvPr>
            <p:ph idx="1"/>
          </p:nvPr>
        </p:nvSpPr>
        <p:spPr/>
        <p:txBody>
          <a:bodyPr>
            <a:normAutofit fontScale="92500" lnSpcReduction="10000"/>
          </a:bodyPr>
          <a:lstStyle/>
          <a:p>
            <a:r>
              <a:rPr lang="en-IN" dirty="0"/>
              <a:t>Object Oriented Programming</a:t>
            </a:r>
          </a:p>
          <a:p>
            <a:pPr lvl="1"/>
            <a:r>
              <a:rPr lang="en-IN" dirty="0"/>
              <a:t>Classes and Objects Review</a:t>
            </a:r>
          </a:p>
          <a:p>
            <a:pPr lvl="1"/>
            <a:r>
              <a:rPr lang="en-IN" dirty="0"/>
              <a:t>Inheritance</a:t>
            </a:r>
          </a:p>
          <a:p>
            <a:pPr lvl="1"/>
            <a:r>
              <a:rPr lang="en-IN" dirty="0"/>
              <a:t>Polymorphism</a:t>
            </a:r>
          </a:p>
          <a:p>
            <a:pPr lvl="1"/>
            <a:r>
              <a:rPr lang="en-IN" dirty="0"/>
              <a:t>Special Methods</a:t>
            </a:r>
          </a:p>
          <a:p>
            <a:pPr lvl="1"/>
            <a:r>
              <a:rPr lang="en-IN" dirty="0"/>
              <a:t>Class and Instance Variables</a:t>
            </a:r>
          </a:p>
          <a:p>
            <a:r>
              <a:rPr lang="en-IN" dirty="0">
                <a:solidFill>
                  <a:srgbClr val="FF0000"/>
                </a:solidFill>
              </a:rPr>
              <a:t>File IO</a:t>
            </a:r>
          </a:p>
          <a:p>
            <a:r>
              <a:rPr lang="en-IN" dirty="0">
                <a:solidFill>
                  <a:srgbClr val="FF0000"/>
                </a:solidFill>
              </a:rPr>
              <a:t>Working with CSV Files, Excel Files</a:t>
            </a:r>
          </a:p>
          <a:p>
            <a:r>
              <a:rPr lang="en-IN" dirty="0">
                <a:solidFill>
                  <a:srgbClr val="FF0000"/>
                </a:solidFill>
              </a:rPr>
              <a:t>Pickle and Shelve</a:t>
            </a:r>
          </a:p>
          <a:p>
            <a:r>
              <a:rPr lang="en-IN" dirty="0"/>
              <a:t>String </a:t>
            </a:r>
            <a:r>
              <a:rPr lang="en-IN" b="1" dirty="0"/>
              <a:t>format</a:t>
            </a:r>
            <a:r>
              <a:rPr lang="en-IN" dirty="0"/>
              <a:t> function</a:t>
            </a:r>
          </a:p>
          <a:p>
            <a:r>
              <a:rPr lang="en-IN" dirty="0"/>
              <a:t>Case Study</a:t>
            </a:r>
          </a:p>
          <a:p>
            <a:endParaRPr lang="en-IN" dirty="0">
              <a:solidFill>
                <a:srgbClr val="FF0000"/>
              </a:solidFill>
            </a:endParaRPr>
          </a:p>
        </p:txBody>
      </p:sp>
    </p:spTree>
    <p:extLst>
      <p:ext uri="{BB962C8B-B14F-4D97-AF65-F5344CB8AC3E}">
        <p14:creationId xmlns:p14="http://schemas.microsoft.com/office/powerpoint/2010/main" val="3207538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CEF-5AAB-46E7-9147-13A26F1923C0}"/>
              </a:ext>
            </a:extLst>
          </p:cNvPr>
          <p:cNvSpPr>
            <a:spLocks noGrp="1"/>
          </p:cNvSpPr>
          <p:nvPr>
            <p:ph type="title"/>
          </p:nvPr>
        </p:nvSpPr>
        <p:spPr/>
        <p:txBody>
          <a:bodyPr/>
          <a:lstStyle/>
          <a:p>
            <a:r>
              <a:rPr lang="en-IN" dirty="0"/>
              <a:t>The string </a:t>
            </a:r>
            <a:r>
              <a:rPr lang="en-IN" b="1" dirty="0"/>
              <a:t>format</a:t>
            </a:r>
            <a:r>
              <a:rPr lang="en-IN" dirty="0"/>
              <a:t> function</a:t>
            </a:r>
          </a:p>
        </p:txBody>
      </p:sp>
      <p:sp>
        <p:nvSpPr>
          <p:cNvPr id="3" name="Content Placeholder 2">
            <a:extLst>
              <a:ext uri="{FF2B5EF4-FFF2-40B4-BE49-F238E27FC236}">
                <a16:creationId xmlns:a16="http://schemas.microsoft.com/office/drawing/2014/main" id="{08494F41-5E4E-412B-87A7-CBDE63AF4940}"/>
              </a:ext>
            </a:extLst>
          </p:cNvPr>
          <p:cNvSpPr>
            <a:spLocks noGrp="1"/>
          </p:cNvSpPr>
          <p:nvPr>
            <p:ph idx="1"/>
          </p:nvPr>
        </p:nvSpPr>
        <p:spPr/>
        <p:txBody>
          <a:bodyPr/>
          <a:lstStyle/>
          <a:p>
            <a:r>
              <a:rPr lang="en-US" dirty="0"/>
              <a:t>The format() method formats the specified value(s) and insert them inside the string's placeholder.</a:t>
            </a:r>
          </a:p>
          <a:p>
            <a:r>
              <a:rPr lang="en-US" dirty="0"/>
              <a:t>The placeholder is defined using curly brackets: {}. Read more about the placeholders in the Placeholder section below.</a:t>
            </a:r>
          </a:p>
          <a:p>
            <a:r>
              <a:rPr lang="en-US" dirty="0"/>
              <a:t>The format() method returns the formatted string.</a:t>
            </a:r>
          </a:p>
          <a:p>
            <a:r>
              <a:rPr lang="en-US" dirty="0"/>
              <a:t>Syntax</a:t>
            </a:r>
          </a:p>
          <a:p>
            <a:pPr marL="0" indent="0">
              <a:buNone/>
            </a:pPr>
            <a:r>
              <a:rPr lang="en-US" dirty="0"/>
              <a:t>	</a:t>
            </a:r>
            <a:r>
              <a:rPr lang="en-US" dirty="0" err="1"/>
              <a:t>string.format</a:t>
            </a:r>
            <a:r>
              <a:rPr lang="en-US" dirty="0"/>
              <a:t>(value1, value2...) </a:t>
            </a:r>
            <a:endParaRPr lang="en-IN" dirty="0"/>
          </a:p>
        </p:txBody>
      </p:sp>
    </p:spTree>
    <p:extLst>
      <p:ext uri="{BB962C8B-B14F-4D97-AF65-F5344CB8AC3E}">
        <p14:creationId xmlns:p14="http://schemas.microsoft.com/office/powerpoint/2010/main" val="261881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F59-0F2F-406D-BBAA-405BB7133BDF}"/>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4E456563-900D-4EE7-B59D-E46E3F52A7DC}"/>
              </a:ext>
            </a:extLst>
          </p:cNvPr>
          <p:cNvSpPr>
            <a:spLocks noGrp="1"/>
          </p:cNvSpPr>
          <p:nvPr>
            <p:ph idx="1"/>
          </p:nvPr>
        </p:nvSpPr>
        <p:spPr/>
        <p:txBody>
          <a:bodyPr/>
          <a:lstStyle/>
          <a:p>
            <a:pPr marL="0" indent="0">
              <a:buNone/>
            </a:pPr>
            <a:r>
              <a:rPr lang="en-IN" dirty="0"/>
              <a:t>Let’s check the code</a:t>
            </a:r>
          </a:p>
        </p:txBody>
      </p:sp>
    </p:spTree>
    <p:extLst>
      <p:ext uri="{BB962C8B-B14F-4D97-AF65-F5344CB8AC3E}">
        <p14:creationId xmlns:p14="http://schemas.microsoft.com/office/powerpoint/2010/main" val="77038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886200"/>
            <a:ext cx="1676400" cy="12192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153400" y="3733800"/>
            <a:ext cx="144780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144780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lnSpcReduction="10000"/>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DEBC-CB53-4154-BB77-03F6759C1D03}"/>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D77DD6F-B489-452C-AE8F-8173809E5286}"/>
              </a:ext>
            </a:extLst>
          </p:cNvPr>
          <p:cNvSpPr>
            <a:spLocks noGrp="1"/>
          </p:cNvSpPr>
          <p:nvPr>
            <p:ph idx="1"/>
          </p:nvPr>
        </p:nvSpPr>
        <p:spPr/>
        <p:txBody>
          <a:bodyPr/>
          <a:lstStyle/>
          <a:p>
            <a:r>
              <a:rPr lang="en-IN" dirty="0"/>
              <a:t>Networking programming using the </a:t>
            </a:r>
            <a:r>
              <a:rPr lang="en-IN" b="1" dirty="0"/>
              <a:t>socket</a:t>
            </a:r>
            <a:r>
              <a:rPr lang="en-IN" dirty="0"/>
              <a:t> module</a:t>
            </a:r>
          </a:p>
          <a:p>
            <a:pPr lvl="1"/>
            <a:r>
              <a:rPr lang="en-IN" dirty="0"/>
              <a:t>Creating the Server</a:t>
            </a:r>
          </a:p>
          <a:p>
            <a:pPr lvl="1"/>
            <a:r>
              <a:rPr lang="en-IN" dirty="0"/>
              <a:t>Creating the Client</a:t>
            </a:r>
          </a:p>
          <a:p>
            <a:pPr lvl="1"/>
            <a:r>
              <a:rPr lang="en-IN" dirty="0"/>
              <a:t>Establishing connection</a:t>
            </a:r>
          </a:p>
          <a:p>
            <a:pPr lvl="1"/>
            <a:r>
              <a:rPr lang="en-IN" dirty="0"/>
              <a:t>Developing network applications</a:t>
            </a:r>
          </a:p>
          <a:p>
            <a:r>
              <a:rPr lang="en-IN" dirty="0"/>
              <a:t>Multi-threading using the </a:t>
            </a:r>
            <a:r>
              <a:rPr lang="en-IN" b="1" dirty="0"/>
              <a:t>threading</a:t>
            </a:r>
            <a:r>
              <a:rPr lang="en-IN" dirty="0"/>
              <a:t> module</a:t>
            </a:r>
          </a:p>
          <a:p>
            <a:pPr lvl="1"/>
            <a:r>
              <a:rPr lang="en-IN" dirty="0"/>
              <a:t>Synchronizing Threads</a:t>
            </a:r>
          </a:p>
          <a:p>
            <a:pPr lvl="1"/>
            <a:r>
              <a:rPr lang="en-IN" dirty="0"/>
              <a:t>Queues and Semaphores</a:t>
            </a:r>
          </a:p>
          <a:p>
            <a:r>
              <a:rPr lang="en-IN" dirty="0"/>
              <a:t>Logging in Python</a:t>
            </a:r>
          </a:p>
          <a:p>
            <a:endParaRPr lang="en-IN" dirty="0"/>
          </a:p>
        </p:txBody>
      </p:sp>
    </p:spTree>
    <p:extLst>
      <p:ext uri="{BB962C8B-B14F-4D97-AF65-F5344CB8AC3E}">
        <p14:creationId xmlns:p14="http://schemas.microsoft.com/office/powerpoint/2010/main" val="3085690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7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a:solidFill>
                  <a:schemeClr val="tx1">
                    <a:lumMod val="75000"/>
                    <a:lumOff val="25000"/>
                  </a:schemeClr>
                </a:solidFill>
                <a:latin typeface="Courier New" pitchFamily="49" charset="0"/>
                <a:cs typeface="Courier New" pitchFamily="49" charset="0"/>
              </a:rPr>
              <a:t>	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stCxn id="4" idx="1"/>
          </p:cNvCxnSpPr>
          <p:nvPr/>
        </p:nvCxnSpPr>
        <p:spPr>
          <a:xfrm rot="10800000" flipV="1">
            <a:off x="4572000" y="5791200"/>
            <a:ext cx="25146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2514600"/>
            <a:ext cx="22860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2081645" y="2819400"/>
            <a:ext cx="5309755" cy="7247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2081645" y="5796036"/>
            <a:ext cx="42672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is used for data</a:t>
            </a:r>
          </a:p>
        </p:txBody>
      </p:sp>
      <p:sp>
        <p:nvSpPr>
          <p:cNvPr id="8" name="Rounded Rectangle 7"/>
          <p:cNvSpPr/>
          <p:nvPr/>
        </p:nvSpPr>
        <p:spPr>
          <a:xfrm>
            <a:off x="3733800" y="5110018"/>
            <a:ext cx="60198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893455" y="5163127"/>
            <a:ext cx="1736436" cy="2516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a:off x="1496291" y="5163127"/>
            <a:ext cx="942109" cy="5564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Multi-threading</a:t>
            </a:r>
          </a:p>
        </p:txBody>
      </p:sp>
      <p:sp>
        <p:nvSpPr>
          <p:cNvPr id="3" name="Content Placeholder 2"/>
          <p:cNvSpPr>
            <a:spLocks noGrp="1"/>
          </p:cNvSpPr>
          <p:nvPr>
            <p:ph idx="1"/>
          </p:nvPr>
        </p:nvSpPr>
        <p:spPr/>
        <p:txBody>
          <a:bodyPr>
            <a:normAutofit/>
          </a:bodyPr>
          <a:lstStyle/>
          <a:p>
            <a:r>
              <a:rPr lang="en-US" sz="3000" dirty="0"/>
              <a:t>Running multiple threads is equivalent to running several programs in parallel</a:t>
            </a:r>
          </a:p>
          <a:p>
            <a:r>
              <a:rPr lang="en-US" sz="3000" dirty="0"/>
              <a:t>A thread has a beginning, execution sequence and a conclusion</a:t>
            </a:r>
          </a:p>
          <a:p>
            <a:r>
              <a:rPr lang="en-US" sz="3000" dirty="0"/>
              <a:t>Multiple threads within a process share the same data space with the main thread and can therefore share information or communicate with each other more easily than if they were separate processes.</a:t>
            </a:r>
          </a:p>
          <a:p>
            <a:r>
              <a:rPr lang="en-US" sz="3000" dirty="0"/>
              <a:t>Threads have lesser memory overhead than processes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Threading Module</a:t>
            </a:r>
          </a:p>
        </p:txBody>
      </p:sp>
      <p:sp>
        <p:nvSpPr>
          <p:cNvPr id="3" name="Content Placeholder 2"/>
          <p:cNvSpPr>
            <a:spLocks noGrp="1"/>
          </p:cNvSpPr>
          <p:nvPr>
            <p:ph idx="1"/>
          </p:nvPr>
        </p:nvSpPr>
        <p:spPr/>
        <p:txBody>
          <a:bodyPr/>
          <a:lstStyle/>
          <a:p>
            <a:r>
              <a:rPr lang="en-US" dirty="0"/>
              <a:t>To create a thread using threading module</a:t>
            </a:r>
          </a:p>
          <a:p>
            <a:pPr lvl="1"/>
            <a:r>
              <a:rPr lang="en-US" dirty="0"/>
              <a:t>Define a new subclass of the </a:t>
            </a:r>
            <a:r>
              <a:rPr lang="en-US" i="1" dirty="0"/>
              <a:t>Thread</a:t>
            </a:r>
            <a:r>
              <a:rPr lang="en-US" dirty="0"/>
              <a:t> class.</a:t>
            </a:r>
          </a:p>
          <a:p>
            <a:pPr lvl="1"/>
            <a:r>
              <a:rPr lang="en-US" dirty="0"/>
              <a:t>Override the </a:t>
            </a:r>
            <a:r>
              <a:rPr lang="en-US" i="1" dirty="0"/>
              <a:t>__init__(self [,</a:t>
            </a:r>
            <a:r>
              <a:rPr lang="en-US" i="1" dirty="0" err="1"/>
              <a:t>args</a:t>
            </a:r>
            <a:r>
              <a:rPr lang="en-US" i="1" dirty="0"/>
              <a:t>])</a:t>
            </a:r>
            <a:r>
              <a:rPr lang="en-US" dirty="0"/>
              <a:t> method to add additional arguments.</a:t>
            </a:r>
          </a:p>
          <a:p>
            <a:pPr lvl="1"/>
            <a:r>
              <a:rPr lang="en-US" dirty="0"/>
              <a:t>Then, override the run(self [,</a:t>
            </a:r>
            <a:r>
              <a:rPr lang="en-US" dirty="0" err="1"/>
              <a:t>args</a:t>
            </a:r>
            <a:r>
              <a:rPr lang="en-US" dirty="0"/>
              <a:t>]) method to implement what the thread should do when started.</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590800" y="1447801"/>
            <a:ext cx="6705600" cy="50013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__init__(self,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name,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threading.Thread.__init</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self.threadID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 counter</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run(self):</a:t>
            </a:r>
          </a:p>
          <a:p>
            <a:r>
              <a:rPr lang="en-US" sz="1100" dirty="0">
                <a:latin typeface="Courier New" pitchFamily="49" charset="0"/>
                <a:cs typeface="Courier New" pitchFamily="49" charset="0"/>
              </a:rPr>
              <a:t>      print "Starting " + self.name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(self.name,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5)</a:t>
            </a:r>
          </a:p>
          <a:p>
            <a:r>
              <a:rPr lang="en-US" sz="1100" dirty="0">
                <a:latin typeface="Courier New" pitchFamily="49" charset="0"/>
                <a:cs typeface="Courier New" pitchFamily="49" charset="0"/>
              </a:rPr>
              <a:t>      print "Exiting " + self.name</a:t>
            </a:r>
          </a:p>
          <a:p>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counter, delay):</a:t>
            </a:r>
          </a:p>
          <a:p>
            <a:r>
              <a:rPr lang="en-US" sz="1100" dirty="0">
                <a:latin typeface="Courier New" pitchFamily="49" charset="0"/>
                <a:cs typeface="Courier New" pitchFamily="49" charset="0"/>
              </a:rPr>
              <a:t>   while counter:</a:t>
            </a:r>
          </a:p>
          <a:p>
            <a:r>
              <a:rPr lang="en-US" sz="1100" dirty="0">
                <a:latin typeface="Courier New" pitchFamily="49" charset="0"/>
                <a:cs typeface="Courier New" pitchFamily="49" charset="0"/>
              </a:rPr>
              <a:t>      if </a:t>
            </a:r>
            <a:r>
              <a:rPr lang="en-US" sz="1100" dirty="0" err="1">
                <a:latin typeface="Courier New" pitchFamily="49" charset="0"/>
                <a:cs typeface="Courier New" pitchFamily="49" charset="0"/>
              </a:rPr>
              <a:t>exitFlag</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threadName.exit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time.sleep</a:t>
            </a:r>
            <a:r>
              <a:rPr lang="en-US" sz="1100" dirty="0">
                <a:latin typeface="Courier New" pitchFamily="49" charset="0"/>
                <a:cs typeface="Courier New" pitchFamily="49" charset="0"/>
              </a:rPr>
              <a:t>(delay)</a:t>
            </a:r>
          </a:p>
          <a:p>
            <a:r>
              <a:rPr lang="en-US" sz="1100" dirty="0">
                <a:latin typeface="Courier New" pitchFamily="49" charset="0"/>
                <a:cs typeface="Courier New" pitchFamily="49" charset="0"/>
              </a:rPr>
              <a:t>      print "%s: %s" % (</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time.ctime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time.time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counter -= 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Create new threads</a:t>
            </a:r>
          </a:p>
          <a:p>
            <a:r>
              <a:rPr lang="en-US" sz="1100" dirty="0">
                <a:latin typeface="Courier New" pitchFamily="49" charset="0"/>
                <a:cs typeface="Courier New" pitchFamily="49" charset="0"/>
              </a:rPr>
              <a:t>thread1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(1, "Thread-1", 1)</a:t>
            </a:r>
          </a:p>
          <a:p>
            <a:r>
              <a:rPr lang="en-US" sz="1100" dirty="0">
                <a:latin typeface="Courier New" pitchFamily="49" charset="0"/>
                <a:cs typeface="Courier New" pitchFamily="49" charset="0"/>
              </a:rPr>
              <a:t>thread2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(2, "Thread-2", 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Start new Threads</a:t>
            </a:r>
          </a:p>
          <a:p>
            <a:r>
              <a:rPr lang="en-US" sz="1100" dirty="0">
                <a:latin typeface="Courier New" pitchFamily="49" charset="0"/>
                <a:cs typeface="Courier New" pitchFamily="49" charset="0"/>
              </a:rPr>
              <a:t>thread1.start()</a:t>
            </a:r>
          </a:p>
          <a:p>
            <a:r>
              <a:rPr lang="en-US" sz="1100" dirty="0">
                <a:latin typeface="Courier New" pitchFamily="49" charset="0"/>
                <a:cs typeface="Courier New" pitchFamily="49" charset="0"/>
              </a:rPr>
              <a:t>thread2.start()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Files</a:t>
            </a:r>
          </a:p>
        </p:txBody>
      </p:sp>
      <p:sp>
        <p:nvSpPr>
          <p:cNvPr id="3" name="Content Placeholder 2"/>
          <p:cNvSpPr>
            <a:spLocks noGrp="1"/>
          </p:cNvSpPr>
          <p:nvPr>
            <p:ph idx="1"/>
          </p:nvPr>
        </p:nvSpPr>
        <p:spPr/>
        <p:txBody>
          <a:bodyPr>
            <a:normAutofit/>
          </a:bodyPr>
          <a:lstStyle/>
          <a:p>
            <a:r>
              <a:rPr lang="en-US" dirty="0"/>
              <a:t>Traditional definition: A computer file is a resource for storing information, which is available to a computer program and is usually based on some kind of durable storage</a:t>
            </a:r>
          </a:p>
          <a:p>
            <a:r>
              <a:rPr lang="en-US" dirty="0"/>
              <a:t>In Python, these files can be accessed using the file object discussed in the next few slides</a:t>
            </a:r>
          </a:p>
          <a:p>
            <a:r>
              <a:rPr lang="en-US" dirty="0"/>
              <a:t>File objects can be used to access not only normal disk files, but also any other type of "file" that uses that abstraction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Supporting Functions</a:t>
            </a:r>
          </a:p>
        </p:txBody>
      </p:sp>
      <p:sp>
        <p:nvSpPr>
          <p:cNvPr id="3" name="Content Placeholder 2"/>
          <p:cNvSpPr>
            <a:spLocks noGrp="1"/>
          </p:cNvSpPr>
          <p:nvPr>
            <p:ph idx="1"/>
          </p:nvPr>
        </p:nvSpPr>
        <p:spPr/>
        <p:txBody>
          <a:bodyPr>
            <a:normAutofit/>
          </a:bodyPr>
          <a:lstStyle/>
          <a:p>
            <a:r>
              <a:rPr lang="en-US" b="1" dirty="0"/>
              <a:t>run():</a:t>
            </a:r>
            <a:r>
              <a:rPr lang="en-US" dirty="0"/>
              <a:t> The run() method is the entry point for a thread.</a:t>
            </a:r>
          </a:p>
          <a:p>
            <a:r>
              <a:rPr lang="en-US" b="1" dirty="0"/>
              <a:t>start():</a:t>
            </a:r>
            <a:r>
              <a:rPr lang="en-US" dirty="0"/>
              <a:t> The start() method starts a thread by calling the run method.</a:t>
            </a:r>
          </a:p>
          <a:p>
            <a:r>
              <a:rPr lang="en-US" b="1" dirty="0"/>
              <a:t>join([time]):</a:t>
            </a:r>
            <a:r>
              <a:rPr lang="en-US" dirty="0"/>
              <a:t> The join() waits for threads to terminate.</a:t>
            </a:r>
          </a:p>
          <a:p>
            <a:r>
              <a:rPr lang="en-US" b="1" dirty="0" err="1"/>
              <a:t>isAlive</a:t>
            </a:r>
            <a:r>
              <a:rPr lang="en-US" b="1" dirty="0"/>
              <a:t>():</a:t>
            </a:r>
            <a:r>
              <a:rPr lang="en-US" dirty="0"/>
              <a:t> The </a:t>
            </a:r>
            <a:r>
              <a:rPr lang="en-US" dirty="0" err="1"/>
              <a:t>isAlive</a:t>
            </a:r>
            <a:r>
              <a:rPr lang="en-US" dirty="0"/>
              <a:t>() method checks whether a thread is still executing.</a:t>
            </a:r>
          </a:p>
          <a:p>
            <a:r>
              <a:rPr lang="en-US" b="1" dirty="0" err="1"/>
              <a:t>getName</a:t>
            </a:r>
            <a:r>
              <a:rPr lang="en-US" b="1" dirty="0"/>
              <a:t>():</a:t>
            </a:r>
            <a:r>
              <a:rPr lang="en-US" dirty="0"/>
              <a:t> The </a:t>
            </a:r>
            <a:r>
              <a:rPr lang="en-US" dirty="0" err="1"/>
              <a:t>getName</a:t>
            </a:r>
            <a:r>
              <a:rPr lang="en-US" dirty="0"/>
              <a:t>() method returns the name of a thread.</a:t>
            </a:r>
          </a:p>
          <a:p>
            <a:r>
              <a:rPr lang="en-US" b="1" dirty="0" err="1"/>
              <a:t>setName</a:t>
            </a:r>
            <a:r>
              <a:rPr lang="en-US" b="1" dirty="0"/>
              <a:t>():</a:t>
            </a:r>
            <a:r>
              <a:rPr lang="en-US" dirty="0"/>
              <a:t> The </a:t>
            </a:r>
            <a:r>
              <a:rPr lang="en-US" dirty="0" err="1"/>
              <a:t>setName</a:t>
            </a:r>
            <a:r>
              <a:rPr lang="en-US" dirty="0"/>
              <a:t>() method sets the name of a thread.</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Synchronizing Threads</a:t>
            </a:r>
          </a:p>
        </p:txBody>
      </p:sp>
      <p:sp>
        <p:nvSpPr>
          <p:cNvPr id="3" name="Content Placeholder 2"/>
          <p:cNvSpPr>
            <a:spLocks noGrp="1"/>
          </p:cNvSpPr>
          <p:nvPr>
            <p:ph idx="1"/>
          </p:nvPr>
        </p:nvSpPr>
        <p:spPr/>
        <p:txBody>
          <a:bodyPr>
            <a:normAutofit/>
          </a:bodyPr>
          <a:lstStyle/>
          <a:p>
            <a:r>
              <a:rPr lang="en-US" sz="3000" dirty="0"/>
              <a:t>The threading module provided with Python includes a simple-to-implement locking mechanism that allows you to synchronize threads. </a:t>
            </a:r>
          </a:p>
          <a:p>
            <a:r>
              <a:rPr lang="en-US" sz="3000" dirty="0"/>
              <a:t>A new lock is created by calling the </a:t>
            </a:r>
            <a:r>
              <a:rPr lang="en-US" sz="3000" i="1" dirty="0"/>
              <a:t>Lock()</a:t>
            </a:r>
            <a:r>
              <a:rPr lang="en-US" sz="3000" dirty="0"/>
              <a:t> method, which returns the new lock.</a:t>
            </a:r>
          </a:p>
          <a:p>
            <a:r>
              <a:rPr lang="en-US" sz="3000" dirty="0"/>
              <a:t>The </a:t>
            </a:r>
            <a:r>
              <a:rPr lang="en-US" sz="3000" i="1" dirty="0"/>
              <a:t>acquire()</a:t>
            </a:r>
            <a:r>
              <a:rPr lang="en-US" sz="3000" dirty="0"/>
              <a:t> method of the new lock object is used to force threads to run synchronously</a:t>
            </a:r>
          </a:p>
          <a:p>
            <a:r>
              <a:rPr lang="en-US" sz="3000" dirty="0"/>
              <a:t>The </a:t>
            </a:r>
            <a:r>
              <a:rPr lang="en-US" sz="3000" i="1" dirty="0"/>
              <a:t>release()</a:t>
            </a:r>
            <a:r>
              <a:rPr lang="en-US" sz="3000" dirty="0"/>
              <a:t> method of the new lock object is used to release the lock when it is no longer required</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447801"/>
            <a:ext cx="6705600" cy="432426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a:latin typeface="Courier New" pitchFamily="49" charset="0"/>
                <a:cs typeface="Courier New" pitchFamily="49" charset="0"/>
              </a:rPr>
              <a:t>import time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__init__(self,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name,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threading.Thread.__init</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self.threadID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 counter</a:t>
            </a:r>
          </a:p>
          <a:p>
            <a:r>
              <a:rPr lang="en-US" sz="1100" dirty="0">
                <a:latin typeface="Courier New" pitchFamily="49" charset="0"/>
                <a:cs typeface="Courier New" pitchFamily="49" charset="0"/>
              </a:rPr>
              <a:t>   def run(self):</a:t>
            </a:r>
          </a:p>
          <a:p>
            <a:r>
              <a:rPr lang="en-US" sz="1100" dirty="0">
                <a:latin typeface="Courier New" pitchFamily="49" charset="0"/>
                <a:cs typeface="Courier New" pitchFamily="49" charset="0"/>
              </a:rPr>
              <a:t>      print "Starting " + self.name</a:t>
            </a:r>
          </a:p>
          <a:p>
            <a:r>
              <a:rPr lang="en-US" sz="1100" dirty="0">
                <a:latin typeface="Courier New" pitchFamily="49" charset="0"/>
                <a:cs typeface="Courier New" pitchFamily="49" charset="0"/>
              </a:rPr>
              <a:t>      # Get lock to synchronize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(self.name,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3)</a:t>
            </a:r>
          </a:p>
          <a:p>
            <a:r>
              <a:rPr lang="en-US" sz="1100" dirty="0">
                <a:latin typeface="Courier New" pitchFamily="49" charset="0"/>
                <a:cs typeface="Courier New" pitchFamily="49" charset="0"/>
              </a:rPr>
              <a:t>      # Free lock to release next thread</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delay, counter):</a:t>
            </a:r>
          </a:p>
          <a:p>
            <a:r>
              <a:rPr lang="en-US" sz="1100" dirty="0">
                <a:latin typeface="Courier New" pitchFamily="49" charset="0"/>
                <a:cs typeface="Courier New" pitchFamily="49" charset="0"/>
              </a:rPr>
              <a:t>   while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time.sleep</a:t>
            </a:r>
            <a:r>
              <a:rPr lang="en-US" sz="1100" dirty="0">
                <a:latin typeface="Courier New" pitchFamily="49" charset="0"/>
                <a:cs typeface="Courier New" pitchFamily="49" charset="0"/>
              </a:rPr>
              <a:t>(delay)</a:t>
            </a:r>
          </a:p>
          <a:p>
            <a:r>
              <a:rPr lang="en-US" sz="1100" dirty="0">
                <a:latin typeface="Courier New" pitchFamily="49" charset="0"/>
                <a:cs typeface="Courier New" pitchFamily="49" charset="0"/>
              </a:rPr>
              <a:t>      print "%s: %s" % (</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time.ctime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time.time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counter -= 1</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threadLock</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threading.Lock</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threads =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1"/>
            <a:ext cx="6705600"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 Create new threads</a:t>
            </a:r>
          </a:p>
          <a:p>
            <a:r>
              <a:rPr lang="en-US" sz="1100" dirty="0">
                <a:latin typeface="Courier New" pitchFamily="49" charset="0"/>
                <a:cs typeface="Courier New" pitchFamily="49" charset="0"/>
              </a:rPr>
              <a:t>thread1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(1, "Thread-1", 1)</a:t>
            </a:r>
          </a:p>
          <a:p>
            <a:r>
              <a:rPr lang="en-US" sz="1100" dirty="0">
                <a:latin typeface="Courier New" pitchFamily="49" charset="0"/>
                <a:cs typeface="Courier New" pitchFamily="49" charset="0"/>
              </a:rPr>
              <a:t>thread2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(2, "Thread-2", 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Start new Threads</a:t>
            </a:r>
          </a:p>
          <a:p>
            <a:r>
              <a:rPr lang="en-US" sz="1100" dirty="0">
                <a:latin typeface="Courier New" pitchFamily="49" charset="0"/>
                <a:cs typeface="Courier New" pitchFamily="49" charset="0"/>
              </a:rPr>
              <a:t>thread1.start()</a:t>
            </a:r>
          </a:p>
          <a:p>
            <a:r>
              <a:rPr lang="en-US" sz="1100" dirty="0">
                <a:latin typeface="Courier New" pitchFamily="49" charset="0"/>
                <a:cs typeface="Courier New" pitchFamily="49" charset="0"/>
              </a:rPr>
              <a:t>thread2.start()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Add threads to thread list</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(thread1)</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Wait for all threads to complete</a:t>
            </a:r>
          </a:p>
          <a:p>
            <a:r>
              <a:rPr lang="en-US" sz="1100" dirty="0">
                <a:latin typeface="Courier New" pitchFamily="49" charset="0"/>
                <a:cs typeface="Courier New" pitchFamily="49" charset="0"/>
              </a:rPr>
              <a:t>for t in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t.join</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print "Exiting Main Thread"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Queues</a:t>
            </a:r>
          </a:p>
        </p:txBody>
      </p:sp>
      <p:sp>
        <p:nvSpPr>
          <p:cNvPr id="3" name="Content Placeholder 2"/>
          <p:cNvSpPr>
            <a:spLocks noGrp="1"/>
          </p:cNvSpPr>
          <p:nvPr>
            <p:ph idx="1"/>
          </p:nvPr>
        </p:nvSpPr>
        <p:spPr/>
        <p:txBody>
          <a:bodyPr>
            <a:normAutofit/>
          </a:bodyPr>
          <a:lstStyle/>
          <a:p>
            <a:r>
              <a:rPr lang="en-US" dirty="0"/>
              <a:t>The </a:t>
            </a:r>
            <a:r>
              <a:rPr lang="en-US" i="1" dirty="0"/>
              <a:t>Queue</a:t>
            </a:r>
            <a:r>
              <a:rPr lang="en-US" dirty="0"/>
              <a:t> module allows you to create a new queue object that can hold a specific number of items. There are following methods to control the Queue −</a:t>
            </a:r>
          </a:p>
          <a:p>
            <a:pPr lvl="1"/>
            <a:r>
              <a:rPr lang="en-US" b="1" dirty="0"/>
              <a:t>get():</a:t>
            </a:r>
            <a:r>
              <a:rPr lang="en-US" dirty="0"/>
              <a:t> The get() removes and returns an item from the queue.</a:t>
            </a:r>
          </a:p>
          <a:p>
            <a:pPr lvl="1"/>
            <a:r>
              <a:rPr lang="en-US" b="1" dirty="0"/>
              <a:t>put():</a:t>
            </a:r>
            <a:r>
              <a:rPr lang="en-US" dirty="0"/>
              <a:t> The put adds item to a queue.</a:t>
            </a:r>
          </a:p>
          <a:p>
            <a:pPr lvl="1"/>
            <a:r>
              <a:rPr lang="en-US" b="1" dirty="0" err="1"/>
              <a:t>qsize</a:t>
            </a:r>
            <a:r>
              <a:rPr lang="en-US" b="1" dirty="0"/>
              <a:t>() :</a:t>
            </a:r>
            <a:r>
              <a:rPr lang="en-US" dirty="0"/>
              <a:t> The </a:t>
            </a:r>
            <a:r>
              <a:rPr lang="en-US" dirty="0" err="1"/>
              <a:t>qsize</a:t>
            </a:r>
            <a:r>
              <a:rPr lang="en-US" dirty="0"/>
              <a:t>() returns the number of items that are currently in the queue.</a:t>
            </a:r>
          </a:p>
          <a:p>
            <a:pPr lvl="1"/>
            <a:r>
              <a:rPr lang="en-US" b="1" dirty="0"/>
              <a:t>empty():</a:t>
            </a:r>
            <a:r>
              <a:rPr lang="en-US" dirty="0"/>
              <a:t> The empty( ) returns True if queue is empty; otherwise, False.</a:t>
            </a:r>
          </a:p>
          <a:p>
            <a:pPr lvl="1"/>
            <a:r>
              <a:rPr lang="en-US" b="1" dirty="0"/>
              <a:t>full():</a:t>
            </a:r>
            <a:r>
              <a:rPr lang="en-US" dirty="0"/>
              <a:t> the full() returns True if queue is full; otherwise, False.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447800"/>
            <a:ext cx="6705600"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Queue, threading, time</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exitFlag</a:t>
            </a:r>
            <a:r>
              <a:rPr lang="en-US" sz="1100" dirty="0">
                <a:latin typeface="Courier New" pitchFamily="49" charset="0"/>
                <a:cs typeface="Courier New" pitchFamily="49" charset="0"/>
              </a:rPr>
              <a:t> = 0</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__init__(self,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name, q):</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threading.Thread.__init</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self.threadID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self.q</a:t>
            </a:r>
            <a:r>
              <a:rPr lang="en-US" sz="1100" dirty="0">
                <a:latin typeface="Courier New" pitchFamily="49" charset="0"/>
                <a:cs typeface="Courier New" pitchFamily="49" charset="0"/>
              </a:rPr>
              <a:t> = q</a:t>
            </a:r>
          </a:p>
          <a:p>
            <a:r>
              <a:rPr lang="en-US" sz="1100" dirty="0">
                <a:latin typeface="Courier New" pitchFamily="49" charset="0"/>
                <a:cs typeface="Courier New" pitchFamily="49" charset="0"/>
              </a:rPr>
              <a:t>   def run(self):</a:t>
            </a:r>
          </a:p>
          <a:p>
            <a:r>
              <a:rPr lang="en-US" sz="1100" dirty="0">
                <a:latin typeface="Courier New" pitchFamily="49" charset="0"/>
                <a:cs typeface="Courier New" pitchFamily="49" charset="0"/>
              </a:rPr>
              <a:t>      print "Starting " + self.name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process_data</a:t>
            </a:r>
            <a:r>
              <a:rPr lang="en-US" sz="1100" dirty="0">
                <a:latin typeface="Courier New" pitchFamily="49" charset="0"/>
                <a:cs typeface="Courier New" pitchFamily="49" charset="0"/>
              </a:rPr>
              <a:t>(self.name, </a:t>
            </a:r>
            <a:r>
              <a:rPr lang="en-US" sz="1100" dirty="0" err="1">
                <a:latin typeface="Courier New" pitchFamily="49" charset="0"/>
                <a:cs typeface="Courier New" pitchFamily="49" charset="0"/>
              </a:rPr>
              <a:t>self.q</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 "Exiting " + self.name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process_data</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q):</a:t>
            </a:r>
          </a:p>
          <a:p>
            <a:r>
              <a:rPr lang="en-US" sz="1100" dirty="0">
                <a:latin typeface="Courier New" pitchFamily="49" charset="0"/>
                <a:cs typeface="Courier New" pitchFamily="49" charset="0"/>
              </a:rPr>
              <a:t>   while not </a:t>
            </a:r>
            <a:r>
              <a:rPr lang="en-US" sz="1100" dirty="0" err="1">
                <a:latin typeface="Courier New" pitchFamily="49" charset="0"/>
                <a:cs typeface="Courier New" pitchFamily="49" charset="0"/>
              </a:rPr>
              <a:t>exitFlag</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queueLock.acquire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if not </a:t>
            </a:r>
            <a:r>
              <a:rPr lang="en-US" sz="1100" dirty="0" err="1">
                <a:latin typeface="Courier New" pitchFamily="49" charset="0"/>
                <a:cs typeface="Courier New" pitchFamily="49" charset="0"/>
              </a:rPr>
              <a:t>workQueue.empty</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data = </a:t>
            </a:r>
            <a:r>
              <a:rPr lang="en-US" sz="1100" dirty="0" err="1">
                <a:latin typeface="Courier New" pitchFamily="49" charset="0"/>
                <a:cs typeface="Courier New" pitchFamily="49" charset="0"/>
              </a:rPr>
              <a:t>q.get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queueLock.release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 "%s processing %s" % (</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data)</a:t>
            </a:r>
          </a:p>
          <a:p>
            <a:r>
              <a:rPr lang="en-US" sz="1100" dirty="0">
                <a:latin typeface="Courier New" pitchFamily="49" charset="0"/>
                <a:cs typeface="Courier New" pitchFamily="49" charset="0"/>
              </a:rPr>
              <a:t>         else: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queueLock.release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time.sleep</a:t>
            </a:r>
            <a:r>
              <a:rPr lang="en-US" sz="1100" dirty="0">
                <a:latin typeface="Courier New" pitchFamily="49" charset="0"/>
                <a:cs typeface="Courier New" pitchFamily="49" charset="0"/>
              </a:rPr>
              <a:t>(1)</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threadList</a:t>
            </a:r>
            <a:r>
              <a:rPr lang="en-US" sz="1100" dirty="0">
                <a:latin typeface="Courier New" pitchFamily="49" charset="0"/>
                <a:cs typeface="Courier New" pitchFamily="49" charset="0"/>
              </a:rPr>
              <a:t> = ["Thread-1", "Thread-2", "Thread-3"]</a:t>
            </a:r>
          </a:p>
          <a:p>
            <a:r>
              <a:rPr lang="en-US" sz="1100" dirty="0" err="1">
                <a:latin typeface="Courier New" pitchFamily="49" charset="0"/>
                <a:cs typeface="Courier New" pitchFamily="49" charset="0"/>
              </a:rPr>
              <a:t>nameList</a:t>
            </a:r>
            <a:r>
              <a:rPr lang="en-US" sz="1100" dirty="0">
                <a:latin typeface="Courier New" pitchFamily="49" charset="0"/>
                <a:cs typeface="Courier New" pitchFamily="49" charset="0"/>
              </a:rPr>
              <a:t> = ["One", "Two", "Three", "Four", "Five"]</a:t>
            </a:r>
          </a:p>
          <a:p>
            <a:r>
              <a:rPr lang="en-US" sz="1100" dirty="0" err="1">
                <a:latin typeface="Courier New" pitchFamily="49" charset="0"/>
                <a:cs typeface="Courier New" pitchFamily="49" charset="0"/>
              </a:rPr>
              <a:t>queueLock</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threading.Lock</a:t>
            </a:r>
            <a:r>
              <a:rPr lang="en-US" sz="1100" dirty="0">
                <a:latin typeface="Courier New" pitchFamily="49" charset="0"/>
                <a:cs typeface="Courier New" pitchFamily="49" charset="0"/>
              </a:rPr>
              <a:t>()</a:t>
            </a:r>
          </a:p>
          <a:p>
            <a:r>
              <a:rPr lang="en-US" sz="1100" dirty="0" err="1">
                <a:latin typeface="Courier New" pitchFamily="49" charset="0"/>
                <a:cs typeface="Courier New" pitchFamily="49" charset="0"/>
              </a:rPr>
              <a:t>workQueue</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Queue.Queue</a:t>
            </a:r>
            <a:r>
              <a:rPr lang="en-US" sz="1100" dirty="0">
                <a:latin typeface="Courier New" pitchFamily="49" charset="0"/>
                <a:cs typeface="Courier New" pitchFamily="49" charset="0"/>
              </a:rPr>
              <a:t>(10)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447800"/>
            <a:ext cx="6705600" cy="449353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threads = []</a:t>
            </a:r>
          </a:p>
          <a:p>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 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Create new threads</a:t>
            </a:r>
          </a:p>
          <a:p>
            <a:r>
              <a:rPr lang="en-US" sz="1100" dirty="0">
                <a:latin typeface="Courier New" pitchFamily="49" charset="0"/>
                <a:cs typeface="Courier New" pitchFamily="49" charset="0"/>
              </a:rPr>
              <a:t>for </a:t>
            </a:r>
            <a:r>
              <a:rPr lang="en-US" sz="1100" dirty="0" err="1">
                <a:latin typeface="Courier New" pitchFamily="49" charset="0"/>
                <a:cs typeface="Courier New" pitchFamily="49" charset="0"/>
              </a:rPr>
              <a:t>tName</a:t>
            </a:r>
            <a:r>
              <a:rPr lang="en-US" sz="1100" dirty="0">
                <a:latin typeface="Courier New" pitchFamily="49" charset="0"/>
                <a:cs typeface="Courier New" pitchFamily="49" charset="0"/>
              </a:rPr>
              <a:t> in </a:t>
            </a:r>
            <a:r>
              <a:rPr lang="en-US" sz="1100" dirty="0" err="1">
                <a:latin typeface="Courier New" pitchFamily="49" charset="0"/>
                <a:cs typeface="Courier New" pitchFamily="49" charset="0"/>
              </a:rPr>
              <a:t>threadList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thread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tName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workQueue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thread.start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 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Fill the queue</a:t>
            </a:r>
          </a:p>
          <a:p>
            <a:r>
              <a:rPr lang="en-US" sz="1100" dirty="0" err="1">
                <a:latin typeface="Courier New" pitchFamily="49" charset="0"/>
                <a:cs typeface="Courier New" pitchFamily="49" charset="0"/>
              </a:rPr>
              <a:t>queueLock.acquire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for word in </a:t>
            </a:r>
            <a:r>
              <a:rPr lang="en-US" sz="1100" dirty="0" err="1">
                <a:latin typeface="Courier New" pitchFamily="49" charset="0"/>
                <a:cs typeface="Courier New" pitchFamily="49" charset="0"/>
              </a:rPr>
              <a:t>nameList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workQueue.put</a:t>
            </a:r>
            <a:r>
              <a:rPr lang="en-US" sz="1100" dirty="0">
                <a:latin typeface="Courier New" pitchFamily="49" charset="0"/>
                <a:cs typeface="Courier New" pitchFamily="49" charset="0"/>
              </a:rPr>
              <a:t>(word)</a:t>
            </a:r>
          </a:p>
          <a:p>
            <a:r>
              <a:rPr lang="en-US" sz="1100" dirty="0" err="1">
                <a:latin typeface="Courier New" pitchFamily="49" charset="0"/>
                <a:cs typeface="Courier New" pitchFamily="49" charset="0"/>
              </a:rPr>
              <a:t>queueLock.release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Wait for queue to empty</a:t>
            </a:r>
          </a:p>
          <a:p>
            <a:r>
              <a:rPr lang="en-US" sz="1100" dirty="0">
                <a:latin typeface="Courier New" pitchFamily="49" charset="0"/>
                <a:cs typeface="Courier New" pitchFamily="49" charset="0"/>
              </a:rPr>
              <a:t>while not </a:t>
            </a:r>
            <a:r>
              <a:rPr lang="en-US" sz="1100" dirty="0" err="1">
                <a:latin typeface="Courier New" pitchFamily="49" charset="0"/>
                <a:cs typeface="Courier New" pitchFamily="49" charset="0"/>
              </a:rPr>
              <a:t>workQueue.empty</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pass</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Notify threads it's time to exit</a:t>
            </a:r>
          </a:p>
          <a:p>
            <a:r>
              <a:rPr lang="en-US" sz="1100" dirty="0" err="1">
                <a:latin typeface="Courier New" pitchFamily="49" charset="0"/>
                <a:cs typeface="Courier New" pitchFamily="49" charset="0"/>
              </a:rPr>
              <a:t>exitFlag</a:t>
            </a:r>
            <a:r>
              <a:rPr lang="en-US" sz="1100" dirty="0">
                <a:latin typeface="Courier New" pitchFamily="49" charset="0"/>
                <a:cs typeface="Courier New" pitchFamily="49" charset="0"/>
              </a:rPr>
              <a:t> = 1</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Wait for all threads to complete</a:t>
            </a:r>
          </a:p>
          <a:p>
            <a:r>
              <a:rPr lang="en-US" sz="1100" dirty="0">
                <a:latin typeface="Courier New" pitchFamily="49" charset="0"/>
                <a:cs typeface="Courier New" pitchFamily="49" charset="0"/>
              </a:rPr>
              <a:t>for t in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t.join</a:t>
            </a:r>
            <a:r>
              <a:rPr lang="en-US" sz="1100" dirty="0">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Semaphores</a:t>
            </a:r>
          </a:p>
        </p:txBody>
      </p:sp>
      <p:sp>
        <p:nvSpPr>
          <p:cNvPr id="3" name="Content Placeholder 2"/>
          <p:cNvSpPr>
            <a:spLocks noGrp="1"/>
          </p:cNvSpPr>
          <p:nvPr>
            <p:ph idx="1"/>
          </p:nvPr>
        </p:nvSpPr>
        <p:spPr/>
        <p:txBody>
          <a:bodyPr>
            <a:normAutofit/>
          </a:bodyPr>
          <a:lstStyle/>
          <a:p>
            <a:r>
              <a:rPr lang="en-US" dirty="0"/>
              <a:t>In programming, especially in Unix systems, semaphores are a technique for coordinating or synchronizing activities in which multiple processes compete for the same operating system resources.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0"/>
            <a:ext cx="67056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err="1">
                <a:latin typeface="Courier New" pitchFamily="49" charset="0"/>
                <a:cs typeface="Courier New" pitchFamily="49" charset="0"/>
              </a:rPr>
              <a:t>sem</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threading.Semaphore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fun1():</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fun2():</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print(2)</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t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fun1)</a:t>
            </a:r>
          </a:p>
          <a:p>
            <a:r>
              <a:rPr lang="en-US" sz="1100" dirty="0" err="1">
                <a:latin typeface="Courier New" pitchFamily="49" charset="0"/>
                <a:cs typeface="Courier New" pitchFamily="49" charset="0"/>
              </a:rPr>
              <a:t>t.start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t2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fun2)</a:t>
            </a:r>
          </a:p>
          <a:p>
            <a:r>
              <a:rPr lang="en-US" sz="1100" dirty="0">
                <a:latin typeface="Courier New" pitchFamily="49" charset="0"/>
                <a:cs typeface="Courier New" pitchFamily="49" charset="0"/>
              </a:rPr>
              <a:t>t2.start()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Opening a File</a:t>
            </a:r>
          </a:p>
        </p:txBody>
      </p:sp>
      <p:sp>
        <p:nvSpPr>
          <p:cNvPr id="3" name="Content Placeholder 2"/>
          <p:cNvSpPr>
            <a:spLocks noGrp="1"/>
          </p:cNvSpPr>
          <p:nvPr>
            <p:ph idx="1"/>
          </p:nvPr>
        </p:nvSpPr>
        <p:spPr/>
        <p:txBody>
          <a:bodyPr>
            <a:normAutofit fontScale="92500" lnSpcReduction="10000"/>
          </a:bodyPr>
          <a:lstStyle/>
          <a:p>
            <a:r>
              <a:rPr lang="en-US" dirty="0"/>
              <a:t>To open a file use the open() or file() functions</a:t>
            </a:r>
          </a:p>
          <a:p>
            <a:r>
              <a:rPr lang="en-US" dirty="0"/>
              <a:t>Syntax: </a:t>
            </a:r>
          </a:p>
          <a:p>
            <a:pPr>
              <a:buNone/>
            </a:pPr>
            <a:r>
              <a:rPr lang="en-US" b="1" dirty="0"/>
              <a:t>	</a:t>
            </a:r>
            <a:r>
              <a:rPr lang="en-US" b="1" dirty="0" err="1"/>
              <a:t>file_object</a:t>
            </a:r>
            <a:r>
              <a:rPr lang="en-US" b="1" dirty="0"/>
              <a:t> = open(</a:t>
            </a:r>
            <a:r>
              <a:rPr lang="en-US" b="1" dirty="0" err="1"/>
              <a:t>file_name</a:t>
            </a:r>
            <a:r>
              <a:rPr lang="en-US" b="1" dirty="0"/>
              <a:t> [, </a:t>
            </a:r>
            <a:r>
              <a:rPr lang="en-US" b="1" dirty="0" err="1"/>
              <a:t>access_mode</a:t>
            </a:r>
            <a:r>
              <a:rPr lang="en-US" b="1" dirty="0"/>
              <a:t>][, buffering])</a:t>
            </a:r>
          </a:p>
          <a:p>
            <a:pPr lvl="1"/>
            <a:r>
              <a:rPr lang="en-US" sz="2600" b="1" dirty="0" err="1"/>
              <a:t>file_name</a:t>
            </a:r>
            <a:r>
              <a:rPr lang="en-US" sz="2600" b="1" dirty="0"/>
              <a:t>:</a:t>
            </a:r>
            <a:r>
              <a:rPr lang="en-US" sz="2600" dirty="0"/>
              <a:t> The </a:t>
            </a:r>
            <a:r>
              <a:rPr lang="en-US" sz="2600" dirty="0" err="1"/>
              <a:t>file_name</a:t>
            </a:r>
            <a:r>
              <a:rPr lang="en-US" sz="2600" dirty="0"/>
              <a:t> argument is a string value that contains the name of the file that you want to access.</a:t>
            </a:r>
          </a:p>
          <a:p>
            <a:pPr lvl="1"/>
            <a:r>
              <a:rPr lang="en-US" sz="2600" b="1" dirty="0" err="1"/>
              <a:t>access_mode</a:t>
            </a:r>
            <a:r>
              <a:rPr lang="en-US" sz="2600" b="1" dirty="0"/>
              <a:t>:</a:t>
            </a:r>
            <a:r>
              <a:rPr lang="en-US" sz="2600" dirty="0"/>
              <a:t> The </a:t>
            </a:r>
            <a:r>
              <a:rPr lang="en-US" sz="2600" dirty="0" err="1"/>
              <a:t>access_mode</a:t>
            </a:r>
            <a:r>
              <a:rPr lang="en-US" sz="2600" dirty="0"/>
              <a:t> determines the mode in which the file has to be opened, i.e., read, write, append, etc. </a:t>
            </a:r>
          </a:p>
          <a:p>
            <a:pPr lvl="1"/>
            <a:r>
              <a:rPr lang="en-US" sz="2600" b="1" dirty="0"/>
              <a:t>buffering:</a:t>
            </a:r>
            <a:r>
              <a:rPr lang="en-US" sz="2600"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Closing a File</a:t>
            </a:r>
          </a:p>
        </p:txBody>
      </p:sp>
      <p:sp>
        <p:nvSpPr>
          <p:cNvPr id="3" name="Content Placeholder 2"/>
          <p:cNvSpPr>
            <a:spLocks noGrp="1"/>
          </p:cNvSpPr>
          <p:nvPr>
            <p:ph idx="1"/>
          </p:nvPr>
        </p:nvSpPr>
        <p:spPr/>
        <p:txBody>
          <a:bodyPr>
            <a:normAutofit/>
          </a:bodyPr>
          <a:lstStyle/>
          <a:p>
            <a:r>
              <a:rPr lang="en-US" sz="2600" dirty="0"/>
              <a:t>The </a:t>
            </a:r>
            <a:r>
              <a:rPr lang="en-US" sz="2600" b="1" dirty="0"/>
              <a:t>close() </a:t>
            </a:r>
            <a:r>
              <a:rPr lang="en-US" sz="2600" dirty="0"/>
              <a:t>method of a file object flushes any unwritten information and closes the file object, after which no more writing can be done</a:t>
            </a:r>
          </a:p>
          <a:p>
            <a:r>
              <a:rPr lang="en-US" sz="2600" dirty="0"/>
              <a:t>Python automatically closes a file when the reference object of a file is reassigned to another file </a:t>
            </a:r>
          </a:p>
          <a:p>
            <a:r>
              <a:rPr lang="en-US" sz="2600" dirty="0"/>
              <a:t>It is a good practice to use the close() method to close a file</a:t>
            </a:r>
          </a:p>
          <a:p>
            <a:r>
              <a:rPr lang="en-US" sz="2600" dirty="0"/>
              <a:t>Syntax:</a:t>
            </a:r>
          </a:p>
          <a:p>
            <a:pPr>
              <a:buNone/>
            </a:pPr>
            <a:r>
              <a:rPr lang="en-US" sz="2600" b="1" dirty="0"/>
              <a:t>	</a:t>
            </a:r>
            <a:r>
              <a:rPr lang="en-US" sz="2600" b="1" dirty="0" err="1"/>
              <a:t>file_object.close</a:t>
            </a:r>
            <a:r>
              <a:rPr lang="en-US" sz="2600" b="1"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Input</a:t>
            </a:r>
          </a:p>
        </p:txBody>
      </p:sp>
      <p:sp>
        <p:nvSpPr>
          <p:cNvPr id="3" name="Content Placeholder 2"/>
          <p:cNvSpPr>
            <a:spLocks noGrp="1"/>
          </p:cNvSpPr>
          <p:nvPr>
            <p:ph idx="1"/>
          </p:nvPr>
        </p:nvSpPr>
        <p:spPr>
          <a:xfrm>
            <a:off x="1905000" y="1371600"/>
            <a:ext cx="8229600" cy="5029200"/>
          </a:xfrm>
        </p:spPr>
        <p:txBody>
          <a:bodyPr>
            <a:noAutofit/>
          </a:bodyPr>
          <a:lstStyle/>
          <a:p>
            <a:r>
              <a:rPr lang="en-US" sz="2400" dirty="0"/>
              <a:t>The </a:t>
            </a:r>
            <a:r>
              <a:rPr lang="en-US" sz="2400" b="1" dirty="0"/>
              <a:t>read() </a:t>
            </a:r>
            <a:r>
              <a:rPr lang="en-US" sz="2400" dirty="0"/>
              <a:t>method is used to read bytes directly into a string, reading at most the number of bytes indicated</a:t>
            </a:r>
          </a:p>
          <a:p>
            <a:pPr>
              <a:buNone/>
            </a:pPr>
            <a:r>
              <a:rPr lang="en-US" sz="2400" dirty="0"/>
              <a:t>	Syntax: </a:t>
            </a:r>
            <a:r>
              <a:rPr lang="en-US" sz="2400" b="1" dirty="0" err="1"/>
              <a:t>file_object.read</a:t>
            </a:r>
            <a:r>
              <a:rPr lang="en-US" sz="2400" b="1" dirty="0"/>
              <a:t>([size])</a:t>
            </a:r>
          </a:p>
          <a:p>
            <a:r>
              <a:rPr lang="en-US" sz="2400" dirty="0"/>
              <a:t>The </a:t>
            </a:r>
            <a:r>
              <a:rPr lang="en-US" sz="2400" b="1" dirty="0" err="1"/>
              <a:t>readline</a:t>
            </a:r>
            <a:r>
              <a:rPr lang="en-US" sz="2400" b="1" dirty="0"/>
              <a:t>() </a:t>
            </a:r>
            <a:r>
              <a:rPr lang="en-US" sz="2400" dirty="0"/>
              <a:t>method reads one line of the open file (reads all bytes until a line-terminating character like NEWLINE is encountered) </a:t>
            </a:r>
          </a:p>
          <a:p>
            <a:pPr>
              <a:buNone/>
            </a:pPr>
            <a:r>
              <a:rPr lang="en-US" sz="2400" dirty="0"/>
              <a:t>	Syntax: </a:t>
            </a:r>
            <a:r>
              <a:rPr lang="en-US" sz="2400" b="1" dirty="0" err="1"/>
              <a:t>file_object.readline</a:t>
            </a:r>
            <a:r>
              <a:rPr lang="en-US" sz="2400" b="1" dirty="0"/>
              <a:t>([size])</a:t>
            </a:r>
          </a:p>
          <a:p>
            <a:r>
              <a:rPr lang="en-US" sz="2400" dirty="0"/>
              <a:t>The </a:t>
            </a:r>
            <a:r>
              <a:rPr lang="en-US" sz="2400" b="1" dirty="0" err="1"/>
              <a:t>readlines</a:t>
            </a:r>
            <a:r>
              <a:rPr lang="en-US" sz="2400" b="1" dirty="0"/>
              <a:t>() </a:t>
            </a:r>
            <a:r>
              <a:rPr lang="en-US" sz="2400" dirty="0"/>
              <a:t>reads all (remaining) lines and returns them as a list of strings</a:t>
            </a:r>
          </a:p>
          <a:p>
            <a:pPr>
              <a:buNone/>
            </a:pPr>
            <a:r>
              <a:rPr lang="en-US" sz="2400" dirty="0"/>
              <a:t>	Syntax: </a:t>
            </a:r>
            <a:r>
              <a:rPr lang="en-US" sz="2400" b="1" dirty="0" err="1"/>
              <a:t>file_object.readlines</a:t>
            </a:r>
            <a:r>
              <a:rPr lang="en-US" sz="2400" b="1" dirty="0"/>
              <a:t>([</a:t>
            </a:r>
            <a:r>
              <a:rPr lang="en-US" sz="2400" b="1" dirty="0" err="1"/>
              <a:t>sizeint</a:t>
            </a:r>
            <a:r>
              <a:rPr lang="en-US" sz="2400" b="1"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Output</a:t>
            </a:r>
          </a:p>
        </p:txBody>
      </p:sp>
      <p:sp>
        <p:nvSpPr>
          <p:cNvPr id="3" name="Content Placeholder 2"/>
          <p:cNvSpPr>
            <a:spLocks noGrp="1"/>
          </p:cNvSpPr>
          <p:nvPr>
            <p:ph idx="1"/>
          </p:nvPr>
        </p:nvSpPr>
        <p:spPr/>
        <p:txBody>
          <a:bodyPr>
            <a:normAutofit/>
          </a:bodyPr>
          <a:lstStyle/>
          <a:p>
            <a:r>
              <a:rPr lang="en-US" sz="2400" dirty="0"/>
              <a:t>The write() takes a string that can consist of one or more lines of text data or a block of bytes and writes the data to the file</a:t>
            </a:r>
          </a:p>
          <a:p>
            <a:pPr>
              <a:buNone/>
            </a:pPr>
            <a:r>
              <a:rPr lang="en-US" sz="2400" dirty="0"/>
              <a:t>	Syntax: </a:t>
            </a:r>
            <a:r>
              <a:rPr lang="en-US" sz="2400" b="1" dirty="0" err="1"/>
              <a:t>file_object.write</a:t>
            </a:r>
            <a:r>
              <a:rPr lang="en-US" sz="2400" b="1" dirty="0"/>
              <a:t>(</a:t>
            </a:r>
            <a:r>
              <a:rPr lang="en-US" sz="2400" b="1" dirty="0" err="1"/>
              <a:t>str</a:t>
            </a:r>
            <a:r>
              <a:rPr lang="en-US" sz="2400" b="1" dirty="0"/>
              <a:t>)</a:t>
            </a:r>
          </a:p>
          <a:p>
            <a:r>
              <a:rPr lang="en-US" sz="2400" dirty="0"/>
              <a:t>The </a:t>
            </a:r>
            <a:r>
              <a:rPr lang="en-US" sz="2400" dirty="0" err="1"/>
              <a:t>writelines</a:t>
            </a:r>
            <a:r>
              <a:rPr lang="en-US" sz="2400" dirty="0"/>
              <a:t>() takes a string that can consist of one or more lines of text data or a block of bytes and writes the data to the file</a:t>
            </a:r>
          </a:p>
          <a:p>
            <a:pPr>
              <a:buNone/>
            </a:pPr>
            <a:r>
              <a:rPr lang="en-US" sz="2400" dirty="0"/>
              <a:t>	Syntax: </a:t>
            </a:r>
            <a:r>
              <a:rPr lang="en-US" sz="2400" b="1" dirty="0" err="1"/>
              <a:t>file_object.writelines</a:t>
            </a:r>
            <a:r>
              <a:rPr lang="en-US" sz="2400" b="1" dirty="0"/>
              <a:t>(sequence)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 with CSV Files</a:t>
            </a:r>
          </a:p>
        </p:txBody>
      </p:sp>
      <p:sp>
        <p:nvSpPr>
          <p:cNvPr id="3" name="Content Placeholder 2"/>
          <p:cNvSpPr>
            <a:spLocks noGrp="1"/>
          </p:cNvSpPr>
          <p:nvPr>
            <p:ph idx="1"/>
          </p:nvPr>
        </p:nvSpPr>
        <p:spPr>
          <a:xfrm>
            <a:off x="1981200" y="1600201"/>
            <a:ext cx="8229600" cy="4267200"/>
          </a:xfrm>
        </p:spPr>
        <p:txBody>
          <a:bodyPr>
            <a:normAutofit fontScale="92500" lnSpcReduction="10000"/>
          </a:bodyPr>
          <a:lstStyle/>
          <a:p>
            <a:r>
              <a:rPr lang="en-US" sz="2400" dirty="0"/>
              <a:t>A </a:t>
            </a:r>
            <a:r>
              <a:rPr lang="en-US" sz="2400" b="1" dirty="0"/>
              <a:t>comma-separated values</a:t>
            </a:r>
            <a:r>
              <a:rPr lang="en-US" sz="2400" dirty="0"/>
              <a:t> (</a:t>
            </a:r>
            <a:r>
              <a:rPr lang="en-US" sz="2400" b="1" dirty="0"/>
              <a:t>CSV</a:t>
            </a:r>
            <a:r>
              <a:rPr lang="en-US" sz="2400" dirty="0"/>
              <a:t>) file stores tabular data (numbers and text) in plain text </a:t>
            </a:r>
          </a:p>
          <a:p>
            <a:r>
              <a:rPr lang="en-US" sz="2400" dirty="0"/>
              <a:t>Each line of the file is a data record. Each record consists of one or more fields, separated by commas</a:t>
            </a:r>
          </a:p>
          <a:p>
            <a:r>
              <a:rPr lang="en-US" sz="2400" b="1" dirty="0" err="1"/>
              <a:t>csv</a:t>
            </a:r>
            <a:r>
              <a:rPr lang="en-US" sz="2400" dirty="0"/>
              <a:t> module is used to work with </a:t>
            </a:r>
            <a:r>
              <a:rPr lang="en-US" sz="2400" dirty="0" err="1"/>
              <a:t>csv</a:t>
            </a:r>
            <a:r>
              <a:rPr lang="en-US" sz="2400" dirty="0"/>
              <a:t> files</a:t>
            </a:r>
          </a:p>
          <a:p>
            <a:r>
              <a:rPr lang="en-US" sz="2400" dirty="0"/>
              <a:t>Fundamental functions:</a:t>
            </a:r>
            <a:endParaRPr lang="en-US" sz="2000" dirty="0"/>
          </a:p>
          <a:p>
            <a:pPr lvl="1">
              <a:buNone/>
            </a:pPr>
            <a:r>
              <a:rPr lang="en-US" sz="1900" dirty="0" err="1"/>
              <a:t>csv.reader</a:t>
            </a:r>
            <a:r>
              <a:rPr lang="en-US" sz="1900" dirty="0"/>
              <a:t>()</a:t>
            </a:r>
          </a:p>
          <a:p>
            <a:pPr lvl="1">
              <a:buNone/>
            </a:pPr>
            <a:r>
              <a:rPr lang="en-US" sz="1900" dirty="0" err="1"/>
              <a:t>csv.writer</a:t>
            </a:r>
            <a:r>
              <a:rPr lang="en-US" sz="1900" dirty="0"/>
              <a:t>()</a:t>
            </a:r>
          </a:p>
          <a:p>
            <a:pPr lvl="1">
              <a:buNone/>
            </a:pPr>
            <a:r>
              <a:rPr lang="en-US" sz="1900" dirty="0" err="1"/>
              <a:t>csv.register_dialect</a:t>
            </a:r>
            <a:r>
              <a:rPr lang="en-US" sz="1900" dirty="0"/>
              <a:t>()</a:t>
            </a:r>
          </a:p>
          <a:p>
            <a:pPr lvl="1">
              <a:buNone/>
            </a:pPr>
            <a:r>
              <a:rPr lang="en-US" sz="1900" dirty="0" err="1"/>
              <a:t>csv.get_dialect</a:t>
            </a:r>
            <a:r>
              <a:rPr lang="en-US" sz="1900" dirty="0"/>
              <a:t>()</a:t>
            </a:r>
          </a:p>
          <a:p>
            <a:pPr lvl="1">
              <a:buNone/>
            </a:pPr>
            <a:r>
              <a:rPr lang="en-US" sz="1900" dirty="0" err="1"/>
              <a:t>csv.DictReader</a:t>
            </a:r>
            <a:r>
              <a:rPr lang="en-US" sz="1900" dirty="0"/>
              <a:t>()</a:t>
            </a:r>
          </a:p>
          <a:p>
            <a:pPr lvl="1">
              <a:buNone/>
            </a:pPr>
            <a:r>
              <a:rPr lang="en-US" sz="1900" dirty="0" err="1"/>
              <a:t>csv.DictWriter</a:t>
            </a:r>
            <a:r>
              <a:rPr lang="en-US" sz="1900" dirty="0"/>
              <a:t>()</a:t>
            </a:r>
          </a:p>
          <a:p>
            <a:pPr lvl="1">
              <a:buNone/>
            </a:pPr>
            <a:r>
              <a:rPr lang="en-US" sz="1900" dirty="0" err="1"/>
              <a:t>csv.Sniffer</a:t>
            </a:r>
            <a:r>
              <a:rPr lang="en-US" sz="1900" dirty="0"/>
              <a:t>()</a:t>
            </a:r>
          </a:p>
        </p:txBody>
      </p:sp>
      <p:sp>
        <p:nvSpPr>
          <p:cNvPr id="4" name="Rounded Rectangle 3"/>
          <p:cNvSpPr/>
          <p:nvPr/>
        </p:nvSpPr>
        <p:spPr>
          <a:xfrm>
            <a:off x="1981200" y="6096000"/>
            <a:ext cx="8229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https://docs.python.org/2/library/csv.html</a:t>
            </a:r>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4084</Words>
  <Application>Microsoft Office PowerPoint</Application>
  <PresentationFormat>Widescreen</PresentationFormat>
  <Paragraphs>564</Paragraphs>
  <Slides>48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Courier New</vt:lpstr>
      <vt:lpstr>Office Theme</vt:lpstr>
      <vt:lpstr>Python </vt:lpstr>
      <vt:lpstr>Agenda</vt:lpstr>
      <vt:lpstr>Agenda</vt:lpstr>
      <vt:lpstr>Files</vt:lpstr>
      <vt:lpstr>Opening a File</vt:lpstr>
      <vt:lpstr>Closing a File</vt:lpstr>
      <vt:lpstr>Built-in Methods: Input</vt:lpstr>
      <vt:lpstr>Built-in Methods: Output</vt:lpstr>
      <vt:lpstr>Working with CSV Files</vt:lpstr>
      <vt:lpstr>Reading CSV</vt:lpstr>
      <vt:lpstr>Writing CSV</vt:lpstr>
      <vt:lpstr>Pickle</vt:lpstr>
      <vt:lpstr>What Can Be Pickled and Unpickled?</vt:lpstr>
      <vt:lpstr>Shelve</vt:lpstr>
      <vt:lpstr>Pickling and Shelving Functions</vt:lpstr>
      <vt:lpstr>Pickle: Example</vt:lpstr>
      <vt:lpstr>Output</vt:lpstr>
      <vt:lpstr>Shelve: Example</vt:lpstr>
      <vt:lpstr>Output</vt:lpstr>
      <vt:lpstr>The string format function</vt:lpstr>
      <vt:lpstr>Case Study</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Socket Types</vt:lpstr>
      <vt:lpstr>Using a Socket</vt:lpstr>
      <vt:lpstr>TCP Client</vt:lpstr>
      <vt:lpstr>Server Implementation</vt:lpstr>
      <vt:lpstr>TCP Server</vt:lpstr>
      <vt:lpstr>TCP Server</vt:lpstr>
      <vt:lpstr>Multi-threading</vt:lpstr>
      <vt:lpstr>Threading Module</vt:lpstr>
      <vt:lpstr>Example</vt:lpstr>
      <vt:lpstr>Supporting Functions</vt:lpstr>
      <vt:lpstr>Synchronizing Threads</vt:lpstr>
      <vt:lpstr>Example</vt:lpstr>
      <vt:lpstr>Example</vt:lpstr>
      <vt:lpstr>Queues</vt:lpstr>
      <vt:lpstr>Example</vt:lpstr>
      <vt:lpstr>Example</vt:lpstr>
      <vt:lpstr>Semaphores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Purushotham Sannakariyappa</dc:creator>
  <cp:lastModifiedBy>Purushotham Sannakariyappa</cp:lastModifiedBy>
  <cp:revision>8</cp:revision>
  <dcterms:created xsi:type="dcterms:W3CDTF">2020-02-05T06:45:51Z</dcterms:created>
  <dcterms:modified xsi:type="dcterms:W3CDTF">2020-02-05T14:48:39Z</dcterms:modified>
</cp:coreProperties>
</file>