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3"/>
  </p:notesMasterIdLst>
  <p:sldIdLst>
    <p:sldId id="256" r:id="rId2"/>
    <p:sldId id="353" r:id="rId3"/>
    <p:sldId id="346" r:id="rId4"/>
    <p:sldId id="344" r:id="rId5"/>
    <p:sldId id="287" r:id="rId6"/>
    <p:sldId id="278" r:id="rId7"/>
    <p:sldId id="347" r:id="rId8"/>
    <p:sldId id="348" r:id="rId9"/>
    <p:sldId id="284" r:id="rId10"/>
    <p:sldId id="349" r:id="rId11"/>
    <p:sldId id="345" r:id="rId12"/>
    <p:sldId id="261" r:id="rId13"/>
    <p:sldId id="259" r:id="rId14"/>
    <p:sldId id="272" r:id="rId15"/>
    <p:sldId id="350" r:id="rId16"/>
    <p:sldId id="351" r:id="rId17"/>
    <p:sldId id="282" r:id="rId18"/>
    <p:sldId id="283" r:id="rId19"/>
    <p:sldId id="286" r:id="rId20"/>
    <p:sldId id="352" r:id="rId21"/>
    <p:sldId id="292" r:id="rId22"/>
    <p:sldId id="288" r:id="rId23"/>
    <p:sldId id="293" r:id="rId24"/>
    <p:sldId id="296" r:id="rId25"/>
    <p:sldId id="320" r:id="rId26"/>
    <p:sldId id="321" r:id="rId27"/>
    <p:sldId id="322" r:id="rId28"/>
    <p:sldId id="323" r:id="rId29"/>
    <p:sldId id="268" r:id="rId30"/>
    <p:sldId id="270" r:id="rId31"/>
    <p:sldId id="281" r:id="rId32"/>
    <p:sldId id="276" r:id="rId33"/>
    <p:sldId id="333" r:id="rId34"/>
    <p:sldId id="334" r:id="rId35"/>
    <p:sldId id="335" r:id="rId36"/>
    <p:sldId id="336" r:id="rId37"/>
    <p:sldId id="337" r:id="rId38"/>
    <p:sldId id="338" r:id="rId39"/>
    <p:sldId id="339" r:id="rId40"/>
    <p:sldId id="340" r:id="rId41"/>
    <p:sldId id="341" r:id="rId42"/>
    <p:sldId id="297" r:id="rId43"/>
    <p:sldId id="298" r:id="rId44"/>
    <p:sldId id="299" r:id="rId45"/>
    <p:sldId id="300" r:id="rId46"/>
    <p:sldId id="301" r:id="rId47"/>
    <p:sldId id="302" r:id="rId48"/>
    <p:sldId id="342" r:id="rId49"/>
    <p:sldId id="343" r:id="rId50"/>
    <p:sldId id="263" r:id="rId51"/>
    <p:sldId id="264" r:id="rId52"/>
    <p:sldId id="265" r:id="rId53"/>
    <p:sldId id="266" r:id="rId54"/>
    <p:sldId id="381" r:id="rId55"/>
    <p:sldId id="273" r:id="rId56"/>
    <p:sldId id="368" r:id="rId57"/>
    <p:sldId id="369" r:id="rId58"/>
    <p:sldId id="370" r:id="rId59"/>
    <p:sldId id="371" r:id="rId60"/>
    <p:sldId id="372" r:id="rId61"/>
    <p:sldId id="373" r:id="rId62"/>
    <p:sldId id="374" r:id="rId63"/>
    <p:sldId id="375" r:id="rId64"/>
    <p:sldId id="376" r:id="rId65"/>
    <p:sldId id="377" r:id="rId66"/>
    <p:sldId id="378" r:id="rId67"/>
    <p:sldId id="379" r:id="rId68"/>
    <p:sldId id="269" r:id="rId69"/>
    <p:sldId id="354" r:id="rId70"/>
    <p:sldId id="271" r:id="rId71"/>
    <p:sldId id="380"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16E3B-4D23-4EED-8545-A504EDE22368}" type="datetimeFigureOut">
              <a:rPr lang="en-IN" smtClean="0"/>
              <a:t>06-05-2020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D1DBD6-240B-49F5-AA2E-6A64F73E20F3}" type="slidenum">
              <a:rPr lang="en-IN" smtClean="0"/>
              <a:t>‹#›</a:t>
            </a:fld>
            <a:endParaRPr lang="en-IN"/>
          </a:p>
        </p:txBody>
      </p:sp>
    </p:spTree>
    <p:extLst>
      <p:ext uri="{BB962C8B-B14F-4D97-AF65-F5344CB8AC3E}">
        <p14:creationId xmlns:p14="http://schemas.microsoft.com/office/powerpoint/2010/main" val="1012692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Discuss on the drive method</a:t>
            </a:r>
          </a:p>
        </p:txBody>
      </p:sp>
      <p:sp>
        <p:nvSpPr>
          <p:cNvPr id="4" name="Slide Number Placeholder 3"/>
          <p:cNvSpPr>
            <a:spLocks noGrp="1"/>
          </p:cNvSpPr>
          <p:nvPr>
            <p:ph type="sldNum" sz="quarter" idx="10"/>
          </p:nvPr>
        </p:nvSpPr>
        <p:spPr/>
        <p:txBody>
          <a:bodyPr/>
          <a:lstStyle/>
          <a:p>
            <a:fld id="{243C65A0-E66D-4BE2-9F2F-19719085B551}" type="slidenum">
              <a:rPr lang="en-US" smtClean="0"/>
              <a:pPr/>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33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50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763D7A-F009-4FFC-AFF7-7DFF5BBF52C0}"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2551469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1147731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2912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2293606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51390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546656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63D7A-F009-4FFC-AFF7-7DFF5BBF52C0}"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802016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63D7A-F009-4FFC-AFF7-7DFF5BBF52C0}"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979109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63D7A-F009-4FFC-AFF7-7DFF5BBF52C0}"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1621139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008209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763D7A-F009-4FFC-AFF7-7DFF5BBF52C0}" type="datetimeFigureOut">
              <a:rPr lang="en-IN" smtClean="0"/>
              <a:t>06-05-2020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1055190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763D7A-F009-4FFC-AFF7-7DFF5BBF52C0}" type="datetimeFigureOut">
              <a:rPr lang="en-IN" smtClean="0"/>
              <a:t>06-05-2020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2879785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763D7A-F009-4FFC-AFF7-7DFF5BBF52C0}" type="datetimeFigureOut">
              <a:rPr lang="en-IN" smtClean="0"/>
              <a:t>06-05-2020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474530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763D7A-F009-4FFC-AFF7-7DFF5BBF52C0}" type="datetimeFigureOut">
              <a:rPr lang="en-IN" smtClean="0"/>
              <a:t>06-05-2020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325841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763D7A-F009-4FFC-AFF7-7DFF5BBF52C0}" type="datetimeFigureOut">
              <a:rPr lang="en-IN" smtClean="0"/>
              <a:t>06-05-2020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01630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763D7A-F009-4FFC-AFF7-7DFF5BBF52C0}" type="datetimeFigureOut">
              <a:rPr lang="en-IN" smtClean="0"/>
              <a:t>06-05-2020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149789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2763D7A-F009-4FFC-AFF7-7DFF5BBF52C0}" type="datetimeFigureOut">
              <a:rPr lang="en-IN" smtClean="0"/>
              <a:t>06-05-2020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B05461F-4230-4E96-97B7-18F1929E96A3}" type="slidenum">
              <a:rPr lang="en-IN" smtClean="0"/>
              <a:t>‹#›</a:t>
            </a:fld>
            <a:endParaRPr lang="en-IN"/>
          </a:p>
        </p:txBody>
      </p:sp>
    </p:spTree>
    <p:extLst>
      <p:ext uri="{BB962C8B-B14F-4D97-AF65-F5344CB8AC3E}">
        <p14:creationId xmlns:p14="http://schemas.microsoft.com/office/powerpoint/2010/main" val="1774972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3" Type="http://schemas.openxmlformats.org/officeDocument/2006/relationships/hyperlink" Target="https://docs.python.org/3/library/os.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docs.python.org/2/library/os.html"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7B60-1E14-4346-BE93-265FB51C240F}"/>
              </a:ext>
            </a:extLst>
          </p:cNvPr>
          <p:cNvSpPr>
            <a:spLocks noGrp="1"/>
          </p:cNvSpPr>
          <p:nvPr>
            <p:ph type="ctrTitle"/>
          </p:nvPr>
        </p:nvSpPr>
        <p:spPr/>
        <p:txBody>
          <a:bodyPr/>
          <a:lstStyle/>
          <a:p>
            <a:r>
              <a:rPr lang="en-IN" dirty="0"/>
              <a:t>Python </a:t>
            </a:r>
          </a:p>
        </p:txBody>
      </p:sp>
      <p:sp>
        <p:nvSpPr>
          <p:cNvPr id="3" name="Subtitle 2">
            <a:extLst>
              <a:ext uri="{FF2B5EF4-FFF2-40B4-BE49-F238E27FC236}">
                <a16:creationId xmlns:a16="http://schemas.microsoft.com/office/drawing/2014/main" id="{93578347-E0F4-4D4D-9978-9B0EED67E754}"/>
              </a:ext>
            </a:extLst>
          </p:cNvPr>
          <p:cNvSpPr>
            <a:spLocks noGrp="1"/>
          </p:cNvSpPr>
          <p:nvPr>
            <p:ph type="subTitle" idx="1"/>
          </p:nvPr>
        </p:nvSpPr>
        <p:spPr/>
        <p:txBody>
          <a:bodyPr/>
          <a:lstStyle/>
          <a:p>
            <a:r>
              <a:rPr lang="en-IN" dirty="0"/>
              <a:t>Part 2</a:t>
            </a:r>
          </a:p>
        </p:txBody>
      </p:sp>
    </p:spTree>
    <p:extLst>
      <p:ext uri="{BB962C8B-B14F-4D97-AF65-F5344CB8AC3E}">
        <p14:creationId xmlns:p14="http://schemas.microsoft.com/office/powerpoint/2010/main" val="1745634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Polymorphism</a:t>
            </a:r>
          </a:p>
        </p:txBody>
      </p:sp>
      <p:sp>
        <p:nvSpPr>
          <p:cNvPr id="3" name="Content Placeholder 2"/>
          <p:cNvSpPr>
            <a:spLocks noGrp="1"/>
          </p:cNvSpPr>
          <p:nvPr>
            <p:ph idx="1"/>
          </p:nvPr>
        </p:nvSpPr>
        <p:spPr/>
        <p:txBody>
          <a:bodyPr/>
          <a:lstStyle/>
          <a:p>
            <a:r>
              <a:rPr lang="en-US" dirty="0"/>
              <a:t>Polymorphism means that meaning of operation depends on the object being operated on.</a:t>
            </a:r>
          </a:p>
        </p:txBody>
      </p:sp>
      <p:pic>
        <p:nvPicPr>
          <p:cNvPr id="30722" name="Picture 2" descr="Image result for audi r8"/>
          <p:cNvPicPr>
            <a:picLocks noChangeAspect="1" noChangeArrowheads="1"/>
          </p:cNvPicPr>
          <p:nvPr/>
        </p:nvPicPr>
        <p:blipFill>
          <a:blip r:embed="rId3" cstate="print"/>
          <a:srcRect/>
          <a:stretch>
            <a:fillRect/>
          </a:stretch>
        </p:blipFill>
        <p:spPr bwMode="auto">
          <a:xfrm>
            <a:off x="4648200" y="4343401"/>
            <a:ext cx="2743200" cy="1676781"/>
          </a:xfrm>
          <a:prstGeom prst="rect">
            <a:avLst/>
          </a:prstGeom>
          <a:noFill/>
        </p:spPr>
      </p:pic>
      <p:pic>
        <p:nvPicPr>
          <p:cNvPr id="30724" name="Picture 4" descr="Image result for audi a8"/>
          <p:cNvPicPr>
            <a:picLocks noChangeAspect="1" noChangeArrowheads="1"/>
          </p:cNvPicPr>
          <p:nvPr/>
        </p:nvPicPr>
        <p:blipFill>
          <a:blip r:embed="rId4" cstate="print"/>
          <a:srcRect/>
          <a:stretch>
            <a:fillRect/>
          </a:stretch>
        </p:blipFill>
        <p:spPr bwMode="auto">
          <a:xfrm>
            <a:off x="1828801" y="4343401"/>
            <a:ext cx="2666999" cy="1699171"/>
          </a:xfrm>
          <a:prstGeom prst="rect">
            <a:avLst/>
          </a:prstGeom>
          <a:noFill/>
        </p:spPr>
      </p:pic>
      <p:pic>
        <p:nvPicPr>
          <p:cNvPr id="30726" name="Picture 6" descr="Image result for audi f1"/>
          <p:cNvPicPr>
            <a:picLocks noChangeAspect="1" noChangeArrowheads="1"/>
          </p:cNvPicPr>
          <p:nvPr/>
        </p:nvPicPr>
        <p:blipFill>
          <a:blip r:embed="rId5" cstate="print"/>
          <a:srcRect/>
          <a:stretch>
            <a:fillRect/>
          </a:stretch>
        </p:blipFill>
        <p:spPr bwMode="auto">
          <a:xfrm>
            <a:off x="7543801" y="4343400"/>
            <a:ext cx="2979385" cy="1676400"/>
          </a:xfrm>
          <a:prstGeom prst="rect">
            <a:avLst/>
          </a:prstGeom>
          <a:noFill/>
        </p:spPr>
      </p:pic>
      <p:sp>
        <p:nvSpPr>
          <p:cNvPr id="7" name="Rounded Rectangle 6"/>
          <p:cNvSpPr/>
          <p:nvPr/>
        </p:nvSpPr>
        <p:spPr>
          <a:xfrm>
            <a:off x="4800600" y="3048000"/>
            <a:ext cx="22098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CAR</a:t>
            </a:r>
          </a:p>
        </p:txBody>
      </p:sp>
      <p:cxnSp>
        <p:nvCxnSpPr>
          <p:cNvPr id="11" name="Straight Connector 10"/>
          <p:cNvCxnSpPr/>
          <p:nvPr/>
        </p:nvCxnSpPr>
        <p:spPr>
          <a:xfrm rot="5400000">
            <a:off x="5753894" y="3618706"/>
            <a:ext cx="2286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3" name="Straight Connector 12"/>
          <p:cNvCxnSpPr/>
          <p:nvPr/>
        </p:nvCxnSpPr>
        <p:spPr>
          <a:xfrm>
            <a:off x="2819400" y="3733800"/>
            <a:ext cx="63246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rot="5400000">
            <a:off x="8877300" y="4000500"/>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rot="5400000">
            <a:off x="5601494" y="3999706"/>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rot="5400000">
            <a:off x="2553494" y="3999706"/>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2971800" y="6324600"/>
            <a:ext cx="65532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Let’s discuss about driving and maintenance tasks for cars…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3884938-FF75-4DDC-95D7-A8EC8CC55CBC}"/>
              </a:ext>
            </a:extLst>
          </p:cNvPr>
          <p:cNvSpPr/>
          <p:nvPr/>
        </p:nvSpPr>
        <p:spPr>
          <a:xfrm>
            <a:off x="4186950" y="103976"/>
            <a:ext cx="6812971" cy="623601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C05E6636-7137-4FD2-8B24-0CC35FB88E65}"/>
              </a:ext>
            </a:extLst>
          </p:cNvPr>
          <p:cNvSpPr/>
          <p:nvPr/>
        </p:nvSpPr>
        <p:spPr>
          <a:xfrm>
            <a:off x="989901" y="436227"/>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9EA299F2-78E3-4326-9F2A-4E00F5161414}"/>
              </a:ext>
            </a:extLst>
          </p:cNvPr>
          <p:cNvSpPr/>
          <p:nvPr/>
        </p:nvSpPr>
        <p:spPr>
          <a:xfrm>
            <a:off x="1258349" y="595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6" name="Rectangle 5">
            <a:extLst>
              <a:ext uri="{FF2B5EF4-FFF2-40B4-BE49-F238E27FC236}">
                <a16:creationId xmlns:a16="http://schemas.microsoft.com/office/drawing/2014/main" id="{26292CD8-06C3-4DA0-81AA-77A04818CD6F}"/>
              </a:ext>
            </a:extLst>
          </p:cNvPr>
          <p:cNvSpPr/>
          <p:nvPr/>
        </p:nvSpPr>
        <p:spPr>
          <a:xfrm>
            <a:off x="1266738" y="915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7" name="Rectangle 6">
            <a:extLst>
              <a:ext uri="{FF2B5EF4-FFF2-40B4-BE49-F238E27FC236}">
                <a16:creationId xmlns:a16="http://schemas.microsoft.com/office/drawing/2014/main" id="{3E0083BD-8D08-4756-834F-8C13CCF4D30E}"/>
              </a:ext>
            </a:extLst>
          </p:cNvPr>
          <p:cNvSpPr/>
          <p:nvPr/>
        </p:nvSpPr>
        <p:spPr>
          <a:xfrm>
            <a:off x="1266738" y="1283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8" name="Rectangle 7">
            <a:extLst>
              <a:ext uri="{FF2B5EF4-FFF2-40B4-BE49-F238E27FC236}">
                <a16:creationId xmlns:a16="http://schemas.microsoft.com/office/drawing/2014/main" id="{D421DF68-39B4-48A6-B54E-911EA6B9419A}"/>
              </a:ext>
            </a:extLst>
          </p:cNvPr>
          <p:cNvSpPr/>
          <p:nvPr/>
        </p:nvSpPr>
        <p:spPr>
          <a:xfrm>
            <a:off x="1266738" y="1901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9" name="Rectangle 8">
            <a:extLst>
              <a:ext uri="{FF2B5EF4-FFF2-40B4-BE49-F238E27FC236}">
                <a16:creationId xmlns:a16="http://schemas.microsoft.com/office/drawing/2014/main" id="{257D913A-0B1B-4856-8102-A395D8A67A1B}"/>
              </a:ext>
            </a:extLst>
          </p:cNvPr>
          <p:cNvSpPr/>
          <p:nvPr/>
        </p:nvSpPr>
        <p:spPr>
          <a:xfrm>
            <a:off x="1266738" y="2288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0" name="Rectangle 9">
            <a:extLst>
              <a:ext uri="{FF2B5EF4-FFF2-40B4-BE49-F238E27FC236}">
                <a16:creationId xmlns:a16="http://schemas.microsoft.com/office/drawing/2014/main" id="{AD1FCAB1-8C48-497F-B736-0E2CEEF6EA5F}"/>
              </a:ext>
            </a:extLst>
          </p:cNvPr>
          <p:cNvSpPr/>
          <p:nvPr/>
        </p:nvSpPr>
        <p:spPr>
          <a:xfrm>
            <a:off x="1266738" y="2635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1" name="Rectangle 10">
            <a:extLst>
              <a:ext uri="{FF2B5EF4-FFF2-40B4-BE49-F238E27FC236}">
                <a16:creationId xmlns:a16="http://schemas.microsoft.com/office/drawing/2014/main" id="{315E7B60-3A1B-41FB-A9BD-355FF89EF743}"/>
              </a:ext>
            </a:extLst>
          </p:cNvPr>
          <p:cNvSpPr/>
          <p:nvPr/>
        </p:nvSpPr>
        <p:spPr>
          <a:xfrm>
            <a:off x="6242808" y="436227"/>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2" name="Rectangle 11">
            <a:extLst>
              <a:ext uri="{FF2B5EF4-FFF2-40B4-BE49-F238E27FC236}">
                <a16:creationId xmlns:a16="http://schemas.microsoft.com/office/drawing/2014/main" id="{2C7E2288-6397-43E4-A343-30EF41D3405C}"/>
              </a:ext>
            </a:extLst>
          </p:cNvPr>
          <p:cNvSpPr/>
          <p:nvPr/>
        </p:nvSpPr>
        <p:spPr>
          <a:xfrm>
            <a:off x="6511256" y="595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13" name="Rectangle 12">
            <a:extLst>
              <a:ext uri="{FF2B5EF4-FFF2-40B4-BE49-F238E27FC236}">
                <a16:creationId xmlns:a16="http://schemas.microsoft.com/office/drawing/2014/main" id="{C60B6808-0386-40B8-81BB-7B348567C093}"/>
              </a:ext>
            </a:extLst>
          </p:cNvPr>
          <p:cNvSpPr/>
          <p:nvPr/>
        </p:nvSpPr>
        <p:spPr>
          <a:xfrm>
            <a:off x="6519645" y="915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14" name="Rectangle 13">
            <a:extLst>
              <a:ext uri="{FF2B5EF4-FFF2-40B4-BE49-F238E27FC236}">
                <a16:creationId xmlns:a16="http://schemas.microsoft.com/office/drawing/2014/main" id="{3CB09BE3-7EC8-4517-B9B1-ACE743BA9331}"/>
              </a:ext>
            </a:extLst>
          </p:cNvPr>
          <p:cNvSpPr/>
          <p:nvPr/>
        </p:nvSpPr>
        <p:spPr>
          <a:xfrm>
            <a:off x="6519645" y="1283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15" name="Rectangle 14">
            <a:extLst>
              <a:ext uri="{FF2B5EF4-FFF2-40B4-BE49-F238E27FC236}">
                <a16:creationId xmlns:a16="http://schemas.microsoft.com/office/drawing/2014/main" id="{68980657-8CAD-4DD6-B4C1-51C09354B307}"/>
              </a:ext>
            </a:extLst>
          </p:cNvPr>
          <p:cNvSpPr/>
          <p:nvPr/>
        </p:nvSpPr>
        <p:spPr>
          <a:xfrm>
            <a:off x="6519645" y="1901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6" name="Rectangle 15">
            <a:extLst>
              <a:ext uri="{FF2B5EF4-FFF2-40B4-BE49-F238E27FC236}">
                <a16:creationId xmlns:a16="http://schemas.microsoft.com/office/drawing/2014/main" id="{1B3687D7-C211-4199-A6AA-9A6858DAD21C}"/>
              </a:ext>
            </a:extLst>
          </p:cNvPr>
          <p:cNvSpPr/>
          <p:nvPr/>
        </p:nvSpPr>
        <p:spPr>
          <a:xfrm>
            <a:off x="6519645" y="2288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7" name="Rectangle 16">
            <a:extLst>
              <a:ext uri="{FF2B5EF4-FFF2-40B4-BE49-F238E27FC236}">
                <a16:creationId xmlns:a16="http://schemas.microsoft.com/office/drawing/2014/main" id="{CC382612-E753-4565-8A35-B6EFF4705E63}"/>
              </a:ext>
            </a:extLst>
          </p:cNvPr>
          <p:cNvSpPr/>
          <p:nvPr/>
        </p:nvSpPr>
        <p:spPr>
          <a:xfrm>
            <a:off x="6519645" y="2635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8" name="Rectangle 17">
            <a:extLst>
              <a:ext uri="{FF2B5EF4-FFF2-40B4-BE49-F238E27FC236}">
                <a16:creationId xmlns:a16="http://schemas.microsoft.com/office/drawing/2014/main" id="{C4D2CD1E-B86A-42B8-94A0-73789384820C}"/>
              </a:ext>
            </a:extLst>
          </p:cNvPr>
          <p:cNvSpPr/>
          <p:nvPr/>
        </p:nvSpPr>
        <p:spPr>
          <a:xfrm>
            <a:off x="7239699" y="1017113"/>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9" name="Rectangle 18">
            <a:extLst>
              <a:ext uri="{FF2B5EF4-FFF2-40B4-BE49-F238E27FC236}">
                <a16:creationId xmlns:a16="http://schemas.microsoft.com/office/drawing/2014/main" id="{06438B8D-0B3E-4685-B977-6D28AE45D84D}"/>
              </a:ext>
            </a:extLst>
          </p:cNvPr>
          <p:cNvSpPr/>
          <p:nvPr/>
        </p:nvSpPr>
        <p:spPr>
          <a:xfrm>
            <a:off x="7508147" y="117650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20" name="Rectangle 19">
            <a:extLst>
              <a:ext uri="{FF2B5EF4-FFF2-40B4-BE49-F238E27FC236}">
                <a16:creationId xmlns:a16="http://schemas.microsoft.com/office/drawing/2014/main" id="{C3C76424-198C-4005-93BD-F662FACD8377}"/>
              </a:ext>
            </a:extLst>
          </p:cNvPr>
          <p:cNvSpPr/>
          <p:nvPr/>
        </p:nvSpPr>
        <p:spPr>
          <a:xfrm>
            <a:off x="7516536" y="149598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21" name="Rectangle 20">
            <a:extLst>
              <a:ext uri="{FF2B5EF4-FFF2-40B4-BE49-F238E27FC236}">
                <a16:creationId xmlns:a16="http://schemas.microsoft.com/office/drawing/2014/main" id="{207C2591-A2A7-4198-A507-CB4D98F2E857}"/>
              </a:ext>
            </a:extLst>
          </p:cNvPr>
          <p:cNvSpPr/>
          <p:nvPr/>
        </p:nvSpPr>
        <p:spPr>
          <a:xfrm>
            <a:off x="7516536" y="186414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22" name="Rectangle 21">
            <a:extLst>
              <a:ext uri="{FF2B5EF4-FFF2-40B4-BE49-F238E27FC236}">
                <a16:creationId xmlns:a16="http://schemas.microsoft.com/office/drawing/2014/main" id="{0003B90D-E74E-41B9-B978-7C3BDDE1772D}"/>
              </a:ext>
            </a:extLst>
          </p:cNvPr>
          <p:cNvSpPr/>
          <p:nvPr/>
        </p:nvSpPr>
        <p:spPr>
          <a:xfrm>
            <a:off x="7516536" y="248232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23" name="Rectangle 22">
            <a:extLst>
              <a:ext uri="{FF2B5EF4-FFF2-40B4-BE49-F238E27FC236}">
                <a16:creationId xmlns:a16="http://schemas.microsoft.com/office/drawing/2014/main" id="{F5DD826E-F297-4B3A-8605-68F183FB49C4}"/>
              </a:ext>
            </a:extLst>
          </p:cNvPr>
          <p:cNvSpPr/>
          <p:nvPr/>
        </p:nvSpPr>
        <p:spPr>
          <a:xfrm>
            <a:off x="7516536" y="2868931"/>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24" name="Rectangle 23">
            <a:extLst>
              <a:ext uri="{FF2B5EF4-FFF2-40B4-BE49-F238E27FC236}">
                <a16:creationId xmlns:a16="http://schemas.microsoft.com/office/drawing/2014/main" id="{2B0E70B4-7289-4A6E-8B4E-7A0BABAD1E8B}"/>
              </a:ext>
            </a:extLst>
          </p:cNvPr>
          <p:cNvSpPr/>
          <p:nvPr/>
        </p:nvSpPr>
        <p:spPr>
          <a:xfrm>
            <a:off x="7516536" y="3216620"/>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25" name="Rectangle 24">
            <a:extLst>
              <a:ext uri="{FF2B5EF4-FFF2-40B4-BE49-F238E27FC236}">
                <a16:creationId xmlns:a16="http://schemas.microsoft.com/office/drawing/2014/main" id="{77CAD0A6-59A9-4B66-9E91-CD56FCD7AF4C}"/>
              </a:ext>
            </a:extLst>
          </p:cNvPr>
          <p:cNvSpPr/>
          <p:nvPr/>
        </p:nvSpPr>
        <p:spPr>
          <a:xfrm>
            <a:off x="5852720" y="2190400"/>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26" name="Rectangle 25">
            <a:extLst>
              <a:ext uri="{FF2B5EF4-FFF2-40B4-BE49-F238E27FC236}">
                <a16:creationId xmlns:a16="http://schemas.microsoft.com/office/drawing/2014/main" id="{5E4E6ED2-A7BA-4804-98E4-7FB861807B3A}"/>
              </a:ext>
            </a:extLst>
          </p:cNvPr>
          <p:cNvSpPr/>
          <p:nvPr/>
        </p:nvSpPr>
        <p:spPr>
          <a:xfrm>
            <a:off x="6121168" y="234979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27" name="Rectangle 26">
            <a:extLst>
              <a:ext uri="{FF2B5EF4-FFF2-40B4-BE49-F238E27FC236}">
                <a16:creationId xmlns:a16="http://schemas.microsoft.com/office/drawing/2014/main" id="{19CE6722-BE71-4F3F-9B74-C59B683D8CFE}"/>
              </a:ext>
            </a:extLst>
          </p:cNvPr>
          <p:cNvSpPr/>
          <p:nvPr/>
        </p:nvSpPr>
        <p:spPr>
          <a:xfrm>
            <a:off x="6129557" y="266927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28" name="Rectangle 27">
            <a:extLst>
              <a:ext uri="{FF2B5EF4-FFF2-40B4-BE49-F238E27FC236}">
                <a16:creationId xmlns:a16="http://schemas.microsoft.com/office/drawing/2014/main" id="{B9A32E7C-34D1-4DD2-A858-C3FB5EC8AB39}"/>
              </a:ext>
            </a:extLst>
          </p:cNvPr>
          <p:cNvSpPr/>
          <p:nvPr/>
        </p:nvSpPr>
        <p:spPr>
          <a:xfrm>
            <a:off x="6129557" y="303743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29" name="Rectangle 28">
            <a:extLst>
              <a:ext uri="{FF2B5EF4-FFF2-40B4-BE49-F238E27FC236}">
                <a16:creationId xmlns:a16="http://schemas.microsoft.com/office/drawing/2014/main" id="{6D7AEE46-6721-4FE9-AC0A-48C8D1E6C3A3}"/>
              </a:ext>
            </a:extLst>
          </p:cNvPr>
          <p:cNvSpPr/>
          <p:nvPr/>
        </p:nvSpPr>
        <p:spPr>
          <a:xfrm>
            <a:off x="6129557" y="365561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0" name="Rectangle 29">
            <a:extLst>
              <a:ext uri="{FF2B5EF4-FFF2-40B4-BE49-F238E27FC236}">
                <a16:creationId xmlns:a16="http://schemas.microsoft.com/office/drawing/2014/main" id="{1EA51150-8E4A-410C-8426-B5354B53854F}"/>
              </a:ext>
            </a:extLst>
          </p:cNvPr>
          <p:cNvSpPr/>
          <p:nvPr/>
        </p:nvSpPr>
        <p:spPr>
          <a:xfrm>
            <a:off x="6129557" y="404221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1" name="Rectangle 30">
            <a:extLst>
              <a:ext uri="{FF2B5EF4-FFF2-40B4-BE49-F238E27FC236}">
                <a16:creationId xmlns:a16="http://schemas.microsoft.com/office/drawing/2014/main" id="{E7DD454F-D4C4-4036-B8DC-A4E67E8483E6}"/>
              </a:ext>
            </a:extLst>
          </p:cNvPr>
          <p:cNvSpPr/>
          <p:nvPr/>
        </p:nvSpPr>
        <p:spPr>
          <a:xfrm>
            <a:off x="6129557" y="4389907"/>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2" name="Rectangle 31">
            <a:extLst>
              <a:ext uri="{FF2B5EF4-FFF2-40B4-BE49-F238E27FC236}">
                <a16:creationId xmlns:a16="http://schemas.microsoft.com/office/drawing/2014/main" id="{48D4D6D4-E8CE-4F5B-BFCE-EABAB72205D1}"/>
              </a:ext>
            </a:extLst>
          </p:cNvPr>
          <p:cNvSpPr/>
          <p:nvPr/>
        </p:nvSpPr>
        <p:spPr>
          <a:xfrm>
            <a:off x="7408876" y="3299023"/>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3" name="Rectangle 32">
            <a:extLst>
              <a:ext uri="{FF2B5EF4-FFF2-40B4-BE49-F238E27FC236}">
                <a16:creationId xmlns:a16="http://schemas.microsoft.com/office/drawing/2014/main" id="{F7A71A66-0CB0-48EA-9468-458259B7033C}"/>
              </a:ext>
            </a:extLst>
          </p:cNvPr>
          <p:cNvSpPr/>
          <p:nvPr/>
        </p:nvSpPr>
        <p:spPr>
          <a:xfrm>
            <a:off x="7677324" y="345841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34" name="Rectangle 33">
            <a:extLst>
              <a:ext uri="{FF2B5EF4-FFF2-40B4-BE49-F238E27FC236}">
                <a16:creationId xmlns:a16="http://schemas.microsoft.com/office/drawing/2014/main" id="{89286C8D-0F6C-42A5-8CA9-BB3CC44AB091}"/>
              </a:ext>
            </a:extLst>
          </p:cNvPr>
          <p:cNvSpPr/>
          <p:nvPr/>
        </p:nvSpPr>
        <p:spPr>
          <a:xfrm>
            <a:off x="7685713" y="377789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35" name="Rectangle 34">
            <a:extLst>
              <a:ext uri="{FF2B5EF4-FFF2-40B4-BE49-F238E27FC236}">
                <a16:creationId xmlns:a16="http://schemas.microsoft.com/office/drawing/2014/main" id="{E70F56FB-34CA-4C89-ABE0-2A39BBFC23EF}"/>
              </a:ext>
            </a:extLst>
          </p:cNvPr>
          <p:cNvSpPr/>
          <p:nvPr/>
        </p:nvSpPr>
        <p:spPr>
          <a:xfrm>
            <a:off x="7685713" y="414605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36" name="Rectangle 35">
            <a:extLst>
              <a:ext uri="{FF2B5EF4-FFF2-40B4-BE49-F238E27FC236}">
                <a16:creationId xmlns:a16="http://schemas.microsoft.com/office/drawing/2014/main" id="{1D8D5110-B8FE-4A2D-AE23-D070D9E82EF1}"/>
              </a:ext>
            </a:extLst>
          </p:cNvPr>
          <p:cNvSpPr/>
          <p:nvPr/>
        </p:nvSpPr>
        <p:spPr>
          <a:xfrm>
            <a:off x="7685713" y="476423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7" name="Rectangle 36">
            <a:extLst>
              <a:ext uri="{FF2B5EF4-FFF2-40B4-BE49-F238E27FC236}">
                <a16:creationId xmlns:a16="http://schemas.microsoft.com/office/drawing/2014/main" id="{6FABB3C8-A4DB-48DC-8542-12EB47DB7181}"/>
              </a:ext>
            </a:extLst>
          </p:cNvPr>
          <p:cNvSpPr/>
          <p:nvPr/>
        </p:nvSpPr>
        <p:spPr>
          <a:xfrm>
            <a:off x="7685713" y="5150841"/>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8" name="Rectangle 37">
            <a:extLst>
              <a:ext uri="{FF2B5EF4-FFF2-40B4-BE49-F238E27FC236}">
                <a16:creationId xmlns:a16="http://schemas.microsoft.com/office/drawing/2014/main" id="{88DB6702-50C3-479E-9700-D18C59234F1D}"/>
              </a:ext>
            </a:extLst>
          </p:cNvPr>
          <p:cNvSpPr/>
          <p:nvPr/>
        </p:nvSpPr>
        <p:spPr>
          <a:xfrm>
            <a:off x="7685713" y="5498530"/>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9" name="TextBox 38">
            <a:extLst>
              <a:ext uri="{FF2B5EF4-FFF2-40B4-BE49-F238E27FC236}">
                <a16:creationId xmlns:a16="http://schemas.microsoft.com/office/drawing/2014/main" id="{D4973CA7-7F98-41EE-A05E-578335B00A2B}"/>
              </a:ext>
            </a:extLst>
          </p:cNvPr>
          <p:cNvSpPr txBox="1"/>
          <p:nvPr/>
        </p:nvSpPr>
        <p:spPr>
          <a:xfrm>
            <a:off x="989901" y="3374311"/>
            <a:ext cx="2298584" cy="369332"/>
          </a:xfrm>
          <a:prstGeom prst="rect">
            <a:avLst/>
          </a:prstGeom>
          <a:noFill/>
        </p:spPr>
        <p:txBody>
          <a:bodyPr wrap="square" rtlCol="0">
            <a:spAutoFit/>
          </a:bodyPr>
          <a:lstStyle/>
          <a:p>
            <a:r>
              <a:rPr lang="en-IN" dirty="0"/>
              <a:t>Plan -&gt; class</a:t>
            </a:r>
          </a:p>
        </p:txBody>
      </p:sp>
      <p:sp>
        <p:nvSpPr>
          <p:cNvPr id="40" name="TextBox 39">
            <a:extLst>
              <a:ext uri="{FF2B5EF4-FFF2-40B4-BE49-F238E27FC236}">
                <a16:creationId xmlns:a16="http://schemas.microsoft.com/office/drawing/2014/main" id="{42E73548-CB9D-4A92-943E-1D8D4384D565}"/>
              </a:ext>
            </a:extLst>
          </p:cNvPr>
          <p:cNvSpPr txBox="1"/>
          <p:nvPr/>
        </p:nvSpPr>
        <p:spPr>
          <a:xfrm>
            <a:off x="3000547" y="6230452"/>
            <a:ext cx="3473042" cy="369332"/>
          </a:xfrm>
          <a:prstGeom prst="rect">
            <a:avLst/>
          </a:prstGeom>
          <a:noFill/>
        </p:spPr>
        <p:txBody>
          <a:bodyPr wrap="square" rtlCol="0">
            <a:spAutoFit/>
          </a:bodyPr>
          <a:lstStyle/>
          <a:p>
            <a:r>
              <a:rPr lang="en-IN" dirty="0"/>
              <a:t>Implement plan -&gt; creating objects</a:t>
            </a:r>
          </a:p>
        </p:txBody>
      </p:sp>
    </p:spTree>
    <p:extLst>
      <p:ext uri="{BB962C8B-B14F-4D97-AF65-F5344CB8AC3E}">
        <p14:creationId xmlns:p14="http://schemas.microsoft.com/office/powerpoint/2010/main" val="433183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AB2F81-3CD8-4B4A-9529-372E3C1D0DA5}"/>
              </a:ext>
            </a:extLst>
          </p:cNvPr>
          <p:cNvSpPr/>
          <p:nvPr/>
        </p:nvSpPr>
        <p:spPr>
          <a:xfrm>
            <a:off x="1497928" y="1708558"/>
            <a:ext cx="3833769" cy="299487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A995132D-A781-47CA-B2FC-2FD64E0EA45C}"/>
              </a:ext>
            </a:extLst>
          </p:cNvPr>
          <p:cNvSpPr/>
          <p:nvPr/>
        </p:nvSpPr>
        <p:spPr>
          <a:xfrm>
            <a:off x="1716042" y="1960227"/>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4" name="Rectangle 3">
            <a:extLst>
              <a:ext uri="{FF2B5EF4-FFF2-40B4-BE49-F238E27FC236}">
                <a16:creationId xmlns:a16="http://schemas.microsoft.com/office/drawing/2014/main" id="{0953B5BB-92DE-44AB-8B62-9A9A54185C61}"/>
              </a:ext>
            </a:extLst>
          </p:cNvPr>
          <p:cNvSpPr/>
          <p:nvPr/>
        </p:nvSpPr>
        <p:spPr>
          <a:xfrm>
            <a:off x="1984490" y="2119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5" name="Rectangle 4">
            <a:extLst>
              <a:ext uri="{FF2B5EF4-FFF2-40B4-BE49-F238E27FC236}">
                <a16:creationId xmlns:a16="http://schemas.microsoft.com/office/drawing/2014/main" id="{5DEC9222-38CF-4586-8FF7-85CB6DAAEAF3}"/>
              </a:ext>
            </a:extLst>
          </p:cNvPr>
          <p:cNvSpPr/>
          <p:nvPr/>
        </p:nvSpPr>
        <p:spPr>
          <a:xfrm>
            <a:off x="1992879" y="2439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6" name="Rectangle 5">
            <a:extLst>
              <a:ext uri="{FF2B5EF4-FFF2-40B4-BE49-F238E27FC236}">
                <a16:creationId xmlns:a16="http://schemas.microsoft.com/office/drawing/2014/main" id="{38AFE994-E0AF-4767-AD4D-F685427DB37E}"/>
              </a:ext>
            </a:extLst>
          </p:cNvPr>
          <p:cNvSpPr/>
          <p:nvPr/>
        </p:nvSpPr>
        <p:spPr>
          <a:xfrm>
            <a:off x="1992879" y="2807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7" name="Rectangle 6">
            <a:extLst>
              <a:ext uri="{FF2B5EF4-FFF2-40B4-BE49-F238E27FC236}">
                <a16:creationId xmlns:a16="http://schemas.microsoft.com/office/drawing/2014/main" id="{091CEDB9-3F70-4F83-AA96-3565612474E2}"/>
              </a:ext>
            </a:extLst>
          </p:cNvPr>
          <p:cNvSpPr/>
          <p:nvPr/>
        </p:nvSpPr>
        <p:spPr>
          <a:xfrm>
            <a:off x="1992879" y="3425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8" name="Rectangle 7">
            <a:extLst>
              <a:ext uri="{FF2B5EF4-FFF2-40B4-BE49-F238E27FC236}">
                <a16:creationId xmlns:a16="http://schemas.microsoft.com/office/drawing/2014/main" id="{35FF4956-FCF2-4A5B-991B-67CFABFCE18F}"/>
              </a:ext>
            </a:extLst>
          </p:cNvPr>
          <p:cNvSpPr/>
          <p:nvPr/>
        </p:nvSpPr>
        <p:spPr>
          <a:xfrm>
            <a:off x="1992879" y="3812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9" name="Rectangle 8">
            <a:extLst>
              <a:ext uri="{FF2B5EF4-FFF2-40B4-BE49-F238E27FC236}">
                <a16:creationId xmlns:a16="http://schemas.microsoft.com/office/drawing/2014/main" id="{F8AFC193-A0C9-48E1-9643-310274557B4F}"/>
              </a:ext>
            </a:extLst>
          </p:cNvPr>
          <p:cNvSpPr/>
          <p:nvPr/>
        </p:nvSpPr>
        <p:spPr>
          <a:xfrm>
            <a:off x="1992879" y="4159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10" name="Rectangle 9">
            <a:extLst>
              <a:ext uri="{FF2B5EF4-FFF2-40B4-BE49-F238E27FC236}">
                <a16:creationId xmlns:a16="http://schemas.microsoft.com/office/drawing/2014/main" id="{E28230B9-9F29-4F39-8201-B3B9E2CB08A6}"/>
              </a:ext>
            </a:extLst>
          </p:cNvPr>
          <p:cNvSpPr/>
          <p:nvPr/>
        </p:nvSpPr>
        <p:spPr>
          <a:xfrm>
            <a:off x="3388247" y="1948976"/>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11" name="Rectangle 10">
            <a:extLst>
              <a:ext uri="{FF2B5EF4-FFF2-40B4-BE49-F238E27FC236}">
                <a16:creationId xmlns:a16="http://schemas.microsoft.com/office/drawing/2014/main" id="{FEBC9717-AE32-4AAE-B896-35AC5574D70A}"/>
              </a:ext>
            </a:extLst>
          </p:cNvPr>
          <p:cNvSpPr/>
          <p:nvPr/>
        </p:nvSpPr>
        <p:spPr>
          <a:xfrm>
            <a:off x="3656695" y="210836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12" name="Rectangle 11">
            <a:extLst>
              <a:ext uri="{FF2B5EF4-FFF2-40B4-BE49-F238E27FC236}">
                <a16:creationId xmlns:a16="http://schemas.microsoft.com/office/drawing/2014/main" id="{DABF3836-BD41-4313-BF78-57FD773CBAE1}"/>
              </a:ext>
            </a:extLst>
          </p:cNvPr>
          <p:cNvSpPr/>
          <p:nvPr/>
        </p:nvSpPr>
        <p:spPr>
          <a:xfrm>
            <a:off x="3665084" y="242784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13" name="Rectangle 12">
            <a:extLst>
              <a:ext uri="{FF2B5EF4-FFF2-40B4-BE49-F238E27FC236}">
                <a16:creationId xmlns:a16="http://schemas.microsoft.com/office/drawing/2014/main" id="{65C7F47C-13DE-4ABC-87FC-9013351D9403}"/>
              </a:ext>
            </a:extLst>
          </p:cNvPr>
          <p:cNvSpPr/>
          <p:nvPr/>
        </p:nvSpPr>
        <p:spPr>
          <a:xfrm>
            <a:off x="3665084" y="279601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14" name="Rectangle 13">
            <a:extLst>
              <a:ext uri="{FF2B5EF4-FFF2-40B4-BE49-F238E27FC236}">
                <a16:creationId xmlns:a16="http://schemas.microsoft.com/office/drawing/2014/main" id="{7D48FAB4-9073-47FB-99E9-633B27BFD537}"/>
              </a:ext>
            </a:extLst>
          </p:cNvPr>
          <p:cNvSpPr/>
          <p:nvPr/>
        </p:nvSpPr>
        <p:spPr>
          <a:xfrm>
            <a:off x="3665084" y="341418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15" name="Rectangle 14">
            <a:extLst>
              <a:ext uri="{FF2B5EF4-FFF2-40B4-BE49-F238E27FC236}">
                <a16:creationId xmlns:a16="http://schemas.microsoft.com/office/drawing/2014/main" id="{A6C0DEBE-C9CB-4D6B-AA1B-E6458E57E036}"/>
              </a:ext>
            </a:extLst>
          </p:cNvPr>
          <p:cNvSpPr/>
          <p:nvPr/>
        </p:nvSpPr>
        <p:spPr>
          <a:xfrm>
            <a:off x="3665084" y="380079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16" name="Rectangle 15">
            <a:extLst>
              <a:ext uri="{FF2B5EF4-FFF2-40B4-BE49-F238E27FC236}">
                <a16:creationId xmlns:a16="http://schemas.microsoft.com/office/drawing/2014/main" id="{AD57CCB0-7017-465A-85D4-3C0EFFDEE119}"/>
              </a:ext>
            </a:extLst>
          </p:cNvPr>
          <p:cNvSpPr/>
          <p:nvPr/>
        </p:nvSpPr>
        <p:spPr>
          <a:xfrm>
            <a:off x="3665084" y="4148483"/>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Tree>
    <p:extLst>
      <p:ext uri="{BB962C8B-B14F-4D97-AF65-F5344CB8AC3E}">
        <p14:creationId xmlns:p14="http://schemas.microsoft.com/office/powerpoint/2010/main" val="2054861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A15556C-55DC-48C4-9D50-0D5B4F7013F9}"/>
              </a:ext>
            </a:extLst>
          </p:cNvPr>
          <p:cNvSpPr/>
          <p:nvPr/>
        </p:nvSpPr>
        <p:spPr>
          <a:xfrm>
            <a:off x="771787" y="184558"/>
            <a:ext cx="3833769" cy="299487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2" name="Rectangle 1">
            <a:extLst>
              <a:ext uri="{FF2B5EF4-FFF2-40B4-BE49-F238E27FC236}">
                <a16:creationId xmlns:a16="http://schemas.microsoft.com/office/drawing/2014/main" id="{9084D6B2-17CE-4241-83DB-5288672BFB11}"/>
              </a:ext>
            </a:extLst>
          </p:cNvPr>
          <p:cNvSpPr/>
          <p:nvPr/>
        </p:nvSpPr>
        <p:spPr>
          <a:xfrm>
            <a:off x="989901" y="436227"/>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3" name="Rectangle 2">
            <a:extLst>
              <a:ext uri="{FF2B5EF4-FFF2-40B4-BE49-F238E27FC236}">
                <a16:creationId xmlns:a16="http://schemas.microsoft.com/office/drawing/2014/main" id="{0289E872-CCA3-4FF9-B94E-29AD9BFBF107}"/>
              </a:ext>
            </a:extLst>
          </p:cNvPr>
          <p:cNvSpPr/>
          <p:nvPr/>
        </p:nvSpPr>
        <p:spPr>
          <a:xfrm>
            <a:off x="1258349" y="595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4" name="Rectangle 3">
            <a:extLst>
              <a:ext uri="{FF2B5EF4-FFF2-40B4-BE49-F238E27FC236}">
                <a16:creationId xmlns:a16="http://schemas.microsoft.com/office/drawing/2014/main" id="{0DE3C406-5CCB-412E-9C4D-E558CC6745BE}"/>
              </a:ext>
            </a:extLst>
          </p:cNvPr>
          <p:cNvSpPr/>
          <p:nvPr/>
        </p:nvSpPr>
        <p:spPr>
          <a:xfrm>
            <a:off x="1266738" y="915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5" name="Rectangle 4">
            <a:extLst>
              <a:ext uri="{FF2B5EF4-FFF2-40B4-BE49-F238E27FC236}">
                <a16:creationId xmlns:a16="http://schemas.microsoft.com/office/drawing/2014/main" id="{A3D72CEC-AA98-474D-B418-7703A7809F64}"/>
              </a:ext>
            </a:extLst>
          </p:cNvPr>
          <p:cNvSpPr/>
          <p:nvPr/>
        </p:nvSpPr>
        <p:spPr>
          <a:xfrm>
            <a:off x="1266738" y="1283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6" name="Rectangle 5">
            <a:extLst>
              <a:ext uri="{FF2B5EF4-FFF2-40B4-BE49-F238E27FC236}">
                <a16:creationId xmlns:a16="http://schemas.microsoft.com/office/drawing/2014/main" id="{0F1065BE-6C65-47F1-B654-7989A31B5223}"/>
              </a:ext>
            </a:extLst>
          </p:cNvPr>
          <p:cNvSpPr/>
          <p:nvPr/>
        </p:nvSpPr>
        <p:spPr>
          <a:xfrm>
            <a:off x="1266738" y="1901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7" name="Rectangle 6">
            <a:extLst>
              <a:ext uri="{FF2B5EF4-FFF2-40B4-BE49-F238E27FC236}">
                <a16:creationId xmlns:a16="http://schemas.microsoft.com/office/drawing/2014/main" id="{4662D3EF-E54F-4981-AFC8-BD36655F3E05}"/>
              </a:ext>
            </a:extLst>
          </p:cNvPr>
          <p:cNvSpPr/>
          <p:nvPr/>
        </p:nvSpPr>
        <p:spPr>
          <a:xfrm>
            <a:off x="1266738" y="2288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8" name="Rectangle 7">
            <a:extLst>
              <a:ext uri="{FF2B5EF4-FFF2-40B4-BE49-F238E27FC236}">
                <a16:creationId xmlns:a16="http://schemas.microsoft.com/office/drawing/2014/main" id="{26AF9D6D-DBBC-4B0F-8A2E-96AB525E5A5B}"/>
              </a:ext>
            </a:extLst>
          </p:cNvPr>
          <p:cNvSpPr/>
          <p:nvPr/>
        </p:nvSpPr>
        <p:spPr>
          <a:xfrm>
            <a:off x="1266738" y="2635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9" name="Rectangle 8">
            <a:extLst>
              <a:ext uri="{FF2B5EF4-FFF2-40B4-BE49-F238E27FC236}">
                <a16:creationId xmlns:a16="http://schemas.microsoft.com/office/drawing/2014/main" id="{5686FE51-6A15-4952-AAE2-770D5E37570C}"/>
              </a:ext>
            </a:extLst>
          </p:cNvPr>
          <p:cNvSpPr/>
          <p:nvPr/>
        </p:nvSpPr>
        <p:spPr>
          <a:xfrm>
            <a:off x="2662106" y="424976"/>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10" name="Rectangle 9">
            <a:extLst>
              <a:ext uri="{FF2B5EF4-FFF2-40B4-BE49-F238E27FC236}">
                <a16:creationId xmlns:a16="http://schemas.microsoft.com/office/drawing/2014/main" id="{7F952936-EB20-4F4F-83C8-08802462B84E}"/>
              </a:ext>
            </a:extLst>
          </p:cNvPr>
          <p:cNvSpPr/>
          <p:nvPr/>
        </p:nvSpPr>
        <p:spPr>
          <a:xfrm>
            <a:off x="2930554" y="58436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11" name="Rectangle 10">
            <a:extLst>
              <a:ext uri="{FF2B5EF4-FFF2-40B4-BE49-F238E27FC236}">
                <a16:creationId xmlns:a16="http://schemas.microsoft.com/office/drawing/2014/main" id="{125C0F6A-EC00-47ED-AB7D-93767B37C280}"/>
              </a:ext>
            </a:extLst>
          </p:cNvPr>
          <p:cNvSpPr/>
          <p:nvPr/>
        </p:nvSpPr>
        <p:spPr>
          <a:xfrm>
            <a:off x="2938943" y="90384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12" name="Rectangle 11">
            <a:extLst>
              <a:ext uri="{FF2B5EF4-FFF2-40B4-BE49-F238E27FC236}">
                <a16:creationId xmlns:a16="http://schemas.microsoft.com/office/drawing/2014/main" id="{EDDFB5D9-B726-4EF0-B1D8-3247C3CAFD55}"/>
              </a:ext>
            </a:extLst>
          </p:cNvPr>
          <p:cNvSpPr/>
          <p:nvPr/>
        </p:nvSpPr>
        <p:spPr>
          <a:xfrm>
            <a:off x="2938943" y="127201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13" name="Rectangle 12">
            <a:extLst>
              <a:ext uri="{FF2B5EF4-FFF2-40B4-BE49-F238E27FC236}">
                <a16:creationId xmlns:a16="http://schemas.microsoft.com/office/drawing/2014/main" id="{18BD84E4-3C00-4EDD-8232-CBE206144705}"/>
              </a:ext>
            </a:extLst>
          </p:cNvPr>
          <p:cNvSpPr/>
          <p:nvPr/>
        </p:nvSpPr>
        <p:spPr>
          <a:xfrm>
            <a:off x="2938943" y="189018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14" name="Rectangle 13">
            <a:extLst>
              <a:ext uri="{FF2B5EF4-FFF2-40B4-BE49-F238E27FC236}">
                <a16:creationId xmlns:a16="http://schemas.microsoft.com/office/drawing/2014/main" id="{28469486-59EE-4D7E-81FE-7AE889FCC458}"/>
              </a:ext>
            </a:extLst>
          </p:cNvPr>
          <p:cNvSpPr/>
          <p:nvPr/>
        </p:nvSpPr>
        <p:spPr>
          <a:xfrm>
            <a:off x="2938943" y="227679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15" name="Rectangle 14">
            <a:extLst>
              <a:ext uri="{FF2B5EF4-FFF2-40B4-BE49-F238E27FC236}">
                <a16:creationId xmlns:a16="http://schemas.microsoft.com/office/drawing/2014/main" id="{A960666F-1C49-40F8-B035-68B61C112BBB}"/>
              </a:ext>
            </a:extLst>
          </p:cNvPr>
          <p:cNvSpPr/>
          <p:nvPr/>
        </p:nvSpPr>
        <p:spPr>
          <a:xfrm>
            <a:off x="2938943" y="262448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17" name="Rectangle 16">
            <a:extLst>
              <a:ext uri="{FF2B5EF4-FFF2-40B4-BE49-F238E27FC236}">
                <a16:creationId xmlns:a16="http://schemas.microsoft.com/office/drawing/2014/main" id="{F54CCE13-EE65-4738-B0A5-B59A4381DD52}"/>
              </a:ext>
            </a:extLst>
          </p:cNvPr>
          <p:cNvSpPr/>
          <p:nvPr/>
        </p:nvSpPr>
        <p:spPr>
          <a:xfrm>
            <a:off x="6430161" y="655673"/>
            <a:ext cx="3833769" cy="29948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90D23B23-3AC1-4054-8348-FDE4E0A2021F}"/>
              </a:ext>
            </a:extLst>
          </p:cNvPr>
          <p:cNvSpPr/>
          <p:nvPr/>
        </p:nvSpPr>
        <p:spPr>
          <a:xfrm>
            <a:off x="6648275" y="907342"/>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19" name="Rectangle 18">
            <a:extLst>
              <a:ext uri="{FF2B5EF4-FFF2-40B4-BE49-F238E27FC236}">
                <a16:creationId xmlns:a16="http://schemas.microsoft.com/office/drawing/2014/main" id="{C30AFFAE-1725-4E3D-A2B8-0622655FB4F9}"/>
              </a:ext>
            </a:extLst>
          </p:cNvPr>
          <p:cNvSpPr/>
          <p:nvPr/>
        </p:nvSpPr>
        <p:spPr>
          <a:xfrm>
            <a:off x="6916723" y="106673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20" name="Rectangle 19">
            <a:extLst>
              <a:ext uri="{FF2B5EF4-FFF2-40B4-BE49-F238E27FC236}">
                <a16:creationId xmlns:a16="http://schemas.microsoft.com/office/drawing/2014/main" id="{B170E494-5180-40AB-8F6D-156C2D926F06}"/>
              </a:ext>
            </a:extLst>
          </p:cNvPr>
          <p:cNvSpPr/>
          <p:nvPr/>
        </p:nvSpPr>
        <p:spPr>
          <a:xfrm>
            <a:off x="6925112" y="138621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21" name="Rectangle 20">
            <a:extLst>
              <a:ext uri="{FF2B5EF4-FFF2-40B4-BE49-F238E27FC236}">
                <a16:creationId xmlns:a16="http://schemas.microsoft.com/office/drawing/2014/main" id="{0B415963-0ECB-4785-BEB8-E0F2900CDD0D}"/>
              </a:ext>
            </a:extLst>
          </p:cNvPr>
          <p:cNvSpPr/>
          <p:nvPr/>
        </p:nvSpPr>
        <p:spPr>
          <a:xfrm>
            <a:off x="6925112" y="175437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22" name="Rectangle 21">
            <a:extLst>
              <a:ext uri="{FF2B5EF4-FFF2-40B4-BE49-F238E27FC236}">
                <a16:creationId xmlns:a16="http://schemas.microsoft.com/office/drawing/2014/main" id="{72F0C881-F54C-491F-AFE3-112BDECBC0AB}"/>
              </a:ext>
            </a:extLst>
          </p:cNvPr>
          <p:cNvSpPr/>
          <p:nvPr/>
        </p:nvSpPr>
        <p:spPr>
          <a:xfrm>
            <a:off x="6925112" y="237255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23" name="Rectangle 22">
            <a:extLst>
              <a:ext uri="{FF2B5EF4-FFF2-40B4-BE49-F238E27FC236}">
                <a16:creationId xmlns:a16="http://schemas.microsoft.com/office/drawing/2014/main" id="{AE586B9F-AD42-4C13-A143-278342E59FF9}"/>
              </a:ext>
            </a:extLst>
          </p:cNvPr>
          <p:cNvSpPr/>
          <p:nvPr/>
        </p:nvSpPr>
        <p:spPr>
          <a:xfrm>
            <a:off x="6925112" y="2759160"/>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24" name="Rectangle 23">
            <a:extLst>
              <a:ext uri="{FF2B5EF4-FFF2-40B4-BE49-F238E27FC236}">
                <a16:creationId xmlns:a16="http://schemas.microsoft.com/office/drawing/2014/main" id="{E980F5E3-D0BC-4451-9558-7F244FF89688}"/>
              </a:ext>
            </a:extLst>
          </p:cNvPr>
          <p:cNvSpPr/>
          <p:nvPr/>
        </p:nvSpPr>
        <p:spPr>
          <a:xfrm>
            <a:off x="6925112" y="310684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25" name="Rectangle 24">
            <a:extLst>
              <a:ext uri="{FF2B5EF4-FFF2-40B4-BE49-F238E27FC236}">
                <a16:creationId xmlns:a16="http://schemas.microsoft.com/office/drawing/2014/main" id="{F2FAE2B4-F70B-4855-B506-49B9B3939BE1}"/>
              </a:ext>
            </a:extLst>
          </p:cNvPr>
          <p:cNvSpPr/>
          <p:nvPr/>
        </p:nvSpPr>
        <p:spPr>
          <a:xfrm>
            <a:off x="8320480" y="896091"/>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26" name="Rectangle 25">
            <a:extLst>
              <a:ext uri="{FF2B5EF4-FFF2-40B4-BE49-F238E27FC236}">
                <a16:creationId xmlns:a16="http://schemas.microsoft.com/office/drawing/2014/main" id="{176FA7ED-91DF-40F7-A6F9-12FAF7795B0A}"/>
              </a:ext>
            </a:extLst>
          </p:cNvPr>
          <p:cNvSpPr/>
          <p:nvPr/>
        </p:nvSpPr>
        <p:spPr>
          <a:xfrm>
            <a:off x="8588928" y="105548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27" name="Rectangle 26">
            <a:extLst>
              <a:ext uri="{FF2B5EF4-FFF2-40B4-BE49-F238E27FC236}">
                <a16:creationId xmlns:a16="http://schemas.microsoft.com/office/drawing/2014/main" id="{5A4DFF85-610A-4652-B229-959F50E27F9A}"/>
              </a:ext>
            </a:extLst>
          </p:cNvPr>
          <p:cNvSpPr/>
          <p:nvPr/>
        </p:nvSpPr>
        <p:spPr>
          <a:xfrm>
            <a:off x="8597317" y="137496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28" name="Rectangle 27">
            <a:extLst>
              <a:ext uri="{FF2B5EF4-FFF2-40B4-BE49-F238E27FC236}">
                <a16:creationId xmlns:a16="http://schemas.microsoft.com/office/drawing/2014/main" id="{73159484-130E-4FC4-ADA6-695FC3B6B1E5}"/>
              </a:ext>
            </a:extLst>
          </p:cNvPr>
          <p:cNvSpPr/>
          <p:nvPr/>
        </p:nvSpPr>
        <p:spPr>
          <a:xfrm>
            <a:off x="8597317" y="174312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29" name="Rectangle 28">
            <a:extLst>
              <a:ext uri="{FF2B5EF4-FFF2-40B4-BE49-F238E27FC236}">
                <a16:creationId xmlns:a16="http://schemas.microsoft.com/office/drawing/2014/main" id="{A6530CEC-E0C8-4606-8FA3-5BF7657AEE6B}"/>
              </a:ext>
            </a:extLst>
          </p:cNvPr>
          <p:cNvSpPr/>
          <p:nvPr/>
        </p:nvSpPr>
        <p:spPr>
          <a:xfrm>
            <a:off x="8597317" y="236130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30" name="Rectangle 29">
            <a:extLst>
              <a:ext uri="{FF2B5EF4-FFF2-40B4-BE49-F238E27FC236}">
                <a16:creationId xmlns:a16="http://schemas.microsoft.com/office/drawing/2014/main" id="{3EE33C29-EDFF-4D3A-9F5E-F191DF2A0E54}"/>
              </a:ext>
            </a:extLst>
          </p:cNvPr>
          <p:cNvSpPr/>
          <p:nvPr/>
        </p:nvSpPr>
        <p:spPr>
          <a:xfrm>
            <a:off x="8597317" y="274790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31" name="Rectangle 30">
            <a:extLst>
              <a:ext uri="{FF2B5EF4-FFF2-40B4-BE49-F238E27FC236}">
                <a16:creationId xmlns:a16="http://schemas.microsoft.com/office/drawing/2014/main" id="{C363FD93-CD8C-44E7-8023-C7C73625765C}"/>
              </a:ext>
            </a:extLst>
          </p:cNvPr>
          <p:cNvSpPr/>
          <p:nvPr/>
        </p:nvSpPr>
        <p:spPr>
          <a:xfrm>
            <a:off x="8597317" y="309559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32" name="Rectangle 31">
            <a:extLst>
              <a:ext uri="{FF2B5EF4-FFF2-40B4-BE49-F238E27FC236}">
                <a16:creationId xmlns:a16="http://schemas.microsoft.com/office/drawing/2014/main" id="{FFDC7F9D-C70D-4EF0-BBFE-B65691572C89}"/>
              </a:ext>
            </a:extLst>
          </p:cNvPr>
          <p:cNvSpPr/>
          <p:nvPr/>
        </p:nvSpPr>
        <p:spPr>
          <a:xfrm>
            <a:off x="7509545" y="2488167"/>
            <a:ext cx="3833769" cy="29948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B16C4365-6F4F-46C7-977B-6C0954C61B40}"/>
              </a:ext>
            </a:extLst>
          </p:cNvPr>
          <p:cNvSpPr/>
          <p:nvPr/>
        </p:nvSpPr>
        <p:spPr>
          <a:xfrm>
            <a:off x="7727659" y="2739836"/>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34" name="Rectangle 33">
            <a:extLst>
              <a:ext uri="{FF2B5EF4-FFF2-40B4-BE49-F238E27FC236}">
                <a16:creationId xmlns:a16="http://schemas.microsoft.com/office/drawing/2014/main" id="{5A4E90E5-47BC-4390-9972-3A0318686468}"/>
              </a:ext>
            </a:extLst>
          </p:cNvPr>
          <p:cNvSpPr/>
          <p:nvPr/>
        </p:nvSpPr>
        <p:spPr>
          <a:xfrm>
            <a:off x="7996107" y="289922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35" name="Rectangle 34">
            <a:extLst>
              <a:ext uri="{FF2B5EF4-FFF2-40B4-BE49-F238E27FC236}">
                <a16:creationId xmlns:a16="http://schemas.microsoft.com/office/drawing/2014/main" id="{38EFB128-DEDE-466A-BE2C-ACD9156B81DF}"/>
              </a:ext>
            </a:extLst>
          </p:cNvPr>
          <p:cNvSpPr/>
          <p:nvPr/>
        </p:nvSpPr>
        <p:spPr>
          <a:xfrm>
            <a:off x="8004496" y="321870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36" name="Rectangle 35">
            <a:extLst>
              <a:ext uri="{FF2B5EF4-FFF2-40B4-BE49-F238E27FC236}">
                <a16:creationId xmlns:a16="http://schemas.microsoft.com/office/drawing/2014/main" id="{3A1CAA44-AB2A-42C9-8008-17A64C9EA9B5}"/>
              </a:ext>
            </a:extLst>
          </p:cNvPr>
          <p:cNvSpPr/>
          <p:nvPr/>
        </p:nvSpPr>
        <p:spPr>
          <a:xfrm>
            <a:off x="8004496" y="358687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37" name="Rectangle 36">
            <a:extLst>
              <a:ext uri="{FF2B5EF4-FFF2-40B4-BE49-F238E27FC236}">
                <a16:creationId xmlns:a16="http://schemas.microsoft.com/office/drawing/2014/main" id="{DFAFB764-D062-448E-9A5B-5DAA8FEBEDE3}"/>
              </a:ext>
            </a:extLst>
          </p:cNvPr>
          <p:cNvSpPr/>
          <p:nvPr/>
        </p:nvSpPr>
        <p:spPr>
          <a:xfrm>
            <a:off x="8004496" y="420504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38" name="Rectangle 37">
            <a:extLst>
              <a:ext uri="{FF2B5EF4-FFF2-40B4-BE49-F238E27FC236}">
                <a16:creationId xmlns:a16="http://schemas.microsoft.com/office/drawing/2014/main" id="{1F444CB6-6A5F-4331-913A-B39F1276D466}"/>
              </a:ext>
            </a:extLst>
          </p:cNvPr>
          <p:cNvSpPr/>
          <p:nvPr/>
        </p:nvSpPr>
        <p:spPr>
          <a:xfrm>
            <a:off x="8004496" y="459165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39" name="Rectangle 38">
            <a:extLst>
              <a:ext uri="{FF2B5EF4-FFF2-40B4-BE49-F238E27FC236}">
                <a16:creationId xmlns:a16="http://schemas.microsoft.com/office/drawing/2014/main" id="{B01E4DA7-1356-4CEF-9A9A-EB2D12F9E002}"/>
              </a:ext>
            </a:extLst>
          </p:cNvPr>
          <p:cNvSpPr/>
          <p:nvPr/>
        </p:nvSpPr>
        <p:spPr>
          <a:xfrm>
            <a:off x="8004496" y="493934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40" name="Rectangle 39">
            <a:extLst>
              <a:ext uri="{FF2B5EF4-FFF2-40B4-BE49-F238E27FC236}">
                <a16:creationId xmlns:a16="http://schemas.microsoft.com/office/drawing/2014/main" id="{5877B7DF-D9C0-4A5D-9F65-2A81AC304991}"/>
              </a:ext>
            </a:extLst>
          </p:cNvPr>
          <p:cNvSpPr/>
          <p:nvPr/>
        </p:nvSpPr>
        <p:spPr>
          <a:xfrm>
            <a:off x="9399864" y="2728585"/>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41" name="Rectangle 40">
            <a:extLst>
              <a:ext uri="{FF2B5EF4-FFF2-40B4-BE49-F238E27FC236}">
                <a16:creationId xmlns:a16="http://schemas.microsoft.com/office/drawing/2014/main" id="{7CB5702B-1389-4453-8DBA-A45BBE6F5F46}"/>
              </a:ext>
            </a:extLst>
          </p:cNvPr>
          <p:cNvSpPr/>
          <p:nvPr/>
        </p:nvSpPr>
        <p:spPr>
          <a:xfrm>
            <a:off x="9668312" y="288797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42" name="Rectangle 41">
            <a:extLst>
              <a:ext uri="{FF2B5EF4-FFF2-40B4-BE49-F238E27FC236}">
                <a16:creationId xmlns:a16="http://schemas.microsoft.com/office/drawing/2014/main" id="{4F8F6FF0-5B8A-45CB-9240-9E8A3DE83FD1}"/>
              </a:ext>
            </a:extLst>
          </p:cNvPr>
          <p:cNvSpPr/>
          <p:nvPr/>
        </p:nvSpPr>
        <p:spPr>
          <a:xfrm>
            <a:off x="9676701" y="320745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43" name="Rectangle 42">
            <a:extLst>
              <a:ext uri="{FF2B5EF4-FFF2-40B4-BE49-F238E27FC236}">
                <a16:creationId xmlns:a16="http://schemas.microsoft.com/office/drawing/2014/main" id="{EC494706-6D3C-4D5C-AE8D-8FB8DD3A03E8}"/>
              </a:ext>
            </a:extLst>
          </p:cNvPr>
          <p:cNvSpPr/>
          <p:nvPr/>
        </p:nvSpPr>
        <p:spPr>
          <a:xfrm>
            <a:off x="9676701" y="357561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44" name="Rectangle 43">
            <a:extLst>
              <a:ext uri="{FF2B5EF4-FFF2-40B4-BE49-F238E27FC236}">
                <a16:creationId xmlns:a16="http://schemas.microsoft.com/office/drawing/2014/main" id="{2BBC18FC-8BE4-4538-8524-24721CF3C0C5}"/>
              </a:ext>
            </a:extLst>
          </p:cNvPr>
          <p:cNvSpPr/>
          <p:nvPr/>
        </p:nvSpPr>
        <p:spPr>
          <a:xfrm>
            <a:off x="9676701" y="4193797"/>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45" name="Rectangle 44">
            <a:extLst>
              <a:ext uri="{FF2B5EF4-FFF2-40B4-BE49-F238E27FC236}">
                <a16:creationId xmlns:a16="http://schemas.microsoft.com/office/drawing/2014/main" id="{CA1B0B7C-0326-4299-AC67-7E375FB33D04}"/>
              </a:ext>
            </a:extLst>
          </p:cNvPr>
          <p:cNvSpPr/>
          <p:nvPr/>
        </p:nvSpPr>
        <p:spPr>
          <a:xfrm>
            <a:off x="9676701" y="458040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46" name="Rectangle 45">
            <a:extLst>
              <a:ext uri="{FF2B5EF4-FFF2-40B4-BE49-F238E27FC236}">
                <a16:creationId xmlns:a16="http://schemas.microsoft.com/office/drawing/2014/main" id="{243A514D-44D5-4FAC-83CB-A709637353C0}"/>
              </a:ext>
            </a:extLst>
          </p:cNvPr>
          <p:cNvSpPr/>
          <p:nvPr/>
        </p:nvSpPr>
        <p:spPr>
          <a:xfrm>
            <a:off x="9676701" y="492809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47" name="Rectangle 46">
            <a:extLst>
              <a:ext uri="{FF2B5EF4-FFF2-40B4-BE49-F238E27FC236}">
                <a16:creationId xmlns:a16="http://schemas.microsoft.com/office/drawing/2014/main" id="{C83E1E1C-85CF-432A-9E84-5EF19B7D45A1}"/>
              </a:ext>
            </a:extLst>
          </p:cNvPr>
          <p:cNvSpPr/>
          <p:nvPr/>
        </p:nvSpPr>
        <p:spPr>
          <a:xfrm>
            <a:off x="4358081" y="3414517"/>
            <a:ext cx="3833769" cy="29948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48" name="Rectangle 47">
            <a:extLst>
              <a:ext uri="{FF2B5EF4-FFF2-40B4-BE49-F238E27FC236}">
                <a16:creationId xmlns:a16="http://schemas.microsoft.com/office/drawing/2014/main" id="{B36B3FB7-3E90-49B3-8D58-68520C4B39FA}"/>
              </a:ext>
            </a:extLst>
          </p:cNvPr>
          <p:cNvSpPr/>
          <p:nvPr/>
        </p:nvSpPr>
        <p:spPr>
          <a:xfrm>
            <a:off x="4576195" y="3666186"/>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49" name="Rectangle 48">
            <a:extLst>
              <a:ext uri="{FF2B5EF4-FFF2-40B4-BE49-F238E27FC236}">
                <a16:creationId xmlns:a16="http://schemas.microsoft.com/office/drawing/2014/main" id="{7BA4EEA9-5993-4B2A-96CD-B00BAB25ECB3}"/>
              </a:ext>
            </a:extLst>
          </p:cNvPr>
          <p:cNvSpPr/>
          <p:nvPr/>
        </p:nvSpPr>
        <p:spPr>
          <a:xfrm>
            <a:off x="4844643" y="382557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50" name="Rectangle 49">
            <a:extLst>
              <a:ext uri="{FF2B5EF4-FFF2-40B4-BE49-F238E27FC236}">
                <a16:creationId xmlns:a16="http://schemas.microsoft.com/office/drawing/2014/main" id="{7FF5A1D3-167D-4FE9-9FE3-793555678EA2}"/>
              </a:ext>
            </a:extLst>
          </p:cNvPr>
          <p:cNvSpPr/>
          <p:nvPr/>
        </p:nvSpPr>
        <p:spPr>
          <a:xfrm>
            <a:off x="4853032" y="414505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51" name="Rectangle 50">
            <a:extLst>
              <a:ext uri="{FF2B5EF4-FFF2-40B4-BE49-F238E27FC236}">
                <a16:creationId xmlns:a16="http://schemas.microsoft.com/office/drawing/2014/main" id="{9724FF4B-4302-4528-ADCE-4C7223B0B319}"/>
              </a:ext>
            </a:extLst>
          </p:cNvPr>
          <p:cNvSpPr/>
          <p:nvPr/>
        </p:nvSpPr>
        <p:spPr>
          <a:xfrm>
            <a:off x="4853032" y="451322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52" name="Rectangle 51">
            <a:extLst>
              <a:ext uri="{FF2B5EF4-FFF2-40B4-BE49-F238E27FC236}">
                <a16:creationId xmlns:a16="http://schemas.microsoft.com/office/drawing/2014/main" id="{AEE94513-B85B-4CFC-874C-B0615B1E00F3}"/>
              </a:ext>
            </a:extLst>
          </p:cNvPr>
          <p:cNvSpPr/>
          <p:nvPr/>
        </p:nvSpPr>
        <p:spPr>
          <a:xfrm>
            <a:off x="4853032" y="513139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53" name="Rectangle 52">
            <a:extLst>
              <a:ext uri="{FF2B5EF4-FFF2-40B4-BE49-F238E27FC236}">
                <a16:creationId xmlns:a16="http://schemas.microsoft.com/office/drawing/2014/main" id="{EB74B52A-D3C7-4D90-87E9-756F80576294}"/>
              </a:ext>
            </a:extLst>
          </p:cNvPr>
          <p:cNvSpPr/>
          <p:nvPr/>
        </p:nvSpPr>
        <p:spPr>
          <a:xfrm>
            <a:off x="4853032" y="551800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54" name="Rectangle 53">
            <a:extLst>
              <a:ext uri="{FF2B5EF4-FFF2-40B4-BE49-F238E27FC236}">
                <a16:creationId xmlns:a16="http://schemas.microsoft.com/office/drawing/2014/main" id="{1C30D169-B98A-42B9-8E7A-77756C36E318}"/>
              </a:ext>
            </a:extLst>
          </p:cNvPr>
          <p:cNvSpPr/>
          <p:nvPr/>
        </p:nvSpPr>
        <p:spPr>
          <a:xfrm>
            <a:off x="4853032" y="586569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55" name="Rectangle 54">
            <a:extLst>
              <a:ext uri="{FF2B5EF4-FFF2-40B4-BE49-F238E27FC236}">
                <a16:creationId xmlns:a16="http://schemas.microsoft.com/office/drawing/2014/main" id="{4D3A5477-A6D5-473D-B33B-015D8D456809}"/>
              </a:ext>
            </a:extLst>
          </p:cNvPr>
          <p:cNvSpPr/>
          <p:nvPr/>
        </p:nvSpPr>
        <p:spPr>
          <a:xfrm>
            <a:off x="6248400" y="3654935"/>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56" name="Rectangle 55">
            <a:extLst>
              <a:ext uri="{FF2B5EF4-FFF2-40B4-BE49-F238E27FC236}">
                <a16:creationId xmlns:a16="http://schemas.microsoft.com/office/drawing/2014/main" id="{6515E1DE-F280-4E20-B126-E306A2749EE7}"/>
              </a:ext>
            </a:extLst>
          </p:cNvPr>
          <p:cNvSpPr/>
          <p:nvPr/>
        </p:nvSpPr>
        <p:spPr>
          <a:xfrm>
            <a:off x="6516848" y="381432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57" name="Rectangle 56">
            <a:extLst>
              <a:ext uri="{FF2B5EF4-FFF2-40B4-BE49-F238E27FC236}">
                <a16:creationId xmlns:a16="http://schemas.microsoft.com/office/drawing/2014/main" id="{B1B02EAF-6E56-4AA5-9C19-3A7EA3E4494A}"/>
              </a:ext>
            </a:extLst>
          </p:cNvPr>
          <p:cNvSpPr/>
          <p:nvPr/>
        </p:nvSpPr>
        <p:spPr>
          <a:xfrm>
            <a:off x="6525237" y="413380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58" name="Rectangle 57">
            <a:extLst>
              <a:ext uri="{FF2B5EF4-FFF2-40B4-BE49-F238E27FC236}">
                <a16:creationId xmlns:a16="http://schemas.microsoft.com/office/drawing/2014/main" id="{517FEB8A-8CC4-4A20-88E8-DEB9E582CF08}"/>
              </a:ext>
            </a:extLst>
          </p:cNvPr>
          <p:cNvSpPr/>
          <p:nvPr/>
        </p:nvSpPr>
        <p:spPr>
          <a:xfrm>
            <a:off x="6525237" y="450196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59" name="Rectangle 58">
            <a:extLst>
              <a:ext uri="{FF2B5EF4-FFF2-40B4-BE49-F238E27FC236}">
                <a16:creationId xmlns:a16="http://schemas.microsoft.com/office/drawing/2014/main" id="{D7C76C07-0DDF-4EA7-A484-A5891D5C3C96}"/>
              </a:ext>
            </a:extLst>
          </p:cNvPr>
          <p:cNvSpPr/>
          <p:nvPr/>
        </p:nvSpPr>
        <p:spPr>
          <a:xfrm>
            <a:off x="6525237" y="5120147"/>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60" name="Rectangle 59">
            <a:extLst>
              <a:ext uri="{FF2B5EF4-FFF2-40B4-BE49-F238E27FC236}">
                <a16:creationId xmlns:a16="http://schemas.microsoft.com/office/drawing/2014/main" id="{8AFD81F5-15C1-40D8-B0DD-666C351C610B}"/>
              </a:ext>
            </a:extLst>
          </p:cNvPr>
          <p:cNvSpPr/>
          <p:nvPr/>
        </p:nvSpPr>
        <p:spPr>
          <a:xfrm>
            <a:off x="6525237" y="550675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61" name="Rectangle 60">
            <a:extLst>
              <a:ext uri="{FF2B5EF4-FFF2-40B4-BE49-F238E27FC236}">
                <a16:creationId xmlns:a16="http://schemas.microsoft.com/office/drawing/2014/main" id="{50A561A3-2A43-4932-B10F-DC6F8551E8E9}"/>
              </a:ext>
            </a:extLst>
          </p:cNvPr>
          <p:cNvSpPr/>
          <p:nvPr/>
        </p:nvSpPr>
        <p:spPr>
          <a:xfrm>
            <a:off x="6525237" y="585444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62" name="Arrow: Up 61">
            <a:extLst>
              <a:ext uri="{FF2B5EF4-FFF2-40B4-BE49-F238E27FC236}">
                <a16:creationId xmlns:a16="http://schemas.microsoft.com/office/drawing/2014/main" id="{A1FD68D7-CB7D-42AB-9396-E1614A2B0746}"/>
              </a:ext>
            </a:extLst>
          </p:cNvPr>
          <p:cNvSpPr/>
          <p:nvPr/>
        </p:nvSpPr>
        <p:spPr>
          <a:xfrm>
            <a:off x="3180827" y="3212983"/>
            <a:ext cx="485162" cy="9320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TextBox 62">
            <a:extLst>
              <a:ext uri="{FF2B5EF4-FFF2-40B4-BE49-F238E27FC236}">
                <a16:creationId xmlns:a16="http://schemas.microsoft.com/office/drawing/2014/main" id="{1476B6A3-A628-426F-B6F8-DFCB5888D612}"/>
              </a:ext>
            </a:extLst>
          </p:cNvPr>
          <p:cNvSpPr txBox="1"/>
          <p:nvPr/>
        </p:nvSpPr>
        <p:spPr>
          <a:xfrm>
            <a:off x="8770443" y="5893733"/>
            <a:ext cx="3007700" cy="369332"/>
          </a:xfrm>
          <a:prstGeom prst="rect">
            <a:avLst/>
          </a:prstGeom>
          <a:noFill/>
        </p:spPr>
        <p:txBody>
          <a:bodyPr wrap="square" rtlCol="0">
            <a:spAutoFit/>
          </a:bodyPr>
          <a:lstStyle/>
          <a:p>
            <a:r>
              <a:rPr lang="en-IN" dirty="0"/>
              <a:t>super().__</a:t>
            </a:r>
            <a:r>
              <a:rPr lang="en-IN" dirty="0" err="1"/>
              <a:t>init</a:t>
            </a:r>
            <a:r>
              <a:rPr lang="en-IN" dirty="0"/>
              <a:t>__(n, a, g)</a:t>
            </a:r>
          </a:p>
        </p:txBody>
      </p:sp>
    </p:spTree>
    <p:extLst>
      <p:ext uri="{BB962C8B-B14F-4D97-AF65-F5344CB8AC3E}">
        <p14:creationId xmlns:p14="http://schemas.microsoft.com/office/powerpoint/2010/main" val="1485132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Classes in Python</a:t>
            </a:r>
          </a:p>
        </p:txBody>
      </p:sp>
      <p:sp>
        <p:nvSpPr>
          <p:cNvPr id="3" name="Content Placeholder 2"/>
          <p:cNvSpPr>
            <a:spLocks noGrp="1"/>
          </p:cNvSpPr>
          <p:nvPr>
            <p:ph idx="1"/>
          </p:nvPr>
        </p:nvSpPr>
        <p:spPr/>
        <p:txBody>
          <a:bodyPr/>
          <a:lstStyle/>
          <a:p>
            <a:r>
              <a:rPr lang="en-US" dirty="0"/>
              <a:t>Everything in Python is an object, hence a class is considered as an object in Python</a:t>
            </a:r>
          </a:p>
          <a:p>
            <a:r>
              <a:rPr lang="en-US" dirty="0"/>
              <a:t>Classes are essentially factories for generating multiple instances or objects</a:t>
            </a:r>
          </a:p>
          <a:p>
            <a:r>
              <a:rPr lang="en-US" dirty="0"/>
              <a:t>When we run a class statement it creates a class object and assigns it a name</a:t>
            </a:r>
          </a:p>
          <a:p>
            <a:r>
              <a:rPr lang="en-US" dirty="0"/>
              <a:t>Class objects provide a default behavior</a:t>
            </a:r>
          </a:p>
          <a:p>
            <a:endParaRPr lang="en-US" dirty="0"/>
          </a:p>
        </p:txBody>
      </p:sp>
    </p:spTree>
    <p:extLst>
      <p:ext uri="{BB962C8B-B14F-4D97-AF65-F5344CB8AC3E}">
        <p14:creationId xmlns:p14="http://schemas.microsoft.com/office/powerpoint/2010/main" val="4011774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Constructor</a:t>
            </a:r>
          </a:p>
        </p:txBody>
      </p:sp>
      <p:sp>
        <p:nvSpPr>
          <p:cNvPr id="3" name="Content Placeholder 2"/>
          <p:cNvSpPr>
            <a:spLocks noGrp="1"/>
          </p:cNvSpPr>
          <p:nvPr>
            <p:ph idx="1"/>
          </p:nvPr>
        </p:nvSpPr>
        <p:spPr/>
        <p:txBody>
          <a:bodyPr/>
          <a:lstStyle/>
          <a:p>
            <a:r>
              <a:rPr lang="en-US" dirty="0"/>
              <a:t>A constructor creates and initializes the instance variables of an object</a:t>
            </a:r>
          </a:p>
          <a:p>
            <a:r>
              <a:rPr lang="en-US" dirty="0"/>
              <a:t>It is automatically called when an object is created</a:t>
            </a:r>
          </a:p>
          <a:p>
            <a:r>
              <a:rPr lang="en-US" dirty="0"/>
              <a:t>The constructor is defined using the special method name </a:t>
            </a:r>
            <a:r>
              <a:rPr lang="en-US" b="1" dirty="0">
                <a:solidFill>
                  <a:srgbClr val="FF0066"/>
                </a:solidFill>
                <a:effectLst>
                  <a:outerShdw blurRad="38100" dist="38100" dir="2700000" algn="tl">
                    <a:srgbClr val="C0C0C0"/>
                  </a:outerShdw>
                </a:effectLst>
              </a:rPr>
              <a:t>__init__</a:t>
            </a:r>
          </a:p>
        </p:txBody>
      </p:sp>
    </p:spTree>
    <p:extLst>
      <p:ext uri="{BB962C8B-B14F-4D97-AF65-F5344CB8AC3E}">
        <p14:creationId xmlns:p14="http://schemas.microsoft.com/office/powerpoint/2010/main" val="3047039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Class Variable</a:t>
            </a:r>
          </a:p>
        </p:txBody>
      </p:sp>
      <p:sp>
        <p:nvSpPr>
          <p:cNvPr id="3" name="Content Placeholder 2"/>
          <p:cNvSpPr>
            <a:spLocks noGrp="1"/>
          </p:cNvSpPr>
          <p:nvPr>
            <p:ph idx="1"/>
          </p:nvPr>
        </p:nvSpPr>
        <p:spPr/>
        <p:txBody>
          <a:bodyPr/>
          <a:lstStyle/>
          <a:p>
            <a:r>
              <a:rPr lang="en-US" dirty="0"/>
              <a:t>It is a variable that is shared by all instances of a class. </a:t>
            </a:r>
          </a:p>
          <a:p>
            <a:r>
              <a:rPr lang="en-US" dirty="0"/>
              <a:t>Class variables are defined within a class but outside any of the class's methods. </a:t>
            </a:r>
          </a:p>
          <a:p>
            <a:r>
              <a:rPr lang="en-US" dirty="0"/>
              <a:t>Class variables are not used as frequently as instance variables are.</a:t>
            </a:r>
          </a:p>
        </p:txBody>
      </p:sp>
    </p:spTree>
    <p:extLst>
      <p:ext uri="{BB962C8B-B14F-4D97-AF65-F5344CB8AC3E}">
        <p14:creationId xmlns:p14="http://schemas.microsoft.com/office/powerpoint/2010/main" val="3432484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Instance Variable</a:t>
            </a:r>
          </a:p>
        </p:txBody>
      </p:sp>
      <p:sp>
        <p:nvSpPr>
          <p:cNvPr id="3" name="Content Placeholder 2"/>
          <p:cNvSpPr>
            <a:spLocks noGrp="1"/>
          </p:cNvSpPr>
          <p:nvPr>
            <p:ph idx="1"/>
          </p:nvPr>
        </p:nvSpPr>
        <p:spPr/>
        <p:txBody>
          <a:bodyPr/>
          <a:lstStyle/>
          <a:p>
            <a:r>
              <a:rPr lang="en-US" dirty="0"/>
              <a:t>A variable that is defined inside a method and belongs only to the current instance of a class</a:t>
            </a:r>
          </a:p>
        </p:txBody>
      </p:sp>
    </p:spTree>
    <p:extLst>
      <p:ext uri="{BB962C8B-B14F-4D97-AF65-F5344CB8AC3E}">
        <p14:creationId xmlns:p14="http://schemas.microsoft.com/office/powerpoint/2010/main" val="724779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Methods</a:t>
            </a:r>
          </a:p>
        </p:txBody>
      </p:sp>
      <p:sp>
        <p:nvSpPr>
          <p:cNvPr id="3" name="Content Placeholder 2"/>
          <p:cNvSpPr>
            <a:spLocks noGrp="1"/>
          </p:cNvSpPr>
          <p:nvPr>
            <p:ph idx="1"/>
          </p:nvPr>
        </p:nvSpPr>
        <p:spPr/>
        <p:txBody>
          <a:bodyPr>
            <a:normAutofit/>
          </a:bodyPr>
          <a:lstStyle/>
          <a:p>
            <a:r>
              <a:rPr lang="en-US" dirty="0"/>
              <a:t>They provide the public interface for every object that is created</a:t>
            </a:r>
          </a:p>
          <a:p>
            <a:r>
              <a:rPr lang="en-US" dirty="0"/>
              <a:t>These are defined inside a class</a:t>
            </a:r>
          </a:p>
          <a:p>
            <a:r>
              <a:rPr lang="en-US" dirty="0"/>
              <a:t>A method can access the instance variables of the object on which it acts</a:t>
            </a:r>
          </a:p>
          <a:p>
            <a:r>
              <a:rPr lang="en-US" dirty="0"/>
              <a:t>A </a:t>
            </a:r>
            <a:r>
              <a:rPr lang="en-US" sz="2400" b="1" dirty="0" err="1">
                <a:solidFill>
                  <a:srgbClr val="FF0066"/>
                </a:solidFill>
                <a:effectLst>
                  <a:outerShdw blurRad="38100" dist="38100" dir="2700000" algn="tl">
                    <a:srgbClr val="C0C0C0"/>
                  </a:outerShdw>
                </a:effectLst>
              </a:rPr>
              <a:t>mutator</a:t>
            </a:r>
            <a:r>
              <a:rPr lang="en-US" sz="2400" b="1" dirty="0">
                <a:solidFill>
                  <a:srgbClr val="FF0066"/>
                </a:solidFill>
                <a:effectLst>
                  <a:outerShdw blurRad="38100" dist="38100" dir="2700000" algn="tl">
                    <a:srgbClr val="C0C0C0"/>
                  </a:outerShdw>
                </a:effectLst>
              </a:rPr>
              <a:t>/setter</a:t>
            </a:r>
            <a:r>
              <a:rPr lang="en-US" sz="1200" dirty="0"/>
              <a:t> </a:t>
            </a:r>
            <a:r>
              <a:rPr lang="en-US" dirty="0"/>
              <a:t>method changes the object attributes on which it operates</a:t>
            </a:r>
          </a:p>
          <a:p>
            <a:r>
              <a:rPr lang="en-US" dirty="0"/>
              <a:t>An </a:t>
            </a:r>
            <a:r>
              <a:rPr lang="en-US" sz="2400" b="1" dirty="0" err="1">
                <a:solidFill>
                  <a:srgbClr val="FF0066"/>
                </a:solidFill>
                <a:effectLst>
                  <a:outerShdw blurRad="38100" dist="38100" dir="2700000" algn="tl">
                    <a:srgbClr val="C0C0C0"/>
                  </a:outerShdw>
                </a:effectLst>
              </a:rPr>
              <a:t>accessor/getter</a:t>
            </a:r>
            <a:r>
              <a:rPr lang="en-US" sz="1200" dirty="0"/>
              <a:t> </a:t>
            </a:r>
            <a:r>
              <a:rPr lang="en-US" dirty="0"/>
              <a:t>method does not change the attributes but queries the object for some information</a:t>
            </a:r>
          </a:p>
          <a:p>
            <a:pPr>
              <a:buNone/>
            </a:pPr>
            <a:endParaRPr lang="en-US" dirty="0"/>
          </a:p>
        </p:txBody>
      </p:sp>
    </p:spTree>
    <p:extLst>
      <p:ext uri="{BB962C8B-B14F-4D97-AF65-F5344CB8AC3E}">
        <p14:creationId xmlns:p14="http://schemas.microsoft.com/office/powerpoint/2010/main" val="3902942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The </a:t>
            </a:r>
            <a:r>
              <a:rPr lang="en-US" b="1" dirty="0"/>
              <a:t>self</a:t>
            </a:r>
            <a:r>
              <a:rPr lang="en-US" dirty="0"/>
              <a:t> Argument</a:t>
            </a:r>
          </a:p>
        </p:txBody>
      </p:sp>
      <p:sp>
        <p:nvSpPr>
          <p:cNvPr id="3" name="Content Placeholder 2"/>
          <p:cNvSpPr>
            <a:spLocks noGrp="1"/>
          </p:cNvSpPr>
          <p:nvPr>
            <p:ph idx="1"/>
          </p:nvPr>
        </p:nvSpPr>
        <p:spPr>
          <a:xfrm>
            <a:off x="1981200" y="1600201"/>
            <a:ext cx="8229600" cy="4525963"/>
          </a:xfrm>
        </p:spPr>
        <p:txBody>
          <a:bodyPr/>
          <a:lstStyle/>
          <a:p>
            <a:r>
              <a:rPr lang="en-US" dirty="0"/>
              <a:t>You declare other class methods like normal functions with the exception that the first argument to each method is </a:t>
            </a:r>
            <a:r>
              <a:rPr lang="en-US" b="1" dirty="0">
                <a:solidFill>
                  <a:srgbClr val="FF33CC"/>
                </a:solidFill>
              </a:rPr>
              <a:t>self</a:t>
            </a:r>
            <a:r>
              <a:rPr lang="en-US" dirty="0"/>
              <a:t>. </a:t>
            </a:r>
          </a:p>
          <a:p>
            <a:r>
              <a:rPr lang="en-US" dirty="0"/>
              <a:t>Python adds the </a:t>
            </a:r>
            <a:r>
              <a:rPr lang="en-US" b="1" dirty="0">
                <a:solidFill>
                  <a:srgbClr val="FF33CC"/>
                </a:solidFill>
              </a:rPr>
              <a:t>self</a:t>
            </a:r>
            <a:r>
              <a:rPr lang="en-US" dirty="0"/>
              <a:t> argument to the list for you; you do not need to include it when you call the methods.</a:t>
            </a:r>
          </a:p>
        </p:txBody>
      </p:sp>
    </p:spTree>
    <p:extLst>
      <p:ext uri="{BB962C8B-B14F-4D97-AF65-F5344CB8AC3E}">
        <p14:creationId xmlns:p14="http://schemas.microsoft.com/office/powerpoint/2010/main" val="218129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C8096-EAE6-4F1C-9511-F856FCEB12C1}"/>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814707DF-A33A-421E-B996-09DC4375DB74}"/>
              </a:ext>
            </a:extLst>
          </p:cNvPr>
          <p:cNvSpPr>
            <a:spLocks noGrp="1"/>
          </p:cNvSpPr>
          <p:nvPr>
            <p:ph idx="1"/>
          </p:nvPr>
        </p:nvSpPr>
        <p:spPr/>
        <p:txBody>
          <a:bodyPr/>
          <a:lstStyle/>
          <a:p>
            <a:r>
              <a:rPr lang="en-IN" dirty="0"/>
              <a:t>OOP</a:t>
            </a:r>
          </a:p>
          <a:p>
            <a:r>
              <a:rPr lang="en-IN" dirty="0"/>
              <a:t>Regular Expressions for text processing</a:t>
            </a:r>
          </a:p>
          <a:p>
            <a:r>
              <a:rPr lang="en-IN" dirty="0">
                <a:solidFill>
                  <a:schemeClr val="accent5"/>
                </a:solidFill>
              </a:rPr>
              <a:t>Data bases</a:t>
            </a:r>
          </a:p>
        </p:txBody>
      </p:sp>
    </p:spTree>
    <p:extLst>
      <p:ext uri="{BB962C8B-B14F-4D97-AF65-F5344CB8AC3E}">
        <p14:creationId xmlns:p14="http://schemas.microsoft.com/office/powerpoint/2010/main" val="2351012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Instance Objects</a:t>
            </a:r>
          </a:p>
        </p:txBody>
      </p:sp>
      <p:sp>
        <p:nvSpPr>
          <p:cNvPr id="3" name="Content Placeholder 2"/>
          <p:cNvSpPr>
            <a:spLocks noGrp="1"/>
          </p:cNvSpPr>
          <p:nvPr>
            <p:ph idx="1"/>
          </p:nvPr>
        </p:nvSpPr>
        <p:spPr/>
        <p:txBody>
          <a:bodyPr/>
          <a:lstStyle/>
          <a:p>
            <a:r>
              <a:rPr lang="en-US" dirty="0"/>
              <a:t>An instance object or simply object is created by calling the class object</a:t>
            </a:r>
          </a:p>
          <a:p>
            <a:r>
              <a:rPr lang="en-US" dirty="0"/>
              <a:t>Instance variables store data required for executing methods</a:t>
            </a:r>
          </a:p>
          <a:p>
            <a:r>
              <a:rPr lang="en-US" dirty="0"/>
              <a:t>Each object/instance of a class has its own set of instance variables</a:t>
            </a:r>
          </a:p>
          <a:p>
            <a:endParaRPr lang="en-US" dirty="0"/>
          </a:p>
        </p:txBody>
      </p:sp>
    </p:spTree>
    <p:extLst>
      <p:ext uri="{BB962C8B-B14F-4D97-AF65-F5344CB8AC3E}">
        <p14:creationId xmlns:p14="http://schemas.microsoft.com/office/powerpoint/2010/main" val="1289365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Accessing Methods</a:t>
            </a:r>
          </a:p>
        </p:txBody>
      </p:sp>
      <p:sp>
        <p:nvSpPr>
          <p:cNvPr id="3" name="Content Placeholder 2"/>
          <p:cNvSpPr>
            <a:spLocks noGrp="1"/>
          </p:cNvSpPr>
          <p:nvPr>
            <p:ph idx="1"/>
          </p:nvPr>
        </p:nvSpPr>
        <p:spPr/>
        <p:txBody>
          <a:bodyPr/>
          <a:lstStyle/>
          <a:p>
            <a:r>
              <a:rPr lang="en-US" dirty="0"/>
              <a:t>You access the object's attributes using the dot operator with object</a:t>
            </a:r>
          </a:p>
          <a:p>
            <a:pPr>
              <a:buNone/>
            </a:pPr>
            <a:endParaRPr lang="en-US" dirty="0"/>
          </a:p>
        </p:txBody>
      </p:sp>
    </p:spTree>
    <p:extLst>
      <p:ext uri="{BB962C8B-B14F-4D97-AF65-F5344CB8AC3E}">
        <p14:creationId xmlns:p14="http://schemas.microsoft.com/office/powerpoint/2010/main" val="1830630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a:t>
            </a:r>
          </a:p>
        </p:txBody>
      </p:sp>
      <p:sp>
        <p:nvSpPr>
          <p:cNvPr id="4" name="TextBox 3"/>
          <p:cNvSpPr txBox="1"/>
          <p:nvPr/>
        </p:nvSpPr>
        <p:spPr>
          <a:xfrm>
            <a:off x="2057400" y="1600200"/>
            <a:ext cx="5943600" cy="398570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b="1" dirty="0">
                <a:latin typeface="Courier New" pitchFamily="49" charset="0"/>
                <a:cs typeface="Courier New" pitchFamily="49" charset="0"/>
              </a:rPr>
              <a:t>class Employee:</a:t>
            </a:r>
          </a:p>
          <a:p>
            <a:r>
              <a:rPr lang="en-US" sz="1100" b="1" dirty="0">
                <a:latin typeface="Courier New" pitchFamily="49" charset="0"/>
                <a:cs typeface="Courier New" pitchFamily="49" charset="0"/>
              </a:rPr>
              <a:t>   'Common base class for all employees'</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empCount</a:t>
            </a:r>
            <a:r>
              <a:rPr lang="en-US" sz="1100" b="1" dirty="0">
                <a:latin typeface="Courier New" pitchFamily="49" charset="0"/>
                <a:cs typeface="Courier New" pitchFamily="49" charset="0"/>
              </a:rPr>
              <a:t> = 0</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   def __init__(self, name, salary):</a:t>
            </a:r>
          </a:p>
          <a:p>
            <a:r>
              <a:rPr lang="en-US" sz="1100" b="1" dirty="0">
                <a:latin typeface="Courier New" pitchFamily="49" charset="0"/>
                <a:cs typeface="Courier New" pitchFamily="49" charset="0"/>
              </a:rPr>
              <a:t>      self.name = name</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self.salary</a:t>
            </a:r>
            <a:r>
              <a:rPr lang="en-US" sz="1100" b="1" dirty="0">
                <a:latin typeface="Courier New" pitchFamily="49" charset="0"/>
                <a:cs typeface="Courier New" pitchFamily="49" charset="0"/>
              </a:rPr>
              <a:t> = salary</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Employee.empCount</a:t>
            </a:r>
            <a:r>
              <a:rPr lang="en-US" sz="1100" b="1" dirty="0">
                <a:latin typeface="Courier New" pitchFamily="49" charset="0"/>
                <a:cs typeface="Courier New" pitchFamily="49" charset="0"/>
              </a:rPr>
              <a:t> += 1</a:t>
            </a:r>
          </a:p>
          <a:p>
            <a:r>
              <a:rPr lang="en-US" sz="1100" b="1" dirty="0">
                <a:latin typeface="Courier New" pitchFamily="49" charset="0"/>
                <a:cs typeface="Courier New" pitchFamily="49" charset="0"/>
              </a:rPr>
              <a:t>   </a:t>
            </a:r>
          </a:p>
          <a:p>
            <a:r>
              <a:rPr lang="en-US" sz="1100" b="1" dirty="0">
                <a:latin typeface="Courier New" pitchFamily="49" charset="0"/>
                <a:cs typeface="Courier New" pitchFamily="49" charset="0"/>
              </a:rPr>
              <a:t>   def </a:t>
            </a:r>
            <a:r>
              <a:rPr lang="en-US" sz="1100" b="1" dirty="0" err="1">
                <a:latin typeface="Courier New" pitchFamily="49" charset="0"/>
                <a:cs typeface="Courier New" pitchFamily="49" charset="0"/>
              </a:rPr>
              <a:t>displayCount</a:t>
            </a:r>
            <a:r>
              <a:rPr lang="en-US" sz="1100" b="1" dirty="0">
                <a:latin typeface="Courier New" pitchFamily="49" charset="0"/>
                <a:cs typeface="Courier New" pitchFamily="49" charset="0"/>
              </a:rPr>
              <a:t>(self):</a:t>
            </a:r>
          </a:p>
          <a:p>
            <a:r>
              <a:rPr lang="en-US" sz="1100" b="1" dirty="0">
                <a:latin typeface="Courier New" pitchFamily="49" charset="0"/>
                <a:cs typeface="Courier New" pitchFamily="49" charset="0"/>
              </a:rPr>
              <a:t>     print "Total Employee %d" % </a:t>
            </a:r>
            <a:r>
              <a:rPr lang="en-US" sz="1100" b="1" dirty="0" err="1">
                <a:latin typeface="Courier New" pitchFamily="49" charset="0"/>
                <a:cs typeface="Courier New" pitchFamily="49" charset="0"/>
              </a:rPr>
              <a:t>Employee.empCount</a:t>
            </a:r>
            <a:endParaRPr lang="en-US" sz="1100" b="1" dirty="0">
              <a:latin typeface="Courier New" pitchFamily="49" charset="0"/>
              <a:cs typeface="Courier New" pitchFamily="49" charset="0"/>
            </a:endParaRP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   def </a:t>
            </a:r>
            <a:r>
              <a:rPr lang="en-US" sz="1100" b="1" dirty="0" err="1">
                <a:latin typeface="Courier New" pitchFamily="49" charset="0"/>
                <a:cs typeface="Courier New" pitchFamily="49" charset="0"/>
              </a:rPr>
              <a:t>displayEmployee</a:t>
            </a:r>
            <a:r>
              <a:rPr lang="en-US" sz="1100" b="1" dirty="0">
                <a:latin typeface="Courier New" pitchFamily="49" charset="0"/>
                <a:cs typeface="Courier New" pitchFamily="49" charset="0"/>
              </a:rPr>
              <a:t>(self):</a:t>
            </a:r>
          </a:p>
          <a:p>
            <a:r>
              <a:rPr lang="en-US" sz="1100" b="1" dirty="0">
                <a:latin typeface="Courier New" pitchFamily="49" charset="0"/>
                <a:cs typeface="Courier New" pitchFamily="49" charset="0"/>
              </a:rPr>
              <a:t>      print "Name : ", self.name,  ", Salary: ", </a:t>
            </a:r>
            <a:r>
              <a:rPr lang="en-US" sz="1100" b="1" dirty="0" err="1">
                <a:latin typeface="Courier New" pitchFamily="49" charset="0"/>
                <a:cs typeface="Courier New" pitchFamily="49" charset="0"/>
              </a:rPr>
              <a:t>self.salary</a:t>
            </a:r>
            <a:endParaRPr lang="en-US" sz="1100" b="1" dirty="0">
              <a:latin typeface="Courier New" pitchFamily="49" charset="0"/>
              <a:cs typeface="Courier New" pitchFamily="49" charset="0"/>
            </a:endParaRPr>
          </a:p>
          <a:p>
            <a:endParaRPr lang="en-US" sz="1100" b="1" dirty="0">
              <a:latin typeface="Courier New" pitchFamily="49" charset="0"/>
              <a:cs typeface="Courier New" pitchFamily="49" charset="0"/>
            </a:endParaRP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emp1 = Employee("Kumar", 2000)</a:t>
            </a:r>
          </a:p>
          <a:p>
            <a:r>
              <a:rPr lang="en-US" sz="1100" b="1" dirty="0">
                <a:latin typeface="Courier New" pitchFamily="49" charset="0"/>
                <a:cs typeface="Courier New" pitchFamily="49" charset="0"/>
              </a:rPr>
              <a:t>emp2 = Employee("</a:t>
            </a:r>
            <a:r>
              <a:rPr lang="en-US" sz="1100" b="1" dirty="0" err="1">
                <a:latin typeface="Courier New" pitchFamily="49" charset="0"/>
                <a:cs typeface="Courier New" pitchFamily="49" charset="0"/>
              </a:rPr>
              <a:t>Abhinav</a:t>
            </a:r>
            <a:r>
              <a:rPr lang="en-US" sz="1100" b="1" dirty="0">
                <a:latin typeface="Courier New" pitchFamily="49" charset="0"/>
                <a:cs typeface="Courier New" pitchFamily="49" charset="0"/>
              </a:rPr>
              <a:t>", 5000)</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emp1.displayEmployee()</a:t>
            </a:r>
          </a:p>
          <a:p>
            <a:r>
              <a:rPr lang="en-US" sz="1100" b="1" dirty="0">
                <a:latin typeface="Courier New" pitchFamily="49" charset="0"/>
                <a:cs typeface="Courier New" pitchFamily="49" charset="0"/>
              </a:rPr>
              <a:t>emp2.displayEmployee()</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print "Total Employee %d" % </a:t>
            </a:r>
            <a:r>
              <a:rPr lang="en-US" sz="1100" b="1" dirty="0" err="1">
                <a:latin typeface="Courier New" pitchFamily="49" charset="0"/>
                <a:cs typeface="Courier New" pitchFamily="49" charset="0"/>
              </a:rPr>
              <a:t>Employee.empCount</a:t>
            </a:r>
            <a:endParaRPr lang="en-US" sz="1100" b="1" dirty="0">
              <a:latin typeface="Courier New" pitchFamily="49" charset="0"/>
              <a:cs typeface="Courier New" pitchFamily="49" charset="0"/>
            </a:endParaRPr>
          </a:p>
        </p:txBody>
      </p:sp>
      <p:sp>
        <p:nvSpPr>
          <p:cNvPr id="5" name="Rounded Rectangle 4"/>
          <p:cNvSpPr/>
          <p:nvPr/>
        </p:nvSpPr>
        <p:spPr>
          <a:xfrm>
            <a:off x="7315200" y="20574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Class variable</a:t>
            </a:r>
          </a:p>
        </p:txBody>
      </p:sp>
      <p:sp>
        <p:nvSpPr>
          <p:cNvPr id="6" name="Rounded Rectangle 5"/>
          <p:cNvSpPr/>
          <p:nvPr/>
        </p:nvSpPr>
        <p:spPr>
          <a:xfrm>
            <a:off x="7315200" y="28956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Instance variables</a:t>
            </a:r>
          </a:p>
        </p:txBody>
      </p:sp>
      <p:sp>
        <p:nvSpPr>
          <p:cNvPr id="7" name="Rounded Rectangle 6"/>
          <p:cNvSpPr/>
          <p:nvPr/>
        </p:nvSpPr>
        <p:spPr>
          <a:xfrm>
            <a:off x="7315200" y="25146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Constructor</a:t>
            </a:r>
          </a:p>
        </p:txBody>
      </p:sp>
      <p:sp>
        <p:nvSpPr>
          <p:cNvPr id="8" name="Rounded Rectangle 7"/>
          <p:cNvSpPr/>
          <p:nvPr/>
        </p:nvSpPr>
        <p:spPr>
          <a:xfrm>
            <a:off x="7315200" y="34290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Methods</a:t>
            </a:r>
          </a:p>
        </p:txBody>
      </p:sp>
      <p:sp>
        <p:nvSpPr>
          <p:cNvPr id="9" name="Rounded Rectangle 8"/>
          <p:cNvSpPr/>
          <p:nvPr/>
        </p:nvSpPr>
        <p:spPr>
          <a:xfrm>
            <a:off x="7315200" y="42672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Object creation</a:t>
            </a:r>
          </a:p>
        </p:txBody>
      </p:sp>
      <p:sp>
        <p:nvSpPr>
          <p:cNvPr id="10" name="Rounded Rectangle 9"/>
          <p:cNvSpPr/>
          <p:nvPr/>
        </p:nvSpPr>
        <p:spPr>
          <a:xfrm>
            <a:off x="7315200" y="48768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Accessing methods</a:t>
            </a:r>
          </a:p>
        </p:txBody>
      </p:sp>
      <p:cxnSp>
        <p:nvCxnSpPr>
          <p:cNvPr id="12" name="Straight Arrow Connector 11"/>
          <p:cNvCxnSpPr>
            <a:stCxn id="5" idx="1"/>
          </p:cNvCxnSpPr>
          <p:nvPr/>
        </p:nvCxnSpPr>
        <p:spPr>
          <a:xfrm rot="10800000">
            <a:off x="3581400" y="2057400"/>
            <a:ext cx="3733800" cy="1143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cxnSpLocks/>
          </p:cNvCxnSpPr>
          <p:nvPr/>
        </p:nvCxnSpPr>
        <p:spPr>
          <a:xfrm flipH="1" flipV="1">
            <a:off x="4470400" y="2578100"/>
            <a:ext cx="2844800" cy="381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7" idx="1"/>
          </p:cNvCxnSpPr>
          <p:nvPr/>
        </p:nvCxnSpPr>
        <p:spPr>
          <a:xfrm rot="10800000">
            <a:off x="5181600" y="2438400"/>
            <a:ext cx="2133600" cy="1905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8" idx="1"/>
          </p:cNvCxnSpPr>
          <p:nvPr/>
        </p:nvCxnSpPr>
        <p:spPr>
          <a:xfrm rot="10800000">
            <a:off x="6477000" y="3352800"/>
            <a:ext cx="838200" cy="1905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8" idx="1"/>
          </p:cNvCxnSpPr>
          <p:nvPr/>
        </p:nvCxnSpPr>
        <p:spPr>
          <a:xfrm rot="10800000" flipV="1">
            <a:off x="6172200" y="3543300"/>
            <a:ext cx="1143000" cy="1143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9" idx="1"/>
          </p:cNvCxnSpPr>
          <p:nvPr/>
        </p:nvCxnSpPr>
        <p:spPr>
          <a:xfrm rot="10800000" flipV="1">
            <a:off x="5029200" y="4381500"/>
            <a:ext cx="2286000" cy="1143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0" idx="1"/>
          </p:cNvCxnSpPr>
          <p:nvPr/>
        </p:nvCxnSpPr>
        <p:spPr>
          <a:xfrm rot="10800000" flipV="1">
            <a:off x="4038600" y="4991100"/>
            <a:ext cx="3276600" cy="1143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6FE34095-4F9D-4F81-BB79-5FEA8D123450}"/>
              </a:ext>
            </a:extLst>
          </p:cNvPr>
          <p:cNvCxnSpPr>
            <a:cxnSpLocks/>
            <a:stCxn id="6" idx="1"/>
          </p:cNvCxnSpPr>
          <p:nvPr/>
        </p:nvCxnSpPr>
        <p:spPr>
          <a:xfrm flipH="1" flipV="1">
            <a:off x="4622800" y="2730500"/>
            <a:ext cx="2692400" cy="279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924762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Special Functions to Access Attributes</a:t>
            </a:r>
          </a:p>
        </p:txBody>
      </p:sp>
      <p:sp>
        <p:nvSpPr>
          <p:cNvPr id="3" name="Content Placeholder 2"/>
          <p:cNvSpPr>
            <a:spLocks noGrp="1"/>
          </p:cNvSpPr>
          <p:nvPr>
            <p:ph idx="1"/>
          </p:nvPr>
        </p:nvSpPr>
        <p:spPr/>
        <p:txBody>
          <a:bodyPr>
            <a:normAutofit fontScale="92500" lnSpcReduction="20000"/>
          </a:bodyPr>
          <a:lstStyle/>
          <a:p>
            <a:r>
              <a:rPr lang="en-US" sz="3000" dirty="0"/>
              <a:t>Instead of using the normal statements to access attributes, you can use the following functions −</a:t>
            </a:r>
          </a:p>
          <a:p>
            <a:pPr lvl="1"/>
            <a:r>
              <a:rPr lang="en-US" sz="2600" dirty="0"/>
              <a:t> </a:t>
            </a:r>
            <a:r>
              <a:rPr lang="en-US" sz="3200" b="1" dirty="0" err="1">
                <a:solidFill>
                  <a:srgbClr val="FF0066"/>
                </a:solidFill>
                <a:effectLst>
                  <a:outerShdw blurRad="38100" dist="38100" dir="2700000" algn="tl">
                    <a:srgbClr val="C0C0C0"/>
                  </a:outerShdw>
                </a:effectLst>
              </a:rPr>
              <a:t>getattr</a:t>
            </a:r>
            <a:r>
              <a:rPr lang="en-US" sz="3200" b="1" dirty="0">
                <a:solidFill>
                  <a:srgbClr val="FF0066"/>
                </a:solidFill>
                <a:effectLst>
                  <a:outerShdw blurRad="38100" dist="38100" dir="2700000" algn="tl">
                    <a:srgbClr val="C0C0C0"/>
                  </a:outerShdw>
                </a:effectLst>
              </a:rPr>
              <a:t>(</a:t>
            </a:r>
            <a:r>
              <a:rPr lang="en-US" sz="3200" b="1" dirty="0" err="1">
                <a:solidFill>
                  <a:srgbClr val="FF0066"/>
                </a:solidFill>
                <a:effectLst>
                  <a:outerShdw blurRad="38100" dist="38100" dir="2700000" algn="tl">
                    <a:srgbClr val="C0C0C0"/>
                  </a:outerShdw>
                </a:effectLst>
              </a:rPr>
              <a:t>obj</a:t>
            </a:r>
            <a:r>
              <a:rPr lang="en-US" sz="3200" b="1" dirty="0">
                <a:solidFill>
                  <a:srgbClr val="FF0066"/>
                </a:solidFill>
                <a:effectLst>
                  <a:outerShdw blurRad="38100" dist="38100" dir="2700000" algn="tl">
                    <a:srgbClr val="C0C0C0"/>
                  </a:outerShdw>
                </a:effectLst>
              </a:rPr>
              <a:t>, name[, default])</a:t>
            </a:r>
            <a:r>
              <a:rPr lang="en-US" sz="2600" dirty="0"/>
              <a:t> : to access the attribute of object.</a:t>
            </a:r>
          </a:p>
          <a:p>
            <a:pPr lvl="1"/>
            <a:r>
              <a:rPr lang="en-US" sz="2600" dirty="0"/>
              <a:t> </a:t>
            </a:r>
            <a:r>
              <a:rPr lang="en-US" sz="3200" b="1" dirty="0" err="1">
                <a:solidFill>
                  <a:srgbClr val="FF0066"/>
                </a:solidFill>
                <a:effectLst>
                  <a:outerShdw blurRad="38100" dist="38100" dir="2700000" algn="tl">
                    <a:srgbClr val="C0C0C0"/>
                  </a:outerShdw>
                </a:effectLst>
              </a:rPr>
              <a:t>hasattr</a:t>
            </a:r>
            <a:r>
              <a:rPr lang="en-US" sz="3200" b="1" dirty="0">
                <a:solidFill>
                  <a:srgbClr val="FF0066"/>
                </a:solidFill>
                <a:effectLst>
                  <a:outerShdw blurRad="38100" dist="38100" dir="2700000" algn="tl">
                    <a:srgbClr val="C0C0C0"/>
                  </a:outerShdw>
                </a:effectLst>
              </a:rPr>
              <a:t>(</a:t>
            </a:r>
            <a:r>
              <a:rPr lang="en-US" sz="3200" b="1" dirty="0" err="1">
                <a:solidFill>
                  <a:srgbClr val="FF0066"/>
                </a:solidFill>
                <a:effectLst>
                  <a:outerShdw blurRad="38100" dist="38100" dir="2700000" algn="tl">
                    <a:srgbClr val="C0C0C0"/>
                  </a:outerShdw>
                </a:effectLst>
              </a:rPr>
              <a:t>obj,name</a:t>
            </a:r>
            <a:r>
              <a:rPr lang="en-US" sz="3200" b="1" dirty="0">
                <a:solidFill>
                  <a:srgbClr val="FF0066"/>
                </a:solidFill>
                <a:effectLst>
                  <a:outerShdw blurRad="38100" dist="38100" dir="2700000" algn="tl">
                    <a:srgbClr val="C0C0C0"/>
                  </a:outerShdw>
                </a:effectLst>
              </a:rPr>
              <a:t>)</a:t>
            </a:r>
            <a:r>
              <a:rPr lang="en-US" sz="2600" dirty="0"/>
              <a:t> : to check if an attribute exists or not.</a:t>
            </a:r>
          </a:p>
          <a:p>
            <a:pPr lvl="1"/>
            <a:r>
              <a:rPr lang="en-US" sz="2600" dirty="0"/>
              <a:t> </a:t>
            </a:r>
            <a:r>
              <a:rPr lang="en-US" sz="3200" b="1" dirty="0" err="1">
                <a:solidFill>
                  <a:srgbClr val="FF0066"/>
                </a:solidFill>
                <a:effectLst>
                  <a:outerShdw blurRad="38100" dist="38100" dir="2700000" algn="tl">
                    <a:srgbClr val="C0C0C0"/>
                  </a:outerShdw>
                </a:effectLst>
              </a:rPr>
              <a:t>setattr</a:t>
            </a:r>
            <a:r>
              <a:rPr lang="en-US" sz="3200" b="1" dirty="0">
                <a:solidFill>
                  <a:srgbClr val="FF0066"/>
                </a:solidFill>
                <a:effectLst>
                  <a:outerShdw blurRad="38100" dist="38100" dir="2700000" algn="tl">
                    <a:srgbClr val="C0C0C0"/>
                  </a:outerShdw>
                </a:effectLst>
              </a:rPr>
              <a:t>(</a:t>
            </a:r>
            <a:r>
              <a:rPr lang="en-US" sz="3200" b="1" dirty="0" err="1">
                <a:solidFill>
                  <a:srgbClr val="FF0066"/>
                </a:solidFill>
                <a:effectLst>
                  <a:outerShdw blurRad="38100" dist="38100" dir="2700000" algn="tl">
                    <a:srgbClr val="C0C0C0"/>
                  </a:outerShdw>
                </a:effectLst>
              </a:rPr>
              <a:t>obj,name,value</a:t>
            </a:r>
            <a:r>
              <a:rPr lang="en-US" sz="3200" b="1" dirty="0">
                <a:solidFill>
                  <a:srgbClr val="FF0066"/>
                </a:solidFill>
                <a:effectLst>
                  <a:outerShdw blurRad="38100" dist="38100" dir="2700000" algn="tl">
                    <a:srgbClr val="C0C0C0"/>
                  </a:outerShdw>
                </a:effectLst>
              </a:rPr>
              <a:t>)</a:t>
            </a:r>
            <a:r>
              <a:rPr lang="en-US" sz="2600" dirty="0"/>
              <a:t> : to set an attribute. If attribute does not exist, then it would be created.</a:t>
            </a:r>
          </a:p>
          <a:p>
            <a:pPr lvl="1"/>
            <a:r>
              <a:rPr lang="en-US" sz="2600" dirty="0"/>
              <a:t> </a:t>
            </a:r>
            <a:r>
              <a:rPr lang="en-US" sz="3200" b="1" dirty="0" err="1">
                <a:solidFill>
                  <a:srgbClr val="FF0066"/>
                </a:solidFill>
                <a:effectLst>
                  <a:outerShdw blurRad="38100" dist="38100" dir="2700000" algn="tl">
                    <a:srgbClr val="C0C0C0"/>
                  </a:outerShdw>
                </a:effectLst>
              </a:rPr>
              <a:t>delattr</a:t>
            </a:r>
            <a:r>
              <a:rPr lang="en-US" sz="3200" b="1" dirty="0">
                <a:solidFill>
                  <a:srgbClr val="FF0066"/>
                </a:solidFill>
                <a:effectLst>
                  <a:outerShdw blurRad="38100" dist="38100" dir="2700000" algn="tl">
                    <a:srgbClr val="C0C0C0"/>
                  </a:outerShdw>
                </a:effectLst>
              </a:rPr>
              <a:t>(</a:t>
            </a:r>
            <a:r>
              <a:rPr lang="en-US" sz="3200" b="1" dirty="0" err="1">
                <a:solidFill>
                  <a:srgbClr val="FF0066"/>
                </a:solidFill>
                <a:effectLst>
                  <a:outerShdw blurRad="38100" dist="38100" dir="2700000" algn="tl">
                    <a:srgbClr val="C0C0C0"/>
                  </a:outerShdw>
                </a:effectLst>
              </a:rPr>
              <a:t>obj</a:t>
            </a:r>
            <a:r>
              <a:rPr lang="en-US" sz="3200" b="1" dirty="0">
                <a:solidFill>
                  <a:srgbClr val="FF0066"/>
                </a:solidFill>
                <a:effectLst>
                  <a:outerShdw blurRad="38100" dist="38100" dir="2700000" algn="tl">
                    <a:srgbClr val="C0C0C0"/>
                  </a:outerShdw>
                </a:effectLst>
              </a:rPr>
              <a:t>, name)</a:t>
            </a:r>
            <a:r>
              <a:rPr lang="en-US" sz="2600" dirty="0"/>
              <a:t> : to delete an attribute.</a:t>
            </a:r>
          </a:p>
          <a:p>
            <a:endParaRPr lang="en-US" dirty="0"/>
          </a:p>
        </p:txBody>
      </p:sp>
    </p:spTree>
    <p:extLst>
      <p:ext uri="{BB962C8B-B14F-4D97-AF65-F5344CB8AC3E}">
        <p14:creationId xmlns:p14="http://schemas.microsoft.com/office/powerpoint/2010/main" val="3578298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a:t>
            </a:r>
          </a:p>
        </p:txBody>
      </p:sp>
      <p:sp>
        <p:nvSpPr>
          <p:cNvPr id="5" name="TextBox 4"/>
          <p:cNvSpPr txBox="1"/>
          <p:nvPr/>
        </p:nvSpPr>
        <p:spPr>
          <a:xfrm>
            <a:off x="2133600" y="1981201"/>
            <a:ext cx="6705600" cy="76944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err="1">
                <a:latin typeface="Courier New" pitchFamily="49" charset="0"/>
                <a:cs typeface="Courier New" pitchFamily="49" charset="0"/>
              </a:rPr>
              <a:t>hasattr</a:t>
            </a:r>
            <a:r>
              <a:rPr lang="en-US" sz="1100" dirty="0">
                <a:latin typeface="Courier New" pitchFamily="49" charset="0"/>
                <a:cs typeface="Courier New" pitchFamily="49" charset="0"/>
              </a:rPr>
              <a:t>(emp1, 'age')    # Returns true if 'age' attribute exists </a:t>
            </a:r>
          </a:p>
          <a:p>
            <a:r>
              <a:rPr lang="en-US" sz="1100" dirty="0" err="1">
                <a:latin typeface="Courier New" pitchFamily="49" charset="0"/>
                <a:cs typeface="Courier New" pitchFamily="49" charset="0"/>
              </a:rPr>
              <a:t>getattr</a:t>
            </a:r>
            <a:r>
              <a:rPr lang="en-US" sz="1100" dirty="0">
                <a:latin typeface="Courier New" pitchFamily="49" charset="0"/>
                <a:cs typeface="Courier New" pitchFamily="49" charset="0"/>
              </a:rPr>
              <a:t>(emp1, 'age')    # Returns value of 'age' attribute </a:t>
            </a:r>
          </a:p>
          <a:p>
            <a:r>
              <a:rPr lang="en-US" sz="1100" dirty="0" err="1">
                <a:latin typeface="Courier New" pitchFamily="49" charset="0"/>
                <a:cs typeface="Courier New" pitchFamily="49" charset="0"/>
              </a:rPr>
              <a:t>setattr</a:t>
            </a:r>
            <a:r>
              <a:rPr lang="en-US" sz="1100" dirty="0">
                <a:latin typeface="Courier New" pitchFamily="49" charset="0"/>
                <a:cs typeface="Courier New" pitchFamily="49" charset="0"/>
              </a:rPr>
              <a:t>(emp1, 'age', 8) # Set attribute 'age' at 8 </a:t>
            </a:r>
          </a:p>
          <a:p>
            <a:r>
              <a:rPr lang="en-US" sz="1100" dirty="0" err="1">
                <a:latin typeface="Courier New" pitchFamily="49" charset="0"/>
                <a:cs typeface="Courier New" pitchFamily="49" charset="0"/>
              </a:rPr>
              <a:t>delattr</a:t>
            </a:r>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empl</a:t>
            </a:r>
            <a:r>
              <a:rPr lang="en-US" sz="1100" dirty="0">
                <a:latin typeface="Courier New" pitchFamily="49" charset="0"/>
                <a:cs typeface="Courier New" pitchFamily="49" charset="0"/>
              </a:rPr>
              <a:t>, 'age')    # Delete attribute 'age'</a:t>
            </a:r>
          </a:p>
        </p:txBody>
      </p:sp>
    </p:spTree>
    <p:extLst>
      <p:ext uri="{BB962C8B-B14F-4D97-AF65-F5344CB8AC3E}">
        <p14:creationId xmlns:p14="http://schemas.microsoft.com/office/powerpoint/2010/main" val="4254275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The </a:t>
            </a:r>
            <a:r>
              <a:rPr lang="en-US" b="1" dirty="0"/>
              <a:t>re</a:t>
            </a:r>
            <a:r>
              <a:rPr lang="en-US" dirty="0"/>
              <a:t> Module </a:t>
            </a:r>
          </a:p>
        </p:txBody>
      </p:sp>
      <p:sp>
        <p:nvSpPr>
          <p:cNvPr id="3" name="Content Placeholder 2"/>
          <p:cNvSpPr>
            <a:spLocks noGrp="1"/>
          </p:cNvSpPr>
          <p:nvPr>
            <p:ph idx="1"/>
          </p:nvPr>
        </p:nvSpPr>
        <p:spPr/>
        <p:txBody>
          <a:bodyPr/>
          <a:lstStyle/>
          <a:p>
            <a:r>
              <a:rPr lang="en-US" dirty="0"/>
              <a:t>This module provides regular expression matching operations similar to those found in Perl</a:t>
            </a:r>
          </a:p>
          <a:p>
            <a:r>
              <a:rPr lang="en-US" dirty="0"/>
              <a:t>The module defines several functions, constants and an exception</a:t>
            </a:r>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re.match</a:t>
            </a:r>
            <a:r>
              <a:rPr lang="en-US" b="1" dirty="0"/>
              <a:t>()</a:t>
            </a:r>
          </a:p>
        </p:txBody>
      </p:sp>
      <p:sp>
        <p:nvSpPr>
          <p:cNvPr id="3" name="Content Placeholder 2"/>
          <p:cNvSpPr>
            <a:spLocks noGrp="1"/>
          </p:cNvSpPr>
          <p:nvPr>
            <p:ph idx="1"/>
          </p:nvPr>
        </p:nvSpPr>
        <p:spPr/>
        <p:txBody>
          <a:bodyPr>
            <a:normAutofit/>
          </a:bodyPr>
          <a:lstStyle/>
          <a:p>
            <a:r>
              <a:rPr lang="en-US" dirty="0"/>
              <a:t>Attempts to match RE pattern to string with optional flags; return match object on success, </a:t>
            </a:r>
            <a:r>
              <a:rPr lang="en-US" b="1" dirty="0"/>
              <a:t>None</a:t>
            </a:r>
            <a:r>
              <a:rPr lang="en-US" dirty="0"/>
              <a:t> on failure</a:t>
            </a:r>
          </a:p>
          <a:p>
            <a:r>
              <a:rPr lang="en-US" dirty="0"/>
              <a:t>Syntax: </a:t>
            </a:r>
            <a:r>
              <a:rPr lang="en-US" b="1" dirty="0"/>
              <a:t>match(pattern, string, flags=0)</a:t>
            </a:r>
          </a:p>
          <a:p>
            <a:pPr>
              <a:buNone/>
            </a:pPr>
            <a:endParaRPr lang="en-US" dirty="0"/>
          </a:p>
        </p:txBody>
      </p:sp>
      <p:sp>
        <p:nvSpPr>
          <p:cNvPr id="4" name="TextBox 3"/>
          <p:cNvSpPr txBox="1"/>
          <p:nvPr/>
        </p:nvSpPr>
        <p:spPr>
          <a:xfrm>
            <a:off x="4572000" y="3962400"/>
            <a:ext cx="5181600" cy="212365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a:t>
            </a:r>
            <a:r>
              <a:rPr lang="en-US" sz="1200" dirty="0" err="1">
                <a:latin typeface="Courier New" pitchFamily="49" charset="0"/>
                <a:cs typeface="Courier New" pitchFamily="49" charset="0"/>
              </a:rPr>
              <a:t>pamplemousse</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&gt;&gt;&gt; import re</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r'pam</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b="1" dirty="0">
                <a:latin typeface="Courier New" pitchFamily="49" charset="0"/>
                <a:cs typeface="Courier New" pitchFamily="49" charset="0"/>
              </a:rPr>
              <a:t>&lt;_</a:t>
            </a:r>
            <a:r>
              <a:rPr lang="en-US" sz="1200" b="1" dirty="0" err="1">
                <a:latin typeface="Courier New" pitchFamily="49" charset="0"/>
                <a:cs typeface="Courier New" pitchFamily="49" charset="0"/>
              </a:rPr>
              <a:t>sre.SRE_Match</a:t>
            </a:r>
            <a:r>
              <a:rPr lang="en-US" sz="1200" b="1" dirty="0">
                <a:latin typeface="Courier New" pitchFamily="49" charset="0"/>
                <a:cs typeface="Courier New" pitchFamily="49" charset="0"/>
              </a:rPr>
              <a:t> object; span=(0, 3), match='</a:t>
            </a:r>
            <a:r>
              <a:rPr lang="en-US" sz="1200" b="1" dirty="0" err="1">
                <a:latin typeface="Courier New" pitchFamily="49" charset="0"/>
                <a:cs typeface="Courier New" pitchFamily="49" charset="0"/>
              </a:rPr>
              <a:t>pam</a:t>
            </a:r>
            <a:r>
              <a:rPr lang="en-US" sz="1200" b="1" dirty="0">
                <a:latin typeface="Courier New" pitchFamily="49" charset="0"/>
                <a:cs typeface="Courier New" pitchFamily="49" charset="0"/>
              </a:rPr>
              <a:t>'&gt;</a:t>
            </a:r>
          </a:p>
          <a:p>
            <a:r>
              <a:rPr lang="en-US" sz="1200" dirty="0">
                <a:latin typeface="Courier New" pitchFamily="49" charset="0"/>
                <a:cs typeface="Courier New" pitchFamily="49" charset="0"/>
              </a:rPr>
              <a:t>&gt;&gt;&gt; type(f)</a:t>
            </a:r>
          </a:p>
          <a:p>
            <a:r>
              <a:rPr lang="en-US" sz="1200" b="1" dirty="0">
                <a:latin typeface="Courier New" pitchFamily="49" charset="0"/>
                <a:cs typeface="Courier New" pitchFamily="49" charset="0"/>
              </a:rPr>
              <a:t>&lt;class '_</a:t>
            </a:r>
            <a:r>
              <a:rPr lang="en-US" sz="1200" b="1" dirty="0" err="1">
                <a:latin typeface="Courier New" pitchFamily="49" charset="0"/>
                <a:cs typeface="Courier New" pitchFamily="49" charset="0"/>
              </a:rPr>
              <a:t>sre.SRE_Match</a:t>
            </a:r>
            <a:r>
              <a:rPr lang="en-US" sz="1200" b="1" dirty="0">
                <a:latin typeface="Courier New" pitchFamily="49" charset="0"/>
                <a:cs typeface="Courier New" pitchFamily="49" charset="0"/>
              </a:rPr>
              <a:t>'&gt;</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r'mou</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dirty="0">
                <a:latin typeface="Courier New" pitchFamily="49" charset="0"/>
                <a:cs typeface="Courier New" pitchFamily="49" charset="0"/>
              </a:rPr>
              <a:t>&gt;&gt;&gt; type(f)</a:t>
            </a:r>
          </a:p>
          <a:p>
            <a:r>
              <a:rPr lang="en-US" sz="1200" b="1" dirty="0">
                <a:latin typeface="Courier New" pitchFamily="49" charset="0"/>
                <a:cs typeface="Courier New" pitchFamily="49" charset="0"/>
              </a:rPr>
              <a:t>&lt;class '</a:t>
            </a:r>
            <a:r>
              <a:rPr lang="en-US" sz="1200" b="1" dirty="0" err="1">
                <a:latin typeface="Courier New" pitchFamily="49" charset="0"/>
                <a:cs typeface="Courier New" pitchFamily="49" charset="0"/>
              </a:rPr>
              <a:t>NoneType</a:t>
            </a:r>
            <a:r>
              <a:rPr lang="en-US" sz="1200" b="1" dirty="0">
                <a:latin typeface="Courier New" pitchFamily="49" charset="0"/>
                <a:cs typeface="Courier New" pitchFamily="49" charset="0"/>
              </a:rPr>
              <a:t>'&gt;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re.search</a:t>
            </a:r>
            <a:r>
              <a:rPr lang="en-US" b="1" dirty="0"/>
              <a:t>()</a:t>
            </a:r>
          </a:p>
        </p:txBody>
      </p:sp>
      <p:sp>
        <p:nvSpPr>
          <p:cNvPr id="3" name="Content Placeholder 2"/>
          <p:cNvSpPr>
            <a:spLocks noGrp="1"/>
          </p:cNvSpPr>
          <p:nvPr>
            <p:ph idx="1"/>
          </p:nvPr>
        </p:nvSpPr>
        <p:spPr>
          <a:xfrm>
            <a:off x="1981200" y="1600201"/>
            <a:ext cx="8229600" cy="2133599"/>
          </a:xfrm>
        </p:spPr>
        <p:txBody>
          <a:bodyPr/>
          <a:lstStyle/>
          <a:p>
            <a:r>
              <a:rPr lang="en-US" dirty="0"/>
              <a:t>Search for first occurrence of RE pattern within string with optional flags; return match object on success, </a:t>
            </a:r>
            <a:r>
              <a:rPr lang="en-US" b="1" dirty="0"/>
              <a:t>None</a:t>
            </a:r>
            <a:r>
              <a:rPr lang="en-US" dirty="0"/>
              <a:t> on failure</a:t>
            </a:r>
          </a:p>
          <a:p>
            <a:r>
              <a:rPr lang="en-US" dirty="0"/>
              <a:t>Syntax: </a:t>
            </a:r>
            <a:r>
              <a:rPr lang="en-US" b="1" dirty="0"/>
              <a:t>search(pattern, string, flags=0)</a:t>
            </a:r>
          </a:p>
          <a:p>
            <a:endParaRPr lang="en-US" dirty="0"/>
          </a:p>
          <a:p>
            <a:endParaRPr lang="en-US" dirty="0"/>
          </a:p>
        </p:txBody>
      </p:sp>
      <p:sp>
        <p:nvSpPr>
          <p:cNvPr id="4" name="TextBox 3"/>
          <p:cNvSpPr txBox="1"/>
          <p:nvPr/>
        </p:nvSpPr>
        <p:spPr>
          <a:xfrm>
            <a:off x="4953000" y="3886201"/>
            <a:ext cx="5181600"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'Ratatouille'</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r'tou</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r'tou</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b="1" dirty="0">
                <a:latin typeface="Courier New" pitchFamily="49" charset="0"/>
                <a:cs typeface="Courier New" pitchFamily="49" charset="0"/>
              </a:rPr>
              <a:t>&lt;_</a:t>
            </a:r>
            <a:r>
              <a:rPr lang="en-US" sz="1200" b="1" dirty="0" err="1">
                <a:latin typeface="Courier New" pitchFamily="49" charset="0"/>
                <a:cs typeface="Courier New" pitchFamily="49" charset="0"/>
              </a:rPr>
              <a:t>sre.SRE_Match</a:t>
            </a:r>
            <a:r>
              <a:rPr lang="en-US" sz="1200" b="1" dirty="0">
                <a:latin typeface="Courier New" pitchFamily="49" charset="0"/>
                <a:cs typeface="Courier New" pitchFamily="49" charset="0"/>
              </a:rPr>
              <a:t> object; span=(4, 7), match='</a:t>
            </a:r>
            <a:r>
              <a:rPr lang="en-US" sz="1200" b="1" dirty="0" err="1">
                <a:latin typeface="Courier New" pitchFamily="49" charset="0"/>
                <a:cs typeface="Courier New" pitchFamily="49" charset="0"/>
              </a:rPr>
              <a:t>tou</a:t>
            </a:r>
            <a:r>
              <a:rPr lang="en-US" sz="1200" b="1" dirty="0">
                <a:latin typeface="Courier New" pitchFamily="49" charset="0"/>
                <a:cs typeface="Courier New" pitchFamily="49" charset="0"/>
              </a:rPr>
              <a:t>'&gt;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re.findall</a:t>
            </a:r>
            <a:r>
              <a:rPr lang="en-US" b="1" dirty="0"/>
              <a:t>()</a:t>
            </a:r>
          </a:p>
        </p:txBody>
      </p:sp>
      <p:sp>
        <p:nvSpPr>
          <p:cNvPr id="3" name="Content Placeholder 2"/>
          <p:cNvSpPr>
            <a:spLocks noGrp="1"/>
          </p:cNvSpPr>
          <p:nvPr>
            <p:ph idx="1"/>
          </p:nvPr>
        </p:nvSpPr>
        <p:spPr>
          <a:xfrm>
            <a:off x="1981200" y="1600201"/>
            <a:ext cx="8229600" cy="1828800"/>
          </a:xfrm>
        </p:spPr>
        <p:txBody>
          <a:bodyPr/>
          <a:lstStyle/>
          <a:p>
            <a:r>
              <a:rPr lang="en-US" dirty="0"/>
              <a:t>Look for all (non-overlapping) occurrences of pattern in string; return a list of matches</a:t>
            </a:r>
          </a:p>
          <a:p>
            <a:r>
              <a:rPr lang="en-US" dirty="0"/>
              <a:t>Syntax: </a:t>
            </a:r>
            <a:r>
              <a:rPr lang="en-US" b="1" dirty="0" err="1"/>
              <a:t>findall</a:t>
            </a:r>
            <a:r>
              <a:rPr lang="en-US" b="1" dirty="0"/>
              <a:t>(pattern, string[,flags])</a:t>
            </a:r>
          </a:p>
        </p:txBody>
      </p:sp>
      <p:sp>
        <p:nvSpPr>
          <p:cNvPr id="4" name="TextBox 3"/>
          <p:cNvSpPr txBox="1"/>
          <p:nvPr/>
        </p:nvSpPr>
        <p:spPr>
          <a:xfrm>
            <a:off x="3048000" y="3657600"/>
            <a:ext cx="7010400" cy="212365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'if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chews shoes, should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choose the shoes he chews'</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re.findall</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r'stu</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&gt;&gt;&gt; h = </a:t>
            </a:r>
            <a:r>
              <a:rPr lang="en-US" sz="1200" dirty="0" err="1">
                <a:latin typeface="Courier New" pitchFamily="49" charset="0"/>
                <a:cs typeface="Courier New" pitchFamily="49" charset="0"/>
              </a:rPr>
              <a:t>re.findall</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r'ho</a:t>
            </a:r>
            <a:r>
              <a:rPr lang="en-US" sz="1200" dirty="0">
                <a:latin typeface="Courier New" pitchFamily="49" charset="0"/>
                <a:cs typeface="Courier New" pitchFamily="49" charset="0"/>
              </a:rPr>
              <a:t>', string)</a:t>
            </a:r>
          </a:p>
          <a:p>
            <a:r>
              <a:rPr lang="pt-BR" sz="1200" dirty="0">
                <a:latin typeface="Courier New" pitchFamily="49" charset="0"/>
                <a:cs typeface="Courier New" pitchFamily="49" charset="0"/>
              </a:rPr>
              <a:t>&gt;&gt;&gt; h</a:t>
            </a:r>
          </a:p>
          <a:p>
            <a:r>
              <a:rPr lang="pt-BR" sz="1200" dirty="0">
                <a:latin typeface="Courier New" pitchFamily="49" charset="0"/>
                <a:cs typeface="Courier New" pitchFamily="49" charset="0"/>
              </a:rPr>
              <a:t>['ho', 'ho', 'ho', 'ho']</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print(</a:t>
            </a:r>
            <a:r>
              <a:rPr lang="en-US" sz="1200" b="1" dirty="0" err="1">
                <a:latin typeface="Courier New" pitchFamily="49" charset="0"/>
                <a:cs typeface="Courier New" pitchFamily="49" charset="0"/>
              </a:rPr>
              <a:t>re.findall</a:t>
            </a:r>
            <a:r>
              <a:rPr lang="en-US" sz="1200" b="1" dirty="0">
                <a:latin typeface="Courier New" pitchFamily="49" charset="0"/>
                <a:cs typeface="Courier New" pitchFamily="49" charset="0"/>
              </a:rPr>
              <a:t>(r'\b[a-z]ho*', string))</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ch</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sho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sho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choo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th</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sho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ch</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print(</a:t>
            </a:r>
            <a:r>
              <a:rPr lang="en-US" sz="1200" b="1" dirty="0" err="1">
                <a:latin typeface="Courier New" pitchFamily="49" charset="0"/>
                <a:cs typeface="Courier New" pitchFamily="49" charset="0"/>
              </a:rPr>
              <a:t>re.findall</a:t>
            </a:r>
            <a:r>
              <a:rPr lang="en-US" sz="1200" b="1" dirty="0">
                <a:latin typeface="Courier New" pitchFamily="49" charset="0"/>
                <a:cs typeface="Courier New" pitchFamily="49" charset="0"/>
              </a:rPr>
              <a:t>(r'\b[a-z]ho\w*', string))</a:t>
            </a:r>
          </a:p>
          <a:p>
            <a:r>
              <a:rPr lang="en-US" sz="1200" dirty="0">
                <a:latin typeface="Courier New" pitchFamily="49" charset="0"/>
                <a:cs typeface="Courier New" pitchFamily="49" charset="0"/>
              </a:rPr>
              <a:t>['shoes', 'should', 'choose', 'shoes']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re.finditer</a:t>
            </a:r>
            <a:r>
              <a:rPr lang="en-US" b="1" dirty="0"/>
              <a:t>()</a:t>
            </a:r>
          </a:p>
        </p:txBody>
      </p:sp>
      <p:sp>
        <p:nvSpPr>
          <p:cNvPr id="3" name="Content Placeholder 2"/>
          <p:cNvSpPr>
            <a:spLocks noGrp="1"/>
          </p:cNvSpPr>
          <p:nvPr>
            <p:ph idx="1"/>
          </p:nvPr>
        </p:nvSpPr>
        <p:spPr/>
        <p:txBody>
          <a:bodyPr>
            <a:normAutofit/>
          </a:bodyPr>
          <a:lstStyle/>
          <a:p>
            <a:r>
              <a:rPr lang="en-US" dirty="0"/>
              <a:t>This is same as </a:t>
            </a:r>
            <a:r>
              <a:rPr lang="en-US" b="1" dirty="0" err="1"/>
              <a:t>findall</a:t>
            </a:r>
            <a:r>
              <a:rPr lang="en-US" b="1" dirty="0"/>
              <a:t>() </a:t>
            </a:r>
            <a:r>
              <a:rPr lang="en-US" dirty="0"/>
              <a:t>except returns an </a:t>
            </a:r>
            <a:r>
              <a:rPr lang="en-US" dirty="0" err="1"/>
              <a:t>iterator</a:t>
            </a:r>
            <a:r>
              <a:rPr lang="en-US" dirty="0"/>
              <a:t> instead of a list; for each match, the </a:t>
            </a:r>
            <a:r>
              <a:rPr lang="en-US" dirty="0" err="1"/>
              <a:t>iterator</a:t>
            </a:r>
            <a:r>
              <a:rPr lang="en-US" dirty="0"/>
              <a:t> returns a match object</a:t>
            </a:r>
          </a:p>
        </p:txBody>
      </p:sp>
      <p:sp>
        <p:nvSpPr>
          <p:cNvPr id="4" name="TextBox 3"/>
          <p:cNvSpPr txBox="1"/>
          <p:nvPr/>
        </p:nvSpPr>
        <p:spPr>
          <a:xfrm>
            <a:off x="1676400" y="3124200"/>
            <a:ext cx="8839200" cy="249299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'if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chews shoes, should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choose the shoes he chews'</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g = </a:t>
            </a:r>
            <a:r>
              <a:rPr lang="en-US" sz="1200" b="1" dirty="0" err="1">
                <a:latin typeface="Courier New" pitchFamily="49" charset="0"/>
                <a:cs typeface="Courier New" pitchFamily="49" charset="0"/>
              </a:rPr>
              <a:t>re.finditer</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r'stu</a:t>
            </a:r>
            <a:r>
              <a:rPr lang="en-US" sz="1200" b="1" dirty="0">
                <a:latin typeface="Courier New" pitchFamily="49" charset="0"/>
                <a:cs typeface="Courier New" pitchFamily="49" charset="0"/>
              </a:rPr>
              <a:t>', string)</a:t>
            </a:r>
          </a:p>
          <a:p>
            <a:r>
              <a:rPr lang="en-US" sz="1200" dirty="0">
                <a:latin typeface="Courier New" pitchFamily="49" charset="0"/>
                <a:cs typeface="Courier New" pitchFamily="49" charset="0"/>
              </a:rPr>
              <a:t>&gt;&gt;&gt; g</a:t>
            </a:r>
          </a:p>
          <a:p>
            <a:r>
              <a:rPr lang="en-US" sz="1200" b="1" dirty="0">
                <a:latin typeface="Courier New" pitchFamily="49" charset="0"/>
                <a:cs typeface="Courier New" pitchFamily="49" charset="0"/>
              </a:rPr>
              <a:t>&lt;</a:t>
            </a:r>
            <a:r>
              <a:rPr lang="en-US" sz="1200" b="1" dirty="0" err="1">
                <a:latin typeface="Courier New" pitchFamily="49" charset="0"/>
                <a:cs typeface="Courier New" pitchFamily="49" charset="0"/>
              </a:rPr>
              <a:t>callable_iterator</a:t>
            </a:r>
            <a:r>
              <a:rPr lang="en-US" sz="1200" b="1" dirty="0">
                <a:latin typeface="Courier New" pitchFamily="49" charset="0"/>
                <a:cs typeface="Courier New" pitchFamily="49" charset="0"/>
              </a:rPr>
              <a:t> object at 0x016ABE50&gt;</a:t>
            </a:r>
          </a:p>
          <a:p>
            <a:r>
              <a:rPr lang="en-US" sz="1200" dirty="0">
                <a:latin typeface="Courier New" pitchFamily="49" charset="0"/>
                <a:cs typeface="Courier New" pitchFamily="49" charset="0"/>
              </a:rPr>
              <a:t>&gt;&gt;&gt;</a:t>
            </a:r>
          </a:p>
          <a:p>
            <a:r>
              <a:rPr lang="en-US" sz="1200" b="1" dirty="0">
                <a:latin typeface="Courier New" pitchFamily="49" charset="0"/>
                <a:cs typeface="Courier New" pitchFamily="49" charset="0"/>
              </a:rPr>
              <a:t>&gt;&gt;&gt; for </a:t>
            </a:r>
            <a:r>
              <a:rPr lang="en-US" sz="1200" b="1" dirty="0" err="1">
                <a:latin typeface="Courier New" pitchFamily="49" charset="0"/>
                <a:cs typeface="Courier New" pitchFamily="49" charset="0"/>
              </a:rPr>
              <a:t>i</a:t>
            </a:r>
            <a:r>
              <a:rPr lang="en-US" sz="1200" b="1" dirty="0">
                <a:latin typeface="Courier New" pitchFamily="49" charset="0"/>
                <a:cs typeface="Courier New" pitchFamily="49" charset="0"/>
              </a:rPr>
              <a:t> in (</a:t>
            </a:r>
            <a:r>
              <a:rPr lang="en-US" sz="1200" b="1" dirty="0" err="1">
                <a:latin typeface="Courier New" pitchFamily="49" charset="0"/>
                <a:cs typeface="Courier New" pitchFamily="49" charset="0"/>
              </a:rPr>
              <a:t>re.finditer</a:t>
            </a:r>
            <a:r>
              <a:rPr lang="en-US" sz="1200" b="1" dirty="0">
                <a:latin typeface="Courier New" pitchFamily="49" charset="0"/>
                <a:cs typeface="Courier New" pitchFamily="49" charset="0"/>
              </a:rPr>
              <a:t>(r'\b[a-z]ho\w*', string)):</a:t>
            </a:r>
          </a:p>
          <a:p>
            <a:r>
              <a:rPr lang="en-US" sz="1200" b="1" dirty="0">
                <a:latin typeface="Courier New" pitchFamily="49" charset="0"/>
                <a:cs typeface="Courier New" pitchFamily="49" charset="0"/>
              </a:rPr>
              <a:t>	print ("'{g}' was found between the indices {s}".format(g=</a:t>
            </a:r>
            <a:r>
              <a:rPr lang="en-US" sz="1200" b="1" dirty="0" err="1">
                <a:latin typeface="Courier New" pitchFamily="49" charset="0"/>
                <a:cs typeface="Courier New" pitchFamily="49" charset="0"/>
              </a:rPr>
              <a:t>i.group</a:t>
            </a:r>
            <a:r>
              <a:rPr lang="en-US" sz="1200" b="1" dirty="0">
                <a:latin typeface="Courier New" pitchFamily="49" charset="0"/>
                <a:cs typeface="Courier New" pitchFamily="49" charset="0"/>
              </a:rPr>
              <a:t>(), s=</a:t>
            </a:r>
            <a:r>
              <a:rPr lang="en-US" sz="1200" b="1" dirty="0" err="1">
                <a:latin typeface="Courier New" pitchFamily="49" charset="0"/>
                <a:cs typeface="Courier New" pitchFamily="49" charset="0"/>
              </a:rPr>
              <a:t>i.span</a:t>
            </a:r>
            <a:r>
              <a:rPr lang="en-US" sz="1200" b="1" dirty="0">
                <a:latin typeface="Courier New" pitchFamily="49" charset="0"/>
                <a:cs typeface="Courier New" pitchFamily="49" charset="0"/>
              </a:rPr>
              <a:t>()))</a:t>
            </a:r>
          </a:p>
          <a:p>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p>
          <a:p>
            <a:r>
              <a:rPr lang="en-US" sz="1200" b="1" dirty="0">
                <a:latin typeface="Courier New" pitchFamily="49" charset="0"/>
                <a:cs typeface="Courier New" pitchFamily="49" charset="0"/>
              </a:rPr>
              <a:t>'shoes' was found between the indices (13, 18)</a:t>
            </a:r>
          </a:p>
          <a:p>
            <a:r>
              <a:rPr lang="en-US" sz="1200" b="1" dirty="0">
                <a:latin typeface="Courier New" pitchFamily="49" charset="0"/>
                <a:cs typeface="Courier New" pitchFamily="49" charset="0"/>
              </a:rPr>
              <a:t>'should' was found between the indices (20, 26)</a:t>
            </a:r>
          </a:p>
          <a:p>
            <a:r>
              <a:rPr lang="en-US" sz="1200" b="1" dirty="0">
                <a:latin typeface="Courier New" pitchFamily="49" charset="0"/>
                <a:cs typeface="Courier New" pitchFamily="49" charset="0"/>
              </a:rPr>
              <a:t>'choose' was found between the indices (31, 37)</a:t>
            </a:r>
          </a:p>
          <a:p>
            <a:r>
              <a:rPr lang="en-US" sz="1200" b="1" dirty="0">
                <a:latin typeface="Courier New" pitchFamily="49" charset="0"/>
                <a:cs typeface="Courier New" pitchFamily="49" charset="0"/>
              </a:rPr>
              <a:t>'shoes' was found between the indices (42, 47)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FC624-B475-491A-B994-A58983794F05}"/>
              </a:ext>
            </a:extLst>
          </p:cNvPr>
          <p:cNvSpPr>
            <a:spLocks noGrp="1"/>
          </p:cNvSpPr>
          <p:nvPr>
            <p:ph type="title"/>
          </p:nvPr>
        </p:nvSpPr>
        <p:spPr/>
        <p:txBody>
          <a:bodyPr/>
          <a:lstStyle/>
          <a:p>
            <a:r>
              <a:rPr lang="en-IN" dirty="0"/>
              <a:t>OOP</a:t>
            </a:r>
          </a:p>
        </p:txBody>
      </p:sp>
      <p:sp>
        <p:nvSpPr>
          <p:cNvPr id="3" name="Content Placeholder 2">
            <a:extLst>
              <a:ext uri="{FF2B5EF4-FFF2-40B4-BE49-F238E27FC236}">
                <a16:creationId xmlns:a16="http://schemas.microsoft.com/office/drawing/2014/main" id="{557E649F-D3CD-4346-B36A-0BC8B61FF694}"/>
              </a:ext>
            </a:extLst>
          </p:cNvPr>
          <p:cNvSpPr>
            <a:spLocks noGrp="1"/>
          </p:cNvSpPr>
          <p:nvPr>
            <p:ph idx="1"/>
          </p:nvPr>
        </p:nvSpPr>
        <p:spPr/>
        <p:txBody>
          <a:bodyPr/>
          <a:lstStyle/>
          <a:p>
            <a:r>
              <a:rPr lang="en-IN" dirty="0"/>
              <a:t>Why Object Oriented Programming?</a:t>
            </a:r>
          </a:p>
        </p:txBody>
      </p:sp>
    </p:spTree>
    <p:extLst>
      <p:ext uri="{BB962C8B-B14F-4D97-AF65-F5344CB8AC3E}">
        <p14:creationId xmlns:p14="http://schemas.microsoft.com/office/powerpoint/2010/main" val="1967215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re.sub()/</a:t>
            </a:r>
            <a:r>
              <a:rPr lang="en-US" b="1" dirty="0" err="1"/>
              <a:t>re.subn</a:t>
            </a:r>
            <a:r>
              <a:rPr lang="en-US" b="1" dirty="0"/>
              <a:t>()</a:t>
            </a:r>
          </a:p>
        </p:txBody>
      </p:sp>
      <p:sp>
        <p:nvSpPr>
          <p:cNvPr id="3" name="Content Placeholder 2"/>
          <p:cNvSpPr>
            <a:spLocks noGrp="1"/>
          </p:cNvSpPr>
          <p:nvPr>
            <p:ph idx="1"/>
          </p:nvPr>
        </p:nvSpPr>
        <p:spPr>
          <a:xfrm>
            <a:off x="1981200" y="1600201"/>
            <a:ext cx="8229600" cy="2971800"/>
          </a:xfrm>
        </p:spPr>
        <p:txBody>
          <a:bodyPr/>
          <a:lstStyle/>
          <a:p>
            <a:r>
              <a:rPr lang="en-US" dirty="0"/>
              <a:t>Syntax: </a:t>
            </a:r>
            <a:r>
              <a:rPr lang="en-US" b="1" dirty="0"/>
              <a:t>sub(pattern, replacement, string, max=0)</a:t>
            </a:r>
          </a:p>
          <a:p>
            <a:r>
              <a:rPr lang="en-US" dirty="0"/>
              <a:t>Replace all occurrences of the RE pattern in string with replacement, substituting all occurrences unless max provided </a:t>
            </a:r>
          </a:p>
          <a:p>
            <a:r>
              <a:rPr lang="en-US" b="1" dirty="0" err="1"/>
              <a:t>subn</a:t>
            </a:r>
            <a:r>
              <a:rPr lang="en-US" b="1" dirty="0"/>
              <a:t>()  </a:t>
            </a:r>
            <a:r>
              <a:rPr lang="en-US" dirty="0"/>
              <a:t>is same as </a:t>
            </a:r>
            <a:r>
              <a:rPr lang="en-US" b="1" dirty="0"/>
              <a:t>sub() </a:t>
            </a:r>
            <a:r>
              <a:rPr lang="en-US" dirty="0"/>
              <a:t>but in addition, it returns the number of substitutions made)</a:t>
            </a:r>
          </a:p>
          <a:p>
            <a:endParaRPr lang="en-US" dirty="0"/>
          </a:p>
        </p:txBody>
      </p:sp>
      <p:sp>
        <p:nvSpPr>
          <p:cNvPr id="4" name="TextBox 3"/>
          <p:cNvSpPr txBox="1"/>
          <p:nvPr/>
        </p:nvSpPr>
        <p:spPr>
          <a:xfrm>
            <a:off x="5029200" y="4572001"/>
            <a:ext cx="5181600" cy="138499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a:t>
            </a:r>
            <a:r>
              <a:rPr lang="en-US" sz="1200" dirty="0" err="1">
                <a:latin typeface="Courier New" pitchFamily="49" charset="0"/>
                <a:cs typeface="Courier New" pitchFamily="49" charset="0"/>
              </a:rPr>
              <a:t>twikle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twikle</a:t>
            </a:r>
            <a:r>
              <a:rPr lang="en-US" sz="1200" dirty="0">
                <a:latin typeface="Courier New" pitchFamily="49" charset="0"/>
                <a:cs typeface="Courier New" pitchFamily="49" charset="0"/>
              </a:rPr>
              <a:t> little star'</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re.sub('</a:t>
            </a:r>
            <a:r>
              <a:rPr lang="en-US" sz="1200" b="1" dirty="0" err="1">
                <a:latin typeface="Courier New" pitchFamily="49" charset="0"/>
                <a:cs typeface="Courier New" pitchFamily="49" charset="0"/>
              </a:rPr>
              <a:t>twikle','twinkle',string</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'twinkle </a:t>
            </a:r>
            <a:r>
              <a:rPr lang="en-US" sz="1200" dirty="0" err="1">
                <a:latin typeface="Courier New" pitchFamily="49" charset="0"/>
                <a:cs typeface="Courier New" pitchFamily="49" charset="0"/>
              </a:rPr>
              <a:t>twinkle</a:t>
            </a:r>
            <a:r>
              <a:rPr lang="en-US" sz="1200" dirty="0">
                <a:latin typeface="Courier New" pitchFamily="49" charset="0"/>
                <a:cs typeface="Courier New" pitchFamily="49" charset="0"/>
              </a:rPr>
              <a:t> little star'</a:t>
            </a:r>
          </a:p>
          <a:p>
            <a:r>
              <a:rPr lang="en-US" sz="1200" dirty="0">
                <a:latin typeface="Courier New" pitchFamily="49" charset="0"/>
                <a:cs typeface="Courier New" pitchFamily="49" charset="0"/>
              </a:rPr>
              <a:t>&gt;&gt;&gt; string</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twikle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twikle</a:t>
            </a:r>
            <a:r>
              <a:rPr lang="en-US" sz="1200" dirty="0">
                <a:latin typeface="Courier New" pitchFamily="49" charset="0"/>
                <a:cs typeface="Courier New" pitchFamily="49" charset="0"/>
              </a:rPr>
              <a:t> little star'</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re.subn</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twikle','twinkle',string</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('twinkle </a:t>
            </a:r>
            <a:r>
              <a:rPr lang="en-US" sz="1200" dirty="0" err="1">
                <a:latin typeface="Courier New" pitchFamily="49" charset="0"/>
                <a:cs typeface="Courier New" pitchFamily="49" charset="0"/>
              </a:rPr>
              <a:t>twinkle</a:t>
            </a:r>
            <a:r>
              <a:rPr lang="en-US" sz="1200" dirty="0">
                <a:latin typeface="Courier New" pitchFamily="49" charset="0"/>
                <a:cs typeface="Courier New" pitchFamily="49" charset="0"/>
              </a:rPr>
              <a:t> little star', 2)</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start()/end()</a:t>
            </a:r>
          </a:p>
        </p:txBody>
      </p:sp>
      <p:sp>
        <p:nvSpPr>
          <p:cNvPr id="3" name="Content Placeholder 2"/>
          <p:cNvSpPr>
            <a:spLocks noGrp="1"/>
          </p:cNvSpPr>
          <p:nvPr>
            <p:ph idx="1"/>
          </p:nvPr>
        </p:nvSpPr>
        <p:spPr>
          <a:xfrm>
            <a:off x="1981200" y="1600201"/>
            <a:ext cx="8229600" cy="2438400"/>
          </a:xfrm>
        </p:spPr>
        <p:txBody>
          <a:bodyPr>
            <a:normAutofit/>
          </a:bodyPr>
          <a:lstStyle/>
          <a:p>
            <a:r>
              <a:rPr lang="en-US" dirty="0"/>
              <a:t>Return the indices of the start and end of the substring matched by group; group defaults to zero (meaning the whole matched substring). </a:t>
            </a:r>
          </a:p>
          <a:p>
            <a:r>
              <a:rPr lang="en-US" dirty="0"/>
              <a:t>Return -1 if group exists but did not contribute to the match.</a:t>
            </a:r>
          </a:p>
        </p:txBody>
      </p:sp>
      <p:sp>
        <p:nvSpPr>
          <p:cNvPr id="4" name="TextBox 3"/>
          <p:cNvSpPr txBox="1"/>
          <p:nvPr/>
        </p:nvSpPr>
        <p:spPr>
          <a:xfrm>
            <a:off x="4394200" y="3302001"/>
            <a:ext cx="5181600" cy="8309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email = "tony@tiremove_thisger.net"</a:t>
            </a:r>
          </a:p>
          <a:p>
            <a:r>
              <a:rPr lang="en-US" sz="1200" dirty="0">
                <a:latin typeface="Courier New" pitchFamily="49" charset="0"/>
                <a:cs typeface="Courier New" pitchFamily="49" charset="0"/>
              </a:rPr>
              <a:t>&gt;&gt;&gt; m = </a:t>
            </a:r>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remove_this</a:t>
            </a:r>
            <a:r>
              <a:rPr lang="en-US" sz="1200" dirty="0">
                <a:latin typeface="Courier New" pitchFamily="49" charset="0"/>
                <a:cs typeface="Courier New" pitchFamily="49" charset="0"/>
              </a:rPr>
              <a:t>", email)</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email[:</a:t>
            </a:r>
            <a:r>
              <a:rPr lang="en-US" sz="1200" b="1" dirty="0" err="1">
                <a:latin typeface="Courier New" pitchFamily="49" charset="0"/>
                <a:cs typeface="Courier New" pitchFamily="49" charset="0"/>
              </a:rPr>
              <a:t>m.start</a:t>
            </a:r>
            <a:r>
              <a:rPr lang="en-US" sz="1200" b="1" dirty="0">
                <a:latin typeface="Courier New" pitchFamily="49" charset="0"/>
                <a:cs typeface="Courier New" pitchFamily="49" charset="0"/>
              </a:rPr>
              <a:t>()] + email[</a:t>
            </a:r>
            <a:r>
              <a:rPr lang="en-US" sz="1200" b="1" dirty="0" err="1">
                <a:latin typeface="Courier New" pitchFamily="49" charset="0"/>
                <a:cs typeface="Courier New" pitchFamily="49" charset="0"/>
              </a:rPr>
              <a:t>m.end</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'tony@tiger.net'</a:t>
            </a:r>
            <a:endParaRPr lang="en-US" sz="1200" b="1" dirty="0">
              <a:latin typeface="Courier New" pitchFamily="49" charset="0"/>
              <a:cs typeface="Courier New"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t>group()</a:t>
            </a:r>
          </a:p>
        </p:txBody>
      </p:sp>
      <p:sp>
        <p:nvSpPr>
          <p:cNvPr id="3" name="Content Placeholder 2"/>
          <p:cNvSpPr>
            <a:spLocks noGrp="1"/>
          </p:cNvSpPr>
          <p:nvPr>
            <p:ph idx="1"/>
          </p:nvPr>
        </p:nvSpPr>
        <p:spPr/>
        <p:txBody>
          <a:bodyPr>
            <a:normAutofit/>
          </a:bodyPr>
          <a:lstStyle/>
          <a:p>
            <a:r>
              <a:rPr lang="en-US" dirty="0"/>
              <a:t>Returns one or more subgroups of the match. </a:t>
            </a:r>
          </a:p>
          <a:p>
            <a:pPr lvl="1"/>
            <a:r>
              <a:rPr lang="en-US" dirty="0"/>
              <a:t>If there is a single argument, the result is a single string</a:t>
            </a:r>
          </a:p>
          <a:p>
            <a:pPr lvl="1"/>
            <a:r>
              <a:rPr lang="en-US" dirty="0"/>
              <a:t>If there are multiple arguments, the result is a </a:t>
            </a:r>
            <a:r>
              <a:rPr lang="en-US" dirty="0" err="1"/>
              <a:t>tuple</a:t>
            </a:r>
            <a:r>
              <a:rPr lang="en-US" dirty="0"/>
              <a:t> with one item per argument. </a:t>
            </a:r>
          </a:p>
          <a:p>
            <a:pPr lvl="1"/>
            <a:r>
              <a:rPr lang="en-US" dirty="0"/>
              <a:t>Without arguments, </a:t>
            </a:r>
            <a:r>
              <a:rPr lang="en-US" i="1" dirty="0"/>
              <a:t>group1</a:t>
            </a:r>
            <a:r>
              <a:rPr lang="en-US" dirty="0"/>
              <a:t> defaults to zero (the whole match is returned). </a:t>
            </a:r>
          </a:p>
          <a:p>
            <a:pPr lvl="1"/>
            <a:r>
              <a:rPr lang="en-US" dirty="0"/>
              <a:t>If a </a:t>
            </a:r>
            <a:r>
              <a:rPr lang="en-US" i="1" dirty="0" err="1"/>
              <a:t>groupN</a:t>
            </a:r>
            <a:r>
              <a:rPr lang="en-US" dirty="0"/>
              <a:t> argument is zero, the corresponding return value is the entire matching string </a:t>
            </a:r>
          </a:p>
          <a:p>
            <a:pPr lvl="1"/>
            <a:r>
              <a:rPr lang="en-US" dirty="0"/>
              <a:t>If it is in the inclusive range [1..99], it is the string matching the corresponding parenthesized group</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t>groups()</a:t>
            </a:r>
          </a:p>
        </p:txBody>
      </p:sp>
      <p:sp>
        <p:nvSpPr>
          <p:cNvPr id="3" name="Content Placeholder 2"/>
          <p:cNvSpPr>
            <a:spLocks noGrp="1"/>
          </p:cNvSpPr>
          <p:nvPr>
            <p:ph idx="1"/>
          </p:nvPr>
        </p:nvSpPr>
        <p:spPr/>
        <p:txBody>
          <a:bodyPr>
            <a:normAutofit/>
          </a:bodyPr>
          <a:lstStyle/>
          <a:p>
            <a:r>
              <a:rPr lang="en-US" dirty="0"/>
              <a:t>Return a </a:t>
            </a:r>
            <a:r>
              <a:rPr lang="en-US" dirty="0" err="1"/>
              <a:t>tuple</a:t>
            </a:r>
            <a:r>
              <a:rPr lang="en-US" dirty="0"/>
              <a:t> containing all the subgroups of the match, from 1 up to however many groups are in the pattern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groupdict</a:t>
            </a:r>
            <a:r>
              <a:rPr lang="en-US" b="1" dirty="0"/>
              <a:t>()</a:t>
            </a:r>
          </a:p>
        </p:txBody>
      </p:sp>
      <p:sp>
        <p:nvSpPr>
          <p:cNvPr id="3" name="Content Placeholder 2"/>
          <p:cNvSpPr>
            <a:spLocks noGrp="1"/>
          </p:cNvSpPr>
          <p:nvPr>
            <p:ph idx="1"/>
          </p:nvPr>
        </p:nvSpPr>
        <p:spPr/>
        <p:txBody>
          <a:bodyPr>
            <a:normAutofit/>
          </a:bodyPr>
          <a:lstStyle/>
          <a:p>
            <a:r>
              <a:rPr lang="en-US" dirty="0"/>
              <a:t>Return a dictionary containing all the </a:t>
            </a:r>
            <a:r>
              <a:rPr lang="en-US" i="1" dirty="0"/>
              <a:t>named</a:t>
            </a:r>
            <a:r>
              <a:rPr lang="en-US" dirty="0"/>
              <a:t> subgroups of the match, keyed by the subgroup name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Grouping Examples</a:t>
            </a:r>
          </a:p>
        </p:txBody>
      </p:sp>
      <p:sp>
        <p:nvSpPr>
          <p:cNvPr id="4" name="TextBox 3"/>
          <p:cNvSpPr txBox="1"/>
          <p:nvPr/>
        </p:nvSpPr>
        <p:spPr>
          <a:xfrm>
            <a:off x="2057400" y="1524000"/>
            <a:ext cx="5181600" cy="286232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m = </a:t>
            </a:r>
            <a:r>
              <a:rPr lang="en-US" sz="1200" b="1" dirty="0" err="1">
                <a:latin typeface="Courier New" pitchFamily="49" charset="0"/>
                <a:cs typeface="Courier New" pitchFamily="49" charset="0"/>
              </a:rPr>
              <a:t>re.match</a:t>
            </a:r>
            <a:r>
              <a:rPr lang="en-US" sz="1200" b="1" dirty="0">
                <a:latin typeface="Courier New" pitchFamily="49" charset="0"/>
                <a:cs typeface="Courier New" pitchFamily="49" charset="0"/>
              </a:rPr>
              <a:t>(r"(\d+)\.(\d+)", "24.1632")</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'24.1632'</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a:t>
            </a:r>
            <a:r>
              <a:rPr lang="en-US" sz="1200" b="1" dirty="0">
                <a:latin typeface="Courier New" pitchFamily="49" charset="0"/>
                <a:cs typeface="Courier New" pitchFamily="49" charset="0"/>
              </a:rPr>
              <a:t>(1)</a:t>
            </a:r>
          </a:p>
          <a:p>
            <a:r>
              <a:rPr lang="en-US" sz="1200" dirty="0">
                <a:latin typeface="Courier New" pitchFamily="49" charset="0"/>
                <a:cs typeface="Courier New" pitchFamily="49" charset="0"/>
              </a:rPr>
              <a:t>'24'</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a:t>
            </a:r>
            <a:r>
              <a:rPr lang="en-US" sz="1200" b="1" dirty="0">
                <a:latin typeface="Courier New" pitchFamily="49" charset="0"/>
                <a:cs typeface="Courier New" pitchFamily="49" charset="0"/>
              </a:rPr>
              <a:t>(2)</a:t>
            </a:r>
          </a:p>
          <a:p>
            <a:r>
              <a:rPr lang="en-US" sz="1200" dirty="0">
                <a:latin typeface="Courier New" pitchFamily="49" charset="0"/>
                <a:cs typeface="Courier New" pitchFamily="49" charset="0"/>
              </a:rPr>
              <a:t>'1632'</a:t>
            </a:r>
          </a:p>
          <a:p>
            <a:r>
              <a:rPr lang="en-US" sz="1200" dirty="0">
                <a:latin typeface="Courier New" pitchFamily="49" charset="0"/>
                <a:cs typeface="Courier New" pitchFamily="49" charset="0"/>
              </a:rPr>
              <a:t>&gt;&gt;&gt; m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(r"\d+\.\d+", "24.1632")</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'24.1632'</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(1)</a:t>
            </a:r>
          </a:p>
          <a:p>
            <a:r>
              <a:rPr lang="en-US" sz="1200" dirty="0" err="1">
                <a:solidFill>
                  <a:srgbClr val="FF0000"/>
                </a:solidFill>
                <a:latin typeface="Courier New" pitchFamily="49" charset="0"/>
                <a:cs typeface="Courier New" pitchFamily="49" charset="0"/>
              </a:rPr>
              <a:t>Traceback</a:t>
            </a:r>
            <a:r>
              <a:rPr lang="en-US" sz="1200" dirty="0">
                <a:solidFill>
                  <a:srgbClr val="FF0000"/>
                </a:solidFill>
                <a:latin typeface="Courier New" pitchFamily="49" charset="0"/>
                <a:cs typeface="Courier New" pitchFamily="49" charset="0"/>
              </a:rPr>
              <a:t> (most recent call last):</a:t>
            </a:r>
          </a:p>
          <a:p>
            <a:r>
              <a:rPr lang="en-US" sz="1200" dirty="0">
                <a:solidFill>
                  <a:srgbClr val="FF0000"/>
                </a:solidFill>
                <a:latin typeface="Courier New" pitchFamily="49" charset="0"/>
                <a:cs typeface="Courier New" pitchFamily="49" charset="0"/>
              </a:rPr>
              <a:t>  File "&lt;pyshell#60&gt;", line 1, in &lt;module&gt;</a:t>
            </a:r>
          </a:p>
          <a:p>
            <a:r>
              <a:rPr lang="en-US" sz="1200" dirty="0">
                <a:solidFill>
                  <a:srgbClr val="FF0000"/>
                </a:solidFill>
                <a:latin typeface="Courier New" pitchFamily="49" charset="0"/>
                <a:cs typeface="Courier New" pitchFamily="49" charset="0"/>
              </a:rPr>
              <a:t>    </a:t>
            </a:r>
            <a:r>
              <a:rPr lang="en-US" sz="1200" dirty="0" err="1">
                <a:solidFill>
                  <a:srgbClr val="FF0000"/>
                </a:solidFill>
                <a:latin typeface="Courier New" pitchFamily="49" charset="0"/>
                <a:cs typeface="Courier New" pitchFamily="49" charset="0"/>
              </a:rPr>
              <a:t>m.group</a:t>
            </a:r>
            <a:r>
              <a:rPr lang="en-US" sz="1200" dirty="0">
                <a:solidFill>
                  <a:srgbClr val="FF0000"/>
                </a:solidFill>
                <a:latin typeface="Courier New" pitchFamily="49" charset="0"/>
                <a:cs typeface="Courier New" pitchFamily="49" charset="0"/>
              </a:rPr>
              <a:t>(1)</a:t>
            </a:r>
          </a:p>
          <a:p>
            <a:r>
              <a:rPr lang="en-US" sz="1200" dirty="0" err="1">
                <a:solidFill>
                  <a:srgbClr val="FF0000"/>
                </a:solidFill>
                <a:latin typeface="Courier New" pitchFamily="49" charset="0"/>
                <a:cs typeface="Courier New" pitchFamily="49" charset="0"/>
              </a:rPr>
              <a:t>IndexError</a:t>
            </a:r>
            <a:r>
              <a:rPr lang="en-US" sz="1200" dirty="0">
                <a:solidFill>
                  <a:srgbClr val="FF0000"/>
                </a:solidFill>
                <a:latin typeface="Courier New" pitchFamily="49" charset="0"/>
                <a:cs typeface="Courier New" pitchFamily="49" charset="0"/>
              </a:rPr>
              <a:t>: no such group</a:t>
            </a:r>
            <a:endParaRPr lang="en-US" sz="1200" b="1" dirty="0">
              <a:solidFill>
                <a:srgbClr val="FF0000"/>
              </a:solidFill>
              <a:latin typeface="Courier New" pitchFamily="49" charset="0"/>
              <a:cs typeface="Courier New" pitchFamily="49" charset="0"/>
            </a:endParaRPr>
          </a:p>
        </p:txBody>
      </p:sp>
      <p:sp>
        <p:nvSpPr>
          <p:cNvPr id="5" name="TextBox 4"/>
          <p:cNvSpPr txBox="1"/>
          <p:nvPr/>
        </p:nvSpPr>
        <p:spPr>
          <a:xfrm>
            <a:off x="2057400" y="4495800"/>
            <a:ext cx="8153400" cy="156966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m = </a:t>
            </a:r>
            <a:r>
              <a:rPr lang="en-US" sz="1200" b="1" dirty="0" err="1">
                <a:latin typeface="Courier New" pitchFamily="49" charset="0"/>
                <a:cs typeface="Courier New" pitchFamily="49" charset="0"/>
              </a:rPr>
              <a:t>re.match</a:t>
            </a:r>
            <a:r>
              <a:rPr lang="en-US" sz="1200" b="1" dirty="0">
                <a:latin typeface="Courier New" pitchFamily="49" charset="0"/>
                <a:cs typeface="Courier New" pitchFamily="49" charset="0"/>
              </a:rPr>
              <a:t>(r"(\w+) (\w+)", "Isaac Newton, physicist")</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m.groups</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('Isaac', 'Newton')</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m = </a:t>
            </a:r>
            <a:r>
              <a:rPr lang="en-US" sz="1200" b="1" dirty="0" err="1">
                <a:latin typeface="Courier New" pitchFamily="49" charset="0"/>
                <a:cs typeface="Courier New" pitchFamily="49" charset="0"/>
              </a:rPr>
              <a:t>re.match</a:t>
            </a:r>
            <a:r>
              <a:rPr lang="en-US" sz="1200" b="1" dirty="0">
                <a:latin typeface="Courier New" pitchFamily="49" charset="0"/>
                <a:cs typeface="Courier New" pitchFamily="49" charset="0"/>
              </a:rPr>
              <a:t>(r"(?P&lt;</a:t>
            </a:r>
            <a:r>
              <a:rPr lang="en-US" sz="1200" b="1" dirty="0" err="1">
                <a:latin typeface="Courier New" pitchFamily="49" charset="0"/>
                <a:cs typeface="Courier New" pitchFamily="49" charset="0"/>
              </a:rPr>
              <a:t>first_name</a:t>
            </a:r>
            <a:r>
              <a:rPr lang="en-US" sz="1200" b="1" dirty="0">
                <a:latin typeface="Courier New" pitchFamily="49" charset="0"/>
                <a:cs typeface="Courier New" pitchFamily="49" charset="0"/>
              </a:rPr>
              <a:t>&gt;\w+) (?P&lt;</a:t>
            </a:r>
            <a:r>
              <a:rPr lang="en-US" sz="1200" b="1" dirty="0" err="1">
                <a:latin typeface="Courier New" pitchFamily="49" charset="0"/>
                <a:cs typeface="Courier New" pitchFamily="49" charset="0"/>
              </a:rPr>
              <a:t>last_name</a:t>
            </a:r>
            <a:r>
              <a:rPr lang="en-US" sz="1200" b="1" dirty="0">
                <a:latin typeface="Courier New" pitchFamily="49" charset="0"/>
                <a:cs typeface="Courier New" pitchFamily="49" charset="0"/>
              </a:rPr>
              <a:t>&gt;\w+)", "Malcolm Reynolds")</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m.groups</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('Malcolm', 'Reynolds')</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m.groupdict</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first_name</a:t>
            </a:r>
            <a:r>
              <a:rPr lang="en-US" sz="1200" dirty="0">
                <a:latin typeface="Courier New" pitchFamily="49" charset="0"/>
                <a:cs typeface="Courier New" pitchFamily="49" charset="0"/>
              </a:rPr>
              <a:t>': 'Malcolm', '</a:t>
            </a:r>
            <a:r>
              <a:rPr lang="en-US" sz="1200" dirty="0" err="1">
                <a:latin typeface="Courier New" pitchFamily="49" charset="0"/>
                <a:cs typeface="Courier New" pitchFamily="49" charset="0"/>
              </a:rPr>
              <a:t>last_name</a:t>
            </a:r>
            <a:r>
              <a:rPr lang="en-US" sz="1200" dirty="0">
                <a:latin typeface="Courier New" pitchFamily="49" charset="0"/>
                <a:cs typeface="Courier New" pitchFamily="49" charset="0"/>
              </a:rPr>
              <a:t>': 'Reynolds'}</a:t>
            </a:r>
            <a:endParaRPr lang="en-US" sz="1200" b="1" dirty="0">
              <a:latin typeface="Courier New" pitchFamily="49" charset="0"/>
              <a:cs typeface="Courier New"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Metacharacters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26294166"/>
              </p:ext>
            </p:extLst>
          </p:nvPr>
        </p:nvGraphicFramePr>
        <p:xfrm>
          <a:off x="1691640" y="1600200"/>
          <a:ext cx="8290560" cy="3834384"/>
        </p:xfrm>
        <a:graphic>
          <a:graphicData uri="http://schemas.openxmlformats.org/drawingml/2006/table">
            <a:tbl>
              <a:tblPr firstRow="1" bandRow="1">
                <a:tableStyleId>{5C22544A-7EE6-4342-B048-85BDC9FD1C3A}</a:tableStyleId>
              </a:tblPr>
              <a:tblGrid>
                <a:gridCol w="1601961">
                  <a:extLst>
                    <a:ext uri="{9D8B030D-6E8A-4147-A177-3AD203B41FA5}">
                      <a16:colId xmlns:a16="http://schemas.microsoft.com/office/drawing/2014/main" val="20000"/>
                    </a:ext>
                  </a:extLst>
                </a:gridCol>
                <a:gridCol w="6688599">
                  <a:extLst>
                    <a:ext uri="{9D8B030D-6E8A-4147-A177-3AD203B41FA5}">
                      <a16:colId xmlns:a16="http://schemas.microsoft.com/office/drawing/2014/main" val="20001"/>
                    </a:ext>
                  </a:extLst>
                </a:gridCol>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chemeClr val="bg1"/>
                          </a:solidFill>
                          <a:effectLst/>
                          <a:latin typeface="Arial" pitchFamily="34" charset="0"/>
                        </a:rPr>
                        <a:t>Character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chemeClr val="bg1"/>
                          </a:solidFill>
                          <a:effectLst/>
                          <a:latin typeface="Arial" pitchFamily="34" charset="0"/>
                        </a:rPr>
                        <a:t>Description</a:t>
                      </a:r>
                    </a:p>
                  </a:txBody>
                  <a:tcPr marL="73152" marR="73152" marT="73152" marB="73152" horzOverflow="overflow"/>
                </a:tc>
                <a:extLst>
                  <a:ext uri="{0D108BD9-81ED-4DB2-BD59-A6C34878D82A}">
                    <a16:rowId xmlns:a16="http://schemas.microsoft.com/office/drawing/2014/main" val="10000"/>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The dot stands for any character (letter, digit, or special character) except \n.</a:t>
                      </a:r>
                    </a:p>
                  </a:txBody>
                  <a:tcPr marL="73152" marR="73152" marT="73152" marB="73152" horzOverflow="overflow"/>
                </a:tc>
                <a:extLst>
                  <a:ext uri="{0D108BD9-81ED-4DB2-BD59-A6C34878D82A}">
                    <a16:rowId xmlns:a16="http://schemas.microsoft.com/office/drawing/2014/main" val="10001"/>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Characters within square brackets build a character class. Any character found in the class returns a true value for the expression. A - indicates a range of values.</a:t>
                      </a:r>
                    </a:p>
                  </a:txBody>
                  <a:tcPr marL="73152" marR="73152" marT="73152" marB="73152" horzOverflow="overflow"/>
                </a:tc>
                <a:extLst>
                  <a:ext uri="{0D108BD9-81ED-4DB2-BD59-A6C34878D82A}">
                    <a16:rowId xmlns:a16="http://schemas.microsoft.com/office/drawing/2014/main" val="10002"/>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Any character that is not in the list is a match. This negates the character class.</a:t>
                      </a:r>
                    </a:p>
                  </a:txBody>
                  <a:tcPr marL="73152" marR="73152" marT="73152" marB="73152" horzOverflow="overflow"/>
                </a:tc>
                <a:extLst>
                  <a:ext uri="{0D108BD9-81ED-4DB2-BD59-A6C34878D82A}">
                    <a16:rowId xmlns:a16="http://schemas.microsoft.com/office/drawing/2014/main" val="10003"/>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This causes the character following \ to be taken literally. There are many characters with special meanings in regular expressions (for example, ., *, or +). To match a + sign, prefix it with a backslash.</a:t>
                      </a:r>
                    </a:p>
                  </a:txBody>
                  <a:tcPr marL="73152" marR="73152" marT="73152" marB="73152" horzOverflow="overflow"/>
                </a:tc>
                <a:extLst>
                  <a:ext uri="{0D108BD9-81ED-4DB2-BD59-A6C34878D82A}">
                    <a16:rowId xmlns:a16="http://schemas.microsoft.com/office/drawing/2014/main" val="10004"/>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The or operator causes multiple patterns to be matched alternatively.</a:t>
                      </a:r>
                    </a:p>
                  </a:txBody>
                  <a:tcPr marL="73152" marR="73152" marT="73152" marB="73152" horzOverflow="overflow"/>
                </a:tc>
                <a:extLst>
                  <a:ext uri="{0D108BD9-81ED-4DB2-BD59-A6C34878D82A}">
                    <a16:rowId xmlns:a16="http://schemas.microsoft.com/office/drawing/2014/main" val="10005"/>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Metacharacters</a:t>
            </a:r>
            <a:r>
              <a:rPr lang="en-US" dirty="0"/>
              <a:t>: Examples</a:t>
            </a:r>
          </a:p>
        </p:txBody>
      </p:sp>
      <p:sp>
        <p:nvSpPr>
          <p:cNvPr id="3" name="TextBox 2"/>
          <p:cNvSpPr txBox="1"/>
          <p:nvPr/>
        </p:nvSpPr>
        <p:spPr>
          <a:xfrm>
            <a:off x="2133600" y="1447800"/>
            <a:ext cx="7848600"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b="1" dirty="0">
                <a:solidFill>
                  <a:srgbClr val="FF0000"/>
                </a:solidFill>
                <a:latin typeface="Courier New" pitchFamily="49" charset="0"/>
                <a:cs typeface="Courier New" pitchFamily="49" charset="0"/>
              </a:rPr>
              <a:t># regex_experiments.py</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import re</a:t>
            </a:r>
          </a:p>
          <a:p>
            <a:r>
              <a:rPr lang="en-US" sz="1200" dirty="0">
                <a:latin typeface="Courier New" pitchFamily="49" charset="0"/>
                <a:cs typeface="Courier New" pitchFamily="49" charset="0"/>
              </a:rPr>
              <a:t>data =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 'a5e', 'a6f', '123 a6c', 'a5b', 'a55b', 'a555b', 'a5555b',</a:t>
            </a:r>
          </a:p>
          <a:p>
            <a:r>
              <a:rPr lang="en-US" sz="1200" dirty="0">
                <a:latin typeface="Courier New" pitchFamily="49" charset="0"/>
                <a:cs typeface="Courier New" pitchFamily="49" charset="0"/>
              </a:rPr>
              <a:t>        'a55555b', 'a555555b', 'a5xb', '1/4', '3+2=5', 'def </a:t>
            </a:r>
            <a:r>
              <a:rPr lang="en-US" sz="1200" dirty="0" err="1">
                <a:latin typeface="Courier New" pitchFamily="49" charset="0"/>
                <a:cs typeface="Courier New" pitchFamily="49" charset="0"/>
              </a:rPr>
              <a:t>ghi</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for item in data:</a:t>
            </a:r>
          </a:p>
          <a:p>
            <a:r>
              <a:rPr lang="en-US" sz="1200" dirty="0">
                <a:latin typeface="Courier New" pitchFamily="49" charset="0"/>
                <a:cs typeface="Courier New" pitchFamily="49" charset="0"/>
              </a:rPr>
              <a:t>	m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r'a.c</a:t>
            </a:r>
            <a:r>
              <a:rPr lang="en-US" sz="1200" dirty="0">
                <a:latin typeface="Courier New" pitchFamily="49" charset="0"/>
                <a:cs typeface="Courier New" pitchFamily="49" charset="0"/>
              </a:rPr>
              <a:t>', item)</a:t>
            </a:r>
          </a:p>
          <a:p>
            <a:r>
              <a:rPr lang="en-US" sz="1200" dirty="0">
                <a:latin typeface="Courier New" pitchFamily="49" charset="0"/>
                <a:cs typeface="Courier New" pitchFamily="49" charset="0"/>
              </a:rPr>
              <a:t>	if m:</a:t>
            </a:r>
          </a:p>
          <a:p>
            <a:r>
              <a:rPr lang="en-US" sz="1200" dirty="0">
                <a:latin typeface="Courier New" pitchFamily="49" charset="0"/>
                <a:cs typeface="Courier New" pitchFamily="49" charset="0"/>
              </a:rPr>
              <a:t>		print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 + ' matched in ' + '\'' + item + '\''</a:t>
            </a:r>
            <a:endParaRPr lang="en-US" sz="1200" b="1" dirty="0">
              <a:solidFill>
                <a:srgbClr val="FF0000"/>
              </a:solidFill>
              <a:latin typeface="Courier New" pitchFamily="49" charset="0"/>
              <a:cs typeface="Courier New" pitchFamily="49" charset="0"/>
            </a:endParaRPr>
          </a:p>
        </p:txBody>
      </p:sp>
      <p:sp>
        <p:nvSpPr>
          <p:cNvPr id="4" name="TextBox 3"/>
          <p:cNvSpPr txBox="1"/>
          <p:nvPr/>
        </p:nvSpPr>
        <p:spPr>
          <a:xfrm>
            <a:off x="5181600" y="33528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
        <p:nvSpPr>
          <p:cNvPr id="5" name="TextBox 4"/>
          <p:cNvSpPr txBox="1"/>
          <p:nvPr/>
        </p:nvSpPr>
        <p:spPr>
          <a:xfrm>
            <a:off x="2133600" y="3962400"/>
            <a:ext cx="7848600"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b="1" dirty="0">
                <a:solidFill>
                  <a:srgbClr val="FF0000"/>
                </a:solidFill>
                <a:latin typeface="Courier New" pitchFamily="49" charset="0"/>
                <a:cs typeface="Courier New" pitchFamily="49" charset="0"/>
              </a:rPr>
              <a:t># regex_experiments.py</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import re</a:t>
            </a:r>
          </a:p>
          <a:p>
            <a:r>
              <a:rPr lang="en-US" sz="1200" dirty="0">
                <a:latin typeface="Courier New" pitchFamily="49" charset="0"/>
                <a:cs typeface="Courier New" pitchFamily="49" charset="0"/>
              </a:rPr>
              <a:t>data =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 'a5e', 'a6f', '123 a6c', 'a5b', 'a55b', 'a555b', 'a5555b',</a:t>
            </a:r>
          </a:p>
          <a:p>
            <a:r>
              <a:rPr lang="en-US" sz="1200" dirty="0">
                <a:latin typeface="Courier New" pitchFamily="49" charset="0"/>
                <a:cs typeface="Courier New" pitchFamily="49" charset="0"/>
              </a:rPr>
              <a:t>        'a55555b', 'a555555b', 'a5xb', '1/4', '3+2=5', 'def </a:t>
            </a:r>
            <a:r>
              <a:rPr lang="en-US" sz="1200" dirty="0" err="1">
                <a:latin typeface="Courier New" pitchFamily="49" charset="0"/>
                <a:cs typeface="Courier New" pitchFamily="49" charset="0"/>
              </a:rPr>
              <a:t>ghi</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for item in data:</a:t>
            </a:r>
          </a:p>
          <a:p>
            <a:r>
              <a:rPr lang="en-US" sz="1200" dirty="0">
                <a:latin typeface="Courier New" pitchFamily="49" charset="0"/>
                <a:cs typeface="Courier New" pitchFamily="49" charset="0"/>
              </a:rPr>
              <a:t>	</a:t>
            </a:r>
            <a:r>
              <a:rPr lang="en-US" sz="1200" b="1" dirty="0">
                <a:latin typeface="Courier New" pitchFamily="49" charset="0"/>
                <a:cs typeface="Courier New" pitchFamily="49" charset="0"/>
              </a:rPr>
              <a:t>m = </a:t>
            </a:r>
            <a:r>
              <a:rPr lang="en-US" sz="1200" b="1" dirty="0" err="1">
                <a:latin typeface="Courier New" pitchFamily="49" charset="0"/>
                <a:cs typeface="Courier New" pitchFamily="49" charset="0"/>
              </a:rPr>
              <a:t>re.search</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r'a.c</a:t>
            </a:r>
            <a:r>
              <a:rPr lang="en-US" sz="1200" b="1" dirty="0">
                <a:latin typeface="Courier New" pitchFamily="49" charset="0"/>
                <a:cs typeface="Courier New" pitchFamily="49" charset="0"/>
              </a:rPr>
              <a:t>', item)</a:t>
            </a:r>
          </a:p>
          <a:p>
            <a:r>
              <a:rPr lang="en-US" sz="1200" dirty="0">
                <a:latin typeface="Courier New" pitchFamily="49" charset="0"/>
                <a:cs typeface="Courier New" pitchFamily="49" charset="0"/>
              </a:rPr>
              <a:t>	if m:</a:t>
            </a:r>
          </a:p>
          <a:p>
            <a:r>
              <a:rPr lang="en-US" sz="1200" dirty="0">
                <a:latin typeface="Courier New" pitchFamily="49" charset="0"/>
                <a:cs typeface="Courier New" pitchFamily="49" charset="0"/>
              </a:rPr>
              <a:t>		print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 + ' matched in ' + '\'' + item + '\''</a:t>
            </a:r>
            <a:endParaRPr lang="en-US" sz="1200" b="1" dirty="0">
              <a:solidFill>
                <a:srgbClr val="FF0000"/>
              </a:solidFill>
              <a:latin typeface="Courier New" pitchFamily="49" charset="0"/>
              <a:cs typeface="Courier New" pitchFamily="49" charset="0"/>
            </a:endParaRPr>
          </a:p>
        </p:txBody>
      </p:sp>
      <p:sp>
        <p:nvSpPr>
          <p:cNvPr id="6" name="TextBox 5"/>
          <p:cNvSpPr txBox="1"/>
          <p:nvPr/>
        </p:nvSpPr>
        <p:spPr>
          <a:xfrm>
            <a:off x="5181600" y="58674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a6c matched in '123 a6c'</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Metacharacters</a:t>
            </a:r>
            <a:r>
              <a:rPr lang="en-US" dirty="0"/>
              <a:t>: Examples</a:t>
            </a:r>
          </a:p>
        </p:txBody>
      </p:sp>
      <p:sp>
        <p:nvSpPr>
          <p:cNvPr id="3" name="TextBox 2"/>
          <p:cNvSpPr txBox="1"/>
          <p:nvPr/>
        </p:nvSpPr>
        <p:spPr>
          <a:xfrm>
            <a:off x="2819400" y="1676401"/>
            <a:ext cx="28194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abd</a:t>
            </a:r>
            <a:r>
              <a:rPr lang="en-US" sz="1200" dirty="0">
                <a:latin typeface="Courier New" pitchFamily="49" charset="0"/>
                <a:cs typeface="Courier New" pitchFamily="49" charset="0"/>
              </a:rPr>
              <a:t>-z]', item)</a:t>
            </a:r>
          </a:p>
        </p:txBody>
      </p:sp>
      <p:sp>
        <p:nvSpPr>
          <p:cNvPr id="4" name="TextBox 3"/>
          <p:cNvSpPr txBox="1"/>
          <p:nvPr/>
        </p:nvSpPr>
        <p:spPr>
          <a:xfrm>
            <a:off x="4343400" y="2057401"/>
            <a:ext cx="48006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a5e matched in 'a5e'</a:t>
            </a:r>
          </a:p>
          <a:p>
            <a:r>
              <a:rPr lang="en-US" sz="1200" dirty="0">
                <a:solidFill>
                  <a:schemeClr val="tx1"/>
                </a:solidFill>
                <a:latin typeface="Courier New" pitchFamily="49" charset="0"/>
                <a:cs typeface="Courier New" pitchFamily="49" charset="0"/>
              </a:rPr>
              <a:t>a6f matched in 'a6f'</a:t>
            </a:r>
          </a:p>
          <a:p>
            <a:r>
              <a:rPr lang="en-US" sz="1200" dirty="0">
                <a:solidFill>
                  <a:schemeClr val="tx1"/>
                </a:solidFill>
                <a:latin typeface="Courier New" pitchFamily="49" charset="0"/>
                <a:cs typeface="Courier New" pitchFamily="49" charset="0"/>
              </a:rPr>
              <a:t>a5b matched in 'a5b'</a:t>
            </a:r>
          </a:p>
          <a:p>
            <a:r>
              <a:rPr lang="en-US" sz="1200" dirty="0">
                <a:solidFill>
                  <a:schemeClr val="tx1"/>
                </a:solidFill>
                <a:latin typeface="Courier New" pitchFamily="49" charset="0"/>
                <a:cs typeface="Courier New" pitchFamily="49" charset="0"/>
              </a:rPr>
              <a:t>a5x matched in 'a5xb'</a:t>
            </a:r>
          </a:p>
        </p:txBody>
      </p:sp>
      <p:sp>
        <p:nvSpPr>
          <p:cNvPr id="5" name="TextBox 4"/>
          <p:cNvSpPr txBox="1"/>
          <p:nvPr/>
        </p:nvSpPr>
        <p:spPr>
          <a:xfrm>
            <a:off x="2819400" y="3048001"/>
            <a:ext cx="37338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a:t>
            </a:r>
            <a:r>
              <a:rPr lang="en-US" sz="1200" dirty="0">
                <a:latin typeface="Courier New" pitchFamily="49" charset="0"/>
                <a:cs typeface="Courier New" pitchFamily="49" charset="0"/>
              </a:rPr>
              <a:t>[0-9][a-z]', item)</a:t>
            </a:r>
          </a:p>
        </p:txBody>
      </p:sp>
      <p:sp>
        <p:nvSpPr>
          <p:cNvPr id="6" name="TextBox 5"/>
          <p:cNvSpPr txBox="1"/>
          <p:nvPr/>
        </p:nvSpPr>
        <p:spPr>
          <a:xfrm>
            <a:off x="4343400" y="3505201"/>
            <a:ext cx="4800600"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a5e matched in 'a5e'</a:t>
            </a:r>
          </a:p>
          <a:p>
            <a:r>
              <a:rPr lang="en-US" sz="1200" dirty="0">
                <a:solidFill>
                  <a:schemeClr val="tx1"/>
                </a:solidFill>
                <a:latin typeface="Courier New" pitchFamily="49" charset="0"/>
                <a:cs typeface="Courier New" pitchFamily="49" charset="0"/>
              </a:rPr>
              <a:t>a6f matched in 'a6f'</a:t>
            </a:r>
          </a:p>
          <a:p>
            <a:r>
              <a:rPr lang="en-US" sz="1200" dirty="0">
                <a:solidFill>
                  <a:schemeClr val="tx1"/>
                </a:solidFill>
                <a:latin typeface="Courier New" pitchFamily="49" charset="0"/>
                <a:cs typeface="Courier New" pitchFamily="49" charset="0"/>
              </a:rPr>
              <a:t>a6c matched in '123 a6c'</a:t>
            </a:r>
          </a:p>
          <a:p>
            <a:r>
              <a:rPr lang="en-US" sz="1200" dirty="0">
                <a:solidFill>
                  <a:schemeClr val="tx1"/>
                </a:solidFill>
                <a:latin typeface="Courier New" pitchFamily="49" charset="0"/>
                <a:cs typeface="Courier New" pitchFamily="49" charset="0"/>
              </a:rPr>
              <a:t>a5b matched in 'a5b'</a:t>
            </a:r>
          </a:p>
          <a:p>
            <a:r>
              <a:rPr lang="en-US" sz="1200" dirty="0">
                <a:solidFill>
                  <a:schemeClr val="tx1"/>
                </a:solidFill>
                <a:latin typeface="Courier New" pitchFamily="49" charset="0"/>
                <a:cs typeface="Courier New" pitchFamily="49" charset="0"/>
              </a:rPr>
              <a:t>a5x matched in 'a5xb'</a:t>
            </a:r>
          </a:p>
        </p:txBody>
      </p:sp>
      <p:sp>
        <p:nvSpPr>
          <p:cNvPr id="7" name="TextBox 6"/>
          <p:cNvSpPr txBox="1"/>
          <p:nvPr/>
        </p:nvSpPr>
        <p:spPr>
          <a:xfrm>
            <a:off x="2819400" y="4724401"/>
            <a:ext cx="37338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a:t>
            </a:r>
            <a:r>
              <a:rPr lang="en-US" sz="1200" dirty="0">
                <a:latin typeface="Courier New" pitchFamily="49" charset="0"/>
                <a:cs typeface="Courier New" pitchFamily="49" charset="0"/>
              </a:rPr>
              <a:t>[^0-9][^0-9]', item)</a:t>
            </a:r>
          </a:p>
        </p:txBody>
      </p:sp>
      <p:sp>
        <p:nvSpPr>
          <p:cNvPr id="8" name="TextBox 7"/>
          <p:cNvSpPr txBox="1"/>
          <p:nvPr/>
        </p:nvSpPr>
        <p:spPr>
          <a:xfrm>
            <a:off x="4343400" y="51816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Metacharacters</a:t>
            </a:r>
            <a:r>
              <a:rPr lang="en-US" dirty="0"/>
              <a:t>: Examples</a:t>
            </a:r>
          </a:p>
        </p:txBody>
      </p:sp>
      <p:sp>
        <p:nvSpPr>
          <p:cNvPr id="3" name="TextBox 2"/>
          <p:cNvSpPr txBox="1"/>
          <p:nvPr/>
        </p:nvSpPr>
        <p:spPr>
          <a:xfrm>
            <a:off x="2819400" y="16764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(r'[0-9]\+[0-9]', item)</a:t>
            </a:r>
          </a:p>
        </p:txBody>
      </p:sp>
      <p:sp>
        <p:nvSpPr>
          <p:cNvPr id="4" name="TextBox 3"/>
          <p:cNvSpPr txBox="1"/>
          <p:nvPr/>
        </p:nvSpPr>
        <p:spPr>
          <a:xfrm>
            <a:off x="4343400" y="2057401"/>
            <a:ext cx="4800600"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3+2 matched in '3+2=5'</a:t>
            </a:r>
          </a:p>
        </p:txBody>
      </p:sp>
      <p:sp>
        <p:nvSpPr>
          <p:cNvPr id="5" name="TextBox 4"/>
          <p:cNvSpPr txBox="1"/>
          <p:nvPr/>
        </p:nvSpPr>
        <p:spPr>
          <a:xfrm>
            <a:off x="2819400" y="3048001"/>
            <a:ext cx="37338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(r'bc|a6', item)</a:t>
            </a:r>
          </a:p>
        </p:txBody>
      </p:sp>
      <p:sp>
        <p:nvSpPr>
          <p:cNvPr id="6" name="TextBox 5"/>
          <p:cNvSpPr txBox="1"/>
          <p:nvPr/>
        </p:nvSpPr>
        <p:spPr>
          <a:xfrm>
            <a:off x="4343400" y="3505201"/>
            <a:ext cx="48006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a6 matched in 'a6f'</a:t>
            </a:r>
          </a:p>
          <a:p>
            <a:r>
              <a:rPr lang="en-US" sz="1200" dirty="0">
                <a:solidFill>
                  <a:schemeClr val="tx1"/>
                </a:solidFill>
                <a:latin typeface="Courier New" pitchFamily="49" charset="0"/>
                <a:cs typeface="Courier New" pitchFamily="49" charset="0"/>
              </a:rPr>
              <a:t>a6 matched in '123 a6c'</a:t>
            </a:r>
          </a:p>
          <a:p>
            <a:r>
              <a:rPr lang="en-US" sz="1200" dirty="0" err="1">
                <a:solidFill>
                  <a:schemeClr val="tx1"/>
                </a:solidFill>
                <a:latin typeface="Courier New" pitchFamily="49" charset="0"/>
                <a:cs typeface="Courier New" pitchFamily="49" charset="0"/>
              </a:rPr>
              <a:t>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94A3A85-83D2-4880-9A81-2C95BDC75E50}"/>
              </a:ext>
            </a:extLst>
          </p:cNvPr>
          <p:cNvSpPr/>
          <p:nvPr/>
        </p:nvSpPr>
        <p:spPr>
          <a:xfrm>
            <a:off x="8237989" y="2902591"/>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0135939E-B044-4E1D-9BB1-25FF3556F3BC}"/>
              </a:ext>
            </a:extLst>
          </p:cNvPr>
          <p:cNvSpPr/>
          <p:nvPr/>
        </p:nvSpPr>
        <p:spPr>
          <a:xfrm>
            <a:off x="1468073" y="3313651"/>
            <a:ext cx="5008228" cy="18791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B7816568-2999-4845-955B-0B3CBC2B6A54}"/>
              </a:ext>
            </a:extLst>
          </p:cNvPr>
          <p:cNvSpPr>
            <a:spLocks noGrp="1"/>
          </p:cNvSpPr>
          <p:nvPr>
            <p:ph type="title"/>
          </p:nvPr>
        </p:nvSpPr>
        <p:spPr/>
        <p:txBody>
          <a:bodyPr/>
          <a:lstStyle/>
          <a:p>
            <a:r>
              <a:rPr lang="en-IN" dirty="0"/>
              <a:t>But why “object-oriented” ness in programming</a:t>
            </a:r>
          </a:p>
        </p:txBody>
      </p:sp>
      <p:sp>
        <p:nvSpPr>
          <p:cNvPr id="3" name="Content Placeholder 2">
            <a:extLst>
              <a:ext uri="{FF2B5EF4-FFF2-40B4-BE49-F238E27FC236}">
                <a16:creationId xmlns:a16="http://schemas.microsoft.com/office/drawing/2014/main" id="{F278E072-52E1-4FED-A202-00443D76DDA6}"/>
              </a:ext>
            </a:extLst>
          </p:cNvPr>
          <p:cNvSpPr>
            <a:spLocks noGrp="1"/>
          </p:cNvSpPr>
          <p:nvPr>
            <p:ph idx="1"/>
          </p:nvPr>
        </p:nvSpPr>
        <p:spPr/>
        <p:txBody>
          <a:bodyPr/>
          <a:lstStyle/>
          <a:p>
            <a:r>
              <a:rPr lang="en-IN" dirty="0"/>
              <a:t>Combine/associate the data and relevant functions in a single entity</a:t>
            </a:r>
          </a:p>
          <a:p>
            <a:pPr marL="0" indent="0">
              <a:buNone/>
            </a:pPr>
            <a:endParaRPr lang="en-IN" dirty="0"/>
          </a:p>
          <a:p>
            <a:pPr marL="0" indent="0">
              <a:buNone/>
            </a:pPr>
            <a:r>
              <a:rPr lang="en-IN" dirty="0"/>
              <a:t>Ram</a:t>
            </a:r>
          </a:p>
          <a:p>
            <a:pPr marL="0" indent="0">
              <a:buNone/>
            </a:pPr>
            <a:r>
              <a:rPr lang="en-IN" dirty="0"/>
              <a:t>			Play                                    Pizza</a:t>
            </a:r>
          </a:p>
          <a:p>
            <a:pPr marL="0" indent="0">
              <a:buNone/>
            </a:pPr>
            <a:r>
              <a:rPr lang="en-IN" dirty="0"/>
              <a:t>           		eat                                      home</a:t>
            </a:r>
          </a:p>
          <a:p>
            <a:pPr marL="0" indent="0">
              <a:buNone/>
            </a:pPr>
            <a:r>
              <a:rPr lang="en-IN" dirty="0"/>
              <a:t>           		go                                       tennis</a:t>
            </a:r>
          </a:p>
        </p:txBody>
      </p:sp>
      <p:sp>
        <p:nvSpPr>
          <p:cNvPr id="11" name="Rectangle 10">
            <a:extLst>
              <a:ext uri="{FF2B5EF4-FFF2-40B4-BE49-F238E27FC236}">
                <a16:creationId xmlns:a16="http://schemas.microsoft.com/office/drawing/2014/main" id="{EE0E52A4-76F4-4E93-9DE9-91E37ABB9E82}"/>
              </a:ext>
            </a:extLst>
          </p:cNvPr>
          <p:cNvSpPr/>
          <p:nvPr/>
        </p:nvSpPr>
        <p:spPr>
          <a:xfrm>
            <a:off x="8506437" y="306198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12" name="Rectangle 11">
            <a:extLst>
              <a:ext uri="{FF2B5EF4-FFF2-40B4-BE49-F238E27FC236}">
                <a16:creationId xmlns:a16="http://schemas.microsoft.com/office/drawing/2014/main" id="{65C91E6F-E084-4240-B374-591EC80EEF03}"/>
              </a:ext>
            </a:extLst>
          </p:cNvPr>
          <p:cNvSpPr/>
          <p:nvPr/>
        </p:nvSpPr>
        <p:spPr>
          <a:xfrm>
            <a:off x="8514826" y="338146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13" name="Rectangle 12">
            <a:extLst>
              <a:ext uri="{FF2B5EF4-FFF2-40B4-BE49-F238E27FC236}">
                <a16:creationId xmlns:a16="http://schemas.microsoft.com/office/drawing/2014/main" id="{88B4564A-EB0A-4606-8ED8-58DB94E91173}"/>
              </a:ext>
            </a:extLst>
          </p:cNvPr>
          <p:cNvSpPr/>
          <p:nvPr/>
        </p:nvSpPr>
        <p:spPr>
          <a:xfrm>
            <a:off x="8514826" y="374962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14" name="Rectangle 13">
            <a:extLst>
              <a:ext uri="{FF2B5EF4-FFF2-40B4-BE49-F238E27FC236}">
                <a16:creationId xmlns:a16="http://schemas.microsoft.com/office/drawing/2014/main" id="{5F4FFA51-C5E2-4685-9F14-398E97DF7E75}"/>
              </a:ext>
            </a:extLst>
          </p:cNvPr>
          <p:cNvSpPr/>
          <p:nvPr/>
        </p:nvSpPr>
        <p:spPr>
          <a:xfrm>
            <a:off x="8514826" y="436780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5" name="Rectangle 14">
            <a:extLst>
              <a:ext uri="{FF2B5EF4-FFF2-40B4-BE49-F238E27FC236}">
                <a16:creationId xmlns:a16="http://schemas.microsoft.com/office/drawing/2014/main" id="{77EE7622-A754-4889-AC9C-F95629D40503}"/>
              </a:ext>
            </a:extLst>
          </p:cNvPr>
          <p:cNvSpPr/>
          <p:nvPr/>
        </p:nvSpPr>
        <p:spPr>
          <a:xfrm>
            <a:off x="8514826" y="475440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6" name="Rectangle 15">
            <a:extLst>
              <a:ext uri="{FF2B5EF4-FFF2-40B4-BE49-F238E27FC236}">
                <a16:creationId xmlns:a16="http://schemas.microsoft.com/office/drawing/2014/main" id="{E58408C7-1ED3-4F9E-B752-3D7F77250F2A}"/>
              </a:ext>
            </a:extLst>
          </p:cNvPr>
          <p:cNvSpPr/>
          <p:nvPr/>
        </p:nvSpPr>
        <p:spPr>
          <a:xfrm>
            <a:off x="8514826" y="510209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7" name="Rectangle 16">
            <a:extLst>
              <a:ext uri="{FF2B5EF4-FFF2-40B4-BE49-F238E27FC236}">
                <a16:creationId xmlns:a16="http://schemas.microsoft.com/office/drawing/2014/main" id="{DD5AF9C6-F170-4535-B796-93AB570D0F72}"/>
              </a:ext>
            </a:extLst>
          </p:cNvPr>
          <p:cNvSpPr/>
          <p:nvPr/>
        </p:nvSpPr>
        <p:spPr>
          <a:xfrm>
            <a:off x="9798341" y="5559040"/>
            <a:ext cx="1073791" cy="25166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dirty="0"/>
              <a:t>Function</a:t>
            </a:r>
          </a:p>
        </p:txBody>
      </p:sp>
      <p:sp>
        <p:nvSpPr>
          <p:cNvPr id="18" name="Rectangle 17">
            <a:extLst>
              <a:ext uri="{FF2B5EF4-FFF2-40B4-BE49-F238E27FC236}">
                <a16:creationId xmlns:a16="http://schemas.microsoft.com/office/drawing/2014/main" id="{0DC5FD6C-198C-495A-ADBC-E792F15CD9F7}"/>
              </a:ext>
            </a:extLst>
          </p:cNvPr>
          <p:cNvSpPr/>
          <p:nvPr/>
        </p:nvSpPr>
        <p:spPr>
          <a:xfrm>
            <a:off x="8861570" y="5959200"/>
            <a:ext cx="1073791" cy="25166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dirty="0"/>
              <a:t>Function</a:t>
            </a:r>
          </a:p>
        </p:txBody>
      </p:sp>
      <p:cxnSp>
        <p:nvCxnSpPr>
          <p:cNvPr id="6" name="Straight Arrow Connector 5">
            <a:extLst>
              <a:ext uri="{FF2B5EF4-FFF2-40B4-BE49-F238E27FC236}">
                <a16:creationId xmlns:a16="http://schemas.microsoft.com/office/drawing/2014/main" id="{18D8E258-4CAD-4470-AAE2-5E108AE2CC10}"/>
              </a:ext>
            </a:extLst>
          </p:cNvPr>
          <p:cNvCxnSpPr>
            <a:cxnSpLocks/>
          </p:cNvCxnSpPr>
          <p:nvPr/>
        </p:nvCxnSpPr>
        <p:spPr>
          <a:xfrm>
            <a:off x="2692913" y="3607805"/>
            <a:ext cx="2282755" cy="7599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648FF51D-A17D-43DF-A53B-E8E89B9E5D67}"/>
              </a:ext>
            </a:extLst>
          </p:cNvPr>
          <p:cNvCxnSpPr>
            <a:cxnSpLocks/>
          </p:cNvCxnSpPr>
          <p:nvPr/>
        </p:nvCxnSpPr>
        <p:spPr>
          <a:xfrm flipV="1">
            <a:off x="2467992" y="3940854"/>
            <a:ext cx="2507676" cy="3880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a:extLst>
              <a:ext uri="{FF2B5EF4-FFF2-40B4-BE49-F238E27FC236}">
                <a16:creationId xmlns:a16="http://schemas.microsoft.com/office/drawing/2014/main" id="{165FF5C4-8AC2-4AFA-AFF0-B6BC1ABF0232}"/>
              </a:ext>
            </a:extLst>
          </p:cNvPr>
          <p:cNvCxnSpPr>
            <a:cxnSpLocks/>
          </p:cNvCxnSpPr>
          <p:nvPr/>
        </p:nvCxnSpPr>
        <p:spPr>
          <a:xfrm flipV="1">
            <a:off x="2521592" y="3633132"/>
            <a:ext cx="2454076" cy="33044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47452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Default Character Class</a:t>
            </a:r>
          </a:p>
        </p:txBody>
      </p:sp>
      <p:sp>
        <p:nvSpPr>
          <p:cNvPr id="3" name="Content Placeholder 2"/>
          <p:cNvSpPr>
            <a:spLocks noGrp="1"/>
          </p:cNvSpPr>
          <p:nvPr>
            <p:ph idx="1"/>
          </p:nvPr>
        </p:nvSpPr>
        <p:spPr>
          <a:xfrm>
            <a:off x="1981200" y="1600202"/>
            <a:ext cx="8229600" cy="1295399"/>
          </a:xfrm>
        </p:spPr>
        <p:txBody>
          <a:bodyPr>
            <a:normAutofit fontScale="92500"/>
          </a:bodyPr>
          <a:lstStyle/>
          <a:p>
            <a:r>
              <a:rPr lang="en-US" sz="2400" dirty="0"/>
              <a:t>Default character class is a special predefined characters as shorthand for these character classes. The default characters are shown in the following table:</a:t>
            </a:r>
          </a:p>
        </p:txBody>
      </p:sp>
      <p:graphicFrame>
        <p:nvGraphicFramePr>
          <p:cNvPr id="4" name="Table 3"/>
          <p:cNvGraphicFramePr>
            <a:graphicFrameLocks noGrp="1"/>
          </p:cNvGraphicFramePr>
          <p:nvPr>
            <p:extLst>
              <p:ext uri="{D42A27DB-BD31-4B8C-83A1-F6EECF244321}">
                <p14:modId xmlns:p14="http://schemas.microsoft.com/office/powerpoint/2010/main" val="1490972105"/>
              </p:ext>
            </p:extLst>
          </p:nvPr>
        </p:nvGraphicFramePr>
        <p:xfrm>
          <a:off x="2286000" y="3276600"/>
          <a:ext cx="7543800" cy="2097024"/>
        </p:xfrm>
        <a:graphic>
          <a:graphicData uri="http://schemas.openxmlformats.org/drawingml/2006/table">
            <a:tbl>
              <a:tblPr firstRow="1" bandRow="1">
                <a:tableStyleId>{5C22544A-7EE6-4342-B048-85BDC9FD1C3A}</a:tableStyleId>
              </a:tblPr>
              <a:tblGrid>
                <a:gridCol w="2197223">
                  <a:extLst>
                    <a:ext uri="{9D8B030D-6E8A-4147-A177-3AD203B41FA5}">
                      <a16:colId xmlns:a16="http://schemas.microsoft.com/office/drawing/2014/main" val="20000"/>
                    </a:ext>
                  </a:extLst>
                </a:gridCol>
                <a:gridCol w="1574677">
                  <a:extLst>
                    <a:ext uri="{9D8B030D-6E8A-4147-A177-3AD203B41FA5}">
                      <a16:colId xmlns:a16="http://schemas.microsoft.com/office/drawing/2014/main" val="20001"/>
                    </a:ext>
                  </a:extLst>
                </a:gridCol>
                <a:gridCol w="1428195">
                  <a:extLst>
                    <a:ext uri="{9D8B030D-6E8A-4147-A177-3AD203B41FA5}">
                      <a16:colId xmlns:a16="http://schemas.microsoft.com/office/drawing/2014/main" val="20002"/>
                    </a:ext>
                  </a:extLst>
                </a:gridCol>
                <a:gridCol w="2343705">
                  <a:extLst>
                    <a:ext uri="{9D8B030D-6E8A-4147-A177-3AD203B41FA5}">
                      <a16:colId xmlns:a16="http://schemas.microsoft.com/office/drawing/2014/main" val="20003"/>
                    </a:ext>
                  </a:extLst>
                </a:gridCol>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Predefined </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Character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Character Class</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Negated Character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Negated Class</a:t>
                      </a:r>
                    </a:p>
                  </a:txBody>
                  <a:tcPr marL="73152" marR="73152" marT="73152" marB="73152" horzOverflow="overflow"/>
                </a:tc>
                <a:extLst>
                  <a:ext uri="{0D108BD9-81ED-4DB2-BD59-A6C34878D82A}">
                    <a16:rowId xmlns:a16="http://schemas.microsoft.com/office/drawing/2014/main" val="10000"/>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\d</a:t>
                      </a:r>
                      <a:r>
                        <a:rPr kumimoji="0" lang="en-US" sz="1600" b="0" i="0" u="none" strike="noStrike" kern="1200" cap="none" normalizeH="0" baseline="0" dirty="0">
                          <a:ln>
                            <a:noFill/>
                          </a:ln>
                          <a:solidFill>
                            <a:schemeClr val="tx1"/>
                          </a:solidFill>
                          <a:effectLst/>
                          <a:latin typeface="+mj-lt"/>
                          <a:ea typeface="+mn-ea"/>
                          <a:cs typeface="+mn-cs"/>
                        </a:rPr>
                        <a:t> (digit)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[0-9]</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\D</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[^0-9]</a:t>
                      </a:r>
                    </a:p>
                  </a:txBody>
                  <a:tcPr marL="73152" marR="73152" marT="73152" marB="73152" horzOverflow="overflow"/>
                </a:tc>
                <a:extLst>
                  <a:ext uri="{0D108BD9-81ED-4DB2-BD59-A6C34878D82A}">
                    <a16:rowId xmlns:a16="http://schemas.microsoft.com/office/drawing/2014/main" val="10001"/>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\w </a:t>
                      </a:r>
                      <a:r>
                        <a:rPr kumimoji="0" lang="en-US" sz="1600" b="0" i="0" u="none" strike="noStrike" kern="1200" cap="none" normalizeH="0" baseline="0" dirty="0">
                          <a:ln>
                            <a:noFill/>
                          </a:ln>
                          <a:solidFill>
                            <a:schemeClr val="tx1"/>
                          </a:solidFill>
                          <a:effectLst/>
                          <a:latin typeface="+mj-lt"/>
                          <a:ea typeface="+mn-ea"/>
                          <a:cs typeface="+mn-cs"/>
                        </a:rPr>
                        <a:t>(word-building char)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[a-zA-Z0-9_]</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\W</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[^a-zA-Z0-9_]</a:t>
                      </a:r>
                    </a:p>
                  </a:txBody>
                  <a:tcPr marL="73152" marR="73152" marT="73152" marB="73152" horzOverflow="overflow"/>
                </a:tc>
                <a:extLst>
                  <a:ext uri="{0D108BD9-81ED-4DB2-BD59-A6C34878D82A}">
                    <a16:rowId xmlns:a16="http://schemas.microsoft.com/office/drawing/2014/main" val="10002"/>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\s </a:t>
                      </a:r>
                      <a:r>
                        <a:rPr kumimoji="0" lang="en-US" sz="1600" b="0" i="0" u="none" strike="noStrike" kern="1200" cap="none" normalizeH="0" baseline="0" dirty="0">
                          <a:ln>
                            <a:noFill/>
                          </a:ln>
                          <a:solidFill>
                            <a:schemeClr val="tx1"/>
                          </a:solidFill>
                          <a:effectLst/>
                          <a:latin typeface="+mj-lt"/>
                          <a:ea typeface="+mn-ea"/>
                          <a:cs typeface="+mn-cs"/>
                        </a:rPr>
                        <a:t>(white space)</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[\r\t\n\f]</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\S</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[^\r\t\n\f]</a:t>
                      </a:r>
                    </a:p>
                  </a:txBody>
                  <a:tcPr marL="73152" marR="73152" marT="73152" marB="73152" horzOverflow="overflow"/>
                </a:tc>
                <a:extLst>
                  <a:ext uri="{0D108BD9-81ED-4DB2-BD59-A6C34878D82A}">
                    <a16:rowId xmlns:a16="http://schemas.microsoft.com/office/drawing/2014/main" val="10003"/>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8229600" cy="1143000"/>
          </a:xfrm>
        </p:spPr>
        <p:txBody>
          <a:bodyPr/>
          <a:lstStyle/>
          <a:p>
            <a:pPr algn="l"/>
            <a:r>
              <a:rPr lang="en-US" dirty="0"/>
              <a:t>Default Character Class</a:t>
            </a:r>
          </a:p>
        </p:txBody>
      </p:sp>
      <p:sp>
        <p:nvSpPr>
          <p:cNvPr id="4" name="TextBox 3"/>
          <p:cNvSpPr txBox="1"/>
          <p:nvPr/>
        </p:nvSpPr>
        <p:spPr>
          <a:xfrm>
            <a:off x="2819400" y="16764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a:t>
            </a:r>
            <a:r>
              <a:rPr lang="en-US" sz="1200" dirty="0">
                <a:latin typeface="Courier New" pitchFamily="49" charset="0"/>
                <a:cs typeface="Courier New" pitchFamily="49" charset="0"/>
              </a:rPr>
              <a:t>\D\D', item)</a:t>
            </a:r>
          </a:p>
        </p:txBody>
      </p:sp>
      <p:sp>
        <p:nvSpPr>
          <p:cNvPr id="5" name="TextBox 4"/>
          <p:cNvSpPr txBox="1"/>
          <p:nvPr/>
        </p:nvSpPr>
        <p:spPr>
          <a:xfrm>
            <a:off x="4343400" y="20574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
        <p:nvSpPr>
          <p:cNvPr id="6" name="TextBox 5"/>
          <p:cNvSpPr txBox="1"/>
          <p:nvPr/>
        </p:nvSpPr>
        <p:spPr>
          <a:xfrm>
            <a:off x="2819400" y="3048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(r'...\s.', item)</a:t>
            </a:r>
          </a:p>
        </p:txBody>
      </p:sp>
      <p:sp>
        <p:nvSpPr>
          <p:cNvPr id="7" name="TextBox 6"/>
          <p:cNvSpPr txBox="1"/>
          <p:nvPr/>
        </p:nvSpPr>
        <p:spPr>
          <a:xfrm>
            <a:off x="4343400" y="34290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123 a matched in '123 a6c'</a:t>
            </a:r>
          </a:p>
          <a:p>
            <a:r>
              <a:rPr lang="en-US" sz="1200" dirty="0">
                <a:solidFill>
                  <a:schemeClr val="tx1"/>
                </a:solidFill>
                <a:latin typeface="Courier New" pitchFamily="49" charset="0"/>
                <a:cs typeface="Courier New" pitchFamily="49" charset="0"/>
              </a:rPr>
              <a:t>def g matched in 'def </a:t>
            </a:r>
            <a:r>
              <a:rPr lang="en-US" sz="1200" dirty="0" err="1">
                <a:solidFill>
                  <a:schemeClr val="tx1"/>
                </a:solidFill>
                <a:latin typeface="Courier New" pitchFamily="49" charset="0"/>
                <a:cs typeface="Courier New" pitchFamily="49" charset="0"/>
              </a:rPr>
              <a:t>ghi</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Anchors</a:t>
            </a:r>
          </a:p>
        </p:txBody>
      </p:sp>
      <p:sp>
        <p:nvSpPr>
          <p:cNvPr id="3" name="Content Placeholder 2"/>
          <p:cNvSpPr>
            <a:spLocks noGrp="1"/>
          </p:cNvSpPr>
          <p:nvPr>
            <p:ph idx="1"/>
          </p:nvPr>
        </p:nvSpPr>
        <p:spPr>
          <a:xfrm>
            <a:off x="1981200" y="1600201"/>
            <a:ext cx="8229600" cy="1600200"/>
          </a:xfrm>
        </p:spPr>
        <p:txBody>
          <a:bodyPr/>
          <a:lstStyle/>
          <a:p>
            <a:r>
              <a:rPr lang="en-US" sz="2400" dirty="0"/>
              <a:t>Anchors determine the edges of the search patterns. Patterns may be anchored to the start or end of strings or words as well as lines. The anchor characters are shown in the following table:</a:t>
            </a:r>
          </a:p>
          <a:p>
            <a:endParaRPr lang="en-US" dirty="0"/>
          </a:p>
        </p:txBody>
      </p:sp>
      <p:graphicFrame>
        <p:nvGraphicFramePr>
          <p:cNvPr id="4" name="Table 3"/>
          <p:cNvGraphicFramePr>
            <a:graphicFrameLocks noGrp="1"/>
          </p:cNvGraphicFramePr>
          <p:nvPr/>
        </p:nvGraphicFramePr>
        <p:xfrm>
          <a:off x="2438400" y="3276600"/>
          <a:ext cx="7620000" cy="26822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bg1"/>
                          </a:solidFill>
                          <a:effectLst/>
                          <a:latin typeface="Arial" pitchFamily="34" charset="0"/>
                        </a:rPr>
                        <a:t>Anchor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bg1"/>
                          </a:solidFill>
                          <a:effectLst/>
                          <a:latin typeface="Arial" pitchFamily="34" charset="0"/>
                        </a:rPr>
                        <a:t>Description</a:t>
                      </a:r>
                    </a:p>
                  </a:txBody>
                  <a:tcPr marL="73152" marR="73152" marT="73152" marB="73152" horzOverflow="overflow"/>
                </a:tc>
                <a:extLst>
                  <a:ext uri="{0D108BD9-81ED-4DB2-BD59-A6C34878D82A}">
                    <a16:rowId xmlns:a16="http://schemas.microsoft.com/office/drawing/2014/main" val="10000"/>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beginning of the line</a:t>
                      </a:r>
                    </a:p>
                  </a:txBody>
                  <a:tcPr marL="73152" marR="73152" marT="73152" marB="73152" horzOverflow="overflow"/>
                </a:tc>
                <a:extLst>
                  <a:ext uri="{0D108BD9-81ED-4DB2-BD59-A6C34878D82A}">
                    <a16:rowId xmlns:a16="http://schemas.microsoft.com/office/drawing/2014/main" val="10001"/>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end of the line</a:t>
                      </a:r>
                    </a:p>
                  </a:txBody>
                  <a:tcPr marL="73152" marR="73152" marT="73152" marB="73152" horzOverflow="overflow"/>
                </a:tc>
                <a:extLst>
                  <a:ext uri="{0D108BD9-81ED-4DB2-BD59-A6C34878D82A}">
                    <a16:rowId xmlns:a16="http://schemas.microsoft.com/office/drawing/2014/main" val="10002"/>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\b</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A word boundary. To delimit a word, put </a:t>
                      </a:r>
                      <a:r>
                        <a:rPr kumimoji="0" lang="en-US" sz="1600" b="0" i="0" u="none" strike="noStrike" cap="none" normalizeH="0" baseline="0" dirty="0">
                          <a:ln>
                            <a:noFill/>
                          </a:ln>
                          <a:solidFill>
                            <a:schemeClr val="tx1"/>
                          </a:solidFill>
                          <a:effectLst/>
                          <a:latin typeface="Courier New"/>
                        </a:rPr>
                        <a:t>\b</a:t>
                      </a:r>
                      <a:r>
                        <a:rPr kumimoji="0" lang="en-US" sz="1600" b="0" i="0" u="none" strike="noStrike" cap="none" normalizeH="0" baseline="0" dirty="0">
                          <a:ln>
                            <a:noFill/>
                          </a:ln>
                          <a:solidFill>
                            <a:schemeClr val="tx1"/>
                          </a:solidFill>
                          <a:effectLst/>
                          <a:latin typeface="+mn-lt"/>
                        </a:rPr>
                        <a:t> in the front and at the end of the pattern. A word is everything that consists of </a:t>
                      </a:r>
                      <a:r>
                        <a:rPr kumimoji="0" lang="en-US" sz="1600" b="0" i="0" u="none" strike="noStrike" cap="none" normalizeH="0" baseline="0" dirty="0">
                          <a:ln>
                            <a:noFill/>
                          </a:ln>
                          <a:solidFill>
                            <a:schemeClr val="tx1"/>
                          </a:solidFill>
                          <a:effectLst/>
                          <a:latin typeface="Courier New"/>
                        </a:rPr>
                        <a:t>\w</a:t>
                      </a:r>
                      <a:r>
                        <a:rPr kumimoji="0" lang="en-US" sz="1600" b="0" i="0" u="none" strike="noStrike" cap="none" normalizeH="0" baseline="0" dirty="0">
                          <a:ln>
                            <a:noFill/>
                          </a:ln>
                          <a:solidFill>
                            <a:schemeClr val="tx1"/>
                          </a:solidFill>
                          <a:effectLst/>
                          <a:latin typeface="+mn-lt"/>
                        </a:rPr>
                        <a:t> characters that ends before </a:t>
                      </a:r>
                      <a:r>
                        <a:rPr kumimoji="0" lang="en-US" sz="1600" b="0" i="0" u="none" strike="noStrike" cap="none" normalizeH="0" baseline="0" dirty="0">
                          <a:ln>
                            <a:noFill/>
                          </a:ln>
                          <a:solidFill>
                            <a:schemeClr val="tx1"/>
                          </a:solidFill>
                          <a:effectLst/>
                          <a:latin typeface="Arial" pitchFamily="34" charset="0"/>
                          <a:cs typeface="Arial" pitchFamily="34" charset="0"/>
                        </a:rPr>
                        <a:t>a </a:t>
                      </a:r>
                      <a:r>
                        <a:rPr kumimoji="0" lang="en-US" sz="1600" b="0" i="0" u="none" strike="noStrike" cap="none" normalizeH="0" baseline="0" dirty="0">
                          <a:ln>
                            <a:noFill/>
                          </a:ln>
                          <a:solidFill>
                            <a:schemeClr val="tx1"/>
                          </a:solidFill>
                          <a:effectLst/>
                          <a:latin typeface="Courier New"/>
                        </a:rPr>
                        <a:t>\W</a:t>
                      </a:r>
                      <a:r>
                        <a:rPr kumimoji="0" lang="en-US" sz="1600" b="0" i="0" u="none" strike="noStrike" cap="none" normalizeH="0" baseline="0" dirty="0">
                          <a:ln>
                            <a:noFill/>
                          </a:ln>
                          <a:solidFill>
                            <a:schemeClr val="tx1"/>
                          </a:solidFill>
                          <a:effectLst/>
                          <a:latin typeface="+mn-lt"/>
                        </a:rPr>
                        <a:t> character or </a:t>
                      </a:r>
                      <a:r>
                        <a:rPr kumimoji="0" lang="en-US" sz="1600" b="0" i="0" u="none" strike="noStrike" cap="none" normalizeH="0" baseline="0" dirty="0">
                          <a:ln>
                            <a:noFill/>
                          </a:ln>
                          <a:solidFill>
                            <a:schemeClr val="tx1"/>
                          </a:solidFill>
                          <a:effectLst/>
                          <a:latin typeface="Courier New"/>
                        </a:rPr>
                        <a:t>newline</a:t>
                      </a:r>
                      <a:r>
                        <a:rPr kumimoji="0" lang="en-US" sz="1600" b="0" i="0" u="none" strike="noStrike" cap="none" normalizeH="0" baseline="0" dirty="0">
                          <a:ln>
                            <a:noFill/>
                          </a:ln>
                          <a:solidFill>
                            <a:schemeClr val="tx1"/>
                          </a:solidFill>
                          <a:effectLst/>
                          <a:latin typeface="+mn-lt"/>
                        </a:rPr>
                        <a:t>.</a:t>
                      </a:r>
                    </a:p>
                  </a:txBody>
                  <a:tcPr marL="73152" marR="73152" marT="73152" marB="73152" horzOverflow="overflow"/>
                </a:tc>
                <a:extLst>
                  <a:ext uri="{0D108BD9-81ED-4DB2-BD59-A6C34878D82A}">
                    <a16:rowId xmlns:a16="http://schemas.microsoft.com/office/drawing/2014/main" val="10003"/>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\B</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This is the opposite of </a:t>
                      </a:r>
                      <a:r>
                        <a:rPr kumimoji="0" lang="en-US" sz="1600" b="0" i="0" u="none" strike="noStrike" cap="none" normalizeH="0" baseline="0" dirty="0">
                          <a:ln>
                            <a:noFill/>
                          </a:ln>
                          <a:solidFill>
                            <a:schemeClr val="tx1"/>
                          </a:solidFill>
                          <a:effectLst/>
                          <a:latin typeface="Courier New"/>
                        </a:rPr>
                        <a:t>\b</a:t>
                      </a:r>
                      <a:r>
                        <a:rPr kumimoji="0" lang="en-US" sz="1600" b="0" i="0" u="none" strike="noStrike" cap="none" normalizeH="0" baseline="0" dirty="0">
                          <a:ln>
                            <a:noFill/>
                          </a:ln>
                          <a:solidFill>
                            <a:schemeClr val="tx1"/>
                          </a:solidFill>
                          <a:effectLst/>
                          <a:latin typeface="+mn-lt"/>
                        </a:rPr>
                        <a:t>, which specifies that the word does not end at this point.</a:t>
                      </a:r>
                    </a:p>
                  </a:txBody>
                  <a:tcPr marL="73152" marR="73152" marT="73152" marB="73152" horzOverflow="overflow"/>
                </a:tc>
                <a:extLst>
                  <a:ext uri="{0D108BD9-81ED-4DB2-BD59-A6C34878D82A}">
                    <a16:rowId xmlns:a16="http://schemas.microsoft.com/office/drawing/2014/main" val="10004"/>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Anchors: Examples</a:t>
            </a:r>
          </a:p>
        </p:txBody>
      </p:sp>
      <p:sp>
        <p:nvSpPr>
          <p:cNvPr id="4" name="TextBox 3"/>
          <p:cNvSpPr txBox="1"/>
          <p:nvPr/>
        </p:nvSpPr>
        <p:spPr>
          <a:xfrm>
            <a:off x="2362200" y="1524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(r'a6', item)</a:t>
            </a:r>
          </a:p>
        </p:txBody>
      </p:sp>
      <p:sp>
        <p:nvSpPr>
          <p:cNvPr id="5" name="TextBox 4"/>
          <p:cNvSpPr txBox="1"/>
          <p:nvPr/>
        </p:nvSpPr>
        <p:spPr>
          <a:xfrm>
            <a:off x="3886200" y="19050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a6 matched in 'a6f'</a:t>
            </a:r>
          </a:p>
          <a:p>
            <a:r>
              <a:rPr lang="en-US" sz="1200" dirty="0">
                <a:solidFill>
                  <a:schemeClr val="tx1"/>
                </a:solidFill>
                <a:latin typeface="Courier New" pitchFamily="49" charset="0"/>
                <a:cs typeface="Courier New" pitchFamily="49" charset="0"/>
              </a:rPr>
              <a:t>a6 matched in '123 a6c'</a:t>
            </a:r>
          </a:p>
        </p:txBody>
      </p:sp>
      <p:sp>
        <p:nvSpPr>
          <p:cNvPr id="6" name="TextBox 5"/>
          <p:cNvSpPr txBox="1"/>
          <p:nvPr/>
        </p:nvSpPr>
        <p:spPr>
          <a:xfrm>
            <a:off x="2362200" y="25908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(r'^a6', item)</a:t>
            </a:r>
          </a:p>
        </p:txBody>
      </p:sp>
      <p:sp>
        <p:nvSpPr>
          <p:cNvPr id="7" name="TextBox 6"/>
          <p:cNvSpPr txBox="1"/>
          <p:nvPr/>
        </p:nvSpPr>
        <p:spPr>
          <a:xfrm>
            <a:off x="3886200" y="2971801"/>
            <a:ext cx="4800600"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a6 matched in 'a6f'</a:t>
            </a:r>
          </a:p>
        </p:txBody>
      </p:sp>
      <p:sp>
        <p:nvSpPr>
          <p:cNvPr id="9" name="TextBox 8"/>
          <p:cNvSpPr txBox="1"/>
          <p:nvPr/>
        </p:nvSpPr>
        <p:spPr>
          <a:xfrm>
            <a:off x="2362200" y="35814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(r'..c', item)</a:t>
            </a:r>
          </a:p>
        </p:txBody>
      </p:sp>
      <p:sp>
        <p:nvSpPr>
          <p:cNvPr id="10" name="TextBox 9"/>
          <p:cNvSpPr txBox="1"/>
          <p:nvPr/>
        </p:nvSpPr>
        <p:spPr>
          <a:xfrm>
            <a:off x="3886200" y="39624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a6c matched in '123 a6c'</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
        <p:nvSpPr>
          <p:cNvPr id="11" name="TextBox 10"/>
          <p:cNvSpPr txBox="1"/>
          <p:nvPr/>
        </p:nvSpPr>
        <p:spPr>
          <a:xfrm>
            <a:off x="2362200" y="48768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(r'..c$', item)</a:t>
            </a:r>
          </a:p>
        </p:txBody>
      </p:sp>
      <p:sp>
        <p:nvSpPr>
          <p:cNvPr id="12" name="TextBox 11"/>
          <p:cNvSpPr txBox="1"/>
          <p:nvPr/>
        </p:nvSpPr>
        <p:spPr>
          <a:xfrm>
            <a:off x="3886200" y="52578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a6c matched in '123 a6c'</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Anchors: Examples</a:t>
            </a:r>
          </a:p>
        </p:txBody>
      </p:sp>
      <p:sp>
        <p:nvSpPr>
          <p:cNvPr id="4" name="TextBox 3"/>
          <p:cNvSpPr txBox="1"/>
          <p:nvPr/>
        </p:nvSpPr>
        <p:spPr>
          <a:xfrm>
            <a:off x="2362200" y="1524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r'ab</a:t>
            </a:r>
            <a:r>
              <a:rPr lang="en-US" sz="1200" dirty="0">
                <a:latin typeface="Courier New" pitchFamily="49" charset="0"/>
                <a:cs typeface="Courier New" pitchFamily="49" charset="0"/>
              </a:rPr>
              <a:t>\b', item)</a:t>
            </a:r>
          </a:p>
        </p:txBody>
      </p:sp>
      <p:sp>
        <p:nvSpPr>
          <p:cNvPr id="5" name="TextBox 4"/>
          <p:cNvSpPr txBox="1"/>
          <p:nvPr/>
        </p:nvSpPr>
        <p:spPr>
          <a:xfrm>
            <a:off x="3886200" y="19050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
        <p:nvSpPr>
          <p:cNvPr id="6" name="TextBox 5"/>
          <p:cNvSpPr txBox="1"/>
          <p:nvPr/>
        </p:nvSpPr>
        <p:spPr>
          <a:xfrm>
            <a:off x="2362200" y="25908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r'ab</a:t>
            </a:r>
            <a:r>
              <a:rPr lang="en-US" sz="1200" dirty="0">
                <a:latin typeface="Courier New" pitchFamily="49" charset="0"/>
                <a:cs typeface="Courier New" pitchFamily="49" charset="0"/>
              </a:rPr>
              <a:t>\B', item)</a:t>
            </a:r>
          </a:p>
        </p:txBody>
      </p:sp>
      <p:sp>
        <p:nvSpPr>
          <p:cNvPr id="7" name="TextBox 6"/>
          <p:cNvSpPr txBox="1"/>
          <p:nvPr/>
        </p:nvSpPr>
        <p:spPr>
          <a:xfrm>
            <a:off x="3886200" y="29718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Quantifiers</a:t>
            </a:r>
          </a:p>
        </p:txBody>
      </p:sp>
      <p:sp>
        <p:nvSpPr>
          <p:cNvPr id="3" name="Content Placeholder 2"/>
          <p:cNvSpPr>
            <a:spLocks noGrp="1"/>
          </p:cNvSpPr>
          <p:nvPr>
            <p:ph idx="1"/>
          </p:nvPr>
        </p:nvSpPr>
        <p:spPr>
          <a:xfrm>
            <a:off x="1242060" y="1600201"/>
            <a:ext cx="8968740" cy="914400"/>
          </a:xfrm>
        </p:spPr>
        <p:txBody>
          <a:bodyPr/>
          <a:lstStyle/>
          <a:p>
            <a:r>
              <a:rPr lang="en-US" sz="2400" dirty="0"/>
              <a:t>To specify that a placeholder is repeated a number of times, a quantifier is used.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82148442"/>
              </p:ext>
            </p:extLst>
          </p:nvPr>
        </p:nvGraphicFramePr>
        <p:xfrm>
          <a:off x="1790700" y="2514600"/>
          <a:ext cx="7658101" cy="3364992"/>
        </p:xfrm>
        <a:graphic>
          <a:graphicData uri="http://schemas.openxmlformats.org/drawingml/2006/table">
            <a:tbl>
              <a:tblPr firstRow="1" bandRow="1">
                <a:tableStyleId>{5C22544A-7EE6-4342-B048-85BDC9FD1C3A}</a:tableStyleId>
              </a:tblPr>
              <a:tblGrid>
                <a:gridCol w="2128076">
                  <a:extLst>
                    <a:ext uri="{9D8B030D-6E8A-4147-A177-3AD203B41FA5}">
                      <a16:colId xmlns:a16="http://schemas.microsoft.com/office/drawing/2014/main" val="20000"/>
                    </a:ext>
                  </a:extLst>
                </a:gridCol>
                <a:gridCol w="5530025">
                  <a:extLst>
                    <a:ext uri="{9D8B030D-6E8A-4147-A177-3AD203B41FA5}">
                      <a16:colId xmlns:a16="http://schemas.microsoft.com/office/drawing/2014/main" val="20001"/>
                    </a:ext>
                  </a:extLst>
                </a:gridCol>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bg1"/>
                          </a:solidFill>
                          <a:effectLst/>
                          <a:latin typeface="Arial" pitchFamily="34" charset="0"/>
                        </a:rPr>
                        <a:t>Quantifier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bg1"/>
                          </a:solidFill>
                          <a:effectLst/>
                          <a:latin typeface="Arial" pitchFamily="34" charset="0"/>
                        </a:rPr>
                        <a:t>Description</a:t>
                      </a:r>
                    </a:p>
                  </a:txBody>
                  <a:tcPr marL="73152" marR="73152" marT="73152" marB="73152" horzOverflow="overflow"/>
                </a:tc>
                <a:extLst>
                  <a:ext uri="{0D108BD9-81ED-4DB2-BD59-A6C34878D82A}">
                    <a16:rowId xmlns:a16="http://schemas.microsoft.com/office/drawing/2014/main" val="10000"/>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is repeated zero or more times.</a:t>
                      </a:r>
                    </a:p>
                  </a:txBody>
                  <a:tcPr marL="73152" marR="73152" marT="73152" marB="73152" horzOverflow="overflow"/>
                </a:tc>
                <a:extLst>
                  <a:ext uri="{0D108BD9-81ED-4DB2-BD59-A6C34878D82A}">
                    <a16:rowId xmlns:a16="http://schemas.microsoft.com/office/drawing/2014/main" val="10001"/>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is repeated one or more times.</a:t>
                      </a:r>
                    </a:p>
                  </a:txBody>
                  <a:tcPr marL="73152" marR="73152" marT="73152" marB="73152" horzOverflow="overflow"/>
                </a:tc>
                <a:extLst>
                  <a:ext uri="{0D108BD9-81ED-4DB2-BD59-A6C34878D82A}">
                    <a16:rowId xmlns:a16="http://schemas.microsoft.com/office/drawing/2014/main" val="10002"/>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must appear exactly one time or not at all.</a:t>
                      </a:r>
                    </a:p>
                  </a:txBody>
                  <a:tcPr marL="73152" marR="73152" marT="73152" marB="73152" horzOverflow="overflow"/>
                </a:tc>
                <a:extLst>
                  <a:ext uri="{0D108BD9-81ED-4DB2-BD59-A6C34878D82A}">
                    <a16:rowId xmlns:a16="http://schemas.microsoft.com/office/drawing/2014/main" val="10003"/>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{n}</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appears exactly n times.</a:t>
                      </a:r>
                    </a:p>
                  </a:txBody>
                  <a:tcPr marL="73152" marR="73152" marT="73152" marB="73152" horzOverflow="overflow"/>
                </a:tc>
                <a:extLst>
                  <a:ext uri="{0D108BD9-81ED-4DB2-BD59-A6C34878D82A}">
                    <a16:rowId xmlns:a16="http://schemas.microsoft.com/office/drawing/2014/main" val="10004"/>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{m,n}</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appears from m to n times.</a:t>
                      </a:r>
                    </a:p>
                  </a:txBody>
                  <a:tcPr marL="73152" marR="73152" marT="73152" marB="73152" horzOverflow="overflow"/>
                </a:tc>
                <a:extLst>
                  <a:ext uri="{0D108BD9-81ED-4DB2-BD59-A6C34878D82A}">
                    <a16:rowId xmlns:a16="http://schemas.microsoft.com/office/drawing/2014/main" val="10005"/>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{m,}</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appears m or more times.</a:t>
                      </a:r>
                    </a:p>
                  </a:txBody>
                  <a:tcPr marL="73152" marR="73152" marT="73152" marB="73152" horzOverflow="overflow"/>
                </a:tc>
                <a:extLst>
                  <a:ext uri="{0D108BD9-81ED-4DB2-BD59-A6C34878D82A}">
                    <a16:rowId xmlns:a16="http://schemas.microsoft.com/office/drawing/2014/main" val="10006"/>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This groups characters together for use in alternation.</a:t>
                      </a:r>
                    </a:p>
                  </a:txBody>
                  <a:tcPr marL="73152" marR="73152" marT="73152" marB="73152" horzOverflow="overflow"/>
                </a:tc>
                <a:extLst>
                  <a:ext uri="{0D108BD9-81ED-4DB2-BD59-A6C34878D82A}">
                    <a16:rowId xmlns:a16="http://schemas.microsoft.com/office/drawing/2014/main" val="10007"/>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Quantifiers: Examples</a:t>
            </a:r>
          </a:p>
        </p:txBody>
      </p:sp>
      <p:sp>
        <p:nvSpPr>
          <p:cNvPr id="4" name="TextBox 3"/>
          <p:cNvSpPr txBox="1"/>
          <p:nvPr/>
        </p:nvSpPr>
        <p:spPr>
          <a:xfrm>
            <a:off x="2362200" y="1524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(r'a5555*', item)</a:t>
            </a:r>
          </a:p>
        </p:txBody>
      </p:sp>
      <p:sp>
        <p:nvSpPr>
          <p:cNvPr id="5" name="TextBox 4"/>
          <p:cNvSpPr txBox="1"/>
          <p:nvPr/>
        </p:nvSpPr>
        <p:spPr>
          <a:xfrm>
            <a:off x="3886200" y="1905001"/>
            <a:ext cx="48006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 matched in 'a555b'</a:t>
            </a:r>
          </a:p>
          <a:p>
            <a:r>
              <a:rPr lang="en-US" sz="1200" dirty="0">
                <a:solidFill>
                  <a:schemeClr val="tx1"/>
                </a:solidFill>
                <a:latin typeface="Courier New" pitchFamily="49" charset="0"/>
                <a:cs typeface="Courier New" pitchFamily="49" charset="0"/>
              </a:rPr>
              <a:t>a5555 matched in 'a5555b'</a:t>
            </a:r>
          </a:p>
          <a:p>
            <a:r>
              <a:rPr lang="en-US" sz="1200" dirty="0">
                <a:solidFill>
                  <a:schemeClr val="tx1"/>
                </a:solidFill>
                <a:latin typeface="Courier New" pitchFamily="49" charset="0"/>
                <a:cs typeface="Courier New" pitchFamily="49" charset="0"/>
              </a:rPr>
              <a:t>a55555 matched in 'a55555b'</a:t>
            </a:r>
          </a:p>
          <a:p>
            <a:r>
              <a:rPr lang="en-US" sz="1200" dirty="0">
                <a:solidFill>
                  <a:schemeClr val="tx1"/>
                </a:solidFill>
                <a:latin typeface="Courier New" pitchFamily="49" charset="0"/>
                <a:cs typeface="Courier New" pitchFamily="49" charset="0"/>
              </a:rPr>
              <a:t>a555555 matched in 'a555555b'</a:t>
            </a:r>
          </a:p>
        </p:txBody>
      </p:sp>
      <p:sp>
        <p:nvSpPr>
          <p:cNvPr id="6" name="TextBox 5"/>
          <p:cNvSpPr txBox="1"/>
          <p:nvPr/>
        </p:nvSpPr>
        <p:spPr>
          <a:xfrm>
            <a:off x="2362200" y="302485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(r'a5555+', item)</a:t>
            </a:r>
          </a:p>
        </p:txBody>
      </p:sp>
      <p:sp>
        <p:nvSpPr>
          <p:cNvPr id="7" name="TextBox 6"/>
          <p:cNvSpPr txBox="1"/>
          <p:nvPr/>
        </p:nvSpPr>
        <p:spPr>
          <a:xfrm>
            <a:off x="3886200" y="340585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a5555 matched in 'a5555b'</a:t>
            </a:r>
          </a:p>
          <a:p>
            <a:r>
              <a:rPr lang="en-US" sz="1200" dirty="0">
                <a:solidFill>
                  <a:schemeClr val="tx1"/>
                </a:solidFill>
                <a:latin typeface="Courier New" pitchFamily="49" charset="0"/>
                <a:cs typeface="Courier New" pitchFamily="49" charset="0"/>
              </a:rPr>
              <a:t>a55555 matched in 'a55555b'</a:t>
            </a:r>
          </a:p>
          <a:p>
            <a:r>
              <a:rPr lang="en-US" sz="1200" dirty="0">
                <a:solidFill>
                  <a:schemeClr val="tx1"/>
                </a:solidFill>
                <a:latin typeface="Courier New" pitchFamily="49" charset="0"/>
                <a:cs typeface="Courier New" pitchFamily="49" charset="0"/>
              </a:rPr>
              <a:t>a555555 matched in 'a555555b'</a:t>
            </a:r>
          </a:p>
        </p:txBody>
      </p:sp>
      <p:sp>
        <p:nvSpPr>
          <p:cNvPr id="8" name="TextBox 7"/>
          <p:cNvSpPr txBox="1"/>
          <p:nvPr/>
        </p:nvSpPr>
        <p:spPr>
          <a:xfrm>
            <a:off x="2362200" y="42672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(r'a5?\D', item)</a:t>
            </a:r>
          </a:p>
        </p:txBody>
      </p:sp>
      <p:sp>
        <p:nvSpPr>
          <p:cNvPr id="9" name="TextBox 8"/>
          <p:cNvSpPr txBox="1"/>
          <p:nvPr/>
        </p:nvSpPr>
        <p:spPr>
          <a:xfrm>
            <a:off x="3886200" y="4648201"/>
            <a:ext cx="4800600" cy="120032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a5e matched in 'a5e'</a:t>
            </a:r>
          </a:p>
          <a:p>
            <a:r>
              <a:rPr lang="en-US" sz="1200" dirty="0">
                <a:solidFill>
                  <a:schemeClr val="tx1"/>
                </a:solidFill>
                <a:latin typeface="Courier New" pitchFamily="49" charset="0"/>
                <a:cs typeface="Courier New" pitchFamily="49" charset="0"/>
              </a:rPr>
              <a:t>a5b matched in 'a5b'</a:t>
            </a:r>
          </a:p>
          <a:p>
            <a:r>
              <a:rPr lang="en-US" sz="1200" dirty="0">
                <a:solidFill>
                  <a:schemeClr val="tx1"/>
                </a:solidFill>
                <a:latin typeface="Courier New" pitchFamily="49" charset="0"/>
                <a:cs typeface="Courier New" pitchFamily="49" charset="0"/>
              </a:rPr>
              <a:t>a5x matched in 'a5xb'</a:t>
            </a:r>
          </a:p>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Quantifiers: Examples</a:t>
            </a:r>
          </a:p>
        </p:txBody>
      </p:sp>
      <p:sp>
        <p:nvSpPr>
          <p:cNvPr id="4" name="TextBox 3"/>
          <p:cNvSpPr txBox="1"/>
          <p:nvPr/>
        </p:nvSpPr>
        <p:spPr>
          <a:xfrm>
            <a:off x="2362200" y="1524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(r'a5{4}\D', item)</a:t>
            </a:r>
          </a:p>
        </p:txBody>
      </p:sp>
      <p:sp>
        <p:nvSpPr>
          <p:cNvPr id="5" name="TextBox 4"/>
          <p:cNvSpPr txBox="1"/>
          <p:nvPr/>
        </p:nvSpPr>
        <p:spPr>
          <a:xfrm>
            <a:off x="3886200" y="1905001"/>
            <a:ext cx="4800600"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a5555b matched in 'a5555b'</a:t>
            </a:r>
          </a:p>
        </p:txBody>
      </p:sp>
      <p:sp>
        <p:nvSpPr>
          <p:cNvPr id="6" name="TextBox 5"/>
          <p:cNvSpPr txBox="1"/>
          <p:nvPr/>
        </p:nvSpPr>
        <p:spPr>
          <a:xfrm>
            <a:off x="2362200" y="25146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(r'a5{3,5}\D', item)</a:t>
            </a:r>
          </a:p>
        </p:txBody>
      </p:sp>
      <p:sp>
        <p:nvSpPr>
          <p:cNvPr id="7" name="TextBox 6"/>
          <p:cNvSpPr txBox="1"/>
          <p:nvPr/>
        </p:nvSpPr>
        <p:spPr>
          <a:xfrm>
            <a:off x="3886200" y="28956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a555b matched in 'a555b'</a:t>
            </a:r>
          </a:p>
          <a:p>
            <a:r>
              <a:rPr lang="en-US" sz="1200" dirty="0">
                <a:solidFill>
                  <a:schemeClr val="tx1"/>
                </a:solidFill>
                <a:latin typeface="Courier New" pitchFamily="49" charset="0"/>
                <a:cs typeface="Courier New" pitchFamily="49" charset="0"/>
              </a:rPr>
              <a:t>a5555b matched in 'a5555b'</a:t>
            </a:r>
          </a:p>
          <a:p>
            <a:r>
              <a:rPr lang="en-US" sz="1200" dirty="0">
                <a:solidFill>
                  <a:schemeClr val="tx1"/>
                </a:solidFill>
                <a:latin typeface="Courier New" pitchFamily="49" charset="0"/>
                <a:cs typeface="Courier New" pitchFamily="49" charset="0"/>
              </a:rPr>
              <a:t>a55555b matched in 'a55555b'</a:t>
            </a:r>
          </a:p>
        </p:txBody>
      </p:sp>
      <p:sp>
        <p:nvSpPr>
          <p:cNvPr id="8" name="TextBox 7"/>
          <p:cNvSpPr txBox="1"/>
          <p:nvPr/>
        </p:nvSpPr>
        <p:spPr>
          <a:xfrm>
            <a:off x="2362200" y="375695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(r'a5{4,}\D', item)</a:t>
            </a:r>
          </a:p>
        </p:txBody>
      </p:sp>
      <p:sp>
        <p:nvSpPr>
          <p:cNvPr id="9" name="TextBox 8"/>
          <p:cNvSpPr txBox="1"/>
          <p:nvPr/>
        </p:nvSpPr>
        <p:spPr>
          <a:xfrm>
            <a:off x="3886200" y="413795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a5555b matched in 'a5555b'</a:t>
            </a:r>
          </a:p>
          <a:p>
            <a:r>
              <a:rPr lang="en-US" sz="1200" dirty="0">
                <a:solidFill>
                  <a:schemeClr val="tx1"/>
                </a:solidFill>
                <a:latin typeface="Courier New" pitchFamily="49" charset="0"/>
                <a:cs typeface="Courier New" pitchFamily="49" charset="0"/>
              </a:rPr>
              <a:t>a55555b matched in 'a55555b'</a:t>
            </a:r>
          </a:p>
          <a:p>
            <a:r>
              <a:rPr lang="en-US" sz="1200" dirty="0">
                <a:solidFill>
                  <a:schemeClr val="tx1"/>
                </a:solidFill>
                <a:latin typeface="Courier New" pitchFamily="49" charset="0"/>
                <a:cs typeface="Courier New" pitchFamily="49" charset="0"/>
              </a:rPr>
              <a:t>a555555b matched in 'a555555b'</a:t>
            </a:r>
          </a:p>
        </p:txBody>
      </p:sp>
      <p:sp>
        <p:nvSpPr>
          <p:cNvPr id="10" name="TextBox 9"/>
          <p:cNvSpPr txBox="1"/>
          <p:nvPr/>
        </p:nvSpPr>
        <p:spPr>
          <a:xfrm>
            <a:off x="2362200" y="50292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(r'(55){2}', item)</a:t>
            </a:r>
          </a:p>
        </p:txBody>
      </p:sp>
      <p:sp>
        <p:nvSpPr>
          <p:cNvPr id="11" name="TextBox 10"/>
          <p:cNvSpPr txBox="1"/>
          <p:nvPr/>
        </p:nvSpPr>
        <p:spPr>
          <a:xfrm>
            <a:off x="3886200" y="54102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5555 matched in 'a5555b'</a:t>
            </a:r>
          </a:p>
          <a:p>
            <a:r>
              <a:rPr lang="en-US" sz="1200" dirty="0">
                <a:solidFill>
                  <a:schemeClr val="tx1"/>
                </a:solidFill>
                <a:latin typeface="Courier New" pitchFamily="49" charset="0"/>
                <a:cs typeface="Courier New" pitchFamily="49" charset="0"/>
              </a:rPr>
              <a:t>5555 matched in 'a55555b'</a:t>
            </a:r>
          </a:p>
          <a:p>
            <a:r>
              <a:rPr lang="en-US" sz="1200" dirty="0">
                <a:solidFill>
                  <a:schemeClr val="tx1"/>
                </a:solidFill>
                <a:latin typeface="Courier New" pitchFamily="49" charset="0"/>
                <a:cs typeface="Courier New" pitchFamily="49" charset="0"/>
              </a:rPr>
              <a:t>5555 matched in 'a555555b'</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 #01</a:t>
            </a:r>
          </a:p>
        </p:txBody>
      </p:sp>
      <p:sp>
        <p:nvSpPr>
          <p:cNvPr id="3" name="Content Placeholder 2"/>
          <p:cNvSpPr>
            <a:spLocks noGrp="1"/>
          </p:cNvSpPr>
          <p:nvPr>
            <p:ph idx="1"/>
          </p:nvPr>
        </p:nvSpPr>
        <p:spPr/>
        <p:txBody>
          <a:bodyPr/>
          <a:lstStyle/>
          <a:p>
            <a:r>
              <a:rPr lang="en-US" dirty="0"/>
              <a:t>Write a python script to check if an input string contains a floating point number </a:t>
            </a:r>
          </a:p>
          <a:p>
            <a:r>
              <a:rPr lang="en-US" dirty="0"/>
              <a:t>Use regular expressions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Solution</a:t>
            </a:r>
          </a:p>
        </p:txBody>
      </p:sp>
      <p:sp>
        <p:nvSpPr>
          <p:cNvPr id="4" name="TextBox 3"/>
          <p:cNvSpPr txBox="1"/>
          <p:nvPr/>
        </p:nvSpPr>
        <p:spPr>
          <a:xfrm>
            <a:off x="1981200" y="1524000"/>
            <a:ext cx="6400800" cy="267765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latin typeface="Courier New" pitchFamily="49" charset="0"/>
                <a:cs typeface="Courier New" pitchFamily="49" charset="0"/>
              </a:rPr>
              <a:t>import re</a:t>
            </a:r>
          </a:p>
          <a:p>
            <a:endParaRPr lang="en-US" sz="1200" dirty="0">
              <a:latin typeface="Courier New" pitchFamily="49" charset="0"/>
              <a:cs typeface="Courier New" pitchFamily="49" charset="0"/>
            </a:endParaRPr>
          </a:p>
          <a:p>
            <a:r>
              <a:rPr lang="en-US" sz="1200" dirty="0" err="1">
                <a:latin typeface="Courier New" pitchFamily="49" charset="0"/>
                <a:cs typeface="Courier New" pitchFamily="49" charset="0"/>
              </a:rPr>
              <a:t>expr</a:t>
            </a:r>
            <a:r>
              <a:rPr lang="en-US" sz="1200" dirty="0">
                <a:latin typeface="Courier New" pitchFamily="49" charset="0"/>
                <a:cs typeface="Courier New" pitchFamily="49" charset="0"/>
              </a:rPr>
              <a:t> = '37.0 degree centigrade is equal to +98.6 </a:t>
            </a:r>
            <a:r>
              <a:rPr lang="en-US" sz="1200" dirty="0" err="1">
                <a:latin typeface="Courier New" pitchFamily="49" charset="0"/>
                <a:cs typeface="Courier New" pitchFamily="49" charset="0"/>
              </a:rPr>
              <a:t>farhenheit</a:t>
            </a:r>
            <a:r>
              <a:rPr lang="en-US" sz="1200" dirty="0">
                <a:latin typeface="Courier New" pitchFamily="49" charset="0"/>
                <a:cs typeface="Courier New" pitchFamily="49" charset="0"/>
              </a:rPr>
              <a: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pattern = r'-|\+?\d+\.?\d*|\.?\d+'</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print </a:t>
            </a:r>
            <a:r>
              <a:rPr lang="en-US" sz="1200" dirty="0" err="1">
                <a:latin typeface="Courier New" pitchFamily="49" charset="0"/>
                <a:cs typeface="Courier New" pitchFamily="49" charset="0"/>
              </a:rPr>
              <a:t>expr</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print 'Trying to find a floating point numbers in the statement...'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match = </a:t>
            </a:r>
            <a:r>
              <a:rPr lang="en-US" sz="1200" dirty="0" err="1">
                <a:latin typeface="Courier New" pitchFamily="49" charset="0"/>
                <a:cs typeface="Courier New" pitchFamily="49" charset="0"/>
              </a:rPr>
              <a:t>re.findall</a:t>
            </a:r>
            <a:r>
              <a:rPr lang="en-US" sz="1200" dirty="0">
                <a:latin typeface="Courier New" pitchFamily="49" charset="0"/>
                <a:cs typeface="Courier New" pitchFamily="49" charset="0"/>
              </a:rPr>
              <a:t>(pattern, </a:t>
            </a:r>
            <a:r>
              <a:rPr lang="en-US" sz="1200" dirty="0" err="1">
                <a:latin typeface="Courier New" pitchFamily="49" charset="0"/>
                <a:cs typeface="Courier New" pitchFamily="49" charset="0"/>
              </a:rPr>
              <a:t>expr</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if match:</a:t>
            </a:r>
          </a:p>
          <a:p>
            <a:r>
              <a:rPr lang="en-US" sz="1200" dirty="0">
                <a:latin typeface="Courier New" pitchFamily="49" charset="0"/>
                <a:cs typeface="Courier New" pitchFamily="49" charset="0"/>
              </a:rPr>
              <a:t>    print 'Following numbers were found', match</a:t>
            </a:r>
          </a:p>
          <a:p>
            <a:r>
              <a:rPr lang="en-US" sz="1200" dirty="0">
                <a:latin typeface="Courier New" pitchFamily="49" charset="0"/>
                <a:cs typeface="Courier New" pitchFamily="49" charset="0"/>
              </a:rPr>
              <a:t>else:</a:t>
            </a:r>
          </a:p>
          <a:p>
            <a:r>
              <a:rPr lang="en-US" sz="1200" dirty="0">
                <a:latin typeface="Courier New" pitchFamily="49" charset="0"/>
                <a:cs typeface="Courier New" pitchFamily="49" charset="0"/>
              </a:rPr>
              <a:t>    print 'Seems like there is no floating point number'</a:t>
            </a:r>
          </a:p>
        </p:txBody>
      </p:sp>
      <p:sp>
        <p:nvSpPr>
          <p:cNvPr id="5" name="TextBox 4"/>
          <p:cNvSpPr txBox="1"/>
          <p:nvPr/>
        </p:nvSpPr>
        <p:spPr>
          <a:xfrm>
            <a:off x="1981200" y="4419601"/>
            <a:ext cx="83058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 RESTART: E:/Python27/mindful_examples/regex/floating_point.py =======</a:t>
            </a:r>
          </a:p>
          <a:p>
            <a:r>
              <a:rPr lang="en-US" sz="1200" dirty="0">
                <a:solidFill>
                  <a:schemeClr val="tx1"/>
                </a:solidFill>
                <a:latin typeface="Courier New" pitchFamily="49" charset="0"/>
                <a:cs typeface="Courier New" pitchFamily="49" charset="0"/>
              </a:rPr>
              <a:t>37.0 degree centigrade is equal to +98.6 </a:t>
            </a:r>
            <a:r>
              <a:rPr lang="en-US" sz="1200" dirty="0" err="1">
                <a:solidFill>
                  <a:schemeClr val="tx1"/>
                </a:solidFill>
                <a:latin typeface="Courier New" pitchFamily="49" charset="0"/>
                <a:cs typeface="Courier New" pitchFamily="49" charset="0"/>
              </a:rPr>
              <a:t>farhenheit</a:t>
            </a:r>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Trying to find a floating point numbers in the statement...</a:t>
            </a:r>
          </a:p>
          <a:p>
            <a:r>
              <a:rPr lang="en-US" sz="1200" dirty="0">
                <a:solidFill>
                  <a:schemeClr val="tx1"/>
                </a:solidFill>
                <a:latin typeface="Courier New" pitchFamily="49" charset="0"/>
                <a:cs typeface="Courier New" pitchFamily="49" charset="0"/>
              </a:rPr>
              <a:t>Following numbers were found ['37.0', '+98.6']</a:t>
            </a:r>
          </a:p>
        </p:txBody>
      </p:sp>
      <p:sp>
        <p:nvSpPr>
          <p:cNvPr id="6" name="TextBox 5"/>
          <p:cNvSpPr txBox="1"/>
          <p:nvPr/>
        </p:nvSpPr>
        <p:spPr>
          <a:xfrm>
            <a:off x="1981200" y="5410200"/>
            <a:ext cx="8305800" cy="67710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i="1" dirty="0">
                <a:solidFill>
                  <a:schemeClr val="tx1"/>
                </a:solidFill>
                <a:cs typeface="Courier New" pitchFamily="49" charset="0"/>
              </a:rPr>
              <a:t>Explain the results of the following patterns in the above code:</a:t>
            </a:r>
          </a:p>
          <a:p>
            <a:r>
              <a:rPr lang="en-US" sz="1200" dirty="0">
                <a:solidFill>
                  <a:schemeClr val="tx1"/>
                </a:solidFill>
                <a:latin typeface="Courier New" pitchFamily="49" charset="0"/>
                <a:cs typeface="Courier New" pitchFamily="49" charset="0"/>
              </a:rPr>
              <a:t>pattern = r'(-|\+)?(\d+\.?\d*|\.?\d+)‘</a:t>
            </a:r>
          </a:p>
          <a:p>
            <a:r>
              <a:rPr lang="en-US" sz="1200" dirty="0">
                <a:solidFill>
                  <a:schemeClr val="tx1"/>
                </a:solidFill>
                <a:latin typeface="Courier New" pitchFamily="49" charset="0"/>
                <a:cs typeface="Courier New" pitchFamily="49" charset="0"/>
              </a:rPr>
              <a:t>pattern = r'(-|\+)?(\d+\.?\d*)|(\.?\d+)'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Understanding a class</a:t>
            </a:r>
          </a:p>
        </p:txBody>
      </p:sp>
      <p:pic>
        <p:nvPicPr>
          <p:cNvPr id="4" name="Picture 6" descr="Image result for audi r8 plan"/>
          <p:cNvPicPr>
            <a:picLocks noChangeAspect="1" noChangeArrowheads="1"/>
          </p:cNvPicPr>
          <p:nvPr/>
        </p:nvPicPr>
        <p:blipFill>
          <a:blip r:embed="rId2"/>
          <a:srcRect/>
          <a:stretch>
            <a:fillRect/>
          </a:stretch>
        </p:blipFill>
        <p:spPr bwMode="auto">
          <a:xfrm>
            <a:off x="1115037" y="1658226"/>
            <a:ext cx="3364321" cy="4776788"/>
          </a:xfrm>
          <a:prstGeom prst="rect">
            <a:avLst/>
          </a:prstGeom>
          <a:noFill/>
        </p:spPr>
      </p:pic>
      <p:pic>
        <p:nvPicPr>
          <p:cNvPr id="5" name="Picture 10" descr="Image result for audi r8 spyder 3d model"/>
          <p:cNvPicPr>
            <a:picLocks noChangeAspect="1" noChangeArrowheads="1"/>
          </p:cNvPicPr>
          <p:nvPr/>
        </p:nvPicPr>
        <p:blipFill>
          <a:blip r:embed="rId3"/>
          <a:srcRect/>
          <a:stretch>
            <a:fillRect/>
          </a:stretch>
        </p:blipFill>
        <p:spPr bwMode="auto">
          <a:xfrm>
            <a:off x="5073243" y="3913899"/>
            <a:ext cx="3505200" cy="2571750"/>
          </a:xfrm>
          <a:prstGeom prst="rect">
            <a:avLst/>
          </a:prstGeom>
          <a:noFill/>
        </p:spPr>
      </p:pic>
      <p:pic>
        <p:nvPicPr>
          <p:cNvPr id="1026" name="Picture 2" descr="Related image"/>
          <p:cNvPicPr>
            <a:picLocks noChangeAspect="1" noChangeArrowheads="1"/>
          </p:cNvPicPr>
          <p:nvPr/>
        </p:nvPicPr>
        <p:blipFill>
          <a:blip r:embed="rId4"/>
          <a:srcRect/>
          <a:stretch>
            <a:fillRect/>
          </a:stretch>
        </p:blipFill>
        <p:spPr bwMode="auto">
          <a:xfrm>
            <a:off x="4975668" y="1658226"/>
            <a:ext cx="3505200" cy="2091437"/>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File System and Directories</a:t>
            </a:r>
          </a:p>
        </p:txBody>
      </p:sp>
      <p:sp>
        <p:nvSpPr>
          <p:cNvPr id="3" name="Content Placeholder 2"/>
          <p:cNvSpPr>
            <a:spLocks noGrp="1"/>
          </p:cNvSpPr>
          <p:nvPr>
            <p:ph idx="1"/>
          </p:nvPr>
        </p:nvSpPr>
        <p:spPr>
          <a:xfrm>
            <a:off x="860868" y="1457588"/>
            <a:ext cx="8229600" cy="4191000"/>
          </a:xfrm>
        </p:spPr>
        <p:txBody>
          <a:bodyPr>
            <a:normAutofit fontScale="92500"/>
          </a:bodyPr>
          <a:lstStyle/>
          <a:p>
            <a:r>
              <a:rPr lang="en-US" sz="2400" dirty="0"/>
              <a:t>Access to your file system occurs mostly through the Python </a:t>
            </a:r>
            <a:r>
              <a:rPr lang="en-US" sz="2400" b="1" dirty="0" err="1"/>
              <a:t>os</a:t>
            </a:r>
            <a:r>
              <a:rPr lang="en-US" sz="2400" dirty="0"/>
              <a:t> module</a:t>
            </a:r>
          </a:p>
          <a:p>
            <a:r>
              <a:rPr lang="en-US" sz="2400" b="1" dirty="0" err="1"/>
              <a:t>os</a:t>
            </a:r>
            <a:r>
              <a:rPr lang="en-US" sz="2400" dirty="0"/>
              <a:t> module is actually a front-end to the real module that is loaded, a module that is clearly operating system dependent</a:t>
            </a:r>
          </a:p>
          <a:p>
            <a:r>
              <a:rPr lang="en-US" sz="2400" dirty="0"/>
              <a:t>This "real" module may be one of the following: </a:t>
            </a:r>
            <a:r>
              <a:rPr lang="en-US" sz="2400" dirty="0" err="1"/>
              <a:t>posix</a:t>
            </a:r>
            <a:r>
              <a:rPr lang="en-US" sz="2400" dirty="0"/>
              <a:t> (Unix-based, i.e., Linux, </a:t>
            </a:r>
            <a:r>
              <a:rPr lang="en-US" sz="2400" dirty="0" err="1"/>
              <a:t>MacOS</a:t>
            </a:r>
            <a:r>
              <a:rPr lang="en-US" sz="2400" dirty="0"/>
              <a:t> X, *BSD, Solaris, etc.), </a:t>
            </a:r>
            <a:r>
              <a:rPr lang="en-US" sz="2400" dirty="0" err="1"/>
              <a:t>nt</a:t>
            </a:r>
            <a:r>
              <a:rPr lang="en-US" sz="2400" dirty="0"/>
              <a:t> (Win32), </a:t>
            </a:r>
            <a:r>
              <a:rPr lang="en-US" sz="2400" dirty="0" err="1"/>
              <a:t>mac</a:t>
            </a:r>
            <a:r>
              <a:rPr lang="en-US" sz="2400" dirty="0"/>
              <a:t> (old </a:t>
            </a:r>
            <a:r>
              <a:rPr lang="en-US" sz="2400" dirty="0" err="1"/>
              <a:t>MacOS</a:t>
            </a:r>
            <a:r>
              <a:rPr lang="en-US" sz="2400" dirty="0"/>
              <a:t>), dos (DOS), os2 (OS/2), etc. </a:t>
            </a:r>
          </a:p>
          <a:p>
            <a:r>
              <a:rPr lang="en-US" sz="2400" dirty="0"/>
              <a:t>You should never import those modules directly </a:t>
            </a:r>
          </a:p>
          <a:p>
            <a:r>
              <a:rPr lang="en-US" sz="2400" dirty="0"/>
              <a:t>Just import </a:t>
            </a:r>
            <a:r>
              <a:rPr lang="en-US" sz="2400" dirty="0" err="1"/>
              <a:t>os</a:t>
            </a:r>
            <a:r>
              <a:rPr lang="en-US" sz="2400" dirty="0"/>
              <a:t> and the appropriate module will be loaded, keeping all the underlying work hidden from sight</a:t>
            </a:r>
          </a:p>
        </p:txBody>
      </p:sp>
      <p:sp>
        <p:nvSpPr>
          <p:cNvPr id="4" name="Rounded Rectangle 3"/>
          <p:cNvSpPr/>
          <p:nvPr/>
        </p:nvSpPr>
        <p:spPr>
          <a:xfrm>
            <a:off x="5410200" y="5791200"/>
            <a:ext cx="4495800" cy="762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600" dirty="0"/>
              <a:t>Refer:</a:t>
            </a:r>
          </a:p>
          <a:p>
            <a:r>
              <a:rPr lang="en-US" sz="1600" dirty="0">
                <a:solidFill>
                  <a:srgbClr val="002060"/>
                </a:solidFill>
                <a:hlinkClick r:id="rId3">
                  <a:extLst>
                    <a:ext uri="{A12FA001-AC4F-418D-AE19-62706E023703}">
                      <ahyp:hlinkClr xmlns:ahyp="http://schemas.microsoft.com/office/drawing/2018/hyperlinkcolor" val="tx"/>
                    </a:ext>
                  </a:extLst>
                </a:hlinkClick>
              </a:rPr>
              <a:t>https://docs.python.org/3/library/os.html</a:t>
            </a:r>
            <a:endParaRPr lang="en-US" sz="1600" dirty="0">
              <a:solidFill>
                <a:srgbClr val="002060"/>
              </a:solidFill>
            </a:endParaRPr>
          </a:p>
          <a:p>
            <a:r>
              <a:rPr lang="en-US" sz="1600" dirty="0">
                <a:solidFill>
                  <a:srgbClr val="002060"/>
                </a:solidFill>
                <a:hlinkClick r:id="rId4">
                  <a:extLst>
                    <a:ext uri="{A12FA001-AC4F-418D-AE19-62706E023703}">
                      <ahyp:hlinkClr xmlns:ahyp="http://schemas.microsoft.com/office/drawing/2018/hyperlinkcolor" val="tx"/>
                    </a:ext>
                  </a:extLst>
                </a:hlinkClick>
              </a:rPr>
              <a:t>https://docs.python.org/2/library/os.html</a:t>
            </a:r>
            <a:r>
              <a:rPr lang="en-US" sz="1600" dirty="0">
                <a:solidFill>
                  <a:srgbClr val="002060"/>
                </a:solidFill>
              </a:rPr>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Important Functions in </a:t>
            </a:r>
            <a:r>
              <a:rPr lang="en-US" b="1" dirty="0" err="1"/>
              <a:t>os</a:t>
            </a:r>
            <a:r>
              <a:rPr lang="en-US" dirty="0"/>
              <a:t> Module</a:t>
            </a:r>
          </a:p>
        </p:txBody>
      </p:sp>
      <p:graphicFrame>
        <p:nvGraphicFramePr>
          <p:cNvPr id="4" name="Table 3"/>
          <p:cNvGraphicFramePr>
            <a:graphicFrameLocks noGrp="1"/>
          </p:cNvGraphicFramePr>
          <p:nvPr>
            <p:extLst>
              <p:ext uri="{D42A27DB-BD31-4B8C-83A1-F6EECF244321}">
                <p14:modId xmlns:p14="http://schemas.microsoft.com/office/powerpoint/2010/main" val="2516453275"/>
              </p:ext>
            </p:extLst>
          </p:nvPr>
        </p:nvGraphicFramePr>
        <p:xfrm>
          <a:off x="860867" y="1480891"/>
          <a:ext cx="8229601" cy="4475369"/>
        </p:xfrm>
        <a:graphic>
          <a:graphicData uri="http://schemas.openxmlformats.org/drawingml/2006/table">
            <a:tbl>
              <a:tblPr firstRow="1" bandRow="1">
                <a:tableStyleId>{5C22544A-7EE6-4342-B048-85BDC9FD1C3A}</a:tableStyleId>
              </a:tblPr>
              <a:tblGrid>
                <a:gridCol w="3058486">
                  <a:extLst>
                    <a:ext uri="{9D8B030D-6E8A-4147-A177-3AD203B41FA5}">
                      <a16:colId xmlns:a16="http://schemas.microsoft.com/office/drawing/2014/main" val="20000"/>
                    </a:ext>
                  </a:extLst>
                </a:gridCol>
                <a:gridCol w="5171115">
                  <a:extLst>
                    <a:ext uri="{9D8B030D-6E8A-4147-A177-3AD203B41FA5}">
                      <a16:colId xmlns:a16="http://schemas.microsoft.com/office/drawing/2014/main" val="20001"/>
                    </a:ext>
                  </a:extLst>
                </a:gridCol>
              </a:tblGrid>
              <a:tr h="326149">
                <a:tc>
                  <a:txBody>
                    <a:bodyPr/>
                    <a:lstStyle/>
                    <a:p>
                      <a:r>
                        <a:rPr lang="en-US" dirty="0"/>
                        <a:t>Function</a:t>
                      </a:r>
                    </a:p>
                  </a:txBody>
                  <a:tcPr/>
                </a:tc>
                <a:tc>
                  <a:txBody>
                    <a:bodyPr/>
                    <a:lstStyle/>
                    <a:p>
                      <a:r>
                        <a:rPr lang="en-US" dirty="0"/>
                        <a:t>Purpose</a:t>
                      </a:r>
                    </a:p>
                  </a:txBody>
                  <a:tcPr/>
                </a:tc>
                <a:extLst>
                  <a:ext uri="{0D108BD9-81ED-4DB2-BD59-A6C34878D82A}">
                    <a16:rowId xmlns:a16="http://schemas.microsoft.com/office/drawing/2014/main" val="10000"/>
                  </a:ext>
                </a:extLst>
              </a:tr>
              <a:tr h="326149">
                <a:tc>
                  <a:txBody>
                    <a:bodyPr/>
                    <a:lstStyle/>
                    <a:p>
                      <a:pPr algn="l"/>
                      <a:r>
                        <a:rPr lang="en-US" sz="1400" dirty="0" err="1"/>
                        <a:t>mkdir</a:t>
                      </a:r>
                      <a:r>
                        <a:rPr lang="en-US" sz="1400" dirty="0"/>
                        <a:t>()/</a:t>
                      </a:r>
                      <a:r>
                        <a:rPr lang="en-US" sz="1400" dirty="0" err="1"/>
                        <a:t>makedirs</a:t>
                      </a:r>
                      <a:r>
                        <a:rPr lang="en-US" sz="140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Create directory(</a:t>
                      </a:r>
                      <a:r>
                        <a:rPr lang="en-US" sz="1400" dirty="0" err="1"/>
                        <a:t>ies</a:t>
                      </a:r>
                      <a:r>
                        <a:rPr lang="en-US" sz="1400" dirty="0"/>
                        <a:t>)</a:t>
                      </a:r>
                    </a:p>
                  </a:txBody>
                  <a:tcPr/>
                </a:tc>
                <a:extLst>
                  <a:ext uri="{0D108BD9-81ED-4DB2-BD59-A6C34878D82A}">
                    <a16:rowId xmlns:a16="http://schemas.microsoft.com/office/drawing/2014/main" val="10001"/>
                  </a:ext>
                </a:extLst>
              </a:tr>
              <a:tr h="326149">
                <a:tc>
                  <a:txBody>
                    <a:bodyPr/>
                    <a:lstStyle/>
                    <a:p>
                      <a:pPr algn="l"/>
                      <a:r>
                        <a:rPr lang="en-US" sz="1400" dirty="0" err="1"/>
                        <a:t>rmdir</a:t>
                      </a:r>
                      <a:r>
                        <a:rPr lang="en-US" sz="1400" dirty="0"/>
                        <a:t>()/</a:t>
                      </a:r>
                      <a:r>
                        <a:rPr lang="en-US" sz="1400" dirty="0" err="1"/>
                        <a:t>removedirs</a:t>
                      </a:r>
                      <a:r>
                        <a:rPr lang="en-US" sz="1400" dirty="0"/>
                        <a:t>()</a:t>
                      </a:r>
                    </a:p>
                  </a:txBody>
                  <a:tcPr marL="47625" marR="47625" marT="47625" marB="47625"/>
                </a:tc>
                <a:tc>
                  <a:txBody>
                    <a:bodyPr/>
                    <a:lstStyle/>
                    <a:p>
                      <a:pPr algn="l"/>
                      <a:r>
                        <a:rPr lang="en-US" sz="1400" dirty="0"/>
                        <a:t>Remove directory(</a:t>
                      </a:r>
                      <a:r>
                        <a:rPr lang="en-US" sz="1400" dirty="0" err="1"/>
                        <a:t>ies</a:t>
                      </a:r>
                      <a:r>
                        <a:rPr lang="en-US" sz="1400" dirty="0"/>
                        <a:t>)</a:t>
                      </a:r>
                    </a:p>
                  </a:txBody>
                  <a:tcPr marL="47625" marR="47625" marT="47625" marB="47625"/>
                </a:tc>
                <a:extLst>
                  <a:ext uri="{0D108BD9-81ED-4DB2-BD59-A6C34878D82A}">
                    <a16:rowId xmlns:a16="http://schemas.microsoft.com/office/drawing/2014/main" val="10002"/>
                  </a:ext>
                </a:extLst>
              </a:tr>
              <a:tr h="326149">
                <a:tc>
                  <a:txBody>
                    <a:bodyPr/>
                    <a:lstStyle/>
                    <a:p>
                      <a:pPr algn="l"/>
                      <a:r>
                        <a:rPr lang="en-US" sz="1400" dirty="0" err="1"/>
                        <a:t>getcwd</a:t>
                      </a:r>
                      <a:r>
                        <a:rPr lang="en-US" sz="1400" dirty="0"/>
                        <a:t>()/</a:t>
                      </a:r>
                      <a:r>
                        <a:rPr lang="en-US" sz="1400" dirty="0" err="1"/>
                        <a:t>getcwdu</a:t>
                      </a:r>
                      <a:r>
                        <a:rPr lang="en-US" sz="140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Return current working directory/same but in Unicode</a:t>
                      </a:r>
                    </a:p>
                  </a:txBody>
                  <a:tcPr/>
                </a:tc>
                <a:extLst>
                  <a:ext uri="{0D108BD9-81ED-4DB2-BD59-A6C34878D82A}">
                    <a16:rowId xmlns:a16="http://schemas.microsoft.com/office/drawing/2014/main" val="10003"/>
                  </a:ext>
                </a:extLst>
              </a:tr>
              <a:tr h="3261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listdir</a:t>
                      </a:r>
                      <a:r>
                        <a:rPr lang="en-US" sz="1400" dirty="0"/>
                        <a:t>()</a:t>
                      </a:r>
                    </a:p>
                  </a:txBody>
                  <a:tcPr/>
                </a:tc>
                <a:tc>
                  <a:txBody>
                    <a:bodyPr/>
                    <a:lstStyle/>
                    <a:p>
                      <a:r>
                        <a:rPr lang="en-US" sz="1400" dirty="0"/>
                        <a:t>List files in directory</a:t>
                      </a:r>
                    </a:p>
                  </a:txBody>
                  <a:tcPr/>
                </a:tc>
                <a:extLst>
                  <a:ext uri="{0D108BD9-81ED-4DB2-BD59-A6C34878D82A}">
                    <a16:rowId xmlns:a16="http://schemas.microsoft.com/office/drawing/2014/main" val="10004"/>
                  </a:ext>
                </a:extLst>
              </a:tr>
              <a:tr h="326149">
                <a:tc>
                  <a:txBody>
                    <a:bodyPr/>
                    <a:lstStyle/>
                    <a:p>
                      <a:pPr algn="l"/>
                      <a:r>
                        <a:rPr lang="en-US" sz="1400" dirty="0" err="1"/>
                        <a:t>chroot</a:t>
                      </a:r>
                      <a:r>
                        <a:rPr lang="en-US" sz="1400" dirty="0"/>
                        <a:t>()</a:t>
                      </a:r>
                    </a:p>
                  </a:txBody>
                  <a:tcPr/>
                </a:tc>
                <a:tc>
                  <a:txBody>
                    <a:bodyPr/>
                    <a:lstStyle/>
                    <a:p>
                      <a:r>
                        <a:rPr lang="en-US" sz="1400" dirty="0"/>
                        <a:t>Change root </a:t>
                      </a:r>
                      <a:r>
                        <a:rPr lang="en-US" sz="1400" dirty="0" err="1"/>
                        <a:t>direcory</a:t>
                      </a:r>
                      <a:r>
                        <a:rPr lang="en-US" sz="1400" dirty="0"/>
                        <a:t> of current process</a:t>
                      </a:r>
                    </a:p>
                  </a:txBody>
                  <a:tcPr/>
                </a:tc>
                <a:extLst>
                  <a:ext uri="{0D108BD9-81ED-4DB2-BD59-A6C34878D82A}">
                    <a16:rowId xmlns:a16="http://schemas.microsoft.com/office/drawing/2014/main" val="10005"/>
                  </a:ext>
                </a:extLst>
              </a:tr>
              <a:tr h="326149">
                <a:tc>
                  <a:txBody>
                    <a:bodyPr/>
                    <a:lstStyle/>
                    <a:p>
                      <a:pPr algn="l"/>
                      <a:r>
                        <a:rPr lang="en-US" sz="1400" dirty="0" err="1"/>
                        <a:t>chdir</a:t>
                      </a:r>
                      <a:r>
                        <a:rPr lang="en-US" sz="1400" dirty="0"/>
                        <a:t>()/</a:t>
                      </a:r>
                      <a:r>
                        <a:rPr lang="en-US" sz="1400" dirty="0" err="1"/>
                        <a:t>fchdir</a:t>
                      </a:r>
                      <a:r>
                        <a:rPr lang="en-US" sz="1400" dirty="0"/>
                        <a:t>()</a:t>
                      </a:r>
                    </a:p>
                  </a:txBody>
                  <a:tcPr/>
                </a:tc>
                <a:tc>
                  <a:txBody>
                    <a:bodyPr/>
                    <a:lstStyle/>
                    <a:p>
                      <a:r>
                        <a:rPr lang="en-US" sz="1400" dirty="0"/>
                        <a:t>Change working directory/via a file descriptor</a:t>
                      </a:r>
                    </a:p>
                  </a:txBody>
                  <a:tcPr/>
                </a:tc>
                <a:extLst>
                  <a:ext uri="{0D108BD9-81ED-4DB2-BD59-A6C34878D82A}">
                    <a16:rowId xmlns:a16="http://schemas.microsoft.com/office/drawing/2014/main" val="10006"/>
                  </a:ext>
                </a:extLst>
              </a:tr>
              <a:tr h="326149">
                <a:tc>
                  <a:txBody>
                    <a:bodyPr/>
                    <a:lstStyle/>
                    <a:p>
                      <a:pPr algn="l"/>
                      <a:r>
                        <a:rPr lang="en-US" sz="1400" dirty="0"/>
                        <a:t>access()</a:t>
                      </a:r>
                    </a:p>
                  </a:txBody>
                  <a:tcPr marL="47625" marR="47625" marT="47625" marB="47625"/>
                </a:tc>
                <a:tc>
                  <a:txBody>
                    <a:bodyPr/>
                    <a:lstStyle/>
                    <a:p>
                      <a:pPr algn="l"/>
                      <a:r>
                        <a:rPr lang="en-US" sz="1400" dirty="0"/>
                        <a:t>Verify permission modes</a:t>
                      </a:r>
                    </a:p>
                  </a:txBody>
                  <a:tcPr marL="47625" marR="47625" marT="47625" marB="47625"/>
                </a:tc>
                <a:extLst>
                  <a:ext uri="{0D108BD9-81ED-4DB2-BD59-A6C34878D82A}">
                    <a16:rowId xmlns:a16="http://schemas.microsoft.com/office/drawing/2014/main" val="10007"/>
                  </a:ext>
                </a:extLst>
              </a:tr>
              <a:tr h="326149">
                <a:tc>
                  <a:txBody>
                    <a:bodyPr/>
                    <a:lstStyle/>
                    <a:p>
                      <a:pPr algn="l"/>
                      <a:r>
                        <a:rPr lang="en-US" sz="1400" dirty="0" err="1"/>
                        <a:t>chmod</a:t>
                      </a:r>
                      <a:r>
                        <a:rPr lang="en-US" sz="1400" dirty="0"/>
                        <a:t>()</a:t>
                      </a:r>
                    </a:p>
                  </a:txBody>
                  <a:tcPr marL="47625" marR="47625" marT="47625" marB="47625"/>
                </a:tc>
                <a:tc>
                  <a:txBody>
                    <a:bodyPr/>
                    <a:lstStyle/>
                    <a:p>
                      <a:pPr algn="l"/>
                      <a:r>
                        <a:rPr lang="en-US" sz="1400" dirty="0"/>
                        <a:t>Change permission modes</a:t>
                      </a:r>
                    </a:p>
                  </a:txBody>
                  <a:tcPr marL="47625" marR="47625" marT="47625" marB="47625"/>
                </a:tc>
                <a:extLst>
                  <a:ext uri="{0D108BD9-81ED-4DB2-BD59-A6C34878D82A}">
                    <a16:rowId xmlns:a16="http://schemas.microsoft.com/office/drawing/2014/main" val="10008"/>
                  </a:ext>
                </a:extLst>
              </a:tr>
              <a:tr h="326149">
                <a:tc>
                  <a:txBody>
                    <a:bodyPr/>
                    <a:lstStyle/>
                    <a:p>
                      <a:pPr algn="l"/>
                      <a:r>
                        <a:rPr lang="en-US" sz="1400" dirty="0"/>
                        <a:t>remove()/unlink()</a:t>
                      </a:r>
                    </a:p>
                  </a:txBody>
                  <a:tcPr marL="47625" marR="47625" marT="47625" marB="47625"/>
                </a:tc>
                <a:tc>
                  <a:txBody>
                    <a:bodyPr/>
                    <a:lstStyle/>
                    <a:p>
                      <a:pPr algn="l"/>
                      <a:r>
                        <a:rPr lang="en-US" sz="1400" dirty="0"/>
                        <a:t>Delete file</a:t>
                      </a:r>
                    </a:p>
                  </a:txBody>
                  <a:tcPr marL="47625" marR="47625" marT="47625" marB="47625"/>
                </a:tc>
                <a:extLst>
                  <a:ext uri="{0D108BD9-81ED-4DB2-BD59-A6C34878D82A}">
                    <a16:rowId xmlns:a16="http://schemas.microsoft.com/office/drawing/2014/main" val="10009"/>
                  </a:ext>
                </a:extLst>
              </a:tr>
              <a:tr h="326149">
                <a:tc>
                  <a:txBody>
                    <a:bodyPr/>
                    <a:lstStyle/>
                    <a:p>
                      <a:pPr algn="l"/>
                      <a:r>
                        <a:rPr lang="en-US" sz="1400" dirty="0"/>
                        <a:t>rename()/renames()</a:t>
                      </a:r>
                    </a:p>
                  </a:txBody>
                  <a:tcPr marL="47625" marR="47625" marT="47625" marB="47625"/>
                </a:tc>
                <a:tc>
                  <a:txBody>
                    <a:bodyPr/>
                    <a:lstStyle/>
                    <a:p>
                      <a:pPr algn="l"/>
                      <a:r>
                        <a:rPr lang="en-US" sz="1400" dirty="0"/>
                        <a:t>Rename file</a:t>
                      </a:r>
                    </a:p>
                  </a:txBody>
                  <a:tcPr marL="47625" marR="47625" marT="47625" marB="47625"/>
                </a:tc>
                <a:extLst>
                  <a:ext uri="{0D108BD9-81ED-4DB2-BD59-A6C34878D82A}">
                    <a16:rowId xmlns:a16="http://schemas.microsoft.com/office/drawing/2014/main" val="10010"/>
                  </a:ext>
                </a:extLst>
              </a:tr>
              <a:tr h="309750">
                <a:tc>
                  <a:txBody>
                    <a:bodyPr/>
                    <a:lstStyle/>
                    <a:p>
                      <a:pPr algn="l"/>
                      <a:r>
                        <a:rPr lang="en-US" sz="1400" dirty="0"/>
                        <a:t>open()</a:t>
                      </a:r>
                    </a:p>
                  </a:txBody>
                  <a:tcPr marL="47625" marR="47625" marT="47625" marB="47625"/>
                </a:tc>
                <a:tc>
                  <a:txBody>
                    <a:bodyPr/>
                    <a:lstStyle/>
                    <a:p>
                      <a:pPr algn="l"/>
                      <a:r>
                        <a:rPr lang="en-US" sz="1400" dirty="0"/>
                        <a:t>Low-level operating system open [for files, use the </a:t>
                      </a:r>
                      <a:r>
                        <a:rPr lang="en-US" sz="1400" b="1" dirty="0"/>
                        <a:t>standard open() built-in </a:t>
                      </a:r>
                      <a:r>
                        <a:rPr lang="en-US" sz="1400" dirty="0"/>
                        <a:t>functions</a:t>
                      </a:r>
                    </a:p>
                  </a:txBody>
                  <a:tcPr marL="47625" marR="47625" marT="47625" marB="47625"/>
                </a:tc>
                <a:extLst>
                  <a:ext uri="{0D108BD9-81ED-4DB2-BD59-A6C34878D82A}">
                    <a16:rowId xmlns:a16="http://schemas.microsoft.com/office/drawing/2014/main" val="10011"/>
                  </a:ext>
                </a:extLst>
              </a:tr>
              <a:tr h="326149">
                <a:tc>
                  <a:txBody>
                    <a:bodyPr/>
                    <a:lstStyle/>
                    <a:p>
                      <a:pPr algn="l"/>
                      <a:r>
                        <a:rPr lang="en-US" sz="1400" dirty="0"/>
                        <a:t>read()/write()</a:t>
                      </a:r>
                    </a:p>
                  </a:txBody>
                  <a:tcPr marL="47625" marR="47625" marT="47625" marB="47625"/>
                </a:tc>
                <a:tc>
                  <a:txBody>
                    <a:bodyPr/>
                    <a:lstStyle/>
                    <a:p>
                      <a:pPr algn="l"/>
                      <a:r>
                        <a:rPr lang="en-US" sz="1400" dirty="0"/>
                        <a:t>Read/write data to a file descriptor</a:t>
                      </a:r>
                    </a:p>
                  </a:txBody>
                  <a:tcPr marL="47625" marR="47625" marT="47625" marB="47625"/>
                </a:tc>
                <a:extLst>
                  <a:ext uri="{0D108BD9-81ED-4DB2-BD59-A6C34878D82A}">
                    <a16:rowId xmlns:a16="http://schemas.microsoft.com/office/drawing/2014/main" val="10012"/>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os.path</a:t>
            </a:r>
            <a:r>
              <a:rPr lang="en-US" dirty="0"/>
              <a:t> Module</a:t>
            </a:r>
          </a:p>
        </p:txBody>
      </p:sp>
      <p:sp>
        <p:nvSpPr>
          <p:cNvPr id="3" name="Content Placeholder 2"/>
          <p:cNvSpPr>
            <a:spLocks noGrp="1"/>
          </p:cNvSpPr>
          <p:nvPr>
            <p:ph idx="1"/>
          </p:nvPr>
        </p:nvSpPr>
        <p:spPr>
          <a:xfrm>
            <a:off x="1981200" y="1600201"/>
            <a:ext cx="8229600" cy="3886200"/>
          </a:xfrm>
        </p:spPr>
        <p:txBody>
          <a:bodyPr>
            <a:normAutofit lnSpcReduction="10000"/>
          </a:bodyPr>
          <a:lstStyle/>
          <a:p>
            <a:r>
              <a:rPr lang="en-US" sz="2800" dirty="0"/>
              <a:t>A second module that performs specific pathname operations is also available which called </a:t>
            </a:r>
            <a:r>
              <a:rPr lang="en-US" sz="2800" b="1" dirty="0" err="1"/>
              <a:t>os.path</a:t>
            </a:r>
            <a:endParaRPr lang="en-US" sz="2800" b="1" dirty="0"/>
          </a:p>
          <a:p>
            <a:r>
              <a:rPr lang="en-US" sz="2800" dirty="0"/>
              <a:t>The </a:t>
            </a:r>
            <a:r>
              <a:rPr lang="en-US" sz="2800" b="1" dirty="0" err="1"/>
              <a:t>os.path</a:t>
            </a:r>
            <a:r>
              <a:rPr lang="en-US" sz="2800" dirty="0"/>
              <a:t> module is accessible through the </a:t>
            </a:r>
            <a:r>
              <a:rPr lang="en-US" sz="2800" b="1" dirty="0" err="1"/>
              <a:t>os</a:t>
            </a:r>
            <a:r>
              <a:rPr lang="en-US" sz="2800" b="1" dirty="0"/>
              <a:t> </a:t>
            </a:r>
            <a:r>
              <a:rPr lang="en-US" sz="2800" dirty="0"/>
              <a:t>module</a:t>
            </a:r>
          </a:p>
          <a:p>
            <a:r>
              <a:rPr lang="en-US" sz="2800" dirty="0"/>
              <a:t>Included with this module are functions to manage and manipulate file pathname components, obtain file or directory information, and make file path inquiries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Important Functions in </a:t>
            </a:r>
            <a:r>
              <a:rPr lang="en-US" b="1" dirty="0" err="1"/>
              <a:t>os.path</a:t>
            </a:r>
            <a:r>
              <a:rPr lang="en-US" dirty="0"/>
              <a:t> Module</a:t>
            </a:r>
          </a:p>
        </p:txBody>
      </p:sp>
      <p:graphicFrame>
        <p:nvGraphicFramePr>
          <p:cNvPr id="4" name="Table 3"/>
          <p:cNvGraphicFramePr>
            <a:graphicFrameLocks noGrp="1"/>
          </p:cNvGraphicFramePr>
          <p:nvPr/>
        </p:nvGraphicFramePr>
        <p:xfrm>
          <a:off x="2133600" y="1306831"/>
          <a:ext cx="7924800" cy="5322565"/>
        </p:xfrm>
        <a:graphic>
          <a:graphicData uri="http://schemas.openxmlformats.org/drawingml/2006/table">
            <a:tbl>
              <a:tblPr firstRow="1" bandRow="1">
                <a:tableStyleId>{5C22544A-7EE6-4342-B048-85BDC9FD1C3A}</a:tableStyleId>
              </a:tblPr>
              <a:tblGrid>
                <a:gridCol w="2080260">
                  <a:extLst>
                    <a:ext uri="{9D8B030D-6E8A-4147-A177-3AD203B41FA5}">
                      <a16:colId xmlns:a16="http://schemas.microsoft.com/office/drawing/2014/main" val="20000"/>
                    </a:ext>
                  </a:extLst>
                </a:gridCol>
                <a:gridCol w="5844540">
                  <a:extLst>
                    <a:ext uri="{9D8B030D-6E8A-4147-A177-3AD203B41FA5}">
                      <a16:colId xmlns:a16="http://schemas.microsoft.com/office/drawing/2014/main" val="20001"/>
                    </a:ext>
                  </a:extLst>
                </a:gridCol>
              </a:tblGrid>
              <a:tr h="292248">
                <a:tc>
                  <a:txBody>
                    <a:bodyPr/>
                    <a:lstStyle/>
                    <a:p>
                      <a:r>
                        <a:rPr lang="en-US" sz="1200" dirty="0"/>
                        <a:t>Function</a:t>
                      </a:r>
                    </a:p>
                  </a:txBody>
                  <a:tcPr/>
                </a:tc>
                <a:tc>
                  <a:txBody>
                    <a:bodyPr/>
                    <a:lstStyle/>
                    <a:p>
                      <a:r>
                        <a:rPr lang="en-US" sz="1200" dirty="0"/>
                        <a:t>Purpose</a:t>
                      </a:r>
                    </a:p>
                  </a:txBody>
                  <a:tcPr/>
                </a:tc>
                <a:extLst>
                  <a:ext uri="{0D108BD9-81ED-4DB2-BD59-A6C34878D82A}">
                    <a16:rowId xmlns:a16="http://schemas.microsoft.com/office/drawing/2014/main" val="10000"/>
                  </a:ext>
                </a:extLst>
              </a:tr>
              <a:tr h="295901">
                <a:tc>
                  <a:txBody>
                    <a:bodyPr/>
                    <a:lstStyle/>
                    <a:p>
                      <a:pPr algn="l"/>
                      <a:r>
                        <a:rPr lang="en-US" sz="1200" dirty="0" err="1"/>
                        <a:t>basename</a:t>
                      </a:r>
                      <a:r>
                        <a:rPr lang="en-US" sz="1200" dirty="0"/>
                        <a:t>()</a:t>
                      </a:r>
                    </a:p>
                  </a:txBody>
                  <a:tcPr marL="47625" marR="47625" marT="47625" marB="47625"/>
                </a:tc>
                <a:tc>
                  <a:txBody>
                    <a:bodyPr/>
                    <a:lstStyle/>
                    <a:p>
                      <a:pPr algn="l"/>
                      <a:r>
                        <a:rPr lang="en-US" sz="1200"/>
                        <a:t>Remove directory path and return leaf name</a:t>
                      </a:r>
                    </a:p>
                  </a:txBody>
                  <a:tcPr marL="47625" marR="47625" marT="47625" marB="47625"/>
                </a:tc>
                <a:extLst>
                  <a:ext uri="{0D108BD9-81ED-4DB2-BD59-A6C34878D82A}">
                    <a16:rowId xmlns:a16="http://schemas.microsoft.com/office/drawing/2014/main" val="10001"/>
                  </a:ext>
                </a:extLst>
              </a:tr>
              <a:tr h="295901">
                <a:tc>
                  <a:txBody>
                    <a:bodyPr/>
                    <a:lstStyle/>
                    <a:p>
                      <a:pPr algn="l"/>
                      <a:r>
                        <a:rPr lang="en-US" sz="1200" dirty="0" err="1"/>
                        <a:t>dirname</a:t>
                      </a:r>
                      <a:r>
                        <a:rPr lang="en-US" sz="1200" dirty="0"/>
                        <a:t>()</a:t>
                      </a:r>
                    </a:p>
                  </a:txBody>
                  <a:tcPr marL="47625" marR="47625" marT="47625" marB="47625"/>
                </a:tc>
                <a:tc>
                  <a:txBody>
                    <a:bodyPr/>
                    <a:lstStyle/>
                    <a:p>
                      <a:pPr algn="l"/>
                      <a:r>
                        <a:rPr lang="en-US" sz="1200"/>
                        <a:t>Remove leaf name and return directory path</a:t>
                      </a:r>
                    </a:p>
                  </a:txBody>
                  <a:tcPr marL="47625" marR="47625" marT="47625" marB="47625"/>
                </a:tc>
                <a:extLst>
                  <a:ext uri="{0D108BD9-81ED-4DB2-BD59-A6C34878D82A}">
                    <a16:rowId xmlns:a16="http://schemas.microsoft.com/office/drawing/2014/main" val="10002"/>
                  </a:ext>
                </a:extLst>
              </a:tr>
              <a:tr h="295901">
                <a:tc>
                  <a:txBody>
                    <a:bodyPr/>
                    <a:lstStyle/>
                    <a:p>
                      <a:pPr algn="l"/>
                      <a:r>
                        <a:rPr lang="en-US" sz="1200" dirty="0"/>
                        <a:t>join()</a:t>
                      </a:r>
                    </a:p>
                  </a:txBody>
                  <a:tcPr marL="47625" marR="47625" marT="47625" marB="47625"/>
                </a:tc>
                <a:tc>
                  <a:txBody>
                    <a:bodyPr/>
                    <a:lstStyle/>
                    <a:p>
                      <a:pPr algn="l"/>
                      <a:r>
                        <a:rPr lang="en-US" sz="1200"/>
                        <a:t>Join separate components into single pathname</a:t>
                      </a:r>
                    </a:p>
                  </a:txBody>
                  <a:tcPr marL="47625" marR="47625" marT="47625" marB="47625"/>
                </a:tc>
                <a:extLst>
                  <a:ext uri="{0D108BD9-81ED-4DB2-BD59-A6C34878D82A}">
                    <a16:rowId xmlns:a16="http://schemas.microsoft.com/office/drawing/2014/main" val="10003"/>
                  </a:ext>
                </a:extLst>
              </a:tr>
              <a:tr h="295901">
                <a:tc>
                  <a:txBody>
                    <a:bodyPr/>
                    <a:lstStyle/>
                    <a:p>
                      <a:pPr algn="l"/>
                      <a:r>
                        <a:rPr lang="en-US" sz="1200"/>
                        <a:t>split()</a:t>
                      </a:r>
                    </a:p>
                  </a:txBody>
                  <a:tcPr marL="47625" marR="47625" marT="47625" marB="47625"/>
                </a:tc>
                <a:tc>
                  <a:txBody>
                    <a:bodyPr/>
                    <a:lstStyle/>
                    <a:p>
                      <a:pPr algn="l"/>
                      <a:r>
                        <a:rPr lang="en-US" sz="1200"/>
                        <a:t>Return (dirname(), basename()) tuple</a:t>
                      </a:r>
                    </a:p>
                  </a:txBody>
                  <a:tcPr marL="47625" marR="47625" marT="47625" marB="47625"/>
                </a:tc>
                <a:extLst>
                  <a:ext uri="{0D108BD9-81ED-4DB2-BD59-A6C34878D82A}">
                    <a16:rowId xmlns:a16="http://schemas.microsoft.com/office/drawing/2014/main" val="10004"/>
                  </a:ext>
                </a:extLst>
              </a:tr>
              <a:tr h="295901">
                <a:tc>
                  <a:txBody>
                    <a:bodyPr/>
                    <a:lstStyle/>
                    <a:p>
                      <a:pPr algn="l"/>
                      <a:r>
                        <a:rPr lang="en-US" sz="1200"/>
                        <a:t>splitdrive()</a:t>
                      </a:r>
                    </a:p>
                  </a:txBody>
                  <a:tcPr marL="47625" marR="47625" marT="47625" marB="47625"/>
                </a:tc>
                <a:tc>
                  <a:txBody>
                    <a:bodyPr/>
                    <a:lstStyle/>
                    <a:p>
                      <a:pPr algn="l"/>
                      <a:r>
                        <a:rPr lang="en-US" sz="1200"/>
                        <a:t>Return (drivename, pathname) tuple</a:t>
                      </a:r>
                    </a:p>
                  </a:txBody>
                  <a:tcPr marL="47625" marR="47625" marT="47625" marB="47625"/>
                </a:tc>
                <a:extLst>
                  <a:ext uri="{0D108BD9-81ED-4DB2-BD59-A6C34878D82A}">
                    <a16:rowId xmlns:a16="http://schemas.microsoft.com/office/drawing/2014/main" val="10005"/>
                  </a:ext>
                </a:extLst>
              </a:tr>
              <a:tr h="295901">
                <a:tc>
                  <a:txBody>
                    <a:bodyPr/>
                    <a:lstStyle/>
                    <a:p>
                      <a:pPr algn="l"/>
                      <a:r>
                        <a:rPr lang="en-US" sz="1200"/>
                        <a:t>splitext()</a:t>
                      </a:r>
                    </a:p>
                  </a:txBody>
                  <a:tcPr marL="47625" marR="47625" marT="47625" marB="47625"/>
                </a:tc>
                <a:tc>
                  <a:txBody>
                    <a:bodyPr/>
                    <a:lstStyle/>
                    <a:p>
                      <a:pPr algn="l"/>
                      <a:r>
                        <a:rPr lang="en-US" sz="1200"/>
                        <a:t>Return (filename, extension) tuple</a:t>
                      </a:r>
                    </a:p>
                  </a:txBody>
                  <a:tcPr marL="47625" marR="47625" marT="47625" marB="47625"/>
                </a:tc>
                <a:extLst>
                  <a:ext uri="{0D108BD9-81ED-4DB2-BD59-A6C34878D82A}">
                    <a16:rowId xmlns:a16="http://schemas.microsoft.com/office/drawing/2014/main" val="10006"/>
                  </a:ext>
                </a:extLst>
              </a:tr>
              <a:tr h="295901">
                <a:tc>
                  <a:txBody>
                    <a:bodyPr/>
                    <a:lstStyle/>
                    <a:p>
                      <a:pPr algn="l"/>
                      <a:r>
                        <a:rPr lang="en-US" sz="1200" dirty="0" err="1"/>
                        <a:t>getatime</a:t>
                      </a:r>
                      <a:r>
                        <a:rPr lang="en-US" sz="1200" dirty="0"/>
                        <a:t>()</a:t>
                      </a:r>
                    </a:p>
                  </a:txBody>
                  <a:tcPr marL="47625" marR="47625" marT="47625" marB="47625"/>
                </a:tc>
                <a:tc>
                  <a:txBody>
                    <a:bodyPr/>
                    <a:lstStyle/>
                    <a:p>
                      <a:pPr algn="l"/>
                      <a:r>
                        <a:rPr lang="en-US" sz="1200"/>
                        <a:t>Return last file access time</a:t>
                      </a:r>
                    </a:p>
                  </a:txBody>
                  <a:tcPr marL="47625" marR="47625" marT="47625" marB="47625"/>
                </a:tc>
                <a:extLst>
                  <a:ext uri="{0D108BD9-81ED-4DB2-BD59-A6C34878D82A}">
                    <a16:rowId xmlns:a16="http://schemas.microsoft.com/office/drawing/2014/main" val="10007"/>
                  </a:ext>
                </a:extLst>
              </a:tr>
              <a:tr h="295901">
                <a:tc>
                  <a:txBody>
                    <a:bodyPr/>
                    <a:lstStyle/>
                    <a:p>
                      <a:pPr algn="l"/>
                      <a:r>
                        <a:rPr lang="en-US" sz="1200"/>
                        <a:t>getctime()</a:t>
                      </a:r>
                    </a:p>
                  </a:txBody>
                  <a:tcPr marL="47625" marR="47625" marT="47625" marB="47625"/>
                </a:tc>
                <a:tc>
                  <a:txBody>
                    <a:bodyPr/>
                    <a:lstStyle/>
                    <a:p>
                      <a:pPr algn="l"/>
                      <a:r>
                        <a:rPr lang="en-US" sz="1200"/>
                        <a:t>Return file creation time</a:t>
                      </a:r>
                    </a:p>
                  </a:txBody>
                  <a:tcPr marL="47625" marR="47625" marT="47625" marB="47625"/>
                </a:tc>
                <a:extLst>
                  <a:ext uri="{0D108BD9-81ED-4DB2-BD59-A6C34878D82A}">
                    <a16:rowId xmlns:a16="http://schemas.microsoft.com/office/drawing/2014/main" val="10008"/>
                  </a:ext>
                </a:extLst>
              </a:tr>
              <a:tr h="295901">
                <a:tc>
                  <a:txBody>
                    <a:bodyPr/>
                    <a:lstStyle/>
                    <a:p>
                      <a:pPr algn="l"/>
                      <a:r>
                        <a:rPr lang="en-US" sz="1200"/>
                        <a:t>getmtime()</a:t>
                      </a:r>
                    </a:p>
                  </a:txBody>
                  <a:tcPr marL="47625" marR="47625" marT="47625" marB="47625"/>
                </a:tc>
                <a:tc>
                  <a:txBody>
                    <a:bodyPr/>
                    <a:lstStyle/>
                    <a:p>
                      <a:pPr algn="l"/>
                      <a:r>
                        <a:rPr lang="en-US" sz="1200"/>
                        <a:t>Return last file modification time</a:t>
                      </a:r>
                    </a:p>
                  </a:txBody>
                  <a:tcPr marL="47625" marR="47625" marT="47625" marB="47625"/>
                </a:tc>
                <a:extLst>
                  <a:ext uri="{0D108BD9-81ED-4DB2-BD59-A6C34878D82A}">
                    <a16:rowId xmlns:a16="http://schemas.microsoft.com/office/drawing/2014/main" val="10009"/>
                  </a:ext>
                </a:extLst>
              </a:tr>
              <a:tr h="295901">
                <a:tc>
                  <a:txBody>
                    <a:bodyPr/>
                    <a:lstStyle/>
                    <a:p>
                      <a:pPr algn="l"/>
                      <a:r>
                        <a:rPr lang="en-US" sz="1200" dirty="0" err="1"/>
                        <a:t>getsize</a:t>
                      </a:r>
                      <a:r>
                        <a:rPr lang="en-US" sz="1200" dirty="0"/>
                        <a:t>()</a:t>
                      </a:r>
                    </a:p>
                  </a:txBody>
                  <a:tcPr marL="47625" marR="47625" marT="47625" marB="47625"/>
                </a:tc>
                <a:tc>
                  <a:txBody>
                    <a:bodyPr/>
                    <a:lstStyle/>
                    <a:p>
                      <a:pPr algn="l"/>
                      <a:r>
                        <a:rPr lang="en-US" sz="1200"/>
                        <a:t>Return file size (in bytes)</a:t>
                      </a:r>
                    </a:p>
                  </a:txBody>
                  <a:tcPr marL="47625" marR="47625" marT="47625" marB="47625"/>
                </a:tc>
                <a:extLst>
                  <a:ext uri="{0D108BD9-81ED-4DB2-BD59-A6C34878D82A}">
                    <a16:rowId xmlns:a16="http://schemas.microsoft.com/office/drawing/2014/main" val="10010"/>
                  </a:ext>
                </a:extLst>
              </a:tr>
              <a:tr h="295901">
                <a:tc>
                  <a:txBody>
                    <a:bodyPr/>
                    <a:lstStyle/>
                    <a:p>
                      <a:pPr algn="l"/>
                      <a:r>
                        <a:rPr lang="en-US" sz="1200" dirty="0"/>
                        <a:t>exists()</a:t>
                      </a:r>
                    </a:p>
                  </a:txBody>
                  <a:tcPr marL="47625" marR="47625" marT="47625" marB="47625"/>
                </a:tc>
                <a:tc>
                  <a:txBody>
                    <a:bodyPr/>
                    <a:lstStyle/>
                    <a:p>
                      <a:pPr algn="l"/>
                      <a:r>
                        <a:rPr lang="en-US" sz="1200" dirty="0"/>
                        <a:t>Does pathname (file or directory) exist?</a:t>
                      </a:r>
                    </a:p>
                  </a:txBody>
                  <a:tcPr marL="47625" marR="47625" marT="47625" marB="47625"/>
                </a:tc>
                <a:extLst>
                  <a:ext uri="{0D108BD9-81ED-4DB2-BD59-A6C34878D82A}">
                    <a16:rowId xmlns:a16="http://schemas.microsoft.com/office/drawing/2014/main" val="10011"/>
                  </a:ext>
                </a:extLst>
              </a:tr>
              <a:tr h="295901">
                <a:tc>
                  <a:txBody>
                    <a:bodyPr/>
                    <a:lstStyle/>
                    <a:p>
                      <a:pPr algn="l"/>
                      <a:r>
                        <a:rPr lang="en-US" sz="1200"/>
                        <a:t>isabs()</a:t>
                      </a:r>
                    </a:p>
                  </a:txBody>
                  <a:tcPr marL="47625" marR="47625" marT="47625" marB="47625"/>
                </a:tc>
                <a:tc>
                  <a:txBody>
                    <a:bodyPr/>
                    <a:lstStyle/>
                    <a:p>
                      <a:pPr algn="l"/>
                      <a:r>
                        <a:rPr lang="en-US" sz="1200"/>
                        <a:t>Is pathname absolute?</a:t>
                      </a:r>
                    </a:p>
                  </a:txBody>
                  <a:tcPr marL="47625" marR="47625" marT="47625" marB="47625"/>
                </a:tc>
                <a:extLst>
                  <a:ext uri="{0D108BD9-81ED-4DB2-BD59-A6C34878D82A}">
                    <a16:rowId xmlns:a16="http://schemas.microsoft.com/office/drawing/2014/main" val="10012"/>
                  </a:ext>
                </a:extLst>
              </a:tr>
              <a:tr h="295901">
                <a:tc>
                  <a:txBody>
                    <a:bodyPr/>
                    <a:lstStyle/>
                    <a:p>
                      <a:pPr algn="l"/>
                      <a:r>
                        <a:rPr lang="en-US" sz="1200"/>
                        <a:t>isdir()</a:t>
                      </a:r>
                    </a:p>
                  </a:txBody>
                  <a:tcPr marL="47625" marR="47625" marT="47625" marB="47625"/>
                </a:tc>
                <a:tc>
                  <a:txBody>
                    <a:bodyPr/>
                    <a:lstStyle/>
                    <a:p>
                      <a:pPr algn="l"/>
                      <a:r>
                        <a:rPr lang="en-US" sz="1200"/>
                        <a:t>Does pathname exist and is a directory?</a:t>
                      </a:r>
                    </a:p>
                  </a:txBody>
                  <a:tcPr marL="47625" marR="47625" marT="47625" marB="47625"/>
                </a:tc>
                <a:extLst>
                  <a:ext uri="{0D108BD9-81ED-4DB2-BD59-A6C34878D82A}">
                    <a16:rowId xmlns:a16="http://schemas.microsoft.com/office/drawing/2014/main" val="10013"/>
                  </a:ext>
                </a:extLst>
              </a:tr>
              <a:tr h="295901">
                <a:tc>
                  <a:txBody>
                    <a:bodyPr/>
                    <a:lstStyle/>
                    <a:p>
                      <a:pPr algn="l"/>
                      <a:r>
                        <a:rPr lang="en-US" sz="1200" dirty="0" err="1"/>
                        <a:t>isfile</a:t>
                      </a:r>
                      <a:r>
                        <a:rPr lang="en-US" sz="1200" dirty="0"/>
                        <a:t>()</a:t>
                      </a:r>
                    </a:p>
                  </a:txBody>
                  <a:tcPr marL="47625" marR="47625" marT="47625" marB="47625"/>
                </a:tc>
                <a:tc>
                  <a:txBody>
                    <a:bodyPr/>
                    <a:lstStyle/>
                    <a:p>
                      <a:pPr algn="l"/>
                      <a:r>
                        <a:rPr lang="en-US" sz="1200"/>
                        <a:t>Does pathname exist and is a file?</a:t>
                      </a:r>
                    </a:p>
                  </a:txBody>
                  <a:tcPr marL="47625" marR="47625" marT="47625" marB="47625"/>
                </a:tc>
                <a:extLst>
                  <a:ext uri="{0D108BD9-81ED-4DB2-BD59-A6C34878D82A}">
                    <a16:rowId xmlns:a16="http://schemas.microsoft.com/office/drawing/2014/main" val="10014"/>
                  </a:ext>
                </a:extLst>
              </a:tr>
              <a:tr h="295901">
                <a:tc>
                  <a:txBody>
                    <a:bodyPr/>
                    <a:lstStyle/>
                    <a:p>
                      <a:pPr algn="l"/>
                      <a:r>
                        <a:rPr lang="en-US" sz="1200"/>
                        <a:t>islink()</a:t>
                      </a:r>
                    </a:p>
                  </a:txBody>
                  <a:tcPr marL="47625" marR="47625" marT="47625" marB="47625"/>
                </a:tc>
                <a:tc>
                  <a:txBody>
                    <a:bodyPr/>
                    <a:lstStyle/>
                    <a:p>
                      <a:pPr algn="l"/>
                      <a:r>
                        <a:rPr lang="en-US" sz="1200"/>
                        <a:t>Does pathname exist and is a symbolic link?</a:t>
                      </a:r>
                    </a:p>
                  </a:txBody>
                  <a:tcPr marL="47625" marR="47625" marT="47625" marB="47625"/>
                </a:tc>
                <a:extLst>
                  <a:ext uri="{0D108BD9-81ED-4DB2-BD59-A6C34878D82A}">
                    <a16:rowId xmlns:a16="http://schemas.microsoft.com/office/drawing/2014/main" val="10015"/>
                  </a:ext>
                </a:extLst>
              </a:tr>
              <a:tr h="295901">
                <a:tc>
                  <a:txBody>
                    <a:bodyPr/>
                    <a:lstStyle/>
                    <a:p>
                      <a:pPr algn="l"/>
                      <a:r>
                        <a:rPr lang="en-US" sz="1200" dirty="0" err="1"/>
                        <a:t>ismount</a:t>
                      </a:r>
                      <a:r>
                        <a:rPr lang="en-US" sz="1200" dirty="0"/>
                        <a:t>()</a:t>
                      </a:r>
                    </a:p>
                  </a:txBody>
                  <a:tcPr marL="47625" marR="47625" marT="47625" marB="47625"/>
                </a:tc>
                <a:tc>
                  <a:txBody>
                    <a:bodyPr/>
                    <a:lstStyle/>
                    <a:p>
                      <a:pPr algn="l"/>
                      <a:r>
                        <a:rPr lang="en-US" sz="1200"/>
                        <a:t>Does pathname exist and is a mount point?</a:t>
                      </a:r>
                    </a:p>
                  </a:txBody>
                  <a:tcPr marL="47625" marR="47625" marT="47625" marB="47625"/>
                </a:tc>
                <a:extLst>
                  <a:ext uri="{0D108BD9-81ED-4DB2-BD59-A6C34878D82A}">
                    <a16:rowId xmlns:a16="http://schemas.microsoft.com/office/drawing/2014/main" val="10016"/>
                  </a:ext>
                </a:extLst>
              </a:tr>
              <a:tr h="295901">
                <a:tc>
                  <a:txBody>
                    <a:bodyPr/>
                    <a:lstStyle/>
                    <a:p>
                      <a:pPr algn="l"/>
                      <a:r>
                        <a:rPr lang="en-US" sz="1200"/>
                        <a:t>samefile()</a:t>
                      </a:r>
                    </a:p>
                  </a:txBody>
                  <a:tcPr marL="47625" marR="47625" marT="47625" marB="47625"/>
                </a:tc>
                <a:tc>
                  <a:txBody>
                    <a:bodyPr/>
                    <a:lstStyle/>
                    <a:p>
                      <a:pPr algn="l"/>
                      <a:r>
                        <a:rPr lang="en-US" sz="1200" dirty="0"/>
                        <a:t>Do both pathnames point to the same file?</a:t>
                      </a:r>
                    </a:p>
                  </a:txBody>
                  <a:tcPr marL="47625" marR="47625" marT="47625" marB="47625"/>
                </a:tc>
                <a:extLst>
                  <a:ext uri="{0D108BD9-81ED-4DB2-BD59-A6C34878D82A}">
                    <a16:rowId xmlns:a16="http://schemas.microsoft.com/office/drawing/2014/main" val="10017"/>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413E-2E57-4167-AF74-512B47480BF3}"/>
              </a:ext>
            </a:extLst>
          </p:cNvPr>
          <p:cNvSpPr>
            <a:spLocks noGrp="1"/>
          </p:cNvSpPr>
          <p:nvPr>
            <p:ph type="title"/>
          </p:nvPr>
        </p:nvSpPr>
        <p:spPr/>
        <p:txBody>
          <a:bodyPr/>
          <a:lstStyle/>
          <a:p>
            <a:r>
              <a:rPr lang="en-IN" dirty="0" err="1"/>
              <a:t>shutil</a:t>
            </a:r>
            <a:endParaRPr lang="en-IN" dirty="0"/>
          </a:p>
        </p:txBody>
      </p:sp>
      <p:sp>
        <p:nvSpPr>
          <p:cNvPr id="3" name="Content Placeholder 2">
            <a:extLst>
              <a:ext uri="{FF2B5EF4-FFF2-40B4-BE49-F238E27FC236}">
                <a16:creationId xmlns:a16="http://schemas.microsoft.com/office/drawing/2014/main" id="{CAAC4823-C2D0-4EB8-9CF2-AB4594AAAF7C}"/>
              </a:ext>
            </a:extLst>
          </p:cNvPr>
          <p:cNvSpPr>
            <a:spLocks noGrp="1"/>
          </p:cNvSpPr>
          <p:nvPr>
            <p:ph idx="1"/>
          </p:nvPr>
        </p:nvSpPr>
        <p:spPr/>
        <p:txBody>
          <a:bodyPr/>
          <a:lstStyle/>
          <a:p>
            <a:r>
              <a:rPr lang="en-IN" dirty="0" err="1"/>
              <a:t>shutil.copyfile</a:t>
            </a:r>
            <a:r>
              <a:rPr lang="en-IN" dirty="0"/>
              <a:t>(</a:t>
            </a:r>
            <a:r>
              <a:rPr lang="en-IN" dirty="0" err="1"/>
              <a:t>src</a:t>
            </a:r>
            <a:r>
              <a:rPr lang="en-IN" dirty="0"/>
              <a:t>, </a:t>
            </a:r>
            <a:r>
              <a:rPr lang="en-IN" dirty="0" err="1"/>
              <a:t>dst</a:t>
            </a:r>
            <a:r>
              <a:rPr lang="en-IN" dirty="0"/>
              <a:t>, *, </a:t>
            </a:r>
            <a:r>
              <a:rPr lang="en-IN" dirty="0" err="1"/>
              <a:t>follow_symlinks</a:t>
            </a:r>
            <a:r>
              <a:rPr lang="en-IN" dirty="0"/>
              <a:t>=True)</a:t>
            </a:r>
          </a:p>
          <a:p>
            <a:r>
              <a:rPr lang="en-US" dirty="0" err="1"/>
              <a:t>shutil.copy</a:t>
            </a:r>
            <a:r>
              <a:rPr lang="en-US" dirty="0"/>
              <a:t>(</a:t>
            </a:r>
            <a:r>
              <a:rPr lang="en-US" dirty="0" err="1"/>
              <a:t>src</a:t>
            </a:r>
            <a:r>
              <a:rPr lang="en-US" dirty="0"/>
              <a:t>, </a:t>
            </a:r>
            <a:r>
              <a:rPr lang="en-US" dirty="0" err="1"/>
              <a:t>dst</a:t>
            </a:r>
            <a:r>
              <a:rPr lang="en-US" dirty="0"/>
              <a:t>, *, </a:t>
            </a:r>
            <a:r>
              <a:rPr lang="en-US" dirty="0" err="1"/>
              <a:t>follow_symlinks</a:t>
            </a:r>
            <a:r>
              <a:rPr lang="en-US" dirty="0"/>
              <a:t>=True)</a:t>
            </a:r>
          </a:p>
          <a:p>
            <a:r>
              <a:rPr lang="en-US" dirty="0" err="1"/>
              <a:t>shutil.move</a:t>
            </a:r>
            <a:r>
              <a:rPr lang="en-US" dirty="0"/>
              <a:t>(</a:t>
            </a:r>
            <a:r>
              <a:rPr lang="en-US" dirty="0" err="1"/>
              <a:t>src</a:t>
            </a:r>
            <a:r>
              <a:rPr lang="en-US" dirty="0"/>
              <a:t>, </a:t>
            </a:r>
            <a:r>
              <a:rPr lang="en-US" dirty="0" err="1"/>
              <a:t>dst</a:t>
            </a:r>
            <a:r>
              <a:rPr lang="en-US" dirty="0"/>
              <a:t>, </a:t>
            </a:r>
            <a:r>
              <a:rPr lang="en-US" dirty="0" err="1"/>
              <a:t>copy_function</a:t>
            </a:r>
            <a:r>
              <a:rPr lang="en-US" dirty="0"/>
              <a:t>=copy2)</a:t>
            </a:r>
            <a:endParaRPr lang="en-IN" dirty="0"/>
          </a:p>
        </p:txBody>
      </p:sp>
    </p:spTree>
    <p:extLst>
      <p:ext uri="{BB962C8B-B14F-4D97-AF65-F5344CB8AC3E}">
        <p14:creationId xmlns:p14="http://schemas.microsoft.com/office/powerpoint/2010/main" val="4561287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16F7D-873D-4149-A45A-66DC7C234BB9}"/>
              </a:ext>
            </a:extLst>
          </p:cNvPr>
          <p:cNvSpPr>
            <a:spLocks noGrp="1"/>
          </p:cNvSpPr>
          <p:nvPr>
            <p:ph type="title"/>
          </p:nvPr>
        </p:nvSpPr>
        <p:spPr/>
        <p:txBody>
          <a:bodyPr/>
          <a:lstStyle/>
          <a:p>
            <a:r>
              <a:rPr lang="en-US" dirty="0"/>
              <a:t>Working with Databases in Python</a:t>
            </a:r>
            <a:endParaRPr lang="en-IN" dirty="0"/>
          </a:p>
        </p:txBody>
      </p:sp>
      <p:sp>
        <p:nvSpPr>
          <p:cNvPr id="3" name="Content Placeholder 2">
            <a:extLst>
              <a:ext uri="{FF2B5EF4-FFF2-40B4-BE49-F238E27FC236}">
                <a16:creationId xmlns:a16="http://schemas.microsoft.com/office/drawing/2014/main" id="{94CDECFF-BCB3-4C63-81C4-ADC11704CACC}"/>
              </a:ext>
            </a:extLst>
          </p:cNvPr>
          <p:cNvSpPr>
            <a:spLocks noGrp="1"/>
          </p:cNvSpPr>
          <p:nvPr>
            <p:ph idx="1"/>
          </p:nvPr>
        </p:nvSpPr>
        <p:spPr/>
        <p:txBody>
          <a:bodyPr/>
          <a:lstStyle/>
          <a:p>
            <a:r>
              <a:rPr lang="en-US" dirty="0"/>
              <a:t>Should have </a:t>
            </a:r>
            <a:r>
              <a:rPr lang="en-US" b="1" dirty="0" err="1"/>
              <a:t>mysql</a:t>
            </a:r>
            <a:r>
              <a:rPr lang="en-US" dirty="0"/>
              <a:t> installed on the computer</a:t>
            </a:r>
          </a:p>
          <a:p>
            <a:r>
              <a:rPr lang="en-US" dirty="0"/>
              <a:t>Python connector should be installed as well</a:t>
            </a:r>
          </a:p>
          <a:p>
            <a:pPr lvl="1"/>
            <a:r>
              <a:rPr lang="en-US" b="1" dirty="0"/>
              <a:t>pip install </a:t>
            </a:r>
            <a:r>
              <a:rPr lang="en-US" b="1" dirty="0" err="1"/>
              <a:t>mysql</a:t>
            </a:r>
            <a:r>
              <a:rPr lang="en-US" b="1" dirty="0"/>
              <a:t>-connector-python</a:t>
            </a:r>
          </a:p>
          <a:p>
            <a:r>
              <a:rPr lang="en-US" dirty="0"/>
              <a:t>Basic invocation is as follows:</a:t>
            </a:r>
          </a:p>
          <a:p>
            <a:endParaRPr lang="en-IN" dirty="0"/>
          </a:p>
        </p:txBody>
      </p:sp>
      <p:sp>
        <p:nvSpPr>
          <p:cNvPr id="4" name="TextBox 3">
            <a:extLst>
              <a:ext uri="{FF2B5EF4-FFF2-40B4-BE49-F238E27FC236}">
                <a16:creationId xmlns:a16="http://schemas.microsoft.com/office/drawing/2014/main" id="{B0033E1F-8668-400B-B584-F681DF5F259C}"/>
              </a:ext>
            </a:extLst>
          </p:cNvPr>
          <p:cNvSpPr txBox="1"/>
          <p:nvPr/>
        </p:nvSpPr>
        <p:spPr>
          <a:xfrm>
            <a:off x="5670958" y="3907552"/>
            <a:ext cx="5100507" cy="2585323"/>
          </a:xfrm>
          <a:prstGeom prst="rect">
            <a:avLst/>
          </a:prstGeom>
          <a:noFill/>
        </p:spPr>
        <p:txBody>
          <a:bodyPr wrap="square" rtlCol="0">
            <a:spAutoFit/>
          </a:bodyPr>
          <a:lstStyle/>
          <a:p>
            <a:r>
              <a:rPr lang="en-IN" b="1" dirty="0">
                <a:latin typeface="Consolas" panose="020B0609020204030204" pitchFamily="49" charset="0"/>
              </a:rPr>
              <a:t>import </a:t>
            </a:r>
            <a:r>
              <a:rPr lang="en-IN" b="1" dirty="0" err="1">
                <a:latin typeface="Consolas" panose="020B0609020204030204" pitchFamily="49" charset="0"/>
              </a:rPr>
              <a:t>mysql.connector</a:t>
            </a:r>
            <a:endParaRPr lang="en-IN" b="1" dirty="0">
              <a:latin typeface="Consolas" panose="020B0609020204030204" pitchFamily="49" charset="0"/>
            </a:endParaRPr>
          </a:p>
          <a:p>
            <a:endParaRPr lang="en-IN" b="1" dirty="0">
              <a:latin typeface="Consolas" panose="020B0609020204030204" pitchFamily="49" charset="0"/>
            </a:endParaRPr>
          </a:p>
          <a:p>
            <a:r>
              <a:rPr lang="en-IN" b="1" dirty="0" err="1">
                <a:latin typeface="Consolas" panose="020B0609020204030204" pitchFamily="49" charset="0"/>
              </a:rPr>
              <a:t>mydb</a:t>
            </a:r>
            <a:r>
              <a:rPr lang="en-IN" b="1" dirty="0">
                <a:latin typeface="Consolas" panose="020B0609020204030204" pitchFamily="49" charset="0"/>
              </a:rPr>
              <a:t> = </a:t>
            </a:r>
            <a:r>
              <a:rPr lang="en-IN" b="1" dirty="0" err="1">
                <a:latin typeface="Consolas" panose="020B0609020204030204" pitchFamily="49" charset="0"/>
              </a:rPr>
              <a:t>mysql.connector.connect</a:t>
            </a:r>
            <a:r>
              <a:rPr lang="en-IN" b="1" dirty="0">
                <a:latin typeface="Consolas" panose="020B0609020204030204" pitchFamily="49" charset="0"/>
              </a:rPr>
              <a:t>(</a:t>
            </a:r>
          </a:p>
          <a:p>
            <a:r>
              <a:rPr lang="en-IN" b="1" dirty="0">
                <a:latin typeface="Consolas" panose="020B0609020204030204" pitchFamily="49" charset="0"/>
              </a:rPr>
              <a:t>  host="localhost",</a:t>
            </a:r>
          </a:p>
          <a:p>
            <a:r>
              <a:rPr lang="en-IN" b="1" dirty="0">
                <a:latin typeface="Consolas" panose="020B0609020204030204" pitchFamily="49" charset="0"/>
              </a:rPr>
              <a:t>  user="</a:t>
            </a:r>
            <a:r>
              <a:rPr lang="en-IN" b="1" dirty="0" err="1">
                <a:latin typeface="Consolas" panose="020B0609020204030204" pitchFamily="49" charset="0"/>
              </a:rPr>
              <a:t>yourusername</a:t>
            </a:r>
            <a:r>
              <a:rPr lang="en-IN" b="1" dirty="0">
                <a:latin typeface="Consolas" panose="020B0609020204030204" pitchFamily="49" charset="0"/>
              </a:rPr>
              <a:t>",</a:t>
            </a:r>
          </a:p>
          <a:p>
            <a:r>
              <a:rPr lang="en-IN" b="1" dirty="0">
                <a:latin typeface="Consolas" panose="020B0609020204030204" pitchFamily="49" charset="0"/>
              </a:rPr>
              <a:t>  passwd="</a:t>
            </a:r>
            <a:r>
              <a:rPr lang="en-IN" b="1" dirty="0" err="1">
                <a:latin typeface="Consolas" panose="020B0609020204030204" pitchFamily="49" charset="0"/>
              </a:rPr>
              <a:t>yourpassword</a:t>
            </a:r>
            <a:r>
              <a:rPr lang="en-IN" b="1" dirty="0">
                <a:latin typeface="Consolas" panose="020B0609020204030204" pitchFamily="49" charset="0"/>
              </a:rPr>
              <a:t>"</a:t>
            </a:r>
          </a:p>
          <a:p>
            <a:r>
              <a:rPr lang="en-IN" b="1" dirty="0">
                <a:latin typeface="Consolas" panose="020B0609020204030204" pitchFamily="49" charset="0"/>
              </a:rPr>
              <a:t>)</a:t>
            </a:r>
          </a:p>
          <a:p>
            <a:endParaRPr lang="en-IN" b="1" dirty="0">
              <a:latin typeface="Consolas" panose="020B0609020204030204" pitchFamily="49" charset="0"/>
            </a:endParaRPr>
          </a:p>
          <a:p>
            <a:r>
              <a:rPr lang="en-IN" b="1" dirty="0">
                <a:latin typeface="Consolas" panose="020B0609020204030204" pitchFamily="49" charset="0"/>
              </a:rPr>
              <a:t>print(</a:t>
            </a:r>
            <a:r>
              <a:rPr lang="en-IN" b="1" dirty="0" err="1">
                <a:latin typeface="Consolas" panose="020B0609020204030204" pitchFamily="49" charset="0"/>
              </a:rPr>
              <a:t>mydb</a:t>
            </a:r>
            <a:r>
              <a:rPr lang="en-IN" b="1" dirty="0">
                <a:latin typeface="Consolas" panose="020B0609020204030204" pitchFamily="49" charset="0"/>
              </a:rPr>
              <a:t>) </a:t>
            </a:r>
          </a:p>
        </p:txBody>
      </p:sp>
    </p:spTree>
    <p:extLst>
      <p:ext uri="{BB962C8B-B14F-4D97-AF65-F5344CB8AC3E}">
        <p14:creationId xmlns:p14="http://schemas.microsoft.com/office/powerpoint/2010/main" val="573658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Multi-threading</a:t>
            </a:r>
          </a:p>
        </p:txBody>
      </p:sp>
      <p:sp>
        <p:nvSpPr>
          <p:cNvPr id="3" name="Content Placeholder 2"/>
          <p:cNvSpPr>
            <a:spLocks noGrp="1"/>
          </p:cNvSpPr>
          <p:nvPr>
            <p:ph idx="1"/>
          </p:nvPr>
        </p:nvSpPr>
        <p:spPr/>
        <p:txBody>
          <a:bodyPr>
            <a:normAutofit fontScale="85000" lnSpcReduction="10000"/>
          </a:bodyPr>
          <a:lstStyle/>
          <a:p>
            <a:r>
              <a:rPr lang="en-US" sz="3000" dirty="0"/>
              <a:t>Running multiple threads is equivalent to running several programs in parallel</a:t>
            </a:r>
          </a:p>
          <a:p>
            <a:r>
              <a:rPr lang="en-US" sz="3000" dirty="0"/>
              <a:t>A thread has a beginning, execution sequence and a conclusion</a:t>
            </a:r>
          </a:p>
          <a:p>
            <a:r>
              <a:rPr lang="en-US" sz="3000" dirty="0"/>
              <a:t>Multiple threads within a process share the same data space with the main thread and can therefore share information or communicate with each other more easily than if they were separate processes.</a:t>
            </a:r>
          </a:p>
          <a:p>
            <a:r>
              <a:rPr lang="en-US" sz="3000" dirty="0"/>
              <a:t>Threads have lesser memory overhead than processes</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Threading Module</a:t>
            </a:r>
          </a:p>
        </p:txBody>
      </p:sp>
      <p:sp>
        <p:nvSpPr>
          <p:cNvPr id="3" name="Content Placeholder 2"/>
          <p:cNvSpPr>
            <a:spLocks noGrp="1"/>
          </p:cNvSpPr>
          <p:nvPr>
            <p:ph idx="1"/>
          </p:nvPr>
        </p:nvSpPr>
        <p:spPr/>
        <p:txBody>
          <a:bodyPr/>
          <a:lstStyle/>
          <a:p>
            <a:r>
              <a:rPr lang="en-US" dirty="0"/>
              <a:t>To create a thread using threading module</a:t>
            </a:r>
          </a:p>
          <a:p>
            <a:pPr lvl="1"/>
            <a:r>
              <a:rPr lang="en-US" dirty="0"/>
              <a:t>Define a new subclass of the </a:t>
            </a:r>
            <a:r>
              <a:rPr lang="en-US" i="1" dirty="0"/>
              <a:t>Thread</a:t>
            </a:r>
            <a:r>
              <a:rPr lang="en-US" dirty="0"/>
              <a:t> class.</a:t>
            </a:r>
          </a:p>
          <a:p>
            <a:pPr lvl="1"/>
            <a:r>
              <a:rPr lang="en-US" dirty="0"/>
              <a:t>Override the </a:t>
            </a:r>
            <a:r>
              <a:rPr lang="en-US" i="1" dirty="0"/>
              <a:t>__init__(self [,</a:t>
            </a:r>
            <a:r>
              <a:rPr lang="en-US" i="1" dirty="0" err="1"/>
              <a:t>args</a:t>
            </a:r>
            <a:r>
              <a:rPr lang="en-US" i="1" dirty="0"/>
              <a:t>])</a:t>
            </a:r>
            <a:r>
              <a:rPr lang="en-US" dirty="0"/>
              <a:t> method to add additional arguments.</a:t>
            </a:r>
          </a:p>
          <a:p>
            <a:pPr lvl="1"/>
            <a:r>
              <a:rPr lang="en-US" dirty="0"/>
              <a:t>Then, override the run(self [,</a:t>
            </a:r>
            <a:r>
              <a:rPr lang="en-US" dirty="0" err="1"/>
              <a:t>args</a:t>
            </a:r>
            <a:r>
              <a:rPr lang="en-US" dirty="0"/>
              <a:t>]) method to implement what the thread should do when started.</a:t>
            </a:r>
          </a:p>
          <a:p>
            <a:pPr lvl="1"/>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a:t>
            </a:r>
          </a:p>
        </p:txBody>
      </p:sp>
      <p:sp>
        <p:nvSpPr>
          <p:cNvPr id="5" name="TextBox 4"/>
          <p:cNvSpPr txBox="1"/>
          <p:nvPr/>
        </p:nvSpPr>
        <p:spPr>
          <a:xfrm>
            <a:off x="2590800" y="1447801"/>
            <a:ext cx="6705600" cy="500136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b="1" dirty="0">
                <a:latin typeface="Courier New" pitchFamily="49" charset="0"/>
                <a:cs typeface="Courier New" pitchFamily="49" charset="0"/>
              </a:rPr>
              <a:t>class </a:t>
            </a:r>
            <a:r>
              <a:rPr lang="en-US" sz="1100" b="1" dirty="0" err="1">
                <a:latin typeface="Courier New" pitchFamily="49" charset="0"/>
                <a:cs typeface="Courier New" pitchFamily="49" charset="0"/>
              </a:rPr>
              <a:t>myThread</a:t>
            </a: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threading.Thread</a:t>
            </a:r>
            <a:r>
              <a:rPr lang="en-US" sz="1100" b="1" dirty="0">
                <a:latin typeface="Courier New" pitchFamily="49" charset="0"/>
                <a:cs typeface="Courier New" pitchFamily="49" charset="0"/>
              </a:rPr>
              <a:t>):</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   def __init__(self, </a:t>
            </a:r>
            <a:r>
              <a:rPr lang="en-US" sz="1100" b="1" dirty="0" err="1">
                <a:latin typeface="Courier New" pitchFamily="49" charset="0"/>
                <a:cs typeface="Courier New" pitchFamily="49" charset="0"/>
              </a:rPr>
              <a:t>threadID</a:t>
            </a:r>
            <a:r>
              <a:rPr lang="en-US" sz="1100" b="1" dirty="0">
                <a:latin typeface="Courier New" pitchFamily="49" charset="0"/>
                <a:cs typeface="Courier New" pitchFamily="49" charset="0"/>
              </a:rPr>
              <a:t>, name, counter):</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threading.Thread.__init</a:t>
            </a:r>
            <a:r>
              <a:rPr lang="en-US" sz="1100" b="1" dirty="0">
                <a:latin typeface="Courier New" pitchFamily="49" charset="0"/>
                <a:cs typeface="Courier New" pitchFamily="49" charset="0"/>
              </a:rPr>
              <a:t>__(self)</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self.threadID</a:t>
            </a:r>
            <a:r>
              <a:rPr lang="en-US" sz="1100" b="1" dirty="0">
                <a:latin typeface="Courier New" pitchFamily="49" charset="0"/>
                <a:cs typeface="Courier New" pitchFamily="49" charset="0"/>
              </a:rPr>
              <a:t> = </a:t>
            </a:r>
            <a:r>
              <a:rPr lang="en-US" sz="1100" b="1" dirty="0" err="1">
                <a:latin typeface="Courier New" pitchFamily="49" charset="0"/>
                <a:cs typeface="Courier New" pitchFamily="49" charset="0"/>
              </a:rPr>
              <a:t>threadID</a:t>
            </a:r>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      self.name = name</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self.counter</a:t>
            </a:r>
            <a:r>
              <a:rPr lang="en-US" sz="1100" b="1" dirty="0">
                <a:latin typeface="Courier New" pitchFamily="49" charset="0"/>
                <a:cs typeface="Courier New" pitchFamily="49" charset="0"/>
              </a:rPr>
              <a:t> = counter</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   def run(self):</a:t>
            </a:r>
          </a:p>
          <a:p>
            <a:r>
              <a:rPr lang="en-US" sz="1100" b="1" dirty="0">
                <a:latin typeface="Courier New" pitchFamily="49" charset="0"/>
                <a:cs typeface="Courier New" pitchFamily="49" charset="0"/>
              </a:rPr>
              <a:t>      print "Starting " + self.name</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print_time</a:t>
            </a:r>
            <a:r>
              <a:rPr lang="en-US" sz="1100" b="1" dirty="0">
                <a:latin typeface="Courier New" pitchFamily="49" charset="0"/>
                <a:cs typeface="Courier New" pitchFamily="49" charset="0"/>
              </a:rPr>
              <a:t>(self.name, </a:t>
            </a:r>
            <a:r>
              <a:rPr lang="en-US" sz="1100" b="1" dirty="0" err="1">
                <a:latin typeface="Courier New" pitchFamily="49" charset="0"/>
                <a:cs typeface="Courier New" pitchFamily="49" charset="0"/>
              </a:rPr>
              <a:t>self.counter</a:t>
            </a:r>
            <a:r>
              <a:rPr lang="en-US" sz="1100" b="1" dirty="0">
                <a:latin typeface="Courier New" pitchFamily="49" charset="0"/>
                <a:cs typeface="Courier New" pitchFamily="49" charset="0"/>
              </a:rPr>
              <a:t>, 5)</a:t>
            </a:r>
          </a:p>
          <a:p>
            <a:r>
              <a:rPr lang="en-US" sz="1100" b="1" dirty="0">
                <a:latin typeface="Courier New" pitchFamily="49" charset="0"/>
                <a:cs typeface="Courier New" pitchFamily="49" charset="0"/>
              </a:rPr>
              <a:t>      print "Exiting " + self.name</a:t>
            </a:r>
          </a:p>
          <a:p>
            <a:endParaRPr lang="en-US" sz="1100" b="1" dirty="0">
              <a:latin typeface="Courier New" pitchFamily="49" charset="0"/>
              <a:cs typeface="Courier New" pitchFamily="49" charset="0"/>
            </a:endParaRP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def </a:t>
            </a:r>
            <a:r>
              <a:rPr lang="en-US" sz="1100" b="1" dirty="0" err="1">
                <a:latin typeface="Courier New" pitchFamily="49" charset="0"/>
                <a:cs typeface="Courier New" pitchFamily="49" charset="0"/>
              </a:rPr>
              <a:t>print_time</a:t>
            </a: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threadName</a:t>
            </a:r>
            <a:r>
              <a:rPr lang="en-US" sz="1100" b="1" dirty="0">
                <a:latin typeface="Courier New" pitchFamily="49" charset="0"/>
                <a:cs typeface="Courier New" pitchFamily="49" charset="0"/>
              </a:rPr>
              <a:t>, counter, delay):</a:t>
            </a:r>
          </a:p>
          <a:p>
            <a:r>
              <a:rPr lang="en-US" sz="1100" b="1" dirty="0">
                <a:latin typeface="Courier New" pitchFamily="49" charset="0"/>
                <a:cs typeface="Courier New" pitchFamily="49" charset="0"/>
              </a:rPr>
              <a:t>   while counter:</a:t>
            </a:r>
          </a:p>
          <a:p>
            <a:r>
              <a:rPr lang="en-US" sz="1100" b="1" dirty="0">
                <a:latin typeface="Courier New" pitchFamily="49" charset="0"/>
                <a:cs typeface="Courier New" pitchFamily="49" charset="0"/>
              </a:rPr>
              <a:t>      if </a:t>
            </a:r>
            <a:r>
              <a:rPr lang="en-US" sz="1100" b="1" dirty="0" err="1">
                <a:latin typeface="Courier New" pitchFamily="49" charset="0"/>
                <a:cs typeface="Courier New" pitchFamily="49" charset="0"/>
              </a:rPr>
              <a:t>exitFlag</a:t>
            </a:r>
            <a:r>
              <a:rPr lang="en-US" sz="1100" b="1" dirty="0">
                <a:latin typeface="Courier New" pitchFamily="49" charset="0"/>
                <a:cs typeface="Courier New" pitchFamily="49" charset="0"/>
              </a:rPr>
              <a:t>:</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threadName.exit</a:t>
            </a:r>
            <a:r>
              <a:rPr lang="en-US" sz="1100" b="1" dirty="0">
                <a:latin typeface="Courier New" pitchFamily="49" charset="0"/>
                <a:cs typeface="Courier New" pitchFamily="49" charset="0"/>
              </a:rPr>
              <a:t>()</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time.sleep</a:t>
            </a:r>
            <a:r>
              <a:rPr lang="en-US" sz="1100" b="1" dirty="0">
                <a:latin typeface="Courier New" pitchFamily="49" charset="0"/>
                <a:cs typeface="Courier New" pitchFamily="49" charset="0"/>
              </a:rPr>
              <a:t>(delay)</a:t>
            </a:r>
          </a:p>
          <a:p>
            <a:r>
              <a:rPr lang="en-US" sz="1100" b="1" dirty="0">
                <a:latin typeface="Courier New" pitchFamily="49" charset="0"/>
                <a:cs typeface="Courier New" pitchFamily="49" charset="0"/>
              </a:rPr>
              <a:t>      print "%s: %s" % (</a:t>
            </a:r>
            <a:r>
              <a:rPr lang="en-US" sz="1100" b="1" dirty="0" err="1">
                <a:latin typeface="Courier New" pitchFamily="49" charset="0"/>
                <a:cs typeface="Courier New" pitchFamily="49" charset="0"/>
              </a:rPr>
              <a:t>threadName</a:t>
            </a: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time.ctime</a:t>
            </a: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time.time</a:t>
            </a:r>
            <a:r>
              <a:rPr lang="en-US" sz="1100" b="1" dirty="0">
                <a:latin typeface="Courier New" pitchFamily="49" charset="0"/>
                <a:cs typeface="Courier New" pitchFamily="49" charset="0"/>
              </a:rPr>
              <a:t>()))</a:t>
            </a:r>
          </a:p>
          <a:p>
            <a:r>
              <a:rPr lang="en-US" sz="1100" b="1" dirty="0">
                <a:latin typeface="Courier New" pitchFamily="49" charset="0"/>
                <a:cs typeface="Courier New" pitchFamily="49" charset="0"/>
              </a:rPr>
              <a:t>      counter -= 1</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 Create new threads</a:t>
            </a:r>
          </a:p>
          <a:p>
            <a:r>
              <a:rPr lang="en-US" sz="1100" b="1" dirty="0">
                <a:latin typeface="Courier New" pitchFamily="49" charset="0"/>
                <a:cs typeface="Courier New" pitchFamily="49" charset="0"/>
              </a:rPr>
              <a:t>thread1 = </a:t>
            </a:r>
            <a:r>
              <a:rPr lang="en-US" sz="1100" b="1" dirty="0" err="1">
                <a:latin typeface="Courier New" pitchFamily="49" charset="0"/>
                <a:cs typeface="Courier New" pitchFamily="49" charset="0"/>
              </a:rPr>
              <a:t>myThread</a:t>
            </a:r>
            <a:r>
              <a:rPr lang="en-US" sz="1100" b="1" dirty="0">
                <a:latin typeface="Courier New" pitchFamily="49" charset="0"/>
                <a:cs typeface="Courier New" pitchFamily="49" charset="0"/>
              </a:rPr>
              <a:t>(1, "Thread-1", 1)</a:t>
            </a:r>
          </a:p>
          <a:p>
            <a:r>
              <a:rPr lang="en-US" sz="1100" b="1" dirty="0">
                <a:latin typeface="Courier New" pitchFamily="49" charset="0"/>
                <a:cs typeface="Courier New" pitchFamily="49" charset="0"/>
              </a:rPr>
              <a:t>thread2 = </a:t>
            </a:r>
            <a:r>
              <a:rPr lang="en-US" sz="1100" b="1" dirty="0" err="1">
                <a:latin typeface="Courier New" pitchFamily="49" charset="0"/>
                <a:cs typeface="Courier New" pitchFamily="49" charset="0"/>
              </a:rPr>
              <a:t>myThread</a:t>
            </a:r>
            <a:r>
              <a:rPr lang="en-US" sz="1100" b="1" dirty="0">
                <a:latin typeface="Courier New" pitchFamily="49" charset="0"/>
                <a:cs typeface="Courier New" pitchFamily="49" charset="0"/>
              </a:rPr>
              <a:t>(2, "Thread-2", 2)</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 Start new Threads</a:t>
            </a:r>
          </a:p>
          <a:p>
            <a:r>
              <a:rPr lang="en-US" sz="1100" b="1" dirty="0">
                <a:latin typeface="Courier New" pitchFamily="49" charset="0"/>
                <a:cs typeface="Courier New" pitchFamily="49" charset="0"/>
              </a:rPr>
              <a:t>thread1.start()</a:t>
            </a:r>
          </a:p>
          <a:p>
            <a:r>
              <a:rPr lang="en-US" sz="1100" b="1" dirty="0">
                <a:latin typeface="Courier New" pitchFamily="49" charset="0"/>
                <a:cs typeface="Courier New" pitchFamily="49" charset="0"/>
              </a:rPr>
              <a:t>thread2.start()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Supporting Functions</a:t>
            </a:r>
          </a:p>
        </p:txBody>
      </p:sp>
      <p:sp>
        <p:nvSpPr>
          <p:cNvPr id="3" name="Content Placeholder 2"/>
          <p:cNvSpPr>
            <a:spLocks noGrp="1"/>
          </p:cNvSpPr>
          <p:nvPr>
            <p:ph idx="1"/>
          </p:nvPr>
        </p:nvSpPr>
        <p:spPr/>
        <p:txBody>
          <a:bodyPr>
            <a:normAutofit/>
          </a:bodyPr>
          <a:lstStyle/>
          <a:p>
            <a:r>
              <a:rPr lang="en-US" b="1" dirty="0"/>
              <a:t>run():</a:t>
            </a:r>
            <a:r>
              <a:rPr lang="en-US" dirty="0"/>
              <a:t> The run() method is the entry point for a thread.</a:t>
            </a:r>
          </a:p>
          <a:p>
            <a:r>
              <a:rPr lang="en-US" b="1" dirty="0"/>
              <a:t>start():</a:t>
            </a:r>
            <a:r>
              <a:rPr lang="en-US" dirty="0"/>
              <a:t> The start() method starts a thread by calling the run method.</a:t>
            </a:r>
          </a:p>
          <a:p>
            <a:r>
              <a:rPr lang="en-US" b="1" dirty="0"/>
              <a:t>join([time]):</a:t>
            </a:r>
            <a:r>
              <a:rPr lang="en-US" dirty="0"/>
              <a:t> The join() waits for threads to terminate.</a:t>
            </a:r>
          </a:p>
          <a:p>
            <a:r>
              <a:rPr lang="en-US" b="1" dirty="0" err="1"/>
              <a:t>isAlive</a:t>
            </a:r>
            <a:r>
              <a:rPr lang="en-US" b="1" dirty="0"/>
              <a:t>():</a:t>
            </a:r>
            <a:r>
              <a:rPr lang="en-US" dirty="0"/>
              <a:t> The </a:t>
            </a:r>
            <a:r>
              <a:rPr lang="en-US" dirty="0" err="1"/>
              <a:t>isAlive</a:t>
            </a:r>
            <a:r>
              <a:rPr lang="en-US" dirty="0"/>
              <a:t>() method checks whether a thread is still executing.</a:t>
            </a:r>
          </a:p>
          <a:p>
            <a:r>
              <a:rPr lang="en-US" b="1" dirty="0" err="1"/>
              <a:t>getName</a:t>
            </a:r>
            <a:r>
              <a:rPr lang="en-US" b="1" dirty="0"/>
              <a:t>():</a:t>
            </a:r>
            <a:r>
              <a:rPr lang="en-US" dirty="0"/>
              <a:t> The </a:t>
            </a:r>
            <a:r>
              <a:rPr lang="en-US" dirty="0" err="1"/>
              <a:t>getName</a:t>
            </a:r>
            <a:r>
              <a:rPr lang="en-US" dirty="0"/>
              <a:t>() method returns the name of a thread.</a:t>
            </a:r>
          </a:p>
          <a:p>
            <a:r>
              <a:rPr lang="en-US" b="1" dirty="0" err="1"/>
              <a:t>setName</a:t>
            </a:r>
            <a:r>
              <a:rPr lang="en-US" b="1" dirty="0"/>
              <a:t>():</a:t>
            </a:r>
            <a:r>
              <a:rPr lang="en-US" dirty="0"/>
              <a:t> The </a:t>
            </a:r>
            <a:r>
              <a:rPr lang="en-US" dirty="0" err="1"/>
              <a:t>setName</a:t>
            </a:r>
            <a:r>
              <a:rPr lang="en-US" dirty="0"/>
              <a:t>() method sets the name of a thread.</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Object</a:t>
            </a:r>
          </a:p>
        </p:txBody>
      </p:sp>
      <p:sp>
        <p:nvSpPr>
          <p:cNvPr id="3" name="Content Placeholder 2"/>
          <p:cNvSpPr>
            <a:spLocks noGrp="1"/>
          </p:cNvSpPr>
          <p:nvPr>
            <p:ph idx="1"/>
          </p:nvPr>
        </p:nvSpPr>
        <p:spPr>
          <a:xfrm>
            <a:off x="1981200" y="1600201"/>
            <a:ext cx="8229600" cy="1600200"/>
          </a:xfrm>
        </p:spPr>
        <p:txBody>
          <a:bodyPr/>
          <a:lstStyle/>
          <a:p>
            <a:r>
              <a:rPr lang="en-US" dirty="0"/>
              <a:t>An object is a instance of a class and its an entity which has its own set of attributes and functions that were defined by a class</a:t>
            </a:r>
          </a:p>
        </p:txBody>
      </p:sp>
      <p:pic>
        <p:nvPicPr>
          <p:cNvPr id="35875" name="Picture 35" descr="Image result for audi r8 spyder group"/>
          <p:cNvPicPr>
            <a:picLocks noChangeAspect="1" noChangeArrowheads="1"/>
          </p:cNvPicPr>
          <p:nvPr/>
        </p:nvPicPr>
        <p:blipFill>
          <a:blip r:embed="rId2"/>
          <a:srcRect/>
          <a:stretch>
            <a:fillRect/>
          </a:stretch>
        </p:blipFill>
        <p:spPr bwMode="auto">
          <a:xfrm>
            <a:off x="2431410" y="2921001"/>
            <a:ext cx="4799100" cy="3200400"/>
          </a:xfrm>
          <a:prstGeom prst="rect">
            <a:avLst/>
          </a:prstGeo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Synchronizing Threads</a:t>
            </a:r>
          </a:p>
        </p:txBody>
      </p:sp>
      <p:sp>
        <p:nvSpPr>
          <p:cNvPr id="3" name="Content Placeholder 2"/>
          <p:cNvSpPr>
            <a:spLocks noGrp="1"/>
          </p:cNvSpPr>
          <p:nvPr>
            <p:ph idx="1"/>
          </p:nvPr>
        </p:nvSpPr>
        <p:spPr/>
        <p:txBody>
          <a:bodyPr>
            <a:normAutofit fontScale="85000" lnSpcReduction="10000"/>
          </a:bodyPr>
          <a:lstStyle/>
          <a:p>
            <a:r>
              <a:rPr lang="en-US" sz="3000" dirty="0"/>
              <a:t>The threading module provided with Python includes a simple-to-implement locking mechanism that allows you to synchronize threads. </a:t>
            </a:r>
          </a:p>
          <a:p>
            <a:r>
              <a:rPr lang="en-US" sz="3000" dirty="0"/>
              <a:t>A new lock is created by calling the </a:t>
            </a:r>
            <a:r>
              <a:rPr lang="en-US" sz="3000" i="1" dirty="0"/>
              <a:t>Lock()</a:t>
            </a:r>
            <a:r>
              <a:rPr lang="en-US" sz="3000" dirty="0"/>
              <a:t> method, which returns the new lock.</a:t>
            </a:r>
          </a:p>
          <a:p>
            <a:r>
              <a:rPr lang="en-US" sz="3000" dirty="0"/>
              <a:t>The </a:t>
            </a:r>
            <a:r>
              <a:rPr lang="en-US" sz="3000" i="1" dirty="0"/>
              <a:t>acquire()</a:t>
            </a:r>
            <a:r>
              <a:rPr lang="en-US" sz="3000" dirty="0"/>
              <a:t> method of the new lock object is used to force threads to run synchronously</a:t>
            </a:r>
          </a:p>
          <a:p>
            <a:r>
              <a:rPr lang="en-US" sz="3000" dirty="0"/>
              <a:t>The </a:t>
            </a:r>
            <a:r>
              <a:rPr lang="en-US" sz="3000" i="1" dirty="0"/>
              <a:t>release()</a:t>
            </a:r>
            <a:r>
              <a:rPr lang="en-US" sz="3000" dirty="0"/>
              <a:t> method of the new lock object is used to release the lock when it is no longer required</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a:t>
            </a:r>
          </a:p>
        </p:txBody>
      </p:sp>
      <p:sp>
        <p:nvSpPr>
          <p:cNvPr id="4" name="TextBox 3"/>
          <p:cNvSpPr txBox="1"/>
          <p:nvPr/>
        </p:nvSpPr>
        <p:spPr>
          <a:xfrm>
            <a:off x="2590800" y="1447801"/>
            <a:ext cx="6705600" cy="432426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a:latin typeface="Courier New" pitchFamily="49" charset="0"/>
                <a:cs typeface="Courier New" pitchFamily="49" charset="0"/>
              </a:rPr>
              <a:t>import threading</a:t>
            </a:r>
          </a:p>
          <a:p>
            <a:r>
              <a:rPr lang="en-US" sz="1100" dirty="0">
                <a:latin typeface="Courier New" pitchFamily="49" charset="0"/>
                <a:cs typeface="Courier New" pitchFamily="49" charset="0"/>
              </a:rPr>
              <a:t>import time</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class </a:t>
            </a:r>
            <a:r>
              <a:rPr lang="en-US" sz="1100" dirty="0" err="1">
                <a:latin typeface="Courier New" pitchFamily="49" charset="0"/>
                <a:cs typeface="Courier New" pitchFamily="49" charset="0"/>
              </a:rPr>
              <a:t>myThread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threading.Thread</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def __init__(self, </a:t>
            </a:r>
            <a:r>
              <a:rPr lang="en-US" sz="1100" dirty="0" err="1">
                <a:latin typeface="Courier New" pitchFamily="49" charset="0"/>
                <a:cs typeface="Courier New" pitchFamily="49" charset="0"/>
              </a:rPr>
              <a:t>threadID</a:t>
            </a:r>
            <a:r>
              <a:rPr lang="en-US" sz="1100" dirty="0">
                <a:latin typeface="Courier New" pitchFamily="49" charset="0"/>
                <a:cs typeface="Courier New" pitchFamily="49" charset="0"/>
              </a:rPr>
              <a:t>, name, counter):</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threading.Thread.__init</a:t>
            </a:r>
            <a:r>
              <a:rPr lang="en-US" sz="1100" dirty="0">
                <a:latin typeface="Courier New" pitchFamily="49" charset="0"/>
                <a:cs typeface="Courier New" pitchFamily="49" charset="0"/>
              </a:rPr>
              <a:t>__(self)</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self.threadID</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threadID</a:t>
            </a:r>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      self.name = name</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self.counter</a:t>
            </a:r>
            <a:r>
              <a:rPr lang="en-US" sz="1100" dirty="0">
                <a:latin typeface="Courier New" pitchFamily="49" charset="0"/>
                <a:cs typeface="Courier New" pitchFamily="49" charset="0"/>
              </a:rPr>
              <a:t> = counter</a:t>
            </a:r>
          </a:p>
          <a:p>
            <a:r>
              <a:rPr lang="en-US" sz="1100" dirty="0">
                <a:latin typeface="Courier New" pitchFamily="49" charset="0"/>
                <a:cs typeface="Courier New" pitchFamily="49" charset="0"/>
              </a:rPr>
              <a:t>   def run(self):</a:t>
            </a:r>
          </a:p>
          <a:p>
            <a:r>
              <a:rPr lang="en-US" sz="1100" dirty="0">
                <a:latin typeface="Courier New" pitchFamily="49" charset="0"/>
                <a:cs typeface="Courier New" pitchFamily="49" charset="0"/>
              </a:rPr>
              <a:t>      print "Starting " + self.name</a:t>
            </a:r>
          </a:p>
          <a:p>
            <a:r>
              <a:rPr lang="en-US" sz="1100" dirty="0">
                <a:latin typeface="Courier New" pitchFamily="49" charset="0"/>
                <a:cs typeface="Courier New" pitchFamily="49" charset="0"/>
              </a:rPr>
              <a:t>      # Get lock to synchronize threads</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threadLock.acquire</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print_time</a:t>
            </a:r>
            <a:r>
              <a:rPr lang="en-US" sz="1100" dirty="0">
                <a:latin typeface="Courier New" pitchFamily="49" charset="0"/>
                <a:cs typeface="Courier New" pitchFamily="49" charset="0"/>
              </a:rPr>
              <a:t>(self.name, </a:t>
            </a:r>
            <a:r>
              <a:rPr lang="en-US" sz="1100" dirty="0" err="1">
                <a:latin typeface="Courier New" pitchFamily="49" charset="0"/>
                <a:cs typeface="Courier New" pitchFamily="49" charset="0"/>
              </a:rPr>
              <a:t>self.counter</a:t>
            </a:r>
            <a:r>
              <a:rPr lang="en-US" sz="1100" dirty="0">
                <a:latin typeface="Courier New" pitchFamily="49" charset="0"/>
                <a:cs typeface="Courier New" pitchFamily="49" charset="0"/>
              </a:rPr>
              <a:t>, 3)</a:t>
            </a:r>
          </a:p>
          <a:p>
            <a:r>
              <a:rPr lang="en-US" sz="1100" dirty="0">
                <a:latin typeface="Courier New" pitchFamily="49" charset="0"/>
                <a:cs typeface="Courier New" pitchFamily="49" charset="0"/>
              </a:rPr>
              <a:t>      # Free lock to release next thread</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threadLock.release</a:t>
            </a:r>
            <a:r>
              <a:rPr lang="en-US" sz="1100" dirty="0">
                <a:latin typeface="Courier New" pitchFamily="49" charset="0"/>
                <a:cs typeface="Courier New" pitchFamily="49" charset="0"/>
              </a:rPr>
              <a:t>()</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def </a:t>
            </a:r>
            <a:r>
              <a:rPr lang="en-US" sz="1100" dirty="0" err="1">
                <a:latin typeface="Courier New" pitchFamily="49" charset="0"/>
                <a:cs typeface="Courier New" pitchFamily="49" charset="0"/>
              </a:rPr>
              <a:t>print_time</a:t>
            </a:r>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threadName</a:t>
            </a:r>
            <a:r>
              <a:rPr lang="en-US" sz="1100" dirty="0">
                <a:latin typeface="Courier New" pitchFamily="49" charset="0"/>
                <a:cs typeface="Courier New" pitchFamily="49" charset="0"/>
              </a:rPr>
              <a:t>, delay, counter):</a:t>
            </a:r>
          </a:p>
          <a:p>
            <a:r>
              <a:rPr lang="en-US" sz="1100" dirty="0">
                <a:latin typeface="Courier New" pitchFamily="49" charset="0"/>
                <a:cs typeface="Courier New" pitchFamily="49" charset="0"/>
              </a:rPr>
              <a:t>   while counter:</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time.sleep</a:t>
            </a:r>
            <a:r>
              <a:rPr lang="en-US" sz="1100" dirty="0">
                <a:latin typeface="Courier New" pitchFamily="49" charset="0"/>
                <a:cs typeface="Courier New" pitchFamily="49" charset="0"/>
              </a:rPr>
              <a:t>(delay)</a:t>
            </a:r>
          </a:p>
          <a:p>
            <a:r>
              <a:rPr lang="en-US" sz="1100" dirty="0">
                <a:latin typeface="Courier New" pitchFamily="49" charset="0"/>
                <a:cs typeface="Courier New" pitchFamily="49" charset="0"/>
              </a:rPr>
              <a:t>      print "%s: %s" % (</a:t>
            </a:r>
            <a:r>
              <a:rPr lang="en-US" sz="1100" dirty="0" err="1">
                <a:latin typeface="Courier New" pitchFamily="49" charset="0"/>
                <a:cs typeface="Courier New" pitchFamily="49" charset="0"/>
              </a:rPr>
              <a:t>threadName</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time.ctime</a:t>
            </a:r>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time.time</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counter -= 1</a:t>
            </a:r>
          </a:p>
          <a:p>
            <a:endParaRPr lang="en-US" sz="1100" dirty="0">
              <a:latin typeface="Courier New" pitchFamily="49" charset="0"/>
              <a:cs typeface="Courier New" pitchFamily="49" charset="0"/>
            </a:endParaRPr>
          </a:p>
          <a:p>
            <a:r>
              <a:rPr lang="en-US" sz="1100" dirty="0" err="1">
                <a:latin typeface="Courier New" pitchFamily="49" charset="0"/>
                <a:cs typeface="Courier New" pitchFamily="49" charset="0"/>
              </a:rPr>
              <a:t>threadLock</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threading.Lock</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threads =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a:t>
            </a:r>
          </a:p>
        </p:txBody>
      </p:sp>
      <p:sp>
        <p:nvSpPr>
          <p:cNvPr id="3" name="TextBox 2"/>
          <p:cNvSpPr txBox="1"/>
          <p:nvPr/>
        </p:nvSpPr>
        <p:spPr>
          <a:xfrm>
            <a:off x="2590800" y="1447801"/>
            <a:ext cx="6705600" cy="280076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a:latin typeface="Courier New" pitchFamily="49" charset="0"/>
                <a:cs typeface="Courier New" pitchFamily="49" charset="0"/>
              </a:rPr>
              <a:t># Create new threads</a:t>
            </a:r>
          </a:p>
          <a:p>
            <a:r>
              <a:rPr lang="en-US" sz="1100" dirty="0">
                <a:latin typeface="Courier New" pitchFamily="49" charset="0"/>
                <a:cs typeface="Courier New" pitchFamily="49" charset="0"/>
              </a:rPr>
              <a:t>thread1 = </a:t>
            </a:r>
            <a:r>
              <a:rPr lang="en-US" sz="1100" dirty="0" err="1">
                <a:latin typeface="Courier New" pitchFamily="49" charset="0"/>
                <a:cs typeface="Courier New" pitchFamily="49" charset="0"/>
              </a:rPr>
              <a:t>myThread</a:t>
            </a:r>
            <a:r>
              <a:rPr lang="en-US" sz="1100" dirty="0">
                <a:latin typeface="Courier New" pitchFamily="49" charset="0"/>
                <a:cs typeface="Courier New" pitchFamily="49" charset="0"/>
              </a:rPr>
              <a:t>(1, "Thread-1", 1)</a:t>
            </a:r>
          </a:p>
          <a:p>
            <a:r>
              <a:rPr lang="en-US" sz="1100" dirty="0">
                <a:latin typeface="Courier New" pitchFamily="49" charset="0"/>
                <a:cs typeface="Courier New" pitchFamily="49" charset="0"/>
              </a:rPr>
              <a:t>thread2 = </a:t>
            </a:r>
            <a:r>
              <a:rPr lang="en-US" sz="1100" dirty="0" err="1">
                <a:latin typeface="Courier New" pitchFamily="49" charset="0"/>
                <a:cs typeface="Courier New" pitchFamily="49" charset="0"/>
              </a:rPr>
              <a:t>myThread</a:t>
            </a:r>
            <a:r>
              <a:rPr lang="en-US" sz="1100" dirty="0">
                <a:latin typeface="Courier New" pitchFamily="49" charset="0"/>
                <a:cs typeface="Courier New" pitchFamily="49" charset="0"/>
              </a:rPr>
              <a:t>(2, "Thread-2", 2)</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 Start new Threads</a:t>
            </a:r>
          </a:p>
          <a:p>
            <a:r>
              <a:rPr lang="en-US" sz="1100" dirty="0">
                <a:latin typeface="Courier New" pitchFamily="49" charset="0"/>
                <a:cs typeface="Courier New" pitchFamily="49" charset="0"/>
              </a:rPr>
              <a:t>thread1.start()</a:t>
            </a:r>
          </a:p>
          <a:p>
            <a:r>
              <a:rPr lang="en-US" sz="1100" dirty="0">
                <a:latin typeface="Courier New" pitchFamily="49" charset="0"/>
                <a:cs typeface="Courier New" pitchFamily="49" charset="0"/>
              </a:rPr>
              <a:t>thread2.start()</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 Add threads to thread list</a:t>
            </a:r>
          </a:p>
          <a:p>
            <a:r>
              <a:rPr lang="en-US" sz="1100" dirty="0" err="1">
                <a:latin typeface="Courier New" pitchFamily="49" charset="0"/>
                <a:cs typeface="Courier New" pitchFamily="49" charset="0"/>
              </a:rPr>
              <a:t>threads.append</a:t>
            </a:r>
            <a:r>
              <a:rPr lang="en-US" sz="1100" dirty="0">
                <a:latin typeface="Courier New" pitchFamily="49" charset="0"/>
                <a:cs typeface="Courier New" pitchFamily="49" charset="0"/>
              </a:rPr>
              <a:t>(thread1)</a:t>
            </a:r>
          </a:p>
          <a:p>
            <a:r>
              <a:rPr lang="en-US" sz="1100" dirty="0" err="1">
                <a:latin typeface="Courier New" pitchFamily="49" charset="0"/>
                <a:cs typeface="Courier New" pitchFamily="49" charset="0"/>
              </a:rPr>
              <a:t>threads.append</a:t>
            </a:r>
            <a:r>
              <a:rPr lang="en-US" sz="1100" dirty="0">
                <a:latin typeface="Courier New" pitchFamily="49" charset="0"/>
                <a:cs typeface="Courier New" pitchFamily="49" charset="0"/>
              </a:rPr>
              <a:t>(thread2)</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 Wait for all threads to complete</a:t>
            </a:r>
          </a:p>
          <a:p>
            <a:r>
              <a:rPr lang="en-US" sz="1100" dirty="0">
                <a:latin typeface="Courier New" pitchFamily="49" charset="0"/>
                <a:cs typeface="Courier New" pitchFamily="49" charset="0"/>
              </a:rPr>
              <a:t>for t in threads:</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t.join</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print "Exiting Main Thread"</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Semaphores</a:t>
            </a:r>
          </a:p>
        </p:txBody>
      </p:sp>
      <p:sp>
        <p:nvSpPr>
          <p:cNvPr id="3" name="Content Placeholder 2"/>
          <p:cNvSpPr>
            <a:spLocks noGrp="1"/>
          </p:cNvSpPr>
          <p:nvPr>
            <p:ph idx="1"/>
          </p:nvPr>
        </p:nvSpPr>
        <p:spPr/>
        <p:txBody>
          <a:bodyPr>
            <a:normAutofit/>
          </a:bodyPr>
          <a:lstStyle/>
          <a:p>
            <a:r>
              <a:rPr lang="en-US" sz="2800" dirty="0"/>
              <a:t>In programming, especially in Unix systems, semaphores are a technique for coordinating or synchronizing activities in which multiple processes compete for the same operating system resources.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a:t>
            </a:r>
          </a:p>
        </p:txBody>
      </p:sp>
      <p:sp>
        <p:nvSpPr>
          <p:cNvPr id="3" name="TextBox 2"/>
          <p:cNvSpPr txBox="1"/>
          <p:nvPr/>
        </p:nvSpPr>
        <p:spPr>
          <a:xfrm>
            <a:off x="2590800" y="1447800"/>
            <a:ext cx="6705600" cy="330859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a:latin typeface="Courier New" pitchFamily="49" charset="0"/>
                <a:cs typeface="Courier New" pitchFamily="49" charset="0"/>
              </a:rPr>
              <a:t>import threading</a:t>
            </a:r>
          </a:p>
          <a:p>
            <a:r>
              <a:rPr lang="en-US" sz="1100" dirty="0" err="1">
                <a:latin typeface="Courier New" pitchFamily="49" charset="0"/>
                <a:cs typeface="Courier New" pitchFamily="49" charset="0"/>
              </a:rPr>
              <a:t>sem</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threading.Semaphore</a:t>
            </a:r>
            <a:r>
              <a:rPr lang="en-US" sz="1100" dirty="0">
                <a:latin typeface="Courier New" pitchFamily="49" charset="0"/>
                <a:cs typeface="Courier New" pitchFamily="49" charset="0"/>
              </a:rPr>
              <a:t>()</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def fun1():</a:t>
            </a:r>
          </a:p>
          <a:p>
            <a:r>
              <a:rPr lang="en-US" sz="1100" dirty="0">
                <a:latin typeface="Courier New" pitchFamily="49" charset="0"/>
                <a:cs typeface="Courier New" pitchFamily="49" charset="0"/>
              </a:rPr>
              <a:t>    while True:</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sem.acquire</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print(1)</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sem.release</a:t>
            </a:r>
            <a:r>
              <a:rPr lang="en-US" sz="1100" dirty="0">
                <a:latin typeface="Courier New" pitchFamily="49" charset="0"/>
                <a:cs typeface="Courier New" pitchFamily="49" charset="0"/>
              </a:rPr>
              <a:t>()</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def fun2():</a:t>
            </a:r>
          </a:p>
          <a:p>
            <a:r>
              <a:rPr lang="en-US" sz="1100" dirty="0">
                <a:latin typeface="Courier New" pitchFamily="49" charset="0"/>
                <a:cs typeface="Courier New" pitchFamily="49" charset="0"/>
              </a:rPr>
              <a:t>    while True:</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sem.acquire</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print(2)</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sem.release</a:t>
            </a:r>
            <a:r>
              <a:rPr lang="en-US" sz="1100" dirty="0">
                <a:latin typeface="Courier New" pitchFamily="49" charset="0"/>
                <a:cs typeface="Courier New" pitchFamily="49" charset="0"/>
              </a:rPr>
              <a:t>()</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t = </a:t>
            </a:r>
            <a:r>
              <a:rPr lang="en-US" sz="1100" dirty="0" err="1">
                <a:latin typeface="Courier New" pitchFamily="49" charset="0"/>
                <a:cs typeface="Courier New" pitchFamily="49" charset="0"/>
              </a:rPr>
              <a:t>threading.Thread</a:t>
            </a:r>
            <a:r>
              <a:rPr lang="en-US" sz="1100" dirty="0">
                <a:latin typeface="Courier New" pitchFamily="49" charset="0"/>
                <a:cs typeface="Courier New" pitchFamily="49" charset="0"/>
              </a:rPr>
              <a:t>(target = fun1)</a:t>
            </a:r>
          </a:p>
          <a:p>
            <a:r>
              <a:rPr lang="en-US" sz="1100" dirty="0" err="1">
                <a:latin typeface="Courier New" pitchFamily="49" charset="0"/>
                <a:cs typeface="Courier New" pitchFamily="49" charset="0"/>
              </a:rPr>
              <a:t>t.start</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t2 = </a:t>
            </a:r>
            <a:r>
              <a:rPr lang="en-US" sz="1100" dirty="0" err="1">
                <a:latin typeface="Courier New" pitchFamily="49" charset="0"/>
                <a:cs typeface="Courier New" pitchFamily="49" charset="0"/>
              </a:rPr>
              <a:t>threading.Thread</a:t>
            </a:r>
            <a:r>
              <a:rPr lang="en-US" sz="1100" dirty="0">
                <a:latin typeface="Courier New" pitchFamily="49" charset="0"/>
                <a:cs typeface="Courier New" pitchFamily="49" charset="0"/>
              </a:rPr>
              <a:t>(target = fun2)</a:t>
            </a:r>
          </a:p>
          <a:p>
            <a:r>
              <a:rPr lang="en-US" sz="1100" dirty="0">
                <a:latin typeface="Courier New" pitchFamily="49" charset="0"/>
                <a:cs typeface="Courier New" pitchFamily="49" charset="0"/>
              </a:rPr>
              <a:t>t2.start()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Logging Module</a:t>
            </a:r>
          </a:p>
        </p:txBody>
      </p:sp>
      <p:sp>
        <p:nvSpPr>
          <p:cNvPr id="3" name="Content Placeholder 2"/>
          <p:cNvSpPr>
            <a:spLocks noGrp="1"/>
          </p:cNvSpPr>
          <p:nvPr>
            <p:ph idx="1"/>
          </p:nvPr>
        </p:nvSpPr>
        <p:spPr/>
        <p:txBody>
          <a:bodyPr>
            <a:normAutofit/>
          </a:bodyPr>
          <a:lstStyle/>
          <a:p>
            <a:r>
              <a:rPr lang="en-US" sz="2800" dirty="0"/>
              <a:t>The logging module keeps a record of the events that occur within a program, making it possible to see output related to any of the events that occur throughout the runtime of a piece of software.</a:t>
            </a:r>
          </a:p>
          <a:p>
            <a:r>
              <a:rPr lang="en-US" sz="2800" dirty="0"/>
              <a:t>Logs can show you behavior and errors over time, they also can give you a better overall picture of what is going on in your application development process.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a:t>
            </a:r>
          </a:p>
        </p:txBody>
      </p:sp>
      <p:sp>
        <p:nvSpPr>
          <p:cNvPr id="4" name="TextBox 3"/>
          <p:cNvSpPr txBox="1"/>
          <p:nvPr/>
        </p:nvSpPr>
        <p:spPr>
          <a:xfrm>
            <a:off x="2590800" y="1828801"/>
            <a:ext cx="6705600" cy="432426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a:latin typeface="Courier New" pitchFamily="49" charset="0"/>
                <a:cs typeface="Courier New" pitchFamily="49" charset="0"/>
              </a:rPr>
              <a:t>import logging</a:t>
            </a:r>
          </a:p>
          <a:p>
            <a:endParaRPr lang="en-US" sz="1100" dirty="0">
              <a:latin typeface="Courier New" pitchFamily="49" charset="0"/>
              <a:cs typeface="Courier New" pitchFamily="49" charset="0"/>
            </a:endParaRPr>
          </a:p>
          <a:p>
            <a:r>
              <a:rPr lang="en-US" sz="1100" dirty="0" err="1">
                <a:latin typeface="Courier New" pitchFamily="49" charset="0"/>
                <a:cs typeface="Courier New" pitchFamily="49" charset="0"/>
              </a:rPr>
              <a:t>logging.basicConfig</a:t>
            </a:r>
            <a:r>
              <a:rPr lang="en-US" sz="1100" dirty="0">
                <a:latin typeface="Courier New" pitchFamily="49" charset="0"/>
                <a:cs typeface="Courier New" pitchFamily="49" charset="0"/>
              </a:rPr>
              <a:t>(level=</a:t>
            </a:r>
            <a:r>
              <a:rPr lang="en-US" sz="1100" dirty="0" err="1">
                <a:latin typeface="Courier New" pitchFamily="49" charset="0"/>
                <a:cs typeface="Courier New" pitchFamily="49" charset="0"/>
              </a:rPr>
              <a:t>logging.DEBUG</a:t>
            </a:r>
            <a:r>
              <a:rPr lang="en-US" sz="1100" dirty="0">
                <a:latin typeface="Courier New" pitchFamily="49" charset="0"/>
                <a:cs typeface="Courier New" pitchFamily="49" charset="0"/>
              </a:rPr>
              <a:t>)</a:t>
            </a:r>
          </a:p>
          <a:p>
            <a:endParaRPr lang="en-US" sz="1100" dirty="0">
              <a:latin typeface="Courier New" pitchFamily="49" charset="0"/>
              <a:cs typeface="Courier New" pitchFamily="49" charset="0"/>
            </a:endParaRP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class Pizza():</a:t>
            </a:r>
          </a:p>
          <a:p>
            <a:r>
              <a:rPr lang="en-US" sz="1100" dirty="0">
                <a:latin typeface="Courier New" pitchFamily="49" charset="0"/>
                <a:cs typeface="Courier New" pitchFamily="49" charset="0"/>
              </a:rPr>
              <a:t>    def __init__(self, name, price):</a:t>
            </a:r>
          </a:p>
          <a:p>
            <a:r>
              <a:rPr lang="en-US" sz="1100" dirty="0">
                <a:latin typeface="Courier New" pitchFamily="49" charset="0"/>
                <a:cs typeface="Courier New" pitchFamily="49" charset="0"/>
              </a:rPr>
              <a:t>        self.name = name</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self.price</a:t>
            </a:r>
            <a:r>
              <a:rPr lang="en-US" sz="1100" dirty="0">
                <a:latin typeface="Courier New" pitchFamily="49" charset="0"/>
                <a:cs typeface="Courier New" pitchFamily="49" charset="0"/>
              </a:rPr>
              <a:t> = price</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logging.debug</a:t>
            </a:r>
            <a:r>
              <a:rPr lang="en-US" sz="1100" dirty="0">
                <a:latin typeface="Courier New" pitchFamily="49" charset="0"/>
                <a:cs typeface="Courier New" pitchFamily="49" charset="0"/>
              </a:rPr>
              <a:t>("Pizza created: {} (${})".format(self.name, </a:t>
            </a:r>
            <a:r>
              <a:rPr lang="en-US" sz="1100" dirty="0" err="1">
                <a:latin typeface="Courier New" pitchFamily="49" charset="0"/>
                <a:cs typeface="Courier New" pitchFamily="49" charset="0"/>
              </a:rPr>
              <a:t>self.price</a:t>
            </a:r>
            <a:r>
              <a:rPr lang="en-US" sz="1100" dirty="0">
                <a:latin typeface="Courier New" pitchFamily="49" charset="0"/>
                <a:cs typeface="Courier New" pitchFamily="49" charset="0"/>
              </a:rPr>
              <a:t>))</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    def make(self, quantity=1):</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logging.debug</a:t>
            </a:r>
            <a:r>
              <a:rPr lang="en-US" sz="1100" dirty="0">
                <a:latin typeface="Courier New" pitchFamily="49" charset="0"/>
                <a:cs typeface="Courier New" pitchFamily="49" charset="0"/>
              </a:rPr>
              <a:t>("Made {} {} pizza(s)".format(quantity, self.name))</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    def eat(self, quantity=1):</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logging.debug</a:t>
            </a:r>
            <a:r>
              <a:rPr lang="en-US" sz="1100" dirty="0">
                <a:latin typeface="Courier New" pitchFamily="49" charset="0"/>
                <a:cs typeface="Courier New" pitchFamily="49" charset="0"/>
              </a:rPr>
              <a:t>("Ate {} pizza(s)".format(quantity, self.name))</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pizza_01 = Pizza("artichoke", 15)</a:t>
            </a:r>
          </a:p>
          <a:p>
            <a:r>
              <a:rPr lang="en-US" sz="1100" dirty="0">
                <a:latin typeface="Courier New" pitchFamily="49" charset="0"/>
                <a:cs typeface="Courier New" pitchFamily="49" charset="0"/>
              </a:rPr>
              <a:t>pizza_01.make()</a:t>
            </a:r>
          </a:p>
          <a:p>
            <a:r>
              <a:rPr lang="en-US" sz="1100" dirty="0">
                <a:latin typeface="Courier New" pitchFamily="49" charset="0"/>
                <a:cs typeface="Courier New" pitchFamily="49" charset="0"/>
              </a:rPr>
              <a:t>pizza_01.eat()</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pizza_02 = Pizza("</a:t>
            </a:r>
            <a:r>
              <a:rPr lang="en-US" sz="1100" dirty="0" err="1">
                <a:latin typeface="Courier New" pitchFamily="49" charset="0"/>
                <a:cs typeface="Courier New" pitchFamily="49" charset="0"/>
              </a:rPr>
              <a:t>margherita</a:t>
            </a:r>
            <a:r>
              <a:rPr lang="en-US" sz="1100" dirty="0">
                <a:latin typeface="Courier New" pitchFamily="49" charset="0"/>
                <a:cs typeface="Courier New" pitchFamily="49" charset="0"/>
              </a:rPr>
              <a:t>", 12)</a:t>
            </a:r>
          </a:p>
          <a:p>
            <a:r>
              <a:rPr lang="en-US" sz="1100" dirty="0">
                <a:latin typeface="Courier New" pitchFamily="49" charset="0"/>
                <a:cs typeface="Courier New" pitchFamily="49" charset="0"/>
              </a:rPr>
              <a:t>pizza_02.make(2)</a:t>
            </a:r>
          </a:p>
          <a:p>
            <a:r>
              <a:rPr lang="en-US" sz="1100" dirty="0">
                <a:latin typeface="Courier New" pitchFamily="49" charset="0"/>
                <a:cs typeface="Courier New" pitchFamily="49" charset="0"/>
              </a:rPr>
              <a:t>pizza_02.eat()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a:t>
            </a:r>
          </a:p>
        </p:txBody>
      </p:sp>
      <p:sp>
        <p:nvSpPr>
          <p:cNvPr id="3" name="TextBox 2"/>
          <p:cNvSpPr txBox="1"/>
          <p:nvPr/>
        </p:nvSpPr>
        <p:spPr>
          <a:xfrm>
            <a:off x="2590800" y="1828800"/>
            <a:ext cx="6705600" cy="110799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100" dirty="0" err="1">
                <a:latin typeface="Courier New" pitchFamily="49" charset="0"/>
                <a:cs typeface="Courier New" pitchFamily="49" charset="0"/>
              </a:rPr>
              <a:t>DEBUG:root:Pizza</a:t>
            </a:r>
            <a:r>
              <a:rPr lang="en-US" sz="1100" dirty="0">
                <a:latin typeface="Courier New" pitchFamily="49" charset="0"/>
                <a:cs typeface="Courier New" pitchFamily="49" charset="0"/>
              </a:rPr>
              <a:t> created: artichoke ($15)</a:t>
            </a:r>
          </a:p>
          <a:p>
            <a:r>
              <a:rPr lang="en-US" sz="1100" dirty="0" err="1">
                <a:latin typeface="Courier New" pitchFamily="49" charset="0"/>
                <a:cs typeface="Courier New" pitchFamily="49" charset="0"/>
              </a:rPr>
              <a:t>DEBUG:root:Made</a:t>
            </a:r>
            <a:r>
              <a:rPr lang="en-US" sz="1100" dirty="0">
                <a:latin typeface="Courier New" pitchFamily="49" charset="0"/>
                <a:cs typeface="Courier New" pitchFamily="49" charset="0"/>
              </a:rPr>
              <a:t> 1 artichoke pizza(s)</a:t>
            </a:r>
          </a:p>
          <a:p>
            <a:r>
              <a:rPr lang="en-US" sz="1100" dirty="0" err="1">
                <a:latin typeface="Courier New" pitchFamily="49" charset="0"/>
                <a:cs typeface="Courier New" pitchFamily="49" charset="0"/>
              </a:rPr>
              <a:t>DEBUG:root:Ate</a:t>
            </a:r>
            <a:r>
              <a:rPr lang="en-US" sz="1100" dirty="0">
                <a:latin typeface="Courier New" pitchFamily="49" charset="0"/>
                <a:cs typeface="Courier New" pitchFamily="49" charset="0"/>
              </a:rPr>
              <a:t> 1 pizza(s)</a:t>
            </a:r>
          </a:p>
          <a:p>
            <a:r>
              <a:rPr lang="en-US" sz="1100" dirty="0" err="1">
                <a:latin typeface="Courier New" pitchFamily="49" charset="0"/>
                <a:cs typeface="Courier New" pitchFamily="49" charset="0"/>
              </a:rPr>
              <a:t>DEBUG:root:Pizza</a:t>
            </a:r>
            <a:r>
              <a:rPr lang="en-US" sz="1100" dirty="0">
                <a:latin typeface="Courier New" pitchFamily="49" charset="0"/>
                <a:cs typeface="Courier New" pitchFamily="49" charset="0"/>
              </a:rPr>
              <a:t> created: </a:t>
            </a:r>
            <a:r>
              <a:rPr lang="en-US" sz="1100" dirty="0" err="1">
                <a:latin typeface="Courier New" pitchFamily="49" charset="0"/>
                <a:cs typeface="Courier New" pitchFamily="49" charset="0"/>
              </a:rPr>
              <a:t>margherita</a:t>
            </a:r>
            <a:r>
              <a:rPr lang="en-US" sz="1100" dirty="0">
                <a:latin typeface="Courier New" pitchFamily="49" charset="0"/>
                <a:cs typeface="Courier New" pitchFamily="49" charset="0"/>
              </a:rPr>
              <a:t> ($12)</a:t>
            </a:r>
          </a:p>
          <a:p>
            <a:r>
              <a:rPr lang="en-US" sz="1100" dirty="0" err="1">
                <a:latin typeface="Courier New" pitchFamily="49" charset="0"/>
                <a:cs typeface="Courier New" pitchFamily="49" charset="0"/>
              </a:rPr>
              <a:t>DEBUG:root:Made</a:t>
            </a:r>
            <a:r>
              <a:rPr lang="en-US" sz="1100" dirty="0">
                <a:latin typeface="Courier New" pitchFamily="49" charset="0"/>
                <a:cs typeface="Courier New" pitchFamily="49" charset="0"/>
              </a:rPr>
              <a:t> 2 </a:t>
            </a:r>
            <a:r>
              <a:rPr lang="en-US" sz="1100" dirty="0" err="1">
                <a:latin typeface="Courier New" pitchFamily="49" charset="0"/>
                <a:cs typeface="Courier New" pitchFamily="49" charset="0"/>
              </a:rPr>
              <a:t>margherita</a:t>
            </a:r>
            <a:r>
              <a:rPr lang="en-US" sz="1100" dirty="0">
                <a:latin typeface="Courier New" pitchFamily="49" charset="0"/>
                <a:cs typeface="Courier New" pitchFamily="49" charset="0"/>
              </a:rPr>
              <a:t> pizza(s)</a:t>
            </a:r>
          </a:p>
          <a:p>
            <a:r>
              <a:rPr lang="en-US" sz="1100" dirty="0" err="1">
                <a:latin typeface="Courier New" pitchFamily="49" charset="0"/>
                <a:cs typeface="Courier New" pitchFamily="49" charset="0"/>
              </a:rPr>
              <a:t>DEBUG:root:Ate</a:t>
            </a:r>
            <a:r>
              <a:rPr lang="en-US" sz="1100" dirty="0">
                <a:latin typeface="Courier New" pitchFamily="49" charset="0"/>
                <a:cs typeface="Courier New" pitchFamily="49" charset="0"/>
              </a:rPr>
              <a:t> 1 pizza(s)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D5857-B0AB-401A-854A-D65EEF770871}"/>
              </a:ext>
            </a:extLst>
          </p:cNvPr>
          <p:cNvSpPr>
            <a:spLocks noGrp="1"/>
          </p:cNvSpPr>
          <p:nvPr>
            <p:ph type="title"/>
          </p:nvPr>
        </p:nvSpPr>
        <p:spPr/>
        <p:txBody>
          <a:bodyPr/>
          <a:lstStyle/>
          <a:p>
            <a:r>
              <a:rPr lang="en-US" dirty="0"/>
              <a:t>The </a:t>
            </a:r>
            <a:r>
              <a:rPr lang="en-US" b="1" dirty="0" err="1"/>
              <a:t>unittest</a:t>
            </a:r>
            <a:r>
              <a:rPr lang="en-US" dirty="0"/>
              <a:t> Module</a:t>
            </a:r>
            <a:endParaRPr lang="en-IN" dirty="0"/>
          </a:p>
        </p:txBody>
      </p:sp>
      <p:sp>
        <p:nvSpPr>
          <p:cNvPr id="3" name="Content Placeholder 2">
            <a:extLst>
              <a:ext uri="{FF2B5EF4-FFF2-40B4-BE49-F238E27FC236}">
                <a16:creationId xmlns:a16="http://schemas.microsoft.com/office/drawing/2014/main" id="{C85076A9-2297-42BA-80E1-F63EEDBA0630}"/>
              </a:ext>
            </a:extLst>
          </p:cNvPr>
          <p:cNvSpPr>
            <a:spLocks noGrp="1"/>
          </p:cNvSpPr>
          <p:nvPr>
            <p:ph idx="1"/>
          </p:nvPr>
        </p:nvSpPr>
        <p:spPr/>
        <p:txBody>
          <a:bodyPr/>
          <a:lstStyle/>
          <a:p>
            <a:r>
              <a:rPr lang="en-US" dirty="0" err="1"/>
              <a:t>unittest</a:t>
            </a:r>
            <a:r>
              <a:rPr lang="en-US" dirty="0"/>
              <a:t> module provides functionality to create python tests</a:t>
            </a:r>
          </a:p>
          <a:p>
            <a:r>
              <a:rPr lang="en-US" dirty="0"/>
              <a:t>It provides both test frame work and also a test runner</a:t>
            </a:r>
          </a:p>
          <a:p>
            <a:r>
              <a:rPr lang="en-US" dirty="0"/>
              <a:t>Requires:</a:t>
            </a:r>
          </a:p>
          <a:p>
            <a:pPr lvl="1"/>
            <a:r>
              <a:rPr lang="en-US" dirty="0"/>
              <a:t>You put your tests into classes as methods</a:t>
            </a:r>
          </a:p>
          <a:p>
            <a:pPr lvl="1"/>
            <a:r>
              <a:rPr lang="en-US" dirty="0"/>
              <a:t>You use a series of special assertion methods in the </a:t>
            </a:r>
            <a:r>
              <a:rPr lang="en-US" dirty="0" err="1"/>
              <a:t>unittest.TestCase</a:t>
            </a:r>
            <a:r>
              <a:rPr lang="en-US" dirty="0"/>
              <a:t> class</a:t>
            </a:r>
            <a:endParaRPr lang="en-IN" dirty="0"/>
          </a:p>
        </p:txBody>
      </p:sp>
    </p:spTree>
    <p:extLst>
      <p:ext uri="{BB962C8B-B14F-4D97-AF65-F5344CB8AC3E}">
        <p14:creationId xmlns:p14="http://schemas.microsoft.com/office/powerpoint/2010/main" val="29272402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8EBD6-D38E-4A5D-990B-7D4A1329B4A8}"/>
              </a:ext>
            </a:extLst>
          </p:cNvPr>
          <p:cNvSpPr>
            <a:spLocks noGrp="1"/>
          </p:cNvSpPr>
          <p:nvPr>
            <p:ph type="title"/>
          </p:nvPr>
        </p:nvSpPr>
        <p:spPr/>
        <p:txBody>
          <a:bodyPr/>
          <a:lstStyle/>
          <a:p>
            <a:r>
              <a:rPr lang="en-US" dirty="0"/>
              <a:t>Structuring a complete test</a:t>
            </a:r>
            <a:endParaRPr lang="en-IN" dirty="0"/>
          </a:p>
        </p:txBody>
      </p:sp>
      <p:sp>
        <p:nvSpPr>
          <p:cNvPr id="3" name="Content Placeholder 2">
            <a:extLst>
              <a:ext uri="{FF2B5EF4-FFF2-40B4-BE49-F238E27FC236}">
                <a16:creationId xmlns:a16="http://schemas.microsoft.com/office/drawing/2014/main" id="{E82EDCE1-2D2D-4F33-8530-9FB67C2399B0}"/>
              </a:ext>
            </a:extLst>
          </p:cNvPr>
          <p:cNvSpPr>
            <a:spLocks noGrp="1"/>
          </p:cNvSpPr>
          <p:nvPr>
            <p:ph idx="1"/>
          </p:nvPr>
        </p:nvSpPr>
        <p:spPr/>
        <p:txBody>
          <a:bodyPr/>
          <a:lstStyle/>
          <a:p>
            <a:r>
              <a:rPr lang="en-US" dirty="0"/>
              <a:t>Before you dive into writing tests, you’ll want to first make a couple of decisions:</a:t>
            </a:r>
          </a:p>
          <a:p>
            <a:pPr lvl="1"/>
            <a:r>
              <a:rPr lang="en-US" dirty="0"/>
              <a:t>What do you want to test?</a:t>
            </a:r>
          </a:p>
          <a:p>
            <a:pPr lvl="1"/>
            <a:r>
              <a:rPr lang="en-US" dirty="0"/>
              <a:t>Are you writing a unit test or an integration test?</a:t>
            </a:r>
          </a:p>
          <a:p>
            <a:r>
              <a:rPr lang="en-US" dirty="0"/>
              <a:t>Then the structure of a test should loosely follow this workflow:</a:t>
            </a:r>
          </a:p>
          <a:p>
            <a:pPr lvl="1"/>
            <a:r>
              <a:rPr lang="en-US" dirty="0"/>
              <a:t>Create your inputs</a:t>
            </a:r>
          </a:p>
          <a:p>
            <a:pPr lvl="1"/>
            <a:r>
              <a:rPr lang="en-US" dirty="0"/>
              <a:t>Execute the code being tested, capturing the output</a:t>
            </a:r>
          </a:p>
          <a:p>
            <a:pPr lvl="1"/>
            <a:r>
              <a:rPr lang="en-US" dirty="0"/>
              <a:t>Compare the output with an expected result</a:t>
            </a:r>
          </a:p>
          <a:p>
            <a:endParaRPr lang="en-IN" dirty="0"/>
          </a:p>
        </p:txBody>
      </p:sp>
    </p:spTree>
    <p:extLst>
      <p:ext uri="{BB962C8B-B14F-4D97-AF65-F5344CB8AC3E}">
        <p14:creationId xmlns:p14="http://schemas.microsoft.com/office/powerpoint/2010/main" val="3639257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Public Interface</a:t>
            </a:r>
          </a:p>
        </p:txBody>
      </p:sp>
      <p:sp>
        <p:nvSpPr>
          <p:cNvPr id="3" name="Content Placeholder 2"/>
          <p:cNvSpPr>
            <a:spLocks noGrp="1"/>
          </p:cNvSpPr>
          <p:nvPr>
            <p:ph idx="1"/>
          </p:nvPr>
        </p:nvSpPr>
        <p:spPr/>
        <p:txBody>
          <a:bodyPr/>
          <a:lstStyle/>
          <a:p>
            <a:r>
              <a:rPr lang="en-US" dirty="0"/>
              <a:t>The set of all methods provided by a class, together with the description of their behavior is called the public interface of the class</a:t>
            </a:r>
          </a:p>
        </p:txBody>
      </p:sp>
      <p:pic>
        <p:nvPicPr>
          <p:cNvPr id="33796" name="Picture 4" descr="Image result for audi r8 spyder"/>
          <p:cNvPicPr>
            <a:picLocks noChangeAspect="1" noChangeArrowheads="1"/>
          </p:cNvPicPr>
          <p:nvPr/>
        </p:nvPicPr>
        <p:blipFill>
          <a:blip r:embed="rId2"/>
          <a:srcRect/>
          <a:stretch>
            <a:fillRect/>
          </a:stretch>
        </p:blipFill>
        <p:spPr bwMode="auto">
          <a:xfrm>
            <a:off x="1083578" y="3429000"/>
            <a:ext cx="4196400" cy="2562225"/>
          </a:xfrm>
          <a:prstGeom prst="rect">
            <a:avLst/>
          </a:prstGeom>
          <a:noFill/>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17713-9549-47DB-A245-EDCD5DCA3E87}"/>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348E6BB7-AAAF-4340-A19F-B7FA7F7CE47D}"/>
              </a:ext>
            </a:extLst>
          </p:cNvPr>
          <p:cNvSpPr>
            <a:spLocks noGrp="1"/>
          </p:cNvSpPr>
          <p:nvPr>
            <p:ph idx="1"/>
          </p:nvPr>
        </p:nvSpPr>
        <p:spPr>
          <a:xfrm>
            <a:off x="838200" y="1498454"/>
            <a:ext cx="10515600" cy="4351338"/>
          </a:xfrm>
        </p:spPr>
        <p:txBody>
          <a:bodyPr/>
          <a:lstStyle/>
          <a:p>
            <a:r>
              <a:rPr lang="en-US" dirty="0"/>
              <a:t>For this application, you’re testing sum(). There are many behaviors in sum() you could check, such as:</a:t>
            </a:r>
          </a:p>
          <a:p>
            <a:pPr lvl="1"/>
            <a:r>
              <a:rPr lang="en-US" dirty="0"/>
              <a:t>Can it sum a list of whole numbers (integers)?</a:t>
            </a:r>
          </a:p>
          <a:p>
            <a:pPr lvl="1"/>
            <a:r>
              <a:rPr lang="en-US" dirty="0"/>
              <a:t>Can it sum a tuple or set?</a:t>
            </a:r>
          </a:p>
          <a:p>
            <a:pPr lvl="1"/>
            <a:r>
              <a:rPr lang="en-US" dirty="0"/>
              <a:t>Can it sum a list of floats?</a:t>
            </a:r>
          </a:p>
          <a:p>
            <a:pPr lvl="1"/>
            <a:r>
              <a:rPr lang="en-US" dirty="0"/>
              <a:t>What happens when you provide it with a bad value, such as a single integer or a string?</a:t>
            </a:r>
          </a:p>
          <a:p>
            <a:pPr lvl="1"/>
            <a:r>
              <a:rPr lang="en-US" dirty="0"/>
              <a:t>What happens when one of the values is negative?</a:t>
            </a:r>
            <a:endParaRPr lang="en-IN" dirty="0"/>
          </a:p>
        </p:txBody>
      </p:sp>
      <p:sp>
        <p:nvSpPr>
          <p:cNvPr id="5" name="TextBox 4">
            <a:extLst>
              <a:ext uri="{FF2B5EF4-FFF2-40B4-BE49-F238E27FC236}">
                <a16:creationId xmlns:a16="http://schemas.microsoft.com/office/drawing/2014/main" id="{4B56BBBB-0A6F-4636-ACDB-0856E2BE094C}"/>
              </a:ext>
            </a:extLst>
          </p:cNvPr>
          <p:cNvSpPr txBox="1"/>
          <p:nvPr/>
        </p:nvSpPr>
        <p:spPr>
          <a:xfrm>
            <a:off x="7180976" y="4731391"/>
            <a:ext cx="3917659" cy="1477328"/>
          </a:xfrm>
          <a:prstGeom prst="rect">
            <a:avLst/>
          </a:prstGeom>
          <a:noFill/>
        </p:spPr>
        <p:txBody>
          <a:bodyPr wrap="square" rtlCol="0">
            <a:spAutoFit/>
          </a:bodyPr>
          <a:lstStyle/>
          <a:p>
            <a:r>
              <a:rPr lang="en-US" b="1" dirty="0">
                <a:latin typeface="Consolas" panose="020B0609020204030204" pitchFamily="49" charset="0"/>
              </a:rPr>
              <a:t>def sum(</a:t>
            </a:r>
            <a:r>
              <a:rPr lang="en-US" b="1" dirty="0" err="1">
                <a:latin typeface="Consolas" panose="020B0609020204030204" pitchFamily="49" charset="0"/>
              </a:rPr>
              <a:t>arg</a:t>
            </a:r>
            <a:r>
              <a:rPr lang="en-US" b="1" dirty="0">
                <a:latin typeface="Consolas" panose="020B0609020204030204" pitchFamily="49" charset="0"/>
              </a:rPr>
              <a:t>):</a:t>
            </a:r>
          </a:p>
          <a:p>
            <a:r>
              <a:rPr lang="en-US" b="1" dirty="0">
                <a:latin typeface="Consolas" panose="020B0609020204030204" pitchFamily="49" charset="0"/>
              </a:rPr>
              <a:t>    total = 0</a:t>
            </a:r>
          </a:p>
          <a:p>
            <a:r>
              <a:rPr lang="en-US" b="1" dirty="0">
                <a:latin typeface="Consolas" panose="020B0609020204030204" pitchFamily="49" charset="0"/>
              </a:rPr>
              <a:t>    for </a:t>
            </a:r>
            <a:r>
              <a:rPr lang="en-US" b="1" dirty="0" err="1">
                <a:latin typeface="Consolas" panose="020B0609020204030204" pitchFamily="49" charset="0"/>
              </a:rPr>
              <a:t>val</a:t>
            </a:r>
            <a:r>
              <a:rPr lang="en-US" b="1" dirty="0">
                <a:latin typeface="Consolas" panose="020B0609020204030204" pitchFamily="49" charset="0"/>
              </a:rPr>
              <a:t> in </a:t>
            </a:r>
            <a:r>
              <a:rPr lang="en-US" b="1" dirty="0" err="1">
                <a:latin typeface="Consolas" panose="020B0609020204030204" pitchFamily="49" charset="0"/>
              </a:rPr>
              <a:t>arg</a:t>
            </a:r>
            <a:r>
              <a:rPr lang="en-US" b="1" dirty="0">
                <a:latin typeface="Consolas" panose="020B0609020204030204" pitchFamily="49" charset="0"/>
              </a:rPr>
              <a:t>:</a:t>
            </a:r>
          </a:p>
          <a:p>
            <a:r>
              <a:rPr lang="en-US" b="1" dirty="0">
                <a:latin typeface="Consolas" panose="020B0609020204030204" pitchFamily="49" charset="0"/>
              </a:rPr>
              <a:t>        total += </a:t>
            </a:r>
            <a:r>
              <a:rPr lang="en-US" b="1" dirty="0" err="1">
                <a:latin typeface="Consolas" panose="020B0609020204030204" pitchFamily="49" charset="0"/>
              </a:rPr>
              <a:t>val</a:t>
            </a:r>
            <a:endParaRPr lang="en-US" b="1" dirty="0">
              <a:latin typeface="Consolas" panose="020B0609020204030204" pitchFamily="49" charset="0"/>
            </a:endParaRPr>
          </a:p>
          <a:p>
            <a:r>
              <a:rPr lang="en-US" b="1" dirty="0">
                <a:latin typeface="Consolas" panose="020B0609020204030204" pitchFamily="49" charset="0"/>
              </a:rPr>
              <a:t>    return total</a:t>
            </a:r>
            <a:endParaRPr lang="en-IN" b="1" dirty="0">
              <a:latin typeface="Consolas" panose="020B0609020204030204" pitchFamily="49" charset="0"/>
            </a:endParaRPr>
          </a:p>
        </p:txBody>
      </p:sp>
    </p:spTree>
    <p:extLst>
      <p:ext uri="{BB962C8B-B14F-4D97-AF65-F5344CB8AC3E}">
        <p14:creationId xmlns:p14="http://schemas.microsoft.com/office/powerpoint/2010/main" val="18111425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DFD6BDD-89D6-4426-B600-415A1AAD82F2}"/>
              </a:ext>
            </a:extLst>
          </p:cNvPr>
          <p:cNvGraphicFramePr>
            <a:graphicFrameLocks noGrp="1"/>
          </p:cNvGraphicFramePr>
          <p:nvPr>
            <p:extLst>
              <p:ext uri="{D42A27DB-BD31-4B8C-83A1-F6EECF244321}">
                <p14:modId xmlns:p14="http://schemas.microsoft.com/office/powerpoint/2010/main" val="3072427271"/>
              </p:ext>
            </p:extLst>
          </p:nvPr>
        </p:nvGraphicFramePr>
        <p:xfrm>
          <a:off x="1260475" y="1933575"/>
          <a:ext cx="8128000" cy="247374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604755147"/>
                    </a:ext>
                  </a:extLst>
                </a:gridCol>
                <a:gridCol w="4064000">
                  <a:extLst>
                    <a:ext uri="{9D8B030D-6E8A-4147-A177-3AD203B41FA5}">
                      <a16:colId xmlns:a16="http://schemas.microsoft.com/office/drawing/2014/main" val="3938971294"/>
                    </a:ext>
                  </a:extLst>
                </a:gridCol>
              </a:tblGrid>
              <a:tr h="1314450">
                <a:tc>
                  <a:txBody>
                    <a:bodyPr/>
                    <a:lstStyle/>
                    <a:p>
                      <a:pPr algn="ctr"/>
                      <a:r>
                        <a:rPr lang="en-IN" dirty="0"/>
                        <a:t>True Positive</a:t>
                      </a:r>
                    </a:p>
                  </a:txBody>
                  <a:tcPr/>
                </a:tc>
                <a:tc>
                  <a:txBody>
                    <a:bodyPr/>
                    <a:lstStyle/>
                    <a:p>
                      <a:pPr algn="ctr"/>
                      <a:r>
                        <a:rPr lang="en-IN" dirty="0"/>
                        <a:t>True Negative</a:t>
                      </a:r>
                    </a:p>
                  </a:txBody>
                  <a:tcPr/>
                </a:tc>
                <a:extLst>
                  <a:ext uri="{0D108BD9-81ED-4DB2-BD59-A6C34878D82A}">
                    <a16:rowId xmlns:a16="http://schemas.microsoft.com/office/drawing/2014/main" val="446129805"/>
                  </a:ext>
                </a:extLst>
              </a:tr>
              <a:tr h="1159298">
                <a:tc>
                  <a:txBody>
                    <a:bodyPr/>
                    <a:lstStyle/>
                    <a:p>
                      <a:pPr algn="ctr"/>
                      <a:r>
                        <a:rPr lang="en-IN" dirty="0"/>
                        <a:t>False Positive</a:t>
                      </a:r>
                    </a:p>
                  </a:txBody>
                  <a:tcPr/>
                </a:tc>
                <a:tc>
                  <a:txBody>
                    <a:bodyPr/>
                    <a:lstStyle/>
                    <a:p>
                      <a:pPr algn="ctr"/>
                      <a:r>
                        <a:rPr lang="en-IN" dirty="0"/>
                        <a:t>False Negative</a:t>
                      </a:r>
                    </a:p>
                  </a:txBody>
                  <a:tcPr/>
                </a:tc>
                <a:extLst>
                  <a:ext uri="{0D108BD9-81ED-4DB2-BD59-A6C34878D82A}">
                    <a16:rowId xmlns:a16="http://schemas.microsoft.com/office/drawing/2014/main" val="2070970167"/>
                  </a:ext>
                </a:extLst>
              </a:tr>
            </a:tbl>
          </a:graphicData>
        </a:graphic>
      </p:graphicFrame>
      <p:sp>
        <p:nvSpPr>
          <p:cNvPr id="2" name="Title 1">
            <a:extLst>
              <a:ext uri="{FF2B5EF4-FFF2-40B4-BE49-F238E27FC236}">
                <a16:creationId xmlns:a16="http://schemas.microsoft.com/office/drawing/2014/main" id="{358267D4-6725-46F5-98B7-50ADB4F75FFB}"/>
              </a:ext>
            </a:extLst>
          </p:cNvPr>
          <p:cNvSpPr>
            <a:spLocks noGrp="1"/>
          </p:cNvSpPr>
          <p:nvPr>
            <p:ph type="title"/>
          </p:nvPr>
        </p:nvSpPr>
        <p:spPr/>
        <p:txBody>
          <a:bodyPr/>
          <a:lstStyle/>
          <a:p>
            <a:r>
              <a:rPr lang="en-IN" dirty="0"/>
              <a:t>Test Results</a:t>
            </a:r>
          </a:p>
        </p:txBody>
      </p:sp>
    </p:spTree>
    <p:extLst>
      <p:ext uri="{BB962C8B-B14F-4D97-AF65-F5344CB8AC3E}">
        <p14:creationId xmlns:p14="http://schemas.microsoft.com/office/powerpoint/2010/main" val="3148405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Encapsulation</a:t>
            </a:r>
          </a:p>
        </p:txBody>
      </p:sp>
      <p:sp>
        <p:nvSpPr>
          <p:cNvPr id="3" name="Content Placeholder 2"/>
          <p:cNvSpPr>
            <a:spLocks noGrp="1"/>
          </p:cNvSpPr>
          <p:nvPr>
            <p:ph idx="1"/>
          </p:nvPr>
        </p:nvSpPr>
        <p:spPr>
          <a:xfrm>
            <a:off x="1981200" y="1600201"/>
            <a:ext cx="8229600" cy="1981200"/>
          </a:xfrm>
        </p:spPr>
        <p:txBody>
          <a:bodyPr>
            <a:normAutofit fontScale="92500"/>
          </a:bodyPr>
          <a:lstStyle/>
          <a:p>
            <a:r>
              <a:rPr lang="en-US" sz="2800" dirty="0"/>
              <a:t>Encapsulation is the act of providing a public interface and hiding the implementation details</a:t>
            </a:r>
          </a:p>
          <a:p>
            <a:r>
              <a:rPr lang="en-US" sz="2800" dirty="0"/>
              <a:t>Encapsulation enables changes in the implementation without affecting users of the class</a:t>
            </a:r>
          </a:p>
        </p:txBody>
      </p:sp>
      <p:pic>
        <p:nvPicPr>
          <p:cNvPr id="32770" name="Picture 2" descr="Image result for professional woman driving a car"/>
          <p:cNvPicPr>
            <a:picLocks noChangeAspect="1" noChangeArrowheads="1"/>
          </p:cNvPicPr>
          <p:nvPr/>
        </p:nvPicPr>
        <p:blipFill>
          <a:blip r:embed="rId2"/>
          <a:srcRect/>
          <a:stretch>
            <a:fillRect/>
          </a:stretch>
        </p:blipFill>
        <p:spPr bwMode="auto">
          <a:xfrm>
            <a:off x="7010400" y="3962401"/>
            <a:ext cx="2933700" cy="1809751"/>
          </a:xfrm>
          <a:prstGeom prst="rect">
            <a:avLst/>
          </a:prstGeom>
          <a:noFill/>
        </p:spPr>
      </p:pic>
      <p:sp>
        <p:nvSpPr>
          <p:cNvPr id="5" name="TextBox 4"/>
          <p:cNvSpPr txBox="1"/>
          <p:nvPr/>
        </p:nvSpPr>
        <p:spPr>
          <a:xfrm>
            <a:off x="2209800" y="4343400"/>
            <a:ext cx="4648200" cy="1477328"/>
          </a:xfrm>
          <a:prstGeom prst="rect">
            <a:avLst/>
          </a:prstGeom>
          <a:noFill/>
        </p:spPr>
        <p:txBody>
          <a:bodyPr wrap="square" rtlCol="0">
            <a:spAutoFit/>
          </a:bodyPr>
          <a:lstStyle/>
          <a:p>
            <a:r>
              <a:rPr lang="en-US" i="1" dirty="0"/>
              <a:t>You can drive a car by operating the steering wheel and pedals, without knowing how the engine works. Similarly, you use an object through its methods. The implementation is hidden.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Inheritance</a:t>
            </a:r>
          </a:p>
        </p:txBody>
      </p:sp>
      <p:sp>
        <p:nvSpPr>
          <p:cNvPr id="3" name="Content Placeholder 2"/>
          <p:cNvSpPr>
            <a:spLocks noGrp="1"/>
          </p:cNvSpPr>
          <p:nvPr>
            <p:ph idx="1"/>
          </p:nvPr>
        </p:nvSpPr>
        <p:spPr>
          <a:xfrm>
            <a:off x="1981200" y="1600201"/>
            <a:ext cx="8229600" cy="1523999"/>
          </a:xfrm>
        </p:spPr>
        <p:txBody>
          <a:bodyPr>
            <a:normAutofit/>
          </a:bodyPr>
          <a:lstStyle/>
          <a:p>
            <a:r>
              <a:rPr lang="en-US" dirty="0"/>
              <a:t>Inheritance is a way to form new classes and thereafter objects using classes that have already been defined.</a:t>
            </a:r>
          </a:p>
        </p:txBody>
      </p:sp>
      <p:pic>
        <p:nvPicPr>
          <p:cNvPr id="15364" name="Picture 4" descr="https://upload.wikimedia.org/wikipedia/commons/thumb/8/86/Audi_R8_LMS.jpg/1920px-Audi_R8_LMS.jpg"/>
          <p:cNvPicPr>
            <a:picLocks noChangeAspect="1" noChangeArrowheads="1"/>
          </p:cNvPicPr>
          <p:nvPr/>
        </p:nvPicPr>
        <p:blipFill>
          <a:blip r:embed="rId2" cstate="print"/>
          <a:srcRect/>
          <a:stretch>
            <a:fillRect/>
          </a:stretch>
        </p:blipFill>
        <p:spPr bwMode="auto">
          <a:xfrm>
            <a:off x="2362200" y="3276600"/>
            <a:ext cx="4006760" cy="2667000"/>
          </a:xfrm>
          <a:prstGeom prst="rect">
            <a:avLst/>
          </a:prstGeom>
          <a:noFill/>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3559</TotalTime>
  <Words>5341</Words>
  <Application>Microsoft Office PowerPoint</Application>
  <PresentationFormat>Widescreen</PresentationFormat>
  <Paragraphs>787</Paragraphs>
  <Slides>71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71</vt:i4>
      </vt:variant>
    </vt:vector>
  </HeadingPairs>
  <TitlesOfParts>
    <vt:vector size="78" baseType="lpstr">
      <vt:lpstr>Arial</vt:lpstr>
      <vt:lpstr>Calibri</vt:lpstr>
      <vt:lpstr>Consolas</vt:lpstr>
      <vt:lpstr>Courier New</vt:lpstr>
      <vt:lpstr>Trebuchet MS</vt:lpstr>
      <vt:lpstr>Wingdings 3</vt:lpstr>
      <vt:lpstr>Facet</vt:lpstr>
      <vt:lpstr>Python </vt:lpstr>
      <vt:lpstr>Agenda</vt:lpstr>
      <vt:lpstr>OOP</vt:lpstr>
      <vt:lpstr>But why “object-oriented” ness in programming</vt:lpstr>
      <vt:lpstr>Understanding a class</vt:lpstr>
      <vt:lpstr>Object</vt:lpstr>
      <vt:lpstr>Public Interface</vt:lpstr>
      <vt:lpstr>Encapsulation</vt:lpstr>
      <vt:lpstr>Inheritance</vt:lpstr>
      <vt:lpstr>Polymorphism</vt:lpstr>
      <vt:lpstr>PowerPoint Presentation</vt:lpstr>
      <vt:lpstr>PowerPoint Presentation</vt:lpstr>
      <vt:lpstr>PowerPoint Presentation</vt:lpstr>
      <vt:lpstr>Classes in Python</vt:lpstr>
      <vt:lpstr>Constructor</vt:lpstr>
      <vt:lpstr>Class Variable</vt:lpstr>
      <vt:lpstr>Instance Variable</vt:lpstr>
      <vt:lpstr>Methods</vt:lpstr>
      <vt:lpstr>The self Argument</vt:lpstr>
      <vt:lpstr>Instance Objects</vt:lpstr>
      <vt:lpstr>Accessing Methods</vt:lpstr>
      <vt:lpstr>Example</vt:lpstr>
      <vt:lpstr>Special Functions to Access Attributes</vt:lpstr>
      <vt:lpstr>Example</vt:lpstr>
      <vt:lpstr>The re Module </vt:lpstr>
      <vt:lpstr>re.match()</vt:lpstr>
      <vt:lpstr>re.search()</vt:lpstr>
      <vt:lpstr>re.findall()</vt:lpstr>
      <vt:lpstr>re.finditer()</vt:lpstr>
      <vt:lpstr>re.sub()/re.subn()</vt:lpstr>
      <vt:lpstr>start()/end()</vt:lpstr>
      <vt:lpstr>group()</vt:lpstr>
      <vt:lpstr>groups()</vt:lpstr>
      <vt:lpstr>groupdict()</vt:lpstr>
      <vt:lpstr>Grouping Examples</vt:lpstr>
      <vt:lpstr>Metacharacters</vt:lpstr>
      <vt:lpstr>Metacharacters: Examples</vt:lpstr>
      <vt:lpstr>Metacharacters: Examples</vt:lpstr>
      <vt:lpstr>Metacharacters: Examples</vt:lpstr>
      <vt:lpstr>Default Character Class</vt:lpstr>
      <vt:lpstr>Default Character Class</vt:lpstr>
      <vt:lpstr>Anchors</vt:lpstr>
      <vt:lpstr>Anchors: Examples</vt:lpstr>
      <vt:lpstr>Anchors: Examples</vt:lpstr>
      <vt:lpstr>Quantifiers</vt:lpstr>
      <vt:lpstr>Quantifiers: Examples</vt:lpstr>
      <vt:lpstr>Quantifiers: Examples</vt:lpstr>
      <vt:lpstr>Example #01</vt:lpstr>
      <vt:lpstr>Solution</vt:lpstr>
      <vt:lpstr>File System and Directories</vt:lpstr>
      <vt:lpstr>Important Functions in os Module</vt:lpstr>
      <vt:lpstr>os.path Module</vt:lpstr>
      <vt:lpstr>Important Functions in os.path Module</vt:lpstr>
      <vt:lpstr>shutil</vt:lpstr>
      <vt:lpstr>Working with Databases in Python</vt:lpstr>
      <vt:lpstr>Multi-threading</vt:lpstr>
      <vt:lpstr>Threading Module</vt:lpstr>
      <vt:lpstr>Example</vt:lpstr>
      <vt:lpstr>Supporting Functions</vt:lpstr>
      <vt:lpstr>Synchronizing Threads</vt:lpstr>
      <vt:lpstr>Example</vt:lpstr>
      <vt:lpstr>Example</vt:lpstr>
      <vt:lpstr>Semaphores</vt:lpstr>
      <vt:lpstr>Example</vt:lpstr>
      <vt:lpstr>Logging Module</vt:lpstr>
      <vt:lpstr>Example</vt:lpstr>
      <vt:lpstr>Example</vt:lpstr>
      <vt:lpstr>The unittest Module</vt:lpstr>
      <vt:lpstr>Structuring a complete test</vt:lpstr>
      <vt:lpstr>Example</vt:lpstr>
      <vt:lpstr>Test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Purushotham Sannakariyappa</dc:creator>
  <cp:lastModifiedBy>Purushotham Sannakariyappa</cp:lastModifiedBy>
  <cp:revision>30</cp:revision>
  <dcterms:created xsi:type="dcterms:W3CDTF">2020-04-16T03:43:44Z</dcterms:created>
  <dcterms:modified xsi:type="dcterms:W3CDTF">2020-05-06T12:30:54Z</dcterms:modified>
</cp:coreProperties>
</file>