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6" r:id="rId2"/>
    <p:sldId id="353" r:id="rId3"/>
    <p:sldId id="346" r:id="rId4"/>
    <p:sldId id="344" r:id="rId5"/>
    <p:sldId id="287" r:id="rId6"/>
    <p:sldId id="278" r:id="rId7"/>
    <p:sldId id="347" r:id="rId8"/>
    <p:sldId id="348" r:id="rId9"/>
    <p:sldId id="284" r:id="rId10"/>
    <p:sldId id="349" r:id="rId11"/>
    <p:sldId id="345" r:id="rId12"/>
    <p:sldId id="261" r:id="rId13"/>
    <p:sldId id="259" r:id="rId14"/>
    <p:sldId id="272" r:id="rId15"/>
    <p:sldId id="350" r:id="rId16"/>
    <p:sldId id="351" r:id="rId17"/>
    <p:sldId id="282" r:id="rId18"/>
    <p:sldId id="283" r:id="rId19"/>
    <p:sldId id="286" r:id="rId20"/>
    <p:sldId id="352" r:id="rId21"/>
    <p:sldId id="292" r:id="rId22"/>
    <p:sldId id="288" r:id="rId23"/>
    <p:sldId id="293" r:id="rId24"/>
    <p:sldId id="296" r:id="rId25"/>
    <p:sldId id="320" r:id="rId26"/>
    <p:sldId id="321" r:id="rId27"/>
    <p:sldId id="322" r:id="rId28"/>
    <p:sldId id="323" r:id="rId29"/>
    <p:sldId id="268" r:id="rId30"/>
    <p:sldId id="270" r:id="rId31"/>
    <p:sldId id="281" r:id="rId32"/>
    <p:sldId id="276" r:id="rId33"/>
    <p:sldId id="333" r:id="rId34"/>
    <p:sldId id="334" r:id="rId35"/>
    <p:sldId id="335" r:id="rId36"/>
    <p:sldId id="336" r:id="rId37"/>
    <p:sldId id="337" r:id="rId38"/>
    <p:sldId id="338" r:id="rId39"/>
    <p:sldId id="339" r:id="rId40"/>
    <p:sldId id="340" r:id="rId41"/>
    <p:sldId id="341" r:id="rId42"/>
    <p:sldId id="297" r:id="rId43"/>
    <p:sldId id="298" r:id="rId44"/>
    <p:sldId id="299" r:id="rId45"/>
    <p:sldId id="300" r:id="rId46"/>
    <p:sldId id="301" r:id="rId47"/>
    <p:sldId id="302" r:id="rId48"/>
    <p:sldId id="342" r:id="rId49"/>
    <p:sldId id="343" r:id="rId50"/>
    <p:sldId id="273" r:id="rId51"/>
    <p:sldId id="324" r:id="rId52"/>
    <p:sldId id="325" r:id="rId53"/>
    <p:sldId id="264" r:id="rId54"/>
    <p:sldId id="265" r:id="rId55"/>
    <p:sldId id="326" r:id="rId56"/>
    <p:sldId id="327" r:id="rId57"/>
    <p:sldId id="328" r:id="rId58"/>
    <p:sldId id="329" r:id="rId59"/>
    <p:sldId id="330" r:id="rId60"/>
    <p:sldId id="331" r:id="rId61"/>
    <p:sldId id="332" r:id="rId62"/>
    <p:sldId id="277" r:id="rId63"/>
    <p:sldId id="279" r:id="rId64"/>
    <p:sldId id="280" r:id="rId65"/>
    <p:sldId id="285"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269" r:id="rId79"/>
    <p:sldId id="354" r:id="rId80"/>
    <p:sldId id="271" r:id="rId81"/>
    <p:sldId id="380" r:id="rId82"/>
    <p:sldId id="260" r:id="rId83"/>
    <p:sldId id="362" r:id="rId84"/>
    <p:sldId id="262" r:id="rId85"/>
    <p:sldId id="263" r:id="rId86"/>
    <p:sldId id="363" r:id="rId87"/>
    <p:sldId id="364" r:id="rId88"/>
    <p:sldId id="266" r:id="rId89"/>
    <p:sldId id="267" r:id="rId90"/>
    <p:sldId id="365" r:id="rId91"/>
    <p:sldId id="360" r:id="rId92"/>
    <p:sldId id="361" r:id="rId93"/>
    <p:sldId id="366" r:id="rId94"/>
    <p:sldId id="36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16-04-2020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16-04-2020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Day 04</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48200" y="4343401"/>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CAR</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408876"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989901" y="3374311"/>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Tree>
    <p:extLst>
      <p:ext uri="{BB962C8B-B14F-4D97-AF65-F5344CB8AC3E}">
        <p14:creationId xmlns:p14="http://schemas.microsoft.com/office/powerpoint/2010/main" val="43318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497928" y="1708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0" name="Rectangle 9">
            <a:extLst>
              <a:ext uri="{FF2B5EF4-FFF2-40B4-BE49-F238E27FC236}">
                <a16:creationId xmlns:a16="http://schemas.microsoft.com/office/drawing/2014/main" id="{E28230B9-9F29-4F39-8201-B3B9E2CB08A6}"/>
              </a:ext>
            </a:extLst>
          </p:cNvPr>
          <p:cNvSpPr/>
          <p:nvPr/>
        </p:nvSpPr>
        <p:spPr>
          <a:xfrm>
            <a:off x="3388247" y="1948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205486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8096-EAE6-4F1C-9511-F856FCEB12C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814707DF-A33A-421E-B996-09DC4375DB74}"/>
              </a:ext>
            </a:extLst>
          </p:cNvPr>
          <p:cNvSpPr>
            <a:spLocks noGrp="1"/>
          </p:cNvSpPr>
          <p:nvPr>
            <p:ph idx="1"/>
          </p:nvPr>
        </p:nvSpPr>
        <p:spPr/>
        <p:txBody>
          <a:bodyPr/>
          <a:lstStyle/>
          <a:p>
            <a:r>
              <a:rPr lang="en-IN" dirty="0"/>
              <a:t>OOP</a:t>
            </a:r>
          </a:p>
          <a:p>
            <a:r>
              <a:rPr lang="en-IN" dirty="0"/>
              <a:t>Regular Expressions for text processing</a:t>
            </a:r>
          </a:p>
          <a:p>
            <a:r>
              <a:rPr lang="en-IN" dirty="0">
                <a:solidFill>
                  <a:schemeClr val="accent5"/>
                </a:solidFill>
              </a:rPr>
              <a:t>Data bases</a:t>
            </a:r>
          </a:p>
          <a:p>
            <a:r>
              <a:rPr lang="en-IN" dirty="0">
                <a:solidFill>
                  <a:schemeClr val="accent5"/>
                </a:solidFill>
              </a:rPr>
              <a:t>Networking – socket programming</a:t>
            </a:r>
          </a:p>
          <a:p>
            <a:r>
              <a:rPr lang="en-IN" dirty="0">
                <a:solidFill>
                  <a:schemeClr val="accent5"/>
                </a:solidFill>
              </a:rPr>
              <a:t>Logging</a:t>
            </a:r>
          </a:p>
        </p:txBody>
      </p:sp>
    </p:spTree>
    <p:extLst>
      <p:ext uri="{BB962C8B-B14F-4D97-AF65-F5344CB8AC3E}">
        <p14:creationId xmlns:p14="http://schemas.microsoft.com/office/powerpoint/2010/main" val="235101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p:txBody>
      </p:sp>
    </p:spTree>
    <p:extLst>
      <p:ext uri="{BB962C8B-B14F-4D97-AF65-F5344CB8AC3E}">
        <p14:creationId xmlns:p14="http://schemas.microsoft.com/office/powerpoint/2010/main" val="19672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6294166"/>
              </p:ext>
            </p:extLst>
          </p:nvPr>
        </p:nvGraphicFramePr>
        <p:xfrm>
          <a:off x="1691640" y="1600200"/>
          <a:ext cx="8290560" cy="3834384"/>
        </p:xfrm>
        <a:graphic>
          <a:graphicData uri="http://schemas.openxmlformats.org/drawingml/2006/table">
            <a:tbl>
              <a:tblPr firstRow="1" bandRow="1">
                <a:tableStyleId>{5C22544A-7EE6-4342-B048-85BDC9FD1C3A}</a:tableStyleId>
              </a:tblPr>
              <a:tblGrid>
                <a:gridCol w="1601961">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2148442"/>
              </p:ext>
            </p:extLst>
          </p:nvPr>
        </p:nvGraphicFramePr>
        <p:xfrm>
          <a:off x="1790700" y="2514600"/>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Tree>
    <p:extLst>
      <p:ext uri="{BB962C8B-B14F-4D97-AF65-F5344CB8AC3E}">
        <p14:creationId xmlns:p14="http://schemas.microsoft.com/office/powerpoint/2010/main" val="5736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886200"/>
            <a:ext cx="1676400" cy="12192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039100" y="3733800"/>
            <a:ext cx="156210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lnSpcReduction="10000"/>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144780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fontScale="85000" lnSpcReduction="10000"/>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4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cxnSpLocks/>
            <a:stCxn id="4" idx="1"/>
          </p:cNvCxnSpPr>
          <p:nvPr/>
        </p:nvCxnSpPr>
        <p:spPr>
          <a:xfrm flipH="1">
            <a:off x="3901440" y="5791200"/>
            <a:ext cx="318516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lnSpcReduction="10000"/>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1584960"/>
            <a:ext cx="3596640" cy="15392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1893455" y="2354580"/>
            <a:ext cx="5497945" cy="16230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2081644" y="5796036"/>
            <a:ext cx="6498475"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is used for data</a:t>
            </a:r>
          </a:p>
        </p:txBody>
      </p:sp>
      <p:sp>
        <p:nvSpPr>
          <p:cNvPr id="8" name="Rounded Rectangle 7"/>
          <p:cNvSpPr/>
          <p:nvPr/>
        </p:nvSpPr>
        <p:spPr>
          <a:xfrm>
            <a:off x="3733799" y="4792980"/>
            <a:ext cx="6961909" cy="92663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744980" y="4198620"/>
            <a:ext cx="1884911" cy="12161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a:off x="1641072" y="4792980"/>
            <a:ext cx="797328" cy="9266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Multi-threading</a:t>
            </a:r>
          </a:p>
        </p:txBody>
      </p:sp>
      <p:sp>
        <p:nvSpPr>
          <p:cNvPr id="3" name="Content Placeholder 2"/>
          <p:cNvSpPr>
            <a:spLocks noGrp="1"/>
          </p:cNvSpPr>
          <p:nvPr>
            <p:ph idx="1"/>
          </p:nvPr>
        </p:nvSpPr>
        <p:spPr/>
        <p:txBody>
          <a:bodyPr>
            <a:normAutofit fontScale="85000" lnSpcReduction="10000"/>
          </a:bodyPr>
          <a:lstStyle/>
          <a:p>
            <a:r>
              <a:rPr lang="en-US" sz="3000" dirty="0"/>
              <a:t>Running multiple threads is equivalent to running several programs in parallel</a:t>
            </a:r>
          </a:p>
          <a:p>
            <a:r>
              <a:rPr lang="en-US" sz="3000" dirty="0"/>
              <a:t>A thread has a beginning, execution sequence and a conclusion</a:t>
            </a:r>
          </a:p>
          <a:p>
            <a:r>
              <a:rPr lang="en-US" sz="3000" dirty="0"/>
              <a:t>Multiple threads within a process share the same data space with the main thread and can therefore share information or communicate with each other more easily than if they were separate processes.</a:t>
            </a:r>
          </a:p>
          <a:p>
            <a:r>
              <a:rPr lang="en-US" sz="3000" dirty="0"/>
              <a:t>Threads have lesser memory overhead than processes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Threading Module</a:t>
            </a:r>
          </a:p>
        </p:txBody>
      </p:sp>
      <p:sp>
        <p:nvSpPr>
          <p:cNvPr id="3" name="Content Placeholder 2"/>
          <p:cNvSpPr>
            <a:spLocks noGrp="1"/>
          </p:cNvSpPr>
          <p:nvPr>
            <p:ph idx="1"/>
          </p:nvPr>
        </p:nvSpPr>
        <p:spPr/>
        <p:txBody>
          <a:bodyPr/>
          <a:lstStyle/>
          <a:p>
            <a:r>
              <a:rPr lang="en-US" dirty="0"/>
              <a:t>To create a thread using threading module</a:t>
            </a:r>
          </a:p>
          <a:p>
            <a:pPr lvl="1"/>
            <a:r>
              <a:rPr lang="en-US" dirty="0"/>
              <a:t>Define a new subclass of the </a:t>
            </a:r>
            <a:r>
              <a:rPr lang="en-US" i="1" dirty="0"/>
              <a:t>Thread</a:t>
            </a:r>
            <a:r>
              <a:rPr lang="en-US" dirty="0"/>
              <a:t> class.</a:t>
            </a:r>
          </a:p>
          <a:p>
            <a:pPr lvl="1"/>
            <a:r>
              <a:rPr lang="en-US" dirty="0"/>
              <a:t>Override the </a:t>
            </a:r>
            <a:r>
              <a:rPr lang="en-US" i="1" dirty="0"/>
              <a:t>__init__(self [,</a:t>
            </a:r>
            <a:r>
              <a:rPr lang="en-US" i="1" dirty="0" err="1"/>
              <a:t>args</a:t>
            </a:r>
            <a:r>
              <a:rPr lang="en-US" i="1" dirty="0"/>
              <a:t>])</a:t>
            </a:r>
            <a:r>
              <a:rPr lang="en-US" dirty="0"/>
              <a:t> method to add additional arguments.</a:t>
            </a:r>
          </a:p>
          <a:p>
            <a:pPr lvl="1"/>
            <a:r>
              <a:rPr lang="en-US" dirty="0"/>
              <a:t>Then, override the run(self [,</a:t>
            </a:r>
            <a:r>
              <a:rPr lang="en-US" dirty="0" err="1"/>
              <a:t>args</a:t>
            </a:r>
            <a:r>
              <a:rPr lang="en-US" dirty="0"/>
              <a:t>]) method to implement what the thread should do when started.</a:t>
            </a:r>
          </a:p>
          <a:p>
            <a:pPr lvl="1"/>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590800" y="1447801"/>
            <a:ext cx="6705600" cy="50013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threading.Thread</a:t>
            </a:r>
            <a:r>
              <a:rPr lang="en-US" sz="1100" b="1" dirty="0">
                <a:latin typeface="Courier New" pitchFamily="49" charset="0"/>
                <a:cs typeface="Courier New" pitchFamily="49" charset="0"/>
              </a:rPr>
              <a:t>):</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a:t>
            </a:r>
            <a:r>
              <a:rPr lang="en-US" sz="1100" b="1" dirty="0" err="1">
                <a:latin typeface="Courier New" pitchFamily="49" charset="0"/>
                <a:cs typeface="Courier New" pitchFamily="49" charset="0"/>
              </a:rPr>
              <a:t>threadID</a:t>
            </a:r>
            <a:r>
              <a:rPr lang="en-US" sz="1100" b="1" dirty="0">
                <a:latin typeface="Courier New" pitchFamily="49" charset="0"/>
                <a:cs typeface="Courier New" pitchFamily="49" charset="0"/>
              </a:rPr>
              <a:t>, name, counter):</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threading.Thread.__init</a:t>
            </a:r>
            <a:r>
              <a:rPr lang="en-US" sz="1100" b="1" dirty="0">
                <a:latin typeface="Courier New" pitchFamily="49" charset="0"/>
                <a:cs typeface="Courier New" pitchFamily="49" charset="0"/>
              </a:rPr>
              <a:t>__(self)</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self.threadID</a:t>
            </a:r>
            <a:r>
              <a:rPr lang="en-US" sz="1100" b="1" dirty="0">
                <a:latin typeface="Courier New" pitchFamily="49" charset="0"/>
                <a:cs typeface="Courier New" pitchFamily="49" charset="0"/>
              </a:rPr>
              <a:t> = </a:t>
            </a:r>
            <a:r>
              <a:rPr lang="en-US" sz="1100" b="1" dirty="0" err="1">
                <a:latin typeface="Courier New" pitchFamily="49" charset="0"/>
                <a:cs typeface="Courier New" pitchFamily="49" charset="0"/>
              </a:rPr>
              <a:t>threadID</a:t>
            </a:r>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self.counter</a:t>
            </a:r>
            <a:r>
              <a:rPr lang="en-US" sz="1100" b="1" dirty="0">
                <a:latin typeface="Courier New" pitchFamily="49" charset="0"/>
                <a:cs typeface="Courier New" pitchFamily="49" charset="0"/>
              </a:rPr>
              <a:t> = counter</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run(self):</a:t>
            </a:r>
          </a:p>
          <a:p>
            <a:r>
              <a:rPr lang="en-US" sz="1100" b="1" dirty="0">
                <a:latin typeface="Courier New" pitchFamily="49" charset="0"/>
                <a:cs typeface="Courier New" pitchFamily="49" charset="0"/>
              </a:rPr>
              <a:t>      print "Starting " + self.name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print_time</a:t>
            </a:r>
            <a:r>
              <a:rPr lang="en-US" sz="1100" b="1" dirty="0">
                <a:latin typeface="Courier New" pitchFamily="49" charset="0"/>
                <a:cs typeface="Courier New" pitchFamily="49" charset="0"/>
              </a:rPr>
              <a:t>(self.name, </a:t>
            </a:r>
            <a:r>
              <a:rPr lang="en-US" sz="1100" b="1" dirty="0" err="1">
                <a:latin typeface="Courier New" pitchFamily="49" charset="0"/>
                <a:cs typeface="Courier New" pitchFamily="49" charset="0"/>
              </a:rPr>
              <a:t>self.counter</a:t>
            </a:r>
            <a:r>
              <a:rPr lang="en-US" sz="1100" b="1" dirty="0">
                <a:latin typeface="Courier New" pitchFamily="49" charset="0"/>
                <a:cs typeface="Courier New" pitchFamily="49" charset="0"/>
              </a:rPr>
              <a:t>, 5)</a:t>
            </a:r>
          </a:p>
          <a:p>
            <a:r>
              <a:rPr lang="en-US" sz="1100" b="1" dirty="0">
                <a:latin typeface="Courier New" pitchFamily="49" charset="0"/>
                <a:cs typeface="Courier New" pitchFamily="49" charset="0"/>
              </a:rPr>
              <a:t>      print "Exiting " + self.name</a:t>
            </a: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def </a:t>
            </a:r>
            <a:r>
              <a:rPr lang="en-US" sz="1100" b="1" dirty="0" err="1">
                <a:latin typeface="Courier New" pitchFamily="49" charset="0"/>
                <a:cs typeface="Courier New" pitchFamily="49" charset="0"/>
              </a:rPr>
              <a:t>print_time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threadName</a:t>
            </a:r>
            <a:r>
              <a:rPr lang="en-US" sz="1100" b="1" dirty="0">
                <a:latin typeface="Courier New" pitchFamily="49" charset="0"/>
                <a:cs typeface="Courier New" pitchFamily="49" charset="0"/>
              </a:rPr>
              <a:t>, counter, delay):</a:t>
            </a:r>
          </a:p>
          <a:p>
            <a:r>
              <a:rPr lang="en-US" sz="1100" b="1" dirty="0">
                <a:latin typeface="Courier New" pitchFamily="49" charset="0"/>
                <a:cs typeface="Courier New" pitchFamily="49" charset="0"/>
              </a:rPr>
              <a:t>   while counter:</a:t>
            </a:r>
          </a:p>
          <a:p>
            <a:r>
              <a:rPr lang="en-US" sz="1100" b="1" dirty="0">
                <a:latin typeface="Courier New" pitchFamily="49" charset="0"/>
                <a:cs typeface="Courier New" pitchFamily="49" charset="0"/>
              </a:rPr>
              <a:t>      if </a:t>
            </a:r>
            <a:r>
              <a:rPr lang="en-US" sz="1100" b="1" dirty="0" err="1">
                <a:latin typeface="Courier New" pitchFamily="49" charset="0"/>
                <a:cs typeface="Courier New" pitchFamily="49" charset="0"/>
              </a:rPr>
              <a:t>exitFlag</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threadName.exit</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time.sleep</a:t>
            </a:r>
            <a:r>
              <a:rPr lang="en-US" sz="1100" b="1" dirty="0">
                <a:latin typeface="Courier New" pitchFamily="49" charset="0"/>
                <a:cs typeface="Courier New" pitchFamily="49" charset="0"/>
              </a:rPr>
              <a:t>(delay)</a:t>
            </a:r>
          </a:p>
          <a:p>
            <a:r>
              <a:rPr lang="en-US" sz="1100" b="1" dirty="0">
                <a:latin typeface="Courier New" pitchFamily="49" charset="0"/>
                <a:cs typeface="Courier New" pitchFamily="49" charset="0"/>
              </a:rPr>
              <a:t>      print "%s: %s" % (</a:t>
            </a:r>
            <a:r>
              <a:rPr lang="en-US" sz="1100" b="1" dirty="0" err="1">
                <a:latin typeface="Courier New" pitchFamily="49" charset="0"/>
                <a:cs typeface="Courier New" pitchFamily="49" charset="0"/>
              </a:rPr>
              <a:t>threadName</a:t>
            </a:r>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time.ctime</a:t>
            </a: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time.time</a:t>
            </a:r>
            <a:r>
              <a:rPr lang="en-US" sz="1100" b="1" dirty="0">
                <a:latin typeface="Courier New" pitchFamily="49" charset="0"/>
                <a:cs typeface="Courier New" pitchFamily="49" charset="0"/>
              </a:rPr>
              <a:t>()))</a:t>
            </a:r>
          </a:p>
          <a:p>
            <a:r>
              <a:rPr lang="en-US" sz="1100" b="1" dirty="0">
                <a:latin typeface="Courier New" pitchFamily="49" charset="0"/>
                <a:cs typeface="Courier New" pitchFamily="49" charset="0"/>
              </a:rPr>
              <a:t>      counter -= 1</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Create new threads</a:t>
            </a:r>
          </a:p>
          <a:p>
            <a:r>
              <a:rPr lang="en-US" sz="1100" b="1" dirty="0">
                <a:latin typeface="Courier New" pitchFamily="49" charset="0"/>
                <a:cs typeface="Courier New" pitchFamily="49" charset="0"/>
              </a:rPr>
              <a:t>thread1 =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(1, "Thread-1", 1)</a:t>
            </a:r>
          </a:p>
          <a:p>
            <a:r>
              <a:rPr lang="en-US" sz="1100" b="1" dirty="0">
                <a:latin typeface="Courier New" pitchFamily="49" charset="0"/>
                <a:cs typeface="Courier New" pitchFamily="49" charset="0"/>
              </a:rPr>
              <a:t>thread2 = </a:t>
            </a:r>
            <a:r>
              <a:rPr lang="en-US" sz="1100" b="1" dirty="0" err="1">
                <a:latin typeface="Courier New" pitchFamily="49" charset="0"/>
                <a:cs typeface="Courier New" pitchFamily="49" charset="0"/>
              </a:rPr>
              <a:t>myThread</a:t>
            </a:r>
            <a:r>
              <a:rPr lang="en-US" sz="1100" b="1" dirty="0">
                <a:latin typeface="Courier New" pitchFamily="49" charset="0"/>
                <a:cs typeface="Courier New" pitchFamily="49" charset="0"/>
              </a:rPr>
              <a:t>(2, "Thread-2", 2)</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Start new Threads</a:t>
            </a:r>
          </a:p>
          <a:p>
            <a:r>
              <a:rPr lang="en-US" sz="1100" b="1" dirty="0">
                <a:latin typeface="Courier New" pitchFamily="49" charset="0"/>
                <a:cs typeface="Courier New" pitchFamily="49" charset="0"/>
              </a:rPr>
              <a:t>thread1.start()</a:t>
            </a:r>
          </a:p>
          <a:p>
            <a:r>
              <a:rPr lang="en-US" sz="1100" b="1" dirty="0">
                <a:latin typeface="Courier New" pitchFamily="49" charset="0"/>
                <a:cs typeface="Courier New" pitchFamily="49" charset="0"/>
              </a:rPr>
              <a:t>thread2.start()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Supporting Functions</a:t>
            </a:r>
          </a:p>
        </p:txBody>
      </p:sp>
      <p:sp>
        <p:nvSpPr>
          <p:cNvPr id="3" name="Content Placeholder 2"/>
          <p:cNvSpPr>
            <a:spLocks noGrp="1"/>
          </p:cNvSpPr>
          <p:nvPr>
            <p:ph idx="1"/>
          </p:nvPr>
        </p:nvSpPr>
        <p:spPr/>
        <p:txBody>
          <a:bodyPr>
            <a:normAutofit/>
          </a:bodyPr>
          <a:lstStyle/>
          <a:p>
            <a:r>
              <a:rPr lang="en-US" b="1" dirty="0"/>
              <a:t>run():</a:t>
            </a:r>
            <a:r>
              <a:rPr lang="en-US" dirty="0"/>
              <a:t> The run() method is the entry point for a thread.</a:t>
            </a:r>
          </a:p>
          <a:p>
            <a:r>
              <a:rPr lang="en-US" b="1" dirty="0"/>
              <a:t>start():</a:t>
            </a:r>
            <a:r>
              <a:rPr lang="en-US" dirty="0"/>
              <a:t> The start() method starts a thread by calling the run method.</a:t>
            </a:r>
          </a:p>
          <a:p>
            <a:r>
              <a:rPr lang="en-US" b="1" dirty="0"/>
              <a:t>join([time]):</a:t>
            </a:r>
            <a:r>
              <a:rPr lang="en-US" dirty="0"/>
              <a:t> The join() waits for threads to terminate.</a:t>
            </a:r>
          </a:p>
          <a:p>
            <a:r>
              <a:rPr lang="en-US" b="1" dirty="0" err="1"/>
              <a:t>isAlive</a:t>
            </a:r>
            <a:r>
              <a:rPr lang="en-US" b="1" dirty="0"/>
              <a:t>():</a:t>
            </a:r>
            <a:r>
              <a:rPr lang="en-US" dirty="0"/>
              <a:t> The </a:t>
            </a:r>
            <a:r>
              <a:rPr lang="en-US" dirty="0" err="1"/>
              <a:t>isAlive</a:t>
            </a:r>
            <a:r>
              <a:rPr lang="en-US" dirty="0"/>
              <a:t>() method checks whether a thread is still executing.</a:t>
            </a:r>
          </a:p>
          <a:p>
            <a:r>
              <a:rPr lang="en-US" b="1" dirty="0" err="1"/>
              <a:t>getName</a:t>
            </a:r>
            <a:r>
              <a:rPr lang="en-US" b="1" dirty="0"/>
              <a:t>():</a:t>
            </a:r>
            <a:r>
              <a:rPr lang="en-US" dirty="0"/>
              <a:t> The </a:t>
            </a:r>
            <a:r>
              <a:rPr lang="en-US" dirty="0" err="1"/>
              <a:t>getName</a:t>
            </a:r>
            <a:r>
              <a:rPr lang="en-US" dirty="0"/>
              <a:t>() method returns the name of a thread.</a:t>
            </a:r>
          </a:p>
          <a:p>
            <a:r>
              <a:rPr lang="en-US" b="1" dirty="0" err="1"/>
              <a:t>setName</a:t>
            </a:r>
            <a:r>
              <a:rPr lang="en-US" b="1" dirty="0"/>
              <a:t>():</a:t>
            </a:r>
            <a:r>
              <a:rPr lang="en-US" dirty="0"/>
              <a:t> The </a:t>
            </a:r>
            <a:r>
              <a:rPr lang="en-US" dirty="0" err="1"/>
              <a:t>setName</a:t>
            </a:r>
            <a:r>
              <a:rPr lang="en-US" dirty="0"/>
              <a:t>() method sets the name of a thread.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Synchronizing Threads</a:t>
            </a:r>
          </a:p>
        </p:txBody>
      </p:sp>
      <p:sp>
        <p:nvSpPr>
          <p:cNvPr id="3" name="Content Placeholder 2"/>
          <p:cNvSpPr>
            <a:spLocks noGrp="1"/>
          </p:cNvSpPr>
          <p:nvPr>
            <p:ph idx="1"/>
          </p:nvPr>
        </p:nvSpPr>
        <p:spPr/>
        <p:txBody>
          <a:bodyPr>
            <a:normAutofit fontScale="85000" lnSpcReduction="10000"/>
          </a:bodyPr>
          <a:lstStyle/>
          <a:p>
            <a:r>
              <a:rPr lang="en-US" sz="3000" dirty="0"/>
              <a:t>The threading module provided with Python includes a simple-to-implement locking mechanism that allows you to synchronize threads. </a:t>
            </a:r>
          </a:p>
          <a:p>
            <a:r>
              <a:rPr lang="en-US" sz="3000" dirty="0"/>
              <a:t>A new lock is created by calling the </a:t>
            </a:r>
            <a:r>
              <a:rPr lang="en-US" sz="3000" i="1" dirty="0"/>
              <a:t>Lock()</a:t>
            </a:r>
            <a:r>
              <a:rPr lang="en-US" sz="3000" dirty="0"/>
              <a:t> method, which returns the new lock.</a:t>
            </a:r>
          </a:p>
          <a:p>
            <a:r>
              <a:rPr lang="en-US" sz="3000" dirty="0"/>
              <a:t>The </a:t>
            </a:r>
            <a:r>
              <a:rPr lang="en-US" sz="3000" i="1" dirty="0"/>
              <a:t>acquire()</a:t>
            </a:r>
            <a:r>
              <a:rPr lang="en-US" sz="3000" dirty="0"/>
              <a:t> method of the new lock object is used to force threads to run synchronously</a:t>
            </a:r>
          </a:p>
          <a:p>
            <a:r>
              <a:rPr lang="en-US" sz="3000" dirty="0"/>
              <a:t>The </a:t>
            </a:r>
            <a:r>
              <a:rPr lang="en-US" sz="3000" i="1" dirty="0"/>
              <a:t>release()</a:t>
            </a:r>
            <a:r>
              <a:rPr lang="en-US" sz="3000" dirty="0"/>
              <a:t> method of the new lock object is used to release the lock when it is no longer required</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447801"/>
            <a:ext cx="6705600" cy="432426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a:latin typeface="Courier New" pitchFamily="49" charset="0"/>
                <a:cs typeface="Courier New" pitchFamily="49" charset="0"/>
              </a:rPr>
              <a:t>import time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def __init__(self, </a:t>
            </a:r>
            <a:r>
              <a:rPr lang="en-US" sz="1100" dirty="0" err="1">
                <a:latin typeface="Courier New" pitchFamily="49" charset="0"/>
                <a:cs typeface="Courier New" pitchFamily="49" charset="0"/>
              </a:rPr>
              <a:t>threadID</a:t>
            </a:r>
            <a:r>
              <a:rPr lang="en-US" sz="1100" dirty="0">
                <a:latin typeface="Courier New" pitchFamily="49" charset="0"/>
                <a:cs typeface="Courier New" pitchFamily="49" charset="0"/>
              </a:rPr>
              <a:t>, name,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threading.Thread.__init</a:t>
            </a:r>
            <a:r>
              <a:rPr lang="en-US" sz="1100" dirty="0">
                <a:latin typeface="Courier New" pitchFamily="49" charset="0"/>
                <a:cs typeface="Courier New" pitchFamily="49" charset="0"/>
              </a:rPr>
              <a:t>__(self)</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self.threadID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threadID</a:t>
            </a:r>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 counter</a:t>
            </a:r>
          </a:p>
          <a:p>
            <a:r>
              <a:rPr lang="en-US" sz="1100" dirty="0">
                <a:latin typeface="Courier New" pitchFamily="49" charset="0"/>
                <a:cs typeface="Courier New" pitchFamily="49" charset="0"/>
              </a:rPr>
              <a:t>   def run(self):</a:t>
            </a:r>
          </a:p>
          <a:p>
            <a:r>
              <a:rPr lang="en-US" sz="1100" dirty="0">
                <a:latin typeface="Courier New" pitchFamily="49" charset="0"/>
                <a:cs typeface="Courier New" pitchFamily="49" charset="0"/>
              </a:rPr>
              <a:t>      print "Starting " + self.name</a:t>
            </a:r>
          </a:p>
          <a:p>
            <a:r>
              <a:rPr lang="en-US" sz="1100" dirty="0">
                <a:latin typeface="Courier New" pitchFamily="49" charset="0"/>
                <a:cs typeface="Courier New" pitchFamily="49" charset="0"/>
              </a:rPr>
              <a:t>      # Get lock to synchronize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(self.name, </a:t>
            </a:r>
            <a:r>
              <a:rPr lang="en-US" sz="1100" dirty="0" err="1">
                <a:latin typeface="Courier New" pitchFamily="49" charset="0"/>
                <a:cs typeface="Courier New" pitchFamily="49" charset="0"/>
              </a:rPr>
              <a:t>self.counter</a:t>
            </a:r>
            <a:r>
              <a:rPr lang="en-US" sz="1100" dirty="0">
                <a:latin typeface="Courier New" pitchFamily="49" charset="0"/>
                <a:cs typeface="Courier New" pitchFamily="49" charset="0"/>
              </a:rPr>
              <a:t>, 3)</a:t>
            </a:r>
          </a:p>
          <a:p>
            <a:r>
              <a:rPr lang="en-US" sz="1100" dirty="0">
                <a:latin typeface="Courier New" pitchFamily="49" charset="0"/>
                <a:cs typeface="Courier New" pitchFamily="49" charset="0"/>
              </a:rPr>
              <a:t>      # Free lock to release next thread</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threadLock.release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a:t>
            </a:r>
            <a:r>
              <a:rPr lang="en-US" sz="1100" dirty="0" err="1">
                <a:latin typeface="Courier New" pitchFamily="49" charset="0"/>
                <a:cs typeface="Courier New" pitchFamily="49" charset="0"/>
              </a:rPr>
              <a:t>print_time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delay, counter):</a:t>
            </a:r>
          </a:p>
          <a:p>
            <a:r>
              <a:rPr lang="en-US" sz="1100" dirty="0">
                <a:latin typeface="Courier New" pitchFamily="49" charset="0"/>
                <a:cs typeface="Courier New" pitchFamily="49" charset="0"/>
              </a:rPr>
              <a:t>   while counter:</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time.sleep</a:t>
            </a:r>
            <a:r>
              <a:rPr lang="en-US" sz="1100" dirty="0">
                <a:latin typeface="Courier New" pitchFamily="49" charset="0"/>
                <a:cs typeface="Courier New" pitchFamily="49" charset="0"/>
              </a:rPr>
              <a:t>(delay)</a:t>
            </a:r>
          </a:p>
          <a:p>
            <a:r>
              <a:rPr lang="en-US" sz="1100" dirty="0">
                <a:latin typeface="Courier New" pitchFamily="49" charset="0"/>
                <a:cs typeface="Courier New" pitchFamily="49" charset="0"/>
              </a:rPr>
              <a:t>      print "%s: %s" % (</a:t>
            </a:r>
            <a:r>
              <a:rPr lang="en-US" sz="1100" dirty="0" err="1">
                <a:latin typeface="Courier New" pitchFamily="49" charset="0"/>
                <a:cs typeface="Courier New" pitchFamily="49" charset="0"/>
              </a:rPr>
              <a:t>threadName</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time.ctime</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time.time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counter -= 1</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threadLock</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threading.Lock</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threads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1"/>
            <a:ext cx="6705600"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 Create new threads</a:t>
            </a:r>
          </a:p>
          <a:p>
            <a:r>
              <a:rPr lang="en-US" sz="1100" dirty="0">
                <a:latin typeface="Courier New" pitchFamily="49" charset="0"/>
                <a:cs typeface="Courier New" pitchFamily="49" charset="0"/>
              </a:rPr>
              <a:t>thread1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(1, "Thread-1", 1)</a:t>
            </a:r>
          </a:p>
          <a:p>
            <a:r>
              <a:rPr lang="en-US" sz="1100" dirty="0">
                <a:latin typeface="Courier New" pitchFamily="49" charset="0"/>
                <a:cs typeface="Courier New" pitchFamily="49" charset="0"/>
              </a:rPr>
              <a:t>thread2 = </a:t>
            </a:r>
            <a:r>
              <a:rPr lang="en-US" sz="1100" dirty="0" err="1">
                <a:latin typeface="Courier New" pitchFamily="49" charset="0"/>
                <a:cs typeface="Courier New" pitchFamily="49" charset="0"/>
              </a:rPr>
              <a:t>myThread</a:t>
            </a:r>
            <a:r>
              <a:rPr lang="en-US" sz="1100" dirty="0">
                <a:latin typeface="Courier New" pitchFamily="49" charset="0"/>
                <a:cs typeface="Courier New" pitchFamily="49" charset="0"/>
              </a:rPr>
              <a:t>(2, "Thread-2", 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Start new Threads</a:t>
            </a:r>
          </a:p>
          <a:p>
            <a:r>
              <a:rPr lang="en-US" sz="1100" dirty="0">
                <a:latin typeface="Courier New" pitchFamily="49" charset="0"/>
                <a:cs typeface="Courier New" pitchFamily="49" charset="0"/>
              </a:rPr>
              <a:t>thread1.start()</a:t>
            </a:r>
          </a:p>
          <a:p>
            <a:r>
              <a:rPr lang="en-US" sz="1100" dirty="0">
                <a:latin typeface="Courier New" pitchFamily="49" charset="0"/>
                <a:cs typeface="Courier New" pitchFamily="49" charset="0"/>
              </a:rPr>
              <a:t>thread2.start()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Add threads to thread list</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(thread1)</a:t>
            </a:r>
          </a:p>
          <a:p>
            <a:r>
              <a:rPr lang="en-US" sz="1100" dirty="0" err="1">
                <a:latin typeface="Courier New" pitchFamily="49" charset="0"/>
                <a:cs typeface="Courier New" pitchFamily="49" charset="0"/>
              </a:rPr>
              <a:t>threads.append</a:t>
            </a:r>
            <a:r>
              <a:rPr lang="en-US" sz="1100" dirty="0">
                <a:latin typeface="Courier New" pitchFamily="49" charset="0"/>
                <a:cs typeface="Courier New" pitchFamily="49" charset="0"/>
              </a:rPr>
              <a:t>(thread2)</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Wait for all threads to complete</a:t>
            </a:r>
          </a:p>
          <a:p>
            <a:r>
              <a:rPr lang="en-US" sz="1100" dirty="0">
                <a:latin typeface="Courier New" pitchFamily="49" charset="0"/>
                <a:cs typeface="Courier New" pitchFamily="49" charset="0"/>
              </a:rPr>
              <a:t>for t in threads:</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t.join</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print "Exiting Main Thread"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Semaphores</a:t>
            </a:r>
          </a:p>
        </p:txBody>
      </p:sp>
      <p:sp>
        <p:nvSpPr>
          <p:cNvPr id="3" name="Content Placeholder 2"/>
          <p:cNvSpPr>
            <a:spLocks noGrp="1"/>
          </p:cNvSpPr>
          <p:nvPr>
            <p:ph idx="1"/>
          </p:nvPr>
        </p:nvSpPr>
        <p:spPr/>
        <p:txBody>
          <a:bodyPr>
            <a:normAutofit/>
          </a:bodyPr>
          <a:lstStyle/>
          <a:p>
            <a:r>
              <a:rPr lang="en-US" sz="2800" dirty="0"/>
              <a:t>In programming, especially in Unix systems, semaphores are a technique for coordinating or synchronizing activities in which multiple processes compete for the same operating system resources.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447800"/>
            <a:ext cx="67056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threading</a:t>
            </a:r>
          </a:p>
          <a:p>
            <a:r>
              <a:rPr lang="en-US" sz="1100" dirty="0" err="1">
                <a:latin typeface="Courier New" pitchFamily="49" charset="0"/>
                <a:cs typeface="Courier New" pitchFamily="49" charset="0"/>
              </a:rPr>
              <a:t>sem</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threading.Semaphore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fun1():</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def fun2():</a:t>
            </a:r>
          </a:p>
          <a:p>
            <a:r>
              <a:rPr lang="en-US" sz="1100" dirty="0">
                <a:latin typeface="Courier New" pitchFamily="49" charset="0"/>
                <a:cs typeface="Courier New" pitchFamily="49" charset="0"/>
              </a:rPr>
              <a:t>    while True: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sem.acquire</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        print(2)</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sem.release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t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fun1)</a:t>
            </a:r>
          </a:p>
          <a:p>
            <a:r>
              <a:rPr lang="en-US" sz="1100" dirty="0" err="1">
                <a:latin typeface="Courier New" pitchFamily="49" charset="0"/>
                <a:cs typeface="Courier New" pitchFamily="49" charset="0"/>
              </a:rPr>
              <a:t>t.start</a:t>
            </a:r>
            <a:r>
              <a:rPr lang="en-US" sz="1100" dirty="0">
                <a:latin typeface="Courier New" pitchFamily="49" charset="0"/>
                <a:cs typeface="Courier New" pitchFamily="49" charset="0"/>
              </a:rPr>
              <a:t>()</a:t>
            </a:r>
          </a:p>
          <a:p>
            <a:r>
              <a:rPr lang="en-US" sz="1100" dirty="0">
                <a:latin typeface="Courier New" pitchFamily="49" charset="0"/>
                <a:cs typeface="Courier New" pitchFamily="49" charset="0"/>
              </a:rPr>
              <a:t>t2 = </a:t>
            </a:r>
            <a:r>
              <a:rPr lang="en-US" sz="1100" dirty="0" err="1">
                <a:latin typeface="Courier New" pitchFamily="49" charset="0"/>
                <a:cs typeface="Courier New" pitchFamily="49" charset="0"/>
              </a:rPr>
              <a:t>threading.Thread</a:t>
            </a:r>
            <a:r>
              <a:rPr lang="en-US" sz="1100" dirty="0">
                <a:latin typeface="Courier New" pitchFamily="49" charset="0"/>
                <a:cs typeface="Courier New" pitchFamily="49" charset="0"/>
              </a:rPr>
              <a:t>(target = fun2)</a:t>
            </a:r>
          </a:p>
          <a:p>
            <a:r>
              <a:rPr lang="en-US" sz="1100" dirty="0">
                <a:latin typeface="Courier New" pitchFamily="49" charset="0"/>
                <a:cs typeface="Courier New" pitchFamily="49" charset="0"/>
              </a:rPr>
              <a:t>t2.start()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Logging Module</a:t>
            </a:r>
          </a:p>
        </p:txBody>
      </p:sp>
      <p:sp>
        <p:nvSpPr>
          <p:cNvPr id="3" name="Content Placeholder 2"/>
          <p:cNvSpPr>
            <a:spLocks noGrp="1"/>
          </p:cNvSpPr>
          <p:nvPr>
            <p:ph idx="1"/>
          </p:nvPr>
        </p:nvSpPr>
        <p:spPr/>
        <p:txBody>
          <a:bodyPr>
            <a:normAutofit/>
          </a:bodyPr>
          <a:lstStyle/>
          <a:p>
            <a:r>
              <a:rPr lang="en-US" sz="2800" dirty="0"/>
              <a:t>The logging module keeps a record of the events that occur within a program, making it possible to see output related to any of the events that occur throughout the runtime of a piece of software.</a:t>
            </a:r>
          </a:p>
          <a:p>
            <a:r>
              <a:rPr lang="en-US" sz="2800" dirty="0"/>
              <a:t>Logs can show you behavior and errors over time, they also can give you a better overall picture of what is going on in your application development process.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590800" y="1828801"/>
            <a:ext cx="6705600" cy="432426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a:latin typeface="Courier New" pitchFamily="49" charset="0"/>
                <a:cs typeface="Courier New" pitchFamily="49" charset="0"/>
              </a:rPr>
              <a:t>import logging</a:t>
            </a:r>
          </a:p>
          <a:p>
            <a:endParaRPr lang="en-US" sz="1100" dirty="0">
              <a:latin typeface="Courier New" pitchFamily="49" charset="0"/>
              <a:cs typeface="Courier New" pitchFamily="49" charset="0"/>
            </a:endParaRPr>
          </a:p>
          <a:p>
            <a:r>
              <a:rPr lang="en-US" sz="1100" dirty="0" err="1">
                <a:latin typeface="Courier New" pitchFamily="49" charset="0"/>
                <a:cs typeface="Courier New" pitchFamily="49" charset="0"/>
              </a:rPr>
              <a:t>logging.basicConfig</a:t>
            </a:r>
            <a:r>
              <a:rPr lang="en-US" sz="1100" dirty="0">
                <a:latin typeface="Courier New" pitchFamily="49" charset="0"/>
                <a:cs typeface="Courier New" pitchFamily="49" charset="0"/>
              </a:rPr>
              <a:t>(level=</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class Pizza():</a:t>
            </a:r>
          </a:p>
          <a:p>
            <a:r>
              <a:rPr lang="en-US" sz="1100" dirty="0">
                <a:latin typeface="Courier New" pitchFamily="49" charset="0"/>
                <a:cs typeface="Courier New" pitchFamily="49" charset="0"/>
              </a:rPr>
              <a:t>    def __init__(self, name, price):</a:t>
            </a:r>
          </a:p>
          <a:p>
            <a:r>
              <a:rPr lang="en-US" sz="1100" dirty="0">
                <a:latin typeface="Courier New" pitchFamily="49" charset="0"/>
                <a:cs typeface="Courier New" pitchFamily="49" charset="0"/>
              </a:rPr>
              <a:t>        self.name = name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self.price</a:t>
            </a:r>
            <a:r>
              <a:rPr lang="en-US" sz="1100" dirty="0">
                <a:latin typeface="Courier New" pitchFamily="49" charset="0"/>
                <a:cs typeface="Courier New" pitchFamily="49" charset="0"/>
              </a:rPr>
              <a:t> = price</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("Pizza created: {} (${})".format(self.name, </a:t>
            </a:r>
            <a:r>
              <a:rPr lang="en-US" sz="1100" dirty="0" err="1">
                <a:latin typeface="Courier New" pitchFamily="49" charset="0"/>
                <a:cs typeface="Courier New" pitchFamily="49" charset="0"/>
              </a:rPr>
              <a:t>self.price</a:t>
            </a:r>
            <a:r>
              <a:rPr lang="en-US" sz="1100" dirty="0">
                <a:latin typeface="Courier New" pitchFamily="49" charset="0"/>
                <a:cs typeface="Courier New" pitchFamily="49" charset="0"/>
              </a:rPr>
              <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make(self, quantity=1):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("Made {} {} pizza(s)".format(quantity, self.name))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    def eat(self, quantity=1):</a:t>
            </a:r>
          </a:p>
          <a:p>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logging.debug</a:t>
            </a:r>
            <a:r>
              <a:rPr lang="en-US" sz="1100" dirty="0">
                <a:latin typeface="Courier New" pitchFamily="49" charset="0"/>
                <a:cs typeface="Courier New" pitchFamily="49" charset="0"/>
              </a:rPr>
              <a:t>("Ate {} pizza(s)".format(quantity, self.name))</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pizza_01 = Pizza("artichoke", 15)</a:t>
            </a:r>
          </a:p>
          <a:p>
            <a:r>
              <a:rPr lang="en-US" sz="1100" dirty="0">
                <a:latin typeface="Courier New" pitchFamily="49" charset="0"/>
                <a:cs typeface="Courier New" pitchFamily="49" charset="0"/>
              </a:rPr>
              <a:t>pizza_01.make()</a:t>
            </a:r>
          </a:p>
          <a:p>
            <a:r>
              <a:rPr lang="en-US" sz="1100" dirty="0">
                <a:latin typeface="Courier New" pitchFamily="49" charset="0"/>
                <a:cs typeface="Courier New" pitchFamily="49" charset="0"/>
              </a:rPr>
              <a:t>pizza_01.eat()</a:t>
            </a:r>
          </a:p>
          <a:p>
            <a:endParaRPr lang="en-US" sz="1100" dirty="0">
              <a:latin typeface="Courier New" pitchFamily="49" charset="0"/>
              <a:cs typeface="Courier New" pitchFamily="49" charset="0"/>
            </a:endParaRPr>
          </a:p>
          <a:p>
            <a:r>
              <a:rPr lang="en-US" sz="1100" dirty="0">
                <a:latin typeface="Courier New" pitchFamily="49" charset="0"/>
                <a:cs typeface="Courier New" pitchFamily="49" charset="0"/>
              </a:rPr>
              <a:t>pizza_02 = Pizza("</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12)</a:t>
            </a:r>
          </a:p>
          <a:p>
            <a:r>
              <a:rPr lang="en-US" sz="1100" dirty="0">
                <a:latin typeface="Courier New" pitchFamily="49" charset="0"/>
                <a:cs typeface="Courier New" pitchFamily="49" charset="0"/>
              </a:rPr>
              <a:t>pizza_02.make(2)</a:t>
            </a:r>
          </a:p>
          <a:p>
            <a:r>
              <a:rPr lang="en-US" sz="1100" dirty="0">
                <a:latin typeface="Courier New" pitchFamily="49" charset="0"/>
                <a:cs typeface="Courier New" pitchFamily="49" charset="0"/>
              </a:rPr>
              <a:t>pizza_02.eat()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3" name="TextBox 2"/>
          <p:cNvSpPr txBox="1"/>
          <p:nvPr/>
        </p:nvSpPr>
        <p:spPr>
          <a:xfrm>
            <a:off x="2590800" y="1828800"/>
            <a:ext cx="6705600"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dirty="0" err="1">
                <a:latin typeface="Courier New" pitchFamily="49" charset="0"/>
                <a:cs typeface="Courier New" pitchFamily="49" charset="0"/>
              </a:rPr>
              <a:t>DEBUG:root:Pizza</a:t>
            </a:r>
            <a:r>
              <a:rPr lang="en-US" sz="1100" dirty="0">
                <a:latin typeface="Courier New" pitchFamily="49" charset="0"/>
                <a:cs typeface="Courier New" pitchFamily="49" charset="0"/>
              </a:rPr>
              <a:t> created: artichoke ($15)</a:t>
            </a:r>
          </a:p>
          <a:p>
            <a:r>
              <a:rPr lang="en-US" sz="1100" dirty="0" err="1">
                <a:latin typeface="Courier New" pitchFamily="49" charset="0"/>
                <a:cs typeface="Courier New" pitchFamily="49" charset="0"/>
              </a:rPr>
              <a:t>DEBUG:root:Made</a:t>
            </a:r>
            <a:r>
              <a:rPr lang="en-US" sz="1100" dirty="0">
                <a:latin typeface="Courier New" pitchFamily="49" charset="0"/>
                <a:cs typeface="Courier New" pitchFamily="49" charset="0"/>
              </a:rPr>
              <a:t> 1 artichoke pizza(s)</a:t>
            </a:r>
          </a:p>
          <a:p>
            <a:r>
              <a:rPr lang="en-US" sz="1100" dirty="0" err="1">
                <a:latin typeface="Courier New" pitchFamily="49" charset="0"/>
                <a:cs typeface="Courier New" pitchFamily="49" charset="0"/>
              </a:rPr>
              <a:t>DEBUG:root:Ate</a:t>
            </a:r>
            <a:r>
              <a:rPr lang="en-US" sz="1100" dirty="0">
                <a:latin typeface="Courier New" pitchFamily="49" charset="0"/>
                <a:cs typeface="Courier New" pitchFamily="49" charset="0"/>
              </a:rPr>
              <a:t> 1 pizza(s)</a:t>
            </a:r>
          </a:p>
          <a:p>
            <a:r>
              <a:rPr lang="en-US" sz="1100" dirty="0" err="1">
                <a:latin typeface="Courier New" pitchFamily="49" charset="0"/>
                <a:cs typeface="Courier New" pitchFamily="49" charset="0"/>
              </a:rPr>
              <a:t>DEBUG:root:Pizza</a:t>
            </a:r>
            <a:r>
              <a:rPr lang="en-US" sz="1100" dirty="0">
                <a:latin typeface="Courier New" pitchFamily="49" charset="0"/>
                <a:cs typeface="Courier New" pitchFamily="49" charset="0"/>
              </a:rPr>
              <a:t> created: </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($12)</a:t>
            </a:r>
          </a:p>
          <a:p>
            <a:r>
              <a:rPr lang="en-US" sz="1100" dirty="0" err="1">
                <a:latin typeface="Courier New" pitchFamily="49" charset="0"/>
                <a:cs typeface="Courier New" pitchFamily="49" charset="0"/>
              </a:rPr>
              <a:t>DEBUG:root:Made</a:t>
            </a:r>
            <a:r>
              <a:rPr lang="en-US" sz="1100" dirty="0">
                <a:latin typeface="Courier New" pitchFamily="49" charset="0"/>
                <a:cs typeface="Courier New" pitchFamily="49" charset="0"/>
              </a:rPr>
              <a:t> 2 </a:t>
            </a:r>
            <a:r>
              <a:rPr lang="en-US" sz="1100" dirty="0" err="1">
                <a:latin typeface="Courier New" pitchFamily="49" charset="0"/>
                <a:cs typeface="Courier New" pitchFamily="49" charset="0"/>
              </a:rPr>
              <a:t>margherita</a:t>
            </a:r>
            <a:r>
              <a:rPr lang="en-US" sz="1100" dirty="0">
                <a:latin typeface="Courier New" pitchFamily="49" charset="0"/>
                <a:cs typeface="Courier New" pitchFamily="49" charset="0"/>
              </a:rPr>
              <a:t> pizza(s)</a:t>
            </a:r>
          </a:p>
          <a:p>
            <a:r>
              <a:rPr lang="en-US" sz="1100" dirty="0" err="1">
                <a:latin typeface="Courier New" pitchFamily="49" charset="0"/>
                <a:cs typeface="Courier New" pitchFamily="49" charset="0"/>
              </a:rPr>
              <a:t>DEBUG:root:Ate</a:t>
            </a:r>
            <a:r>
              <a:rPr lang="en-US" sz="1100" dirty="0">
                <a:latin typeface="Courier New" pitchFamily="49" charset="0"/>
                <a:cs typeface="Courier New" pitchFamily="49" charset="0"/>
              </a:rPr>
              <a:t> 1 pizza(s)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Tree>
    <p:extLst>
      <p:ext uri="{BB962C8B-B14F-4D97-AF65-F5344CB8AC3E}">
        <p14:creationId xmlns:p14="http://schemas.microsoft.com/office/powerpoint/2010/main" val="31484051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C7C8-44C7-406A-80FE-96545CB6AF00}"/>
              </a:ext>
            </a:extLst>
          </p:cNvPr>
          <p:cNvSpPr>
            <a:spLocks noGrp="1"/>
          </p:cNvSpPr>
          <p:nvPr>
            <p:ph type="title"/>
          </p:nvPr>
        </p:nvSpPr>
        <p:spPr/>
        <p:txBody>
          <a:bodyPr/>
          <a:lstStyle/>
          <a:p>
            <a:r>
              <a:rPr lang="en-IN" dirty="0"/>
              <a:t>Working with XML</a:t>
            </a:r>
          </a:p>
        </p:txBody>
      </p:sp>
      <p:sp>
        <p:nvSpPr>
          <p:cNvPr id="3" name="Content Placeholder 2">
            <a:extLst>
              <a:ext uri="{FF2B5EF4-FFF2-40B4-BE49-F238E27FC236}">
                <a16:creationId xmlns:a16="http://schemas.microsoft.com/office/drawing/2014/main" id="{BF56D5DE-4026-491B-859D-D7323A2824D0}"/>
              </a:ext>
            </a:extLst>
          </p:cNvPr>
          <p:cNvSpPr>
            <a:spLocks noGrp="1"/>
          </p:cNvSpPr>
          <p:nvPr>
            <p:ph idx="1"/>
          </p:nvPr>
        </p:nvSpPr>
        <p:spPr>
          <a:xfrm>
            <a:off x="838200" y="1825625"/>
            <a:ext cx="10515600" cy="1043410"/>
          </a:xfrm>
        </p:spPr>
        <p:txBody>
          <a:bodyPr/>
          <a:lstStyle/>
          <a:p>
            <a:r>
              <a:rPr lang="en-US" dirty="0"/>
              <a:t>XML is an inherently hierarchical data format, and the most natural way to represent it is with a tree.</a:t>
            </a:r>
            <a:endParaRPr lang="en-IN" dirty="0"/>
          </a:p>
        </p:txBody>
      </p:sp>
      <p:pic>
        <p:nvPicPr>
          <p:cNvPr id="5" name="Picture 4" descr="A close up of a map&#10;&#10;Description automatically generated">
            <a:extLst>
              <a:ext uri="{FF2B5EF4-FFF2-40B4-BE49-F238E27FC236}">
                <a16:creationId xmlns:a16="http://schemas.microsoft.com/office/drawing/2014/main" id="{7C15ED55-A785-4C0E-8693-12F984E88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20" y="3003971"/>
            <a:ext cx="7527999" cy="3337413"/>
          </a:xfrm>
          <a:prstGeom prst="rect">
            <a:avLst/>
          </a:prstGeom>
        </p:spPr>
      </p:pic>
    </p:spTree>
    <p:extLst>
      <p:ext uri="{BB962C8B-B14F-4D97-AF65-F5344CB8AC3E}">
        <p14:creationId xmlns:p14="http://schemas.microsoft.com/office/powerpoint/2010/main" val="35216879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CACA-AFAC-462C-8B13-FD4D47AD0F1D}"/>
              </a:ext>
            </a:extLst>
          </p:cNvPr>
          <p:cNvSpPr>
            <a:spLocks noGrp="1"/>
          </p:cNvSpPr>
          <p:nvPr>
            <p:ph type="title"/>
          </p:nvPr>
        </p:nvSpPr>
        <p:spPr/>
        <p:txBody>
          <a:bodyPr/>
          <a:lstStyle/>
          <a:p>
            <a:r>
              <a:rPr lang="en-IN" dirty="0"/>
              <a:t>Using </a:t>
            </a:r>
            <a:r>
              <a:rPr lang="en-IN" b="1" dirty="0" err="1"/>
              <a:t>minidom</a:t>
            </a:r>
            <a:endParaRPr lang="en-IN" b="1" dirty="0"/>
          </a:p>
        </p:txBody>
      </p:sp>
      <p:sp>
        <p:nvSpPr>
          <p:cNvPr id="3" name="Content Placeholder 2">
            <a:extLst>
              <a:ext uri="{FF2B5EF4-FFF2-40B4-BE49-F238E27FC236}">
                <a16:creationId xmlns:a16="http://schemas.microsoft.com/office/drawing/2014/main" id="{3F7CBF1A-44E0-4A43-9831-61CC65DDC31C}"/>
              </a:ext>
            </a:extLst>
          </p:cNvPr>
          <p:cNvSpPr>
            <a:spLocks noGrp="1"/>
          </p:cNvSpPr>
          <p:nvPr>
            <p:ph idx="1"/>
          </p:nvPr>
        </p:nvSpPr>
        <p:spPr/>
        <p:txBody>
          <a:bodyPr/>
          <a:lstStyle/>
          <a:p>
            <a:r>
              <a:rPr lang="en-US" dirty="0"/>
              <a:t>In order to parse an XML document using </a:t>
            </a:r>
            <a:r>
              <a:rPr lang="en-US" dirty="0" err="1"/>
              <a:t>minidom</a:t>
            </a:r>
            <a:r>
              <a:rPr lang="en-US" dirty="0"/>
              <a:t>, we must first import it from the </a:t>
            </a:r>
            <a:r>
              <a:rPr lang="en-US" b="1" dirty="0" err="1"/>
              <a:t>xml.dom</a:t>
            </a:r>
            <a:r>
              <a:rPr lang="en-US" b="1" dirty="0"/>
              <a:t> </a:t>
            </a:r>
            <a:r>
              <a:rPr lang="en-US" dirty="0"/>
              <a:t>module. This module uses the parse function to create a DOM object from our XML file. The parse function has the following syntax:</a:t>
            </a:r>
          </a:p>
          <a:p>
            <a:pPr marL="0" indent="0">
              <a:buNone/>
            </a:pPr>
            <a:r>
              <a:rPr lang="en-US" dirty="0"/>
              <a:t>	</a:t>
            </a:r>
            <a:r>
              <a:rPr lang="en-US" dirty="0" err="1"/>
              <a:t>xml.dom.minidom.parse</a:t>
            </a:r>
            <a:r>
              <a:rPr lang="en-US" dirty="0"/>
              <a:t>(</a:t>
            </a:r>
            <a:r>
              <a:rPr lang="en-US" dirty="0" err="1"/>
              <a:t>filename_or_file</a:t>
            </a:r>
            <a:r>
              <a:rPr lang="en-US" dirty="0"/>
              <a:t>[, parser[, </a:t>
            </a:r>
            <a:r>
              <a:rPr lang="en-US" dirty="0" err="1"/>
              <a:t>bufsize</a:t>
            </a:r>
            <a:r>
              <a:rPr lang="en-US" dirty="0"/>
              <a:t>]])</a:t>
            </a:r>
            <a:endParaRPr lang="en-IN" dirty="0"/>
          </a:p>
        </p:txBody>
      </p:sp>
    </p:spTree>
    <p:extLst>
      <p:ext uri="{BB962C8B-B14F-4D97-AF65-F5344CB8AC3E}">
        <p14:creationId xmlns:p14="http://schemas.microsoft.com/office/powerpoint/2010/main" val="28779035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B004-4098-4A5A-A1CE-680934A17401}"/>
              </a:ext>
            </a:extLst>
          </p:cNvPr>
          <p:cNvSpPr>
            <a:spLocks noGrp="1"/>
          </p:cNvSpPr>
          <p:nvPr>
            <p:ph type="title"/>
          </p:nvPr>
        </p:nvSpPr>
        <p:spPr/>
        <p:txBody>
          <a:bodyPr/>
          <a:lstStyle/>
          <a:p>
            <a:r>
              <a:rPr lang="en-IN" dirty="0"/>
              <a:t>Using </a:t>
            </a:r>
            <a:r>
              <a:rPr lang="en-IN" dirty="0" err="1"/>
              <a:t>ElementTree</a:t>
            </a:r>
            <a:endParaRPr lang="en-IN" dirty="0"/>
          </a:p>
        </p:txBody>
      </p:sp>
      <p:sp>
        <p:nvSpPr>
          <p:cNvPr id="3" name="Content Placeholder 2">
            <a:extLst>
              <a:ext uri="{FF2B5EF4-FFF2-40B4-BE49-F238E27FC236}">
                <a16:creationId xmlns:a16="http://schemas.microsoft.com/office/drawing/2014/main" id="{1242B21A-07AF-4A97-A655-851D00AFFDAC}"/>
              </a:ext>
            </a:extLst>
          </p:cNvPr>
          <p:cNvSpPr>
            <a:spLocks noGrp="1"/>
          </p:cNvSpPr>
          <p:nvPr>
            <p:ph idx="1"/>
          </p:nvPr>
        </p:nvSpPr>
        <p:spPr/>
        <p:txBody>
          <a:bodyPr/>
          <a:lstStyle/>
          <a:p>
            <a:r>
              <a:rPr lang="en-US" dirty="0"/>
              <a:t>Accessing objects and attributes with </a:t>
            </a:r>
            <a:r>
              <a:rPr lang="en-US" dirty="0" err="1"/>
              <a:t>ElementTree</a:t>
            </a:r>
            <a:r>
              <a:rPr lang="en-US" dirty="0"/>
              <a:t> more Pythonic compared to </a:t>
            </a:r>
            <a:r>
              <a:rPr lang="en-US" dirty="0" err="1"/>
              <a:t>minidom</a:t>
            </a:r>
            <a:endParaRPr lang="en-US" dirty="0"/>
          </a:p>
          <a:p>
            <a:r>
              <a:rPr lang="en-US" dirty="0"/>
              <a:t>XML data is parsed as simple lists and dictionaries</a:t>
            </a:r>
          </a:p>
          <a:p>
            <a:r>
              <a:rPr lang="en-US" dirty="0"/>
              <a:t>Syntax:</a:t>
            </a:r>
          </a:p>
          <a:p>
            <a:pPr marL="0" indent="0">
              <a:buNone/>
            </a:pPr>
            <a:r>
              <a:rPr lang="en-US" dirty="0"/>
              <a:t>	tree = </a:t>
            </a:r>
            <a:r>
              <a:rPr lang="en-US" dirty="0" err="1"/>
              <a:t>ET.parse</a:t>
            </a:r>
            <a:r>
              <a:rPr lang="en-US" dirty="0"/>
              <a:t>('items.xml')</a:t>
            </a:r>
            <a:endParaRPr lang="en-IN" dirty="0"/>
          </a:p>
        </p:txBody>
      </p:sp>
    </p:spTree>
    <p:extLst>
      <p:ext uri="{BB962C8B-B14F-4D97-AF65-F5344CB8AC3E}">
        <p14:creationId xmlns:p14="http://schemas.microsoft.com/office/powerpoint/2010/main" val="29616663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7FC7-66AE-4931-A0D8-B0298AE46A72}"/>
              </a:ext>
            </a:extLst>
          </p:cNvPr>
          <p:cNvSpPr>
            <a:spLocks noGrp="1"/>
          </p:cNvSpPr>
          <p:nvPr>
            <p:ph type="title"/>
          </p:nvPr>
        </p:nvSpPr>
        <p:spPr/>
        <p:txBody>
          <a:bodyPr/>
          <a:lstStyle/>
          <a:p>
            <a:r>
              <a:rPr lang="en-IN" dirty="0"/>
              <a:t>Writing to XML</a:t>
            </a:r>
          </a:p>
        </p:txBody>
      </p:sp>
      <p:sp>
        <p:nvSpPr>
          <p:cNvPr id="3" name="Content Placeholder 2">
            <a:extLst>
              <a:ext uri="{FF2B5EF4-FFF2-40B4-BE49-F238E27FC236}">
                <a16:creationId xmlns:a16="http://schemas.microsoft.com/office/drawing/2014/main" id="{F00B74FD-F152-44F0-95E5-FC46DEBC3DF5}"/>
              </a:ext>
            </a:extLst>
          </p:cNvPr>
          <p:cNvSpPr>
            <a:spLocks noGrp="1"/>
          </p:cNvSpPr>
          <p:nvPr>
            <p:ph idx="1"/>
          </p:nvPr>
        </p:nvSpPr>
        <p:spPr/>
        <p:txBody>
          <a:bodyPr>
            <a:normAutofit/>
          </a:bodyPr>
          <a:lstStyle/>
          <a:p>
            <a:r>
              <a:rPr lang="en-US" dirty="0" err="1"/>
              <a:t>ElementTree</a:t>
            </a:r>
            <a:r>
              <a:rPr lang="en-US" dirty="0"/>
              <a:t> is also great for writing data to XML files. The code below shows how to create an XML file with the same structure as the file we used in the previous examples.</a:t>
            </a:r>
          </a:p>
          <a:p>
            <a:r>
              <a:rPr lang="en-US" dirty="0"/>
              <a:t>The steps are:</a:t>
            </a:r>
          </a:p>
          <a:p>
            <a:pPr lvl="1"/>
            <a:r>
              <a:rPr lang="en-US" dirty="0"/>
              <a:t>Create an element, which will act as our root element. In our case the tag for this element is "data".</a:t>
            </a:r>
          </a:p>
          <a:p>
            <a:pPr lvl="1"/>
            <a:r>
              <a:rPr lang="en-US" dirty="0"/>
              <a:t>Once we have our root element, we can create sub-elements by using the </a:t>
            </a:r>
            <a:r>
              <a:rPr lang="en-US" dirty="0" err="1"/>
              <a:t>SubElement</a:t>
            </a:r>
            <a:r>
              <a:rPr lang="en-US" dirty="0"/>
              <a:t> function. This function has the syntax:</a:t>
            </a:r>
          </a:p>
          <a:p>
            <a:pPr marL="0" indent="0">
              <a:buNone/>
            </a:pPr>
            <a:r>
              <a:rPr lang="en-US" dirty="0"/>
              <a:t>		</a:t>
            </a:r>
            <a:r>
              <a:rPr lang="en-US" dirty="0" err="1"/>
              <a:t>SubElement</a:t>
            </a:r>
            <a:r>
              <a:rPr lang="en-US" dirty="0"/>
              <a:t>(parent, tag, </a:t>
            </a:r>
            <a:r>
              <a:rPr lang="en-US" dirty="0" err="1"/>
              <a:t>attrib</a:t>
            </a:r>
            <a:r>
              <a:rPr lang="en-US" dirty="0"/>
              <a:t>={}, **extra)</a:t>
            </a:r>
          </a:p>
          <a:p>
            <a:pPr marL="0" indent="0">
              <a:buNone/>
            </a:pPr>
            <a:r>
              <a:rPr lang="en-US" dirty="0"/>
              <a:t>Here </a:t>
            </a:r>
            <a:r>
              <a:rPr lang="en-US" b="1" dirty="0"/>
              <a:t>parent</a:t>
            </a:r>
            <a:r>
              <a:rPr lang="en-US" dirty="0"/>
              <a:t> is the parent node to connect to, </a:t>
            </a:r>
            <a:r>
              <a:rPr lang="en-US" b="1" dirty="0" err="1"/>
              <a:t>attrib</a:t>
            </a:r>
            <a:r>
              <a:rPr lang="en-US" dirty="0"/>
              <a:t> is a dictionary containing the element attributes, and </a:t>
            </a:r>
            <a:r>
              <a:rPr lang="en-US" b="1" dirty="0"/>
              <a:t>extra</a:t>
            </a:r>
            <a:r>
              <a:rPr lang="en-US" dirty="0"/>
              <a:t> are additional keyword arguments. </a:t>
            </a:r>
            <a:endParaRPr lang="en-IN" dirty="0"/>
          </a:p>
        </p:txBody>
      </p:sp>
    </p:spTree>
    <p:extLst>
      <p:ext uri="{BB962C8B-B14F-4D97-AF65-F5344CB8AC3E}">
        <p14:creationId xmlns:p14="http://schemas.microsoft.com/office/powerpoint/2010/main" val="39671437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53FE-640E-4954-ABED-029A2C0812AE}"/>
              </a:ext>
            </a:extLst>
          </p:cNvPr>
          <p:cNvSpPr>
            <a:spLocks noGrp="1"/>
          </p:cNvSpPr>
          <p:nvPr>
            <p:ph type="title"/>
          </p:nvPr>
        </p:nvSpPr>
        <p:spPr/>
        <p:txBody>
          <a:bodyPr/>
          <a:lstStyle/>
          <a:p>
            <a:r>
              <a:rPr lang="en-IN" dirty="0"/>
              <a:t>Writing to XML</a:t>
            </a:r>
          </a:p>
        </p:txBody>
      </p:sp>
      <p:sp>
        <p:nvSpPr>
          <p:cNvPr id="3" name="Content Placeholder 2">
            <a:extLst>
              <a:ext uri="{FF2B5EF4-FFF2-40B4-BE49-F238E27FC236}">
                <a16:creationId xmlns:a16="http://schemas.microsoft.com/office/drawing/2014/main" id="{A81C77F8-5449-439D-8233-5787555CAF67}"/>
              </a:ext>
            </a:extLst>
          </p:cNvPr>
          <p:cNvSpPr>
            <a:spLocks noGrp="1"/>
          </p:cNvSpPr>
          <p:nvPr>
            <p:ph idx="1"/>
          </p:nvPr>
        </p:nvSpPr>
        <p:spPr/>
        <p:txBody>
          <a:bodyPr/>
          <a:lstStyle/>
          <a:p>
            <a:r>
              <a:rPr lang="en-IN" dirty="0"/>
              <a:t>Steps continued....</a:t>
            </a:r>
          </a:p>
          <a:p>
            <a:endParaRPr lang="en-IN" dirty="0"/>
          </a:p>
          <a:p>
            <a:pPr lvl="1"/>
            <a:r>
              <a:rPr lang="en-US" dirty="0"/>
              <a:t>Although we can add our attributes with the </a:t>
            </a:r>
            <a:r>
              <a:rPr lang="en-US" dirty="0" err="1"/>
              <a:t>SubElement</a:t>
            </a:r>
            <a:r>
              <a:rPr lang="en-US" dirty="0"/>
              <a:t> function, we can also use the set() function, as we do in the following code. The element text is created with the text property of the Element object.</a:t>
            </a:r>
          </a:p>
          <a:p>
            <a:pPr lvl="1"/>
            <a:r>
              <a:rPr lang="en-US" dirty="0"/>
              <a:t>Create a string out of the XML tree, and we write that data to a file we open.</a:t>
            </a:r>
            <a:endParaRPr lang="en-IN" dirty="0"/>
          </a:p>
        </p:txBody>
      </p:sp>
    </p:spTree>
    <p:extLst>
      <p:ext uri="{BB962C8B-B14F-4D97-AF65-F5344CB8AC3E}">
        <p14:creationId xmlns:p14="http://schemas.microsoft.com/office/powerpoint/2010/main" val="2947448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F9BC-27C3-4706-B806-ECAB3D544CF2}"/>
              </a:ext>
            </a:extLst>
          </p:cNvPr>
          <p:cNvSpPr>
            <a:spLocks noGrp="1"/>
          </p:cNvSpPr>
          <p:nvPr>
            <p:ph type="title"/>
          </p:nvPr>
        </p:nvSpPr>
        <p:spPr/>
        <p:txBody>
          <a:bodyPr/>
          <a:lstStyle/>
          <a:p>
            <a:r>
              <a:rPr lang="en-IN" dirty="0"/>
              <a:t>Finding XML elements</a:t>
            </a:r>
          </a:p>
        </p:txBody>
      </p:sp>
      <p:sp>
        <p:nvSpPr>
          <p:cNvPr id="3" name="Content Placeholder 2">
            <a:extLst>
              <a:ext uri="{FF2B5EF4-FFF2-40B4-BE49-F238E27FC236}">
                <a16:creationId xmlns:a16="http://schemas.microsoft.com/office/drawing/2014/main" id="{383E6279-C00D-4869-AF0B-8C15F7A2B670}"/>
              </a:ext>
            </a:extLst>
          </p:cNvPr>
          <p:cNvSpPr>
            <a:spLocks noGrp="1"/>
          </p:cNvSpPr>
          <p:nvPr>
            <p:ph idx="1"/>
          </p:nvPr>
        </p:nvSpPr>
        <p:spPr/>
        <p:txBody>
          <a:bodyPr/>
          <a:lstStyle/>
          <a:p>
            <a:r>
              <a:rPr lang="en-US" dirty="0"/>
              <a:t>The </a:t>
            </a:r>
            <a:r>
              <a:rPr lang="en-US" dirty="0" err="1"/>
              <a:t>ElementTree</a:t>
            </a:r>
            <a:r>
              <a:rPr lang="en-US" dirty="0"/>
              <a:t> module offers the </a:t>
            </a:r>
            <a:r>
              <a:rPr lang="en-US" b="1" dirty="0" err="1"/>
              <a:t>findall</a:t>
            </a:r>
            <a:r>
              <a:rPr lang="en-US" b="1" dirty="0"/>
              <a:t>() </a:t>
            </a:r>
            <a:r>
              <a:rPr lang="en-US" dirty="0"/>
              <a:t>function, which helps us in finding specific items in the tree. </a:t>
            </a:r>
          </a:p>
          <a:p>
            <a:r>
              <a:rPr lang="en-US" dirty="0"/>
              <a:t>It returns all items with the specified condition. </a:t>
            </a:r>
          </a:p>
          <a:p>
            <a:r>
              <a:rPr lang="en-US" dirty="0"/>
              <a:t>In addition, the module has the function </a:t>
            </a:r>
            <a:r>
              <a:rPr lang="en-US" b="1" dirty="0"/>
              <a:t>find(), </a:t>
            </a:r>
            <a:r>
              <a:rPr lang="en-US" dirty="0"/>
              <a:t>which returns only the first sub-element that matches the specified criteria.</a:t>
            </a:r>
            <a:endParaRPr lang="en-IN" dirty="0"/>
          </a:p>
        </p:txBody>
      </p:sp>
    </p:spTree>
    <p:extLst>
      <p:ext uri="{BB962C8B-B14F-4D97-AF65-F5344CB8AC3E}">
        <p14:creationId xmlns:p14="http://schemas.microsoft.com/office/powerpoint/2010/main" val="654544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85BE-7EFA-4629-A394-22C8A60BA2C0}"/>
              </a:ext>
            </a:extLst>
          </p:cNvPr>
          <p:cNvSpPr>
            <a:spLocks noGrp="1"/>
          </p:cNvSpPr>
          <p:nvPr>
            <p:ph type="title"/>
          </p:nvPr>
        </p:nvSpPr>
        <p:spPr/>
        <p:txBody>
          <a:bodyPr/>
          <a:lstStyle/>
          <a:p>
            <a:r>
              <a:rPr lang="en-IN" dirty="0"/>
              <a:t>Modifying XML elements</a:t>
            </a:r>
          </a:p>
        </p:txBody>
      </p:sp>
      <p:sp>
        <p:nvSpPr>
          <p:cNvPr id="3" name="Content Placeholder 2">
            <a:extLst>
              <a:ext uri="{FF2B5EF4-FFF2-40B4-BE49-F238E27FC236}">
                <a16:creationId xmlns:a16="http://schemas.microsoft.com/office/drawing/2014/main" id="{26D0156B-3D4D-4604-8573-6B7D789BE67B}"/>
              </a:ext>
            </a:extLst>
          </p:cNvPr>
          <p:cNvSpPr>
            <a:spLocks noGrp="1"/>
          </p:cNvSpPr>
          <p:nvPr>
            <p:ph idx="1"/>
          </p:nvPr>
        </p:nvSpPr>
        <p:spPr/>
        <p:txBody>
          <a:bodyPr/>
          <a:lstStyle/>
          <a:p>
            <a:r>
              <a:rPr lang="en-US" dirty="0"/>
              <a:t>The attribute's name can be redefined by using the </a:t>
            </a:r>
            <a:r>
              <a:rPr lang="en-US" b="1" dirty="0"/>
              <a:t>set(name, value) </a:t>
            </a:r>
            <a:r>
              <a:rPr lang="en-US" dirty="0"/>
              <a:t>function. </a:t>
            </a:r>
          </a:p>
          <a:p>
            <a:r>
              <a:rPr lang="en-US" dirty="0"/>
              <a:t>The </a:t>
            </a:r>
            <a:r>
              <a:rPr lang="en-US" b="1" dirty="0"/>
              <a:t>set</a:t>
            </a:r>
            <a:r>
              <a:rPr lang="en-US" dirty="0"/>
              <a:t> function doesn't have to just work on an existing attribute, it can also be used to define a new attribute.</a:t>
            </a:r>
            <a:endParaRPr lang="en-IN" dirty="0"/>
          </a:p>
        </p:txBody>
      </p:sp>
    </p:spTree>
    <p:extLst>
      <p:ext uri="{BB962C8B-B14F-4D97-AF65-F5344CB8AC3E}">
        <p14:creationId xmlns:p14="http://schemas.microsoft.com/office/powerpoint/2010/main" val="2289767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ED72-C6A8-4C5A-97A5-C45E62772630}"/>
              </a:ext>
            </a:extLst>
          </p:cNvPr>
          <p:cNvSpPr>
            <a:spLocks noGrp="1"/>
          </p:cNvSpPr>
          <p:nvPr>
            <p:ph type="title"/>
          </p:nvPr>
        </p:nvSpPr>
        <p:spPr/>
        <p:txBody>
          <a:bodyPr/>
          <a:lstStyle/>
          <a:p>
            <a:r>
              <a:rPr lang="en-IN" dirty="0"/>
              <a:t>Creating new elements</a:t>
            </a:r>
          </a:p>
        </p:txBody>
      </p:sp>
      <p:sp>
        <p:nvSpPr>
          <p:cNvPr id="3" name="Content Placeholder 2">
            <a:extLst>
              <a:ext uri="{FF2B5EF4-FFF2-40B4-BE49-F238E27FC236}">
                <a16:creationId xmlns:a16="http://schemas.microsoft.com/office/drawing/2014/main" id="{BC751AC3-AAD0-4C38-9CA6-CD6704D7A22D}"/>
              </a:ext>
            </a:extLst>
          </p:cNvPr>
          <p:cNvSpPr>
            <a:spLocks noGrp="1"/>
          </p:cNvSpPr>
          <p:nvPr>
            <p:ph idx="1"/>
          </p:nvPr>
        </p:nvSpPr>
        <p:spPr/>
        <p:txBody>
          <a:bodyPr/>
          <a:lstStyle/>
          <a:p>
            <a:r>
              <a:rPr lang="en-US" dirty="0"/>
              <a:t>The </a:t>
            </a:r>
            <a:r>
              <a:rPr lang="en-US" dirty="0" err="1"/>
              <a:t>ElementTree</a:t>
            </a:r>
            <a:r>
              <a:rPr lang="en-US" dirty="0"/>
              <a:t> module has more than one way to add a new element. </a:t>
            </a:r>
          </a:p>
          <a:p>
            <a:pPr lvl="1"/>
            <a:r>
              <a:rPr lang="en-US" dirty="0"/>
              <a:t>Using the </a:t>
            </a:r>
            <a:r>
              <a:rPr lang="en-US" b="1" dirty="0" err="1"/>
              <a:t>makeelement</a:t>
            </a:r>
            <a:r>
              <a:rPr lang="en-US" b="1" dirty="0"/>
              <a:t>() </a:t>
            </a:r>
            <a:r>
              <a:rPr lang="en-US" dirty="0"/>
              <a:t>function, which has the node name and a dictionary with its attributes as parameters.</a:t>
            </a:r>
          </a:p>
          <a:p>
            <a:pPr lvl="1"/>
            <a:r>
              <a:rPr lang="en-US" dirty="0"/>
              <a:t>Using the </a:t>
            </a:r>
            <a:r>
              <a:rPr lang="en-US" b="1" dirty="0" err="1"/>
              <a:t>SubElement</a:t>
            </a:r>
            <a:r>
              <a:rPr lang="en-US" b="1" dirty="0"/>
              <a:t>() </a:t>
            </a:r>
            <a:r>
              <a:rPr lang="en-US" dirty="0"/>
              <a:t>class, which takes in the parent element and a dictionary of attributes as inputs.</a:t>
            </a:r>
            <a:endParaRPr lang="en-IN" dirty="0"/>
          </a:p>
        </p:txBody>
      </p:sp>
    </p:spTree>
    <p:extLst>
      <p:ext uri="{BB962C8B-B14F-4D97-AF65-F5344CB8AC3E}">
        <p14:creationId xmlns:p14="http://schemas.microsoft.com/office/powerpoint/2010/main" val="145633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EE3D-DE15-4E0B-B0BB-2BEE7FCB8280}"/>
              </a:ext>
            </a:extLst>
          </p:cNvPr>
          <p:cNvSpPr>
            <a:spLocks noGrp="1"/>
          </p:cNvSpPr>
          <p:nvPr>
            <p:ph type="title"/>
          </p:nvPr>
        </p:nvSpPr>
        <p:spPr/>
        <p:txBody>
          <a:bodyPr/>
          <a:lstStyle/>
          <a:p>
            <a:r>
              <a:rPr lang="en-IN" dirty="0"/>
              <a:t>Deleting elements</a:t>
            </a:r>
          </a:p>
        </p:txBody>
      </p:sp>
      <p:sp>
        <p:nvSpPr>
          <p:cNvPr id="3" name="Content Placeholder 2">
            <a:extLst>
              <a:ext uri="{FF2B5EF4-FFF2-40B4-BE49-F238E27FC236}">
                <a16:creationId xmlns:a16="http://schemas.microsoft.com/office/drawing/2014/main" id="{61C5B4FC-1755-46DF-BEA5-41EEF703D991}"/>
              </a:ext>
            </a:extLst>
          </p:cNvPr>
          <p:cNvSpPr>
            <a:spLocks noGrp="1"/>
          </p:cNvSpPr>
          <p:nvPr>
            <p:ph idx="1"/>
          </p:nvPr>
        </p:nvSpPr>
        <p:spPr/>
        <p:txBody>
          <a:bodyPr/>
          <a:lstStyle/>
          <a:p>
            <a:r>
              <a:rPr lang="en-US" dirty="0"/>
              <a:t>Remove a node's attribute by using the </a:t>
            </a:r>
            <a:r>
              <a:rPr lang="en-US" b="1" dirty="0"/>
              <a:t>pop() </a:t>
            </a:r>
            <a:r>
              <a:rPr lang="en-US" dirty="0"/>
              <a:t>function. </a:t>
            </a:r>
          </a:p>
          <a:p>
            <a:r>
              <a:rPr lang="en-US" dirty="0"/>
              <a:t>The function applies to the </a:t>
            </a:r>
            <a:r>
              <a:rPr lang="en-US" b="1" dirty="0" err="1"/>
              <a:t>attrib</a:t>
            </a:r>
            <a:r>
              <a:rPr lang="en-US" dirty="0"/>
              <a:t> object parameter. </a:t>
            </a:r>
          </a:p>
          <a:p>
            <a:r>
              <a:rPr lang="en-US" dirty="0"/>
              <a:t>It specifies the name of the attribute and sets it to </a:t>
            </a:r>
            <a:r>
              <a:rPr lang="en-US" b="1" dirty="0"/>
              <a:t>None</a:t>
            </a:r>
            <a:r>
              <a:rPr lang="en-US" dirty="0"/>
              <a:t>.</a:t>
            </a:r>
            <a:endParaRPr lang="en-IN" dirty="0"/>
          </a:p>
        </p:txBody>
      </p:sp>
    </p:spTree>
    <p:extLst>
      <p:ext uri="{BB962C8B-B14F-4D97-AF65-F5344CB8AC3E}">
        <p14:creationId xmlns:p14="http://schemas.microsoft.com/office/powerpoint/2010/main" val="37400853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8BBE-9015-4153-B582-8B7C0AC858AD}"/>
              </a:ext>
            </a:extLst>
          </p:cNvPr>
          <p:cNvSpPr>
            <a:spLocks noGrp="1"/>
          </p:cNvSpPr>
          <p:nvPr>
            <p:ph type="title"/>
          </p:nvPr>
        </p:nvSpPr>
        <p:spPr/>
        <p:txBody>
          <a:bodyPr/>
          <a:lstStyle/>
          <a:p>
            <a:r>
              <a:rPr lang="en-IN" dirty="0"/>
              <a:t>Reading data/tables from HTML</a:t>
            </a:r>
          </a:p>
        </p:txBody>
      </p:sp>
      <p:sp>
        <p:nvSpPr>
          <p:cNvPr id="3" name="Content Placeholder 2">
            <a:extLst>
              <a:ext uri="{FF2B5EF4-FFF2-40B4-BE49-F238E27FC236}">
                <a16:creationId xmlns:a16="http://schemas.microsoft.com/office/drawing/2014/main" id="{93501DCD-C8D8-4DE9-89EE-12A7E016E767}"/>
              </a:ext>
            </a:extLst>
          </p:cNvPr>
          <p:cNvSpPr>
            <a:spLocks noGrp="1"/>
          </p:cNvSpPr>
          <p:nvPr>
            <p:ph idx="1"/>
          </p:nvPr>
        </p:nvSpPr>
        <p:spPr>
          <a:xfrm>
            <a:off x="838200" y="1825625"/>
            <a:ext cx="10515600" cy="1177634"/>
          </a:xfrm>
        </p:spPr>
        <p:txBody>
          <a:bodyPr/>
          <a:lstStyle/>
          <a:p>
            <a:r>
              <a:rPr lang="en-IN" dirty="0"/>
              <a:t>Can be achieved using </a:t>
            </a:r>
            <a:r>
              <a:rPr lang="en-IN" dirty="0" err="1"/>
              <a:t>read_html</a:t>
            </a:r>
            <a:r>
              <a:rPr lang="en-IN" dirty="0"/>
              <a:t>() from pandas</a:t>
            </a:r>
          </a:p>
          <a:p>
            <a:r>
              <a:rPr lang="en-IN" dirty="0"/>
              <a:t>Example:</a:t>
            </a:r>
          </a:p>
        </p:txBody>
      </p:sp>
      <p:sp>
        <p:nvSpPr>
          <p:cNvPr id="4" name="TextBox 3">
            <a:extLst>
              <a:ext uri="{FF2B5EF4-FFF2-40B4-BE49-F238E27FC236}">
                <a16:creationId xmlns:a16="http://schemas.microsoft.com/office/drawing/2014/main" id="{678F3A0C-C0D9-4EF6-BFC0-768149EAD064}"/>
              </a:ext>
            </a:extLst>
          </p:cNvPr>
          <p:cNvSpPr txBox="1"/>
          <p:nvPr/>
        </p:nvSpPr>
        <p:spPr>
          <a:xfrm>
            <a:off x="1535185" y="3138196"/>
            <a:ext cx="9295002" cy="1169551"/>
          </a:xfrm>
          <a:prstGeom prst="rect">
            <a:avLst/>
          </a:prstGeom>
          <a:noFill/>
        </p:spPr>
        <p:txBody>
          <a:bodyPr wrap="square" rtlCol="0">
            <a:spAutoFit/>
          </a:bodyPr>
          <a:lstStyle/>
          <a:p>
            <a:r>
              <a:rPr lang="en-US" sz="1400" dirty="0">
                <a:latin typeface="Consolas" panose="020B0609020204030204" pitchFamily="49" charset="0"/>
              </a:rPr>
              <a:t>import pandas as pd </a:t>
            </a:r>
            <a:r>
              <a:rPr lang="en-US" sz="1400" dirty="0" err="1">
                <a:latin typeface="Consolas" panose="020B0609020204030204" pitchFamily="49" charset="0"/>
              </a:rPr>
              <a:t>url</a:t>
            </a:r>
            <a:r>
              <a:rPr lang="en-US" sz="1400" dirty="0">
                <a:latin typeface="Consolas" panose="020B0609020204030204" pitchFamily="49" charset="0"/>
              </a:rPr>
              <a:t> = </a:t>
            </a:r>
            <a:r>
              <a:rPr lang="en-US" sz="1400" dirty="0" err="1">
                <a:latin typeface="Consolas" panose="020B0609020204030204" pitchFamily="49" charset="0"/>
              </a:rPr>
              <a:t>r'https</a:t>
            </a:r>
            <a:r>
              <a:rPr lang="en-US" sz="1400" dirty="0">
                <a:latin typeface="Consolas" panose="020B0609020204030204" pitchFamily="49" charset="0"/>
              </a:rPr>
              <a:t>://en.wikipedia.org/wiki/List_of_S%26P_500_companies’ </a:t>
            </a:r>
          </a:p>
          <a:p>
            <a:r>
              <a:rPr lang="en-US" sz="1400" dirty="0">
                <a:latin typeface="Consolas" panose="020B0609020204030204" pitchFamily="49" charset="0"/>
              </a:rPr>
              <a:t>tables = </a:t>
            </a:r>
            <a:r>
              <a:rPr lang="en-US" sz="1400" dirty="0" err="1">
                <a:latin typeface="Consolas" panose="020B0609020204030204" pitchFamily="49" charset="0"/>
              </a:rPr>
              <a:t>pd.read_html</a:t>
            </a:r>
            <a:r>
              <a:rPr lang="en-US" sz="1400" dirty="0">
                <a:latin typeface="Consolas" panose="020B0609020204030204" pitchFamily="49" charset="0"/>
              </a:rPr>
              <a:t>(</a:t>
            </a:r>
            <a:r>
              <a:rPr lang="en-US" sz="1400" dirty="0" err="1">
                <a:latin typeface="Consolas" panose="020B0609020204030204" pitchFamily="49" charset="0"/>
              </a:rPr>
              <a:t>url</a:t>
            </a:r>
            <a:r>
              <a:rPr lang="en-US" sz="1400" dirty="0">
                <a:latin typeface="Consolas" panose="020B0609020204030204" pitchFamily="49" charset="0"/>
              </a:rPr>
              <a:t>) # Returns list of all tables on page </a:t>
            </a:r>
          </a:p>
          <a:p>
            <a:r>
              <a:rPr lang="en-US" sz="1400" dirty="0">
                <a:latin typeface="Consolas" panose="020B0609020204030204" pitchFamily="49" charset="0"/>
              </a:rPr>
              <a:t>sp500_table = tables[0] # Select table of interest</a:t>
            </a:r>
          </a:p>
          <a:p>
            <a:endParaRPr lang="en-US" sz="1400" dirty="0">
              <a:latin typeface="Consolas" panose="020B0609020204030204" pitchFamily="49" charset="0"/>
            </a:endParaRPr>
          </a:p>
          <a:p>
            <a:endParaRPr lang="en-US" sz="1400" dirty="0">
              <a:latin typeface="Consolas" panose="020B0609020204030204" pitchFamily="49" charset="0"/>
            </a:endParaRPr>
          </a:p>
        </p:txBody>
      </p:sp>
    </p:spTree>
    <p:extLst>
      <p:ext uri="{BB962C8B-B14F-4D97-AF65-F5344CB8AC3E}">
        <p14:creationId xmlns:p14="http://schemas.microsoft.com/office/powerpoint/2010/main" val="24388505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1AEA-0068-40CB-A4BD-C19667C0A9A5}"/>
              </a:ext>
            </a:extLst>
          </p:cNvPr>
          <p:cNvSpPr>
            <a:spLocks noGrp="1"/>
          </p:cNvSpPr>
          <p:nvPr>
            <p:ph type="title"/>
          </p:nvPr>
        </p:nvSpPr>
        <p:spPr/>
        <p:txBody>
          <a:bodyPr/>
          <a:lstStyle/>
          <a:p>
            <a:r>
              <a:rPr lang="en-IN" dirty="0"/>
              <a:t>Working with JSON</a:t>
            </a:r>
          </a:p>
        </p:txBody>
      </p:sp>
      <p:sp>
        <p:nvSpPr>
          <p:cNvPr id="7" name="Content Placeholder 6">
            <a:extLst>
              <a:ext uri="{FF2B5EF4-FFF2-40B4-BE49-F238E27FC236}">
                <a16:creationId xmlns:a16="http://schemas.microsoft.com/office/drawing/2014/main" id="{88A9843C-96D7-410A-B137-BF6137ABF717}"/>
              </a:ext>
            </a:extLst>
          </p:cNvPr>
          <p:cNvSpPr>
            <a:spLocks noGrp="1"/>
          </p:cNvSpPr>
          <p:nvPr>
            <p:ph idx="1"/>
          </p:nvPr>
        </p:nvSpPr>
        <p:spPr/>
        <p:txBody>
          <a:bodyPr/>
          <a:lstStyle/>
          <a:p>
            <a:r>
              <a:rPr lang="en-IN" dirty="0"/>
              <a:t>JSON files can be read through the pandas library using the </a:t>
            </a:r>
            <a:r>
              <a:rPr lang="en-IN" dirty="0" err="1"/>
              <a:t>read_json</a:t>
            </a:r>
            <a:r>
              <a:rPr lang="en-IN" dirty="0"/>
              <a:t>()</a:t>
            </a:r>
          </a:p>
        </p:txBody>
      </p:sp>
      <p:sp>
        <p:nvSpPr>
          <p:cNvPr id="6" name="Rectangle 5">
            <a:extLst>
              <a:ext uri="{FF2B5EF4-FFF2-40B4-BE49-F238E27FC236}">
                <a16:creationId xmlns:a16="http://schemas.microsoft.com/office/drawing/2014/main" id="{624DF7EC-1562-4E6F-9689-F814F82FA3C3}"/>
              </a:ext>
            </a:extLst>
          </p:cNvPr>
          <p:cNvSpPr/>
          <p:nvPr/>
        </p:nvSpPr>
        <p:spPr>
          <a:xfrm>
            <a:off x="3048000" y="2967335"/>
            <a:ext cx="6096000" cy="646331"/>
          </a:xfrm>
          <a:prstGeom prst="rect">
            <a:avLst/>
          </a:prstGeom>
        </p:spPr>
        <p:txBody>
          <a:bodyPr>
            <a:spAutoFit/>
          </a:bodyPr>
          <a:lstStyle/>
          <a:p>
            <a:r>
              <a:rPr lang="pt-BR" dirty="0">
                <a:latin typeface="Consolas" panose="020B0609020204030204" pitchFamily="49" charset="0"/>
              </a:rPr>
              <a:t>import pandas as pd </a:t>
            </a:r>
          </a:p>
          <a:p>
            <a:r>
              <a:rPr lang="pt-BR" dirty="0">
                <a:latin typeface="Consolas" panose="020B0609020204030204" pitchFamily="49" charset="0"/>
              </a:rPr>
              <a:t>data = pd.read_json(‘xyz.json’)</a:t>
            </a:r>
            <a:endParaRPr lang="en-IN" dirty="0">
              <a:latin typeface="Consolas" panose="020B0609020204030204" pitchFamily="49" charset="0"/>
            </a:endParaRPr>
          </a:p>
        </p:txBody>
      </p:sp>
    </p:spTree>
    <p:extLst>
      <p:ext uri="{BB962C8B-B14F-4D97-AF65-F5344CB8AC3E}">
        <p14:creationId xmlns:p14="http://schemas.microsoft.com/office/powerpoint/2010/main" val="24453508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7745FCE-275B-409E-BAAC-D7E5176913F0}"/>
              </a:ext>
            </a:extLst>
          </p:cNvPr>
          <p:cNvSpPr/>
          <p:nvPr/>
        </p:nvSpPr>
        <p:spPr>
          <a:xfrm>
            <a:off x="7703820" y="1607820"/>
            <a:ext cx="124968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Database</a:t>
            </a:r>
          </a:p>
          <a:p>
            <a:pPr algn="ctr"/>
            <a:r>
              <a:rPr lang="en-IN" dirty="0"/>
              <a:t>network</a:t>
            </a:r>
          </a:p>
        </p:txBody>
      </p:sp>
      <p:sp>
        <p:nvSpPr>
          <p:cNvPr id="5" name="Rectangle 4">
            <a:extLst>
              <a:ext uri="{FF2B5EF4-FFF2-40B4-BE49-F238E27FC236}">
                <a16:creationId xmlns:a16="http://schemas.microsoft.com/office/drawing/2014/main" id="{9BEB9C87-A910-4051-873B-8F991B1AB6BE}"/>
              </a:ext>
            </a:extLst>
          </p:cNvPr>
          <p:cNvSpPr/>
          <p:nvPr/>
        </p:nvSpPr>
        <p:spPr>
          <a:xfrm>
            <a:off x="1363980" y="1059180"/>
            <a:ext cx="307086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Left-Right 5">
            <a:extLst>
              <a:ext uri="{FF2B5EF4-FFF2-40B4-BE49-F238E27FC236}">
                <a16:creationId xmlns:a16="http://schemas.microsoft.com/office/drawing/2014/main" id="{C06C0FE1-3AD9-48B2-83A6-8E47B939FD4A}"/>
              </a:ext>
            </a:extLst>
          </p:cNvPr>
          <p:cNvSpPr/>
          <p:nvPr/>
        </p:nvSpPr>
        <p:spPr>
          <a:xfrm>
            <a:off x="4488181" y="2133600"/>
            <a:ext cx="3215639" cy="777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85DC5FA-0194-4ECA-8241-8C03574C740D}"/>
              </a:ext>
            </a:extLst>
          </p:cNvPr>
          <p:cNvSpPr/>
          <p:nvPr/>
        </p:nvSpPr>
        <p:spPr>
          <a:xfrm>
            <a:off x="2899410" y="1607820"/>
            <a:ext cx="1287780" cy="192786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Script</a:t>
            </a:r>
          </a:p>
          <a:p>
            <a:pPr algn="ctr"/>
            <a:r>
              <a:rPr lang="en-IN" dirty="0"/>
              <a:t>Non-OO</a:t>
            </a:r>
          </a:p>
        </p:txBody>
      </p:sp>
    </p:spTree>
    <p:extLst>
      <p:ext uri="{BB962C8B-B14F-4D97-AF65-F5344CB8AC3E}">
        <p14:creationId xmlns:p14="http://schemas.microsoft.com/office/powerpoint/2010/main" val="2668992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0D8970-429D-4FCE-80E0-0D1997F9744E}"/>
              </a:ext>
            </a:extLst>
          </p:cNvPr>
          <p:cNvSpPr/>
          <p:nvPr/>
        </p:nvSpPr>
        <p:spPr>
          <a:xfrm>
            <a:off x="7703820" y="1607820"/>
            <a:ext cx="124968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Database</a:t>
            </a:r>
          </a:p>
          <a:p>
            <a:pPr algn="ctr"/>
            <a:r>
              <a:rPr lang="en-IN" dirty="0"/>
              <a:t>network</a:t>
            </a:r>
          </a:p>
        </p:txBody>
      </p:sp>
      <p:sp>
        <p:nvSpPr>
          <p:cNvPr id="3" name="Rectangle 2">
            <a:extLst>
              <a:ext uri="{FF2B5EF4-FFF2-40B4-BE49-F238E27FC236}">
                <a16:creationId xmlns:a16="http://schemas.microsoft.com/office/drawing/2014/main" id="{A552856F-1E2F-4ABD-98F6-1B8D34D76D8B}"/>
              </a:ext>
            </a:extLst>
          </p:cNvPr>
          <p:cNvSpPr/>
          <p:nvPr/>
        </p:nvSpPr>
        <p:spPr>
          <a:xfrm>
            <a:off x="777240" y="1059180"/>
            <a:ext cx="3657600" cy="496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Left-Right 3">
            <a:extLst>
              <a:ext uri="{FF2B5EF4-FFF2-40B4-BE49-F238E27FC236}">
                <a16:creationId xmlns:a16="http://schemas.microsoft.com/office/drawing/2014/main" id="{90468AD9-0DC1-42E3-8648-3358C0F5E98A}"/>
              </a:ext>
            </a:extLst>
          </p:cNvPr>
          <p:cNvSpPr/>
          <p:nvPr/>
        </p:nvSpPr>
        <p:spPr>
          <a:xfrm>
            <a:off x="4488181" y="2133600"/>
            <a:ext cx="3215639" cy="777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BE526A0-FDCB-48CC-935B-904E76E3EEBE}"/>
              </a:ext>
            </a:extLst>
          </p:cNvPr>
          <p:cNvSpPr/>
          <p:nvPr/>
        </p:nvSpPr>
        <p:spPr>
          <a:xfrm>
            <a:off x="7757162" y="3710940"/>
            <a:ext cx="124968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Database</a:t>
            </a:r>
          </a:p>
          <a:p>
            <a:pPr algn="ctr"/>
            <a:r>
              <a:rPr lang="en-IN" dirty="0"/>
              <a:t>network</a:t>
            </a:r>
          </a:p>
        </p:txBody>
      </p:sp>
      <p:sp>
        <p:nvSpPr>
          <p:cNvPr id="8" name="Arrow: Left-Right 7">
            <a:extLst>
              <a:ext uri="{FF2B5EF4-FFF2-40B4-BE49-F238E27FC236}">
                <a16:creationId xmlns:a16="http://schemas.microsoft.com/office/drawing/2014/main" id="{2ECD0570-D281-4761-98DD-3E5D543897EF}"/>
              </a:ext>
            </a:extLst>
          </p:cNvPr>
          <p:cNvSpPr/>
          <p:nvPr/>
        </p:nvSpPr>
        <p:spPr>
          <a:xfrm>
            <a:off x="4488181" y="4320540"/>
            <a:ext cx="3215639" cy="777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84F4EAC-40B1-4A62-93EF-448E7E9B90F4}"/>
              </a:ext>
            </a:extLst>
          </p:cNvPr>
          <p:cNvSpPr/>
          <p:nvPr/>
        </p:nvSpPr>
        <p:spPr>
          <a:xfrm>
            <a:off x="2899410" y="3710940"/>
            <a:ext cx="1287780" cy="192786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Script</a:t>
            </a:r>
          </a:p>
          <a:p>
            <a:pPr algn="ctr"/>
            <a:r>
              <a:rPr lang="en-IN" dirty="0"/>
              <a:t>Object</a:t>
            </a:r>
          </a:p>
        </p:txBody>
      </p:sp>
      <p:sp>
        <p:nvSpPr>
          <p:cNvPr id="10" name="Rectangle: Rounded Corners 9">
            <a:extLst>
              <a:ext uri="{FF2B5EF4-FFF2-40B4-BE49-F238E27FC236}">
                <a16:creationId xmlns:a16="http://schemas.microsoft.com/office/drawing/2014/main" id="{B824C78D-2311-47EF-B1ED-C7B92D4502A3}"/>
              </a:ext>
            </a:extLst>
          </p:cNvPr>
          <p:cNvSpPr/>
          <p:nvPr/>
        </p:nvSpPr>
        <p:spPr>
          <a:xfrm>
            <a:off x="1005840" y="2575560"/>
            <a:ext cx="1287780" cy="1927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Script</a:t>
            </a:r>
          </a:p>
          <a:p>
            <a:pPr algn="ctr"/>
            <a:r>
              <a:rPr lang="en-IN" dirty="0"/>
              <a:t>Class</a:t>
            </a:r>
          </a:p>
        </p:txBody>
      </p:sp>
      <p:sp>
        <p:nvSpPr>
          <p:cNvPr id="11" name="Rectangle: Rounded Corners 10">
            <a:extLst>
              <a:ext uri="{FF2B5EF4-FFF2-40B4-BE49-F238E27FC236}">
                <a16:creationId xmlns:a16="http://schemas.microsoft.com/office/drawing/2014/main" id="{FEB2F662-A2B3-4B1E-86C5-3F8B942B375E}"/>
              </a:ext>
            </a:extLst>
          </p:cNvPr>
          <p:cNvSpPr/>
          <p:nvPr/>
        </p:nvSpPr>
        <p:spPr>
          <a:xfrm>
            <a:off x="2899410" y="1501140"/>
            <a:ext cx="1287780" cy="192786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Script</a:t>
            </a:r>
          </a:p>
          <a:p>
            <a:pPr algn="ctr"/>
            <a:r>
              <a:rPr lang="en-IN" dirty="0"/>
              <a:t>Object</a:t>
            </a:r>
          </a:p>
        </p:txBody>
      </p:sp>
    </p:spTree>
    <p:extLst>
      <p:ext uri="{BB962C8B-B14F-4D97-AF65-F5344CB8AC3E}">
        <p14:creationId xmlns:p14="http://schemas.microsoft.com/office/powerpoint/2010/main" val="1598128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3034</TotalTime>
  <Words>6377</Words>
  <Application>Microsoft Office PowerPoint</Application>
  <PresentationFormat>Widescreen</PresentationFormat>
  <Paragraphs>921</Paragraphs>
  <Slides>94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Consolas</vt:lpstr>
      <vt:lpstr>Courier New</vt:lpstr>
      <vt:lpstr>Trebuchet MS</vt:lpstr>
      <vt:lpstr>Wingdings 3</vt:lpstr>
      <vt:lpstr>Facet</vt:lpstr>
      <vt:lpstr>Python </vt:lpstr>
      <vt:lpstr>Agenda</vt:lpstr>
      <vt:lpstr>OOP</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Working with Databases in Python</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Socket Types</vt:lpstr>
      <vt:lpstr>Using a Socket</vt:lpstr>
      <vt:lpstr>TCP Client</vt:lpstr>
      <vt:lpstr>Server Implementation</vt:lpstr>
      <vt:lpstr>TCP Server</vt:lpstr>
      <vt:lpstr>TCP Server</vt:lpstr>
      <vt:lpstr>Multi-threading</vt:lpstr>
      <vt:lpstr>Threading Module</vt:lpstr>
      <vt:lpstr>Example</vt:lpstr>
      <vt:lpstr>Supporting Functions</vt:lpstr>
      <vt:lpstr>Synchronizing Threads</vt:lpstr>
      <vt:lpstr>Example</vt:lpstr>
      <vt:lpstr>Example</vt:lpstr>
      <vt:lpstr>Semaphores</vt:lpstr>
      <vt:lpstr>Example</vt:lpstr>
      <vt:lpstr>Logging Module</vt:lpstr>
      <vt:lpstr>Example</vt:lpstr>
      <vt:lpstr>Example</vt:lpstr>
      <vt:lpstr>The unittest Module</vt:lpstr>
      <vt:lpstr>Structuring a complete test</vt:lpstr>
      <vt:lpstr>Example</vt:lpstr>
      <vt:lpstr>PowerPoint Presentation</vt:lpstr>
      <vt:lpstr>Working with XML</vt:lpstr>
      <vt:lpstr>Using minidom</vt:lpstr>
      <vt:lpstr>Using ElementTree</vt:lpstr>
      <vt:lpstr>Writing to XML</vt:lpstr>
      <vt:lpstr>Writing to XML</vt:lpstr>
      <vt:lpstr>Finding XML elements</vt:lpstr>
      <vt:lpstr>Modifying XML elements</vt:lpstr>
      <vt:lpstr>Creating new elements</vt:lpstr>
      <vt:lpstr>Deleting elements</vt:lpstr>
      <vt:lpstr>Reading data/tables from HTML</vt:lpstr>
      <vt:lpstr>Working with JSON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22</cp:revision>
  <dcterms:created xsi:type="dcterms:W3CDTF">2020-04-16T03:43:44Z</dcterms:created>
  <dcterms:modified xsi:type="dcterms:W3CDTF">2020-04-18T06:18:02Z</dcterms:modified>
</cp:coreProperties>
</file>