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0" r:id="rId3"/>
    <p:sldId id="259" r:id="rId4"/>
    <p:sldId id="257" r:id="rId5"/>
    <p:sldId id="295" r:id="rId6"/>
    <p:sldId id="296" r:id="rId7"/>
    <p:sldId id="261" r:id="rId8"/>
    <p:sldId id="262" r:id="rId9"/>
    <p:sldId id="263" r:id="rId10"/>
    <p:sldId id="264" r:id="rId11"/>
    <p:sldId id="265" r:id="rId12"/>
    <p:sldId id="266" r:id="rId13"/>
    <p:sldId id="267" r:id="rId14"/>
    <p:sldId id="268" r:id="rId15"/>
    <p:sldId id="269" r:id="rId16"/>
    <p:sldId id="270" r:id="rId17"/>
    <p:sldId id="271" r:id="rId18"/>
    <p:sldId id="362" r:id="rId19"/>
    <p:sldId id="291" r:id="rId20"/>
    <p:sldId id="292" r:id="rId21"/>
    <p:sldId id="294" r:id="rId22"/>
    <p:sldId id="273" r:id="rId23"/>
    <p:sldId id="274" r:id="rId24"/>
    <p:sldId id="275" r:id="rId25"/>
    <p:sldId id="284" r:id="rId26"/>
    <p:sldId id="297" r:id="rId27"/>
    <p:sldId id="300" r:id="rId28"/>
    <p:sldId id="301" r:id="rId29"/>
    <p:sldId id="302" r:id="rId30"/>
    <p:sldId id="335" r:id="rId31"/>
    <p:sldId id="349" r:id="rId32"/>
    <p:sldId id="350" r:id="rId33"/>
    <p:sldId id="351" r:id="rId34"/>
    <p:sldId id="352" r:id="rId35"/>
    <p:sldId id="353" r:id="rId36"/>
    <p:sldId id="354" r:id="rId37"/>
    <p:sldId id="355" r:id="rId38"/>
    <p:sldId id="356" r:id="rId39"/>
    <p:sldId id="310" r:id="rId40"/>
    <p:sldId id="311" r:id="rId41"/>
    <p:sldId id="308" r:id="rId42"/>
    <p:sldId id="321" r:id="rId43"/>
    <p:sldId id="309" r:id="rId44"/>
    <p:sldId id="324" r:id="rId45"/>
    <p:sldId id="325" r:id="rId46"/>
    <p:sldId id="357" r:id="rId47"/>
    <p:sldId id="358" r:id="rId48"/>
    <p:sldId id="359" r:id="rId49"/>
    <p:sldId id="360" r:id="rId50"/>
    <p:sldId id="36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27D75-C6DE-4BDF-A201-313F839F0A4C}" type="datetimeFigureOut">
              <a:rPr lang="en-IN" smtClean="0"/>
              <a:t>06-02-2020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80D1B-EF1B-4F99-91B0-597AD79A7C42}" type="slidenum">
              <a:rPr lang="en-IN" smtClean="0"/>
              <a:t>‹#›</a:t>
            </a:fld>
            <a:endParaRPr lang="en-IN"/>
          </a:p>
        </p:txBody>
      </p:sp>
    </p:spTree>
    <p:extLst>
      <p:ext uri="{BB962C8B-B14F-4D97-AF65-F5344CB8AC3E}">
        <p14:creationId xmlns:p14="http://schemas.microsoft.com/office/powerpoint/2010/main" val="1789220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Are command-line arguments useful? Commands on Unix-based systems are typically programs that take input, perform some function, and send output as a stream of data. These data are usually sent as input directly to the next program, which does some other type of function or calculation and sends the new output to another program, and so on. Rather than saving the output of each program and potentially taking up a good amount of disk space, the output is usually "piped" into the next program as its input.</a:t>
            </a:r>
          </a:p>
          <a:p>
            <a:r>
              <a:rPr lang="en-US" dirty="0"/>
              <a:t>This is accomplished by providing data on the command line or through standard input. When a program displays or sends output to the standard output file, the result would be displayed on the </a:t>
            </a:r>
            <a:r>
              <a:rPr lang="en-US" dirty="0" err="1"/>
              <a:t>screenunless</a:t>
            </a:r>
            <a:r>
              <a:rPr lang="en-US" dirty="0"/>
              <a:t> that program is also "piped" to another program, in which case that standard output file is really the standard input file of the next program. I assume you get the drift by now!</a:t>
            </a:r>
          </a:p>
          <a:p>
            <a:r>
              <a:rPr lang="en-US" dirty="0"/>
              <a:t>Command-line arguments allow a programmer or administrator to start a program perhaps with different behavioral characteristics. Much of the time, this execution takes place in the middle of the night and runs as a batch job without human interaction. Command-line arguments and program options enable this type of functionality. As long as there are computers sitting idle at night and plenty of work to be done, there will always be a need to run programs in the background on our very expensive "calculators."</a:t>
            </a:r>
          </a:p>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a:r>
            <a:r>
              <a:rPr lang="en-US" dirty="0" err="1"/>
              <a:t>srikanth-sharath</a:t>
            </a:r>
            <a:r>
              <a:rPr lang="en-US" dirty="0"/>
              <a:t>).</a:t>
            </a:r>
            <a:r>
              <a:rPr lang="en-US" dirty="0" err="1"/>
              <a:t>pdf</a:t>
            </a:r>
            <a:r>
              <a:rPr lang="en-US" baseline="0" dirty="0"/>
              <a:t> in directory references</a:t>
            </a:r>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If you look at the following output of the previous program, you can see what's going on. After the decoration "</a:t>
            </a:r>
            <a:r>
              <a:rPr lang="en-US" sz="1200" b="0" i="0" kern="1200" dirty="0" err="1">
                <a:solidFill>
                  <a:schemeClr val="tx1"/>
                </a:solidFill>
                <a:latin typeface="+mn-lt"/>
                <a:ea typeface="+mn-ea"/>
                <a:cs typeface="+mn-cs"/>
              </a:rPr>
              <a:t>foo</a:t>
            </a:r>
            <a:r>
              <a:rPr lang="en-US" sz="1200" b="0" i="0" kern="1200" dirty="0">
                <a:solidFill>
                  <a:schemeClr val="tx1"/>
                </a:solidFill>
                <a:latin typeface="+mn-lt"/>
                <a:ea typeface="+mn-ea"/>
                <a:cs typeface="+mn-cs"/>
              </a:rPr>
              <a:t> = </a:t>
            </a:r>
            <a:r>
              <a:rPr lang="en-US" sz="1200" b="0" i="0" kern="1200" dirty="0" err="1">
                <a:solidFill>
                  <a:schemeClr val="tx1"/>
                </a:solidFill>
                <a:latin typeface="+mn-lt"/>
                <a:ea typeface="+mn-ea"/>
                <a:cs typeface="+mn-cs"/>
              </a:rPr>
              <a:t>our_decorator</a:t>
            </a:r>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foo</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foo</a:t>
            </a:r>
            <a:r>
              <a:rPr lang="en-US" sz="1200" b="0" i="0" kern="1200" dirty="0">
                <a:solidFill>
                  <a:schemeClr val="tx1"/>
                </a:solidFill>
                <a:latin typeface="+mn-lt"/>
                <a:ea typeface="+mn-ea"/>
                <a:cs typeface="+mn-cs"/>
              </a:rPr>
              <a:t> is a reference to the '</a:t>
            </a:r>
            <a:r>
              <a:rPr lang="en-US" sz="1200" b="0" i="0" kern="1200" dirty="0" err="1">
                <a:solidFill>
                  <a:schemeClr val="tx1"/>
                </a:solidFill>
                <a:latin typeface="+mn-lt"/>
                <a:ea typeface="+mn-ea"/>
                <a:cs typeface="+mn-cs"/>
              </a:rPr>
              <a:t>function_wrapper</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foo</a:t>
            </a:r>
            <a:r>
              <a:rPr lang="en-US" sz="1200" b="0" i="0" kern="1200" dirty="0">
                <a:solidFill>
                  <a:schemeClr val="tx1"/>
                </a:solidFill>
                <a:latin typeface="+mn-lt"/>
                <a:ea typeface="+mn-ea"/>
                <a:cs typeface="+mn-cs"/>
              </a:rPr>
              <a:t>' will be called inside of '</a:t>
            </a:r>
            <a:r>
              <a:rPr lang="en-US" sz="1200" b="0" i="0" kern="1200" dirty="0" err="1">
                <a:solidFill>
                  <a:schemeClr val="tx1"/>
                </a:solidFill>
                <a:latin typeface="+mn-lt"/>
                <a:ea typeface="+mn-ea"/>
                <a:cs typeface="+mn-cs"/>
              </a:rPr>
              <a:t>function_wrapper</a:t>
            </a:r>
            <a:r>
              <a:rPr lang="en-US" sz="1200" b="0" i="0" kern="1200" dirty="0">
                <a:solidFill>
                  <a:schemeClr val="tx1"/>
                </a:solidFill>
                <a:latin typeface="+mn-lt"/>
                <a:ea typeface="+mn-ea"/>
                <a:cs typeface="+mn-cs"/>
              </a:rPr>
              <a:t>', but before and after the call some additional code will be executed, i.e. in our case two print functions.</a:t>
            </a:r>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https://www.eduonix.com/blog/software-development/learn-object-oriented-programming-in-python-composition/</a:t>
            </a:r>
          </a:p>
        </p:txBody>
      </p:sp>
      <p:sp>
        <p:nvSpPr>
          <p:cNvPr id="4" name="Slide Number Placeholder 3"/>
          <p:cNvSpPr>
            <a:spLocks noGrp="1"/>
          </p:cNvSpPr>
          <p:nvPr>
            <p:ph type="sldNum" sz="quarter" idx="10"/>
          </p:nvPr>
        </p:nvSpPr>
        <p:spPr/>
        <p:txBody>
          <a:bodyPr/>
          <a:lstStyle/>
          <a:p>
            <a:fld id="{243C65A0-E66D-4BE2-9F2F-19719085B551}" type="slidenum">
              <a:rPr lang="en-US" smtClean="0"/>
              <a:pPr/>
              <a:t>40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http://www.python-course.eu/python3_multiple_inheritance.php</a:t>
            </a:r>
          </a:p>
        </p:txBody>
      </p:sp>
      <p:sp>
        <p:nvSpPr>
          <p:cNvPr id="4" name="Slide Number Placeholder 3"/>
          <p:cNvSpPr>
            <a:spLocks noGrp="1"/>
          </p:cNvSpPr>
          <p:nvPr>
            <p:ph type="sldNum" sz="quarter" idx="10"/>
          </p:nvPr>
        </p:nvSpPr>
        <p:spPr/>
        <p:txBody>
          <a:bodyPr/>
          <a:lstStyle/>
          <a:p>
            <a:fld id="{243C65A0-E66D-4BE2-9F2F-19719085B551}" type="slidenum">
              <a:rPr lang="en-US" smtClean="0"/>
              <a:pPr/>
              <a:t>43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44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Mindful_examples</a:t>
            </a:r>
            <a:r>
              <a:rPr lang="en-US" dirty="0"/>
              <a:t>\Class</a:t>
            </a:r>
            <a:r>
              <a:rPr lang="en-US" baseline="0" dirty="0"/>
              <a:t> – OOP\</a:t>
            </a:r>
            <a:r>
              <a:rPr lang="en-US" baseline="0" dirty="0" err="1"/>
              <a:t>mixin_demo</a:t>
            </a:r>
            <a:endParaRPr lang="en-US" baseline="0" dirty="0"/>
          </a:p>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48CF-9EC4-452E-8821-179C836721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807DD7-EF75-47E8-AA6D-A67DE11F88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C057B2-65DD-4262-B03F-E6B49A6EF613}"/>
              </a:ext>
            </a:extLst>
          </p:cNvPr>
          <p:cNvSpPr>
            <a:spLocks noGrp="1"/>
          </p:cNvSpPr>
          <p:nvPr>
            <p:ph type="dt" sz="half" idx="10"/>
          </p:nvPr>
        </p:nvSpPr>
        <p:spPr/>
        <p:txBody>
          <a:bodyPr/>
          <a:lstStyle/>
          <a:p>
            <a:fld id="{8D923B35-6603-42B5-B0BA-ABB476BC6ECF}" type="datetimeFigureOut">
              <a:rPr lang="en-IN" smtClean="0"/>
              <a:t>06-02-2020</a:t>
            </a:fld>
            <a:endParaRPr lang="en-IN"/>
          </a:p>
        </p:txBody>
      </p:sp>
      <p:sp>
        <p:nvSpPr>
          <p:cNvPr id="5" name="Footer Placeholder 4">
            <a:extLst>
              <a:ext uri="{FF2B5EF4-FFF2-40B4-BE49-F238E27FC236}">
                <a16:creationId xmlns:a16="http://schemas.microsoft.com/office/drawing/2014/main" id="{09286F9A-A08B-4537-A34C-F208F46FF9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0AD0A1-0ABC-4130-88CF-DF30CABAA6CF}"/>
              </a:ext>
            </a:extLst>
          </p:cNvPr>
          <p:cNvSpPr>
            <a:spLocks noGrp="1"/>
          </p:cNvSpPr>
          <p:nvPr>
            <p:ph type="sldNum" sz="quarter" idx="12"/>
          </p:nvPr>
        </p:nvSpPr>
        <p:spPr/>
        <p:txBody>
          <a:bodyPr/>
          <a:lstStyle/>
          <a:p>
            <a:fld id="{4D27447B-30DF-452D-8285-B2006D2D63F6}" type="slidenum">
              <a:rPr lang="en-IN" smtClean="0"/>
              <a:t>‹#›</a:t>
            </a:fld>
            <a:endParaRPr lang="en-IN"/>
          </a:p>
        </p:txBody>
      </p:sp>
    </p:spTree>
    <p:extLst>
      <p:ext uri="{BB962C8B-B14F-4D97-AF65-F5344CB8AC3E}">
        <p14:creationId xmlns:p14="http://schemas.microsoft.com/office/powerpoint/2010/main" val="418301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5A17-296C-4EB1-AC72-88D0E66DA4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A95116-6D69-45FE-AD52-C85A65F2E7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3A61D8-8D29-42A6-B06D-427022627581}"/>
              </a:ext>
            </a:extLst>
          </p:cNvPr>
          <p:cNvSpPr>
            <a:spLocks noGrp="1"/>
          </p:cNvSpPr>
          <p:nvPr>
            <p:ph type="dt" sz="half" idx="10"/>
          </p:nvPr>
        </p:nvSpPr>
        <p:spPr/>
        <p:txBody>
          <a:bodyPr/>
          <a:lstStyle/>
          <a:p>
            <a:fld id="{8D923B35-6603-42B5-B0BA-ABB476BC6ECF}" type="datetimeFigureOut">
              <a:rPr lang="en-IN" smtClean="0"/>
              <a:t>06-02-2020</a:t>
            </a:fld>
            <a:endParaRPr lang="en-IN"/>
          </a:p>
        </p:txBody>
      </p:sp>
      <p:sp>
        <p:nvSpPr>
          <p:cNvPr id="5" name="Footer Placeholder 4">
            <a:extLst>
              <a:ext uri="{FF2B5EF4-FFF2-40B4-BE49-F238E27FC236}">
                <a16:creationId xmlns:a16="http://schemas.microsoft.com/office/drawing/2014/main" id="{7BDC1F98-8D58-454A-85D1-125195FFD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C486A-40DD-4074-AECB-5C087D85F50E}"/>
              </a:ext>
            </a:extLst>
          </p:cNvPr>
          <p:cNvSpPr>
            <a:spLocks noGrp="1"/>
          </p:cNvSpPr>
          <p:nvPr>
            <p:ph type="sldNum" sz="quarter" idx="12"/>
          </p:nvPr>
        </p:nvSpPr>
        <p:spPr/>
        <p:txBody>
          <a:bodyPr/>
          <a:lstStyle/>
          <a:p>
            <a:fld id="{4D27447B-30DF-452D-8285-B2006D2D63F6}" type="slidenum">
              <a:rPr lang="en-IN" smtClean="0"/>
              <a:t>‹#›</a:t>
            </a:fld>
            <a:endParaRPr lang="en-IN"/>
          </a:p>
        </p:txBody>
      </p:sp>
    </p:spTree>
    <p:extLst>
      <p:ext uri="{BB962C8B-B14F-4D97-AF65-F5344CB8AC3E}">
        <p14:creationId xmlns:p14="http://schemas.microsoft.com/office/powerpoint/2010/main" val="135089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B1126-1C39-40A0-B54B-6D1C1FEAB9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91C84C-4D17-4367-8DED-C95702A3FB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ED8A31-633C-4140-BCD1-F1508E3CAE8B}"/>
              </a:ext>
            </a:extLst>
          </p:cNvPr>
          <p:cNvSpPr>
            <a:spLocks noGrp="1"/>
          </p:cNvSpPr>
          <p:nvPr>
            <p:ph type="dt" sz="half" idx="10"/>
          </p:nvPr>
        </p:nvSpPr>
        <p:spPr/>
        <p:txBody>
          <a:bodyPr/>
          <a:lstStyle/>
          <a:p>
            <a:fld id="{8D923B35-6603-42B5-B0BA-ABB476BC6ECF}" type="datetimeFigureOut">
              <a:rPr lang="en-IN" smtClean="0"/>
              <a:t>06-02-2020</a:t>
            </a:fld>
            <a:endParaRPr lang="en-IN"/>
          </a:p>
        </p:txBody>
      </p:sp>
      <p:sp>
        <p:nvSpPr>
          <p:cNvPr id="5" name="Footer Placeholder 4">
            <a:extLst>
              <a:ext uri="{FF2B5EF4-FFF2-40B4-BE49-F238E27FC236}">
                <a16:creationId xmlns:a16="http://schemas.microsoft.com/office/drawing/2014/main" id="{EA5652A2-2C96-4BE5-B08A-FE8FE734C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4BBF7-AF34-404B-B7EE-4E461A5F45A3}"/>
              </a:ext>
            </a:extLst>
          </p:cNvPr>
          <p:cNvSpPr>
            <a:spLocks noGrp="1"/>
          </p:cNvSpPr>
          <p:nvPr>
            <p:ph type="sldNum" sz="quarter" idx="12"/>
          </p:nvPr>
        </p:nvSpPr>
        <p:spPr/>
        <p:txBody>
          <a:bodyPr/>
          <a:lstStyle/>
          <a:p>
            <a:fld id="{4D27447B-30DF-452D-8285-B2006D2D63F6}" type="slidenum">
              <a:rPr lang="en-IN" smtClean="0"/>
              <a:t>‹#›</a:t>
            </a:fld>
            <a:endParaRPr lang="en-IN"/>
          </a:p>
        </p:txBody>
      </p:sp>
    </p:spTree>
    <p:extLst>
      <p:ext uri="{BB962C8B-B14F-4D97-AF65-F5344CB8AC3E}">
        <p14:creationId xmlns:p14="http://schemas.microsoft.com/office/powerpoint/2010/main" val="282503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D7D5-03F6-4037-AD08-EB191D1979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4FF418-F05C-484F-997F-F783F03B8A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99F3E-EA2A-4578-9E50-C670C107EF2C}"/>
              </a:ext>
            </a:extLst>
          </p:cNvPr>
          <p:cNvSpPr>
            <a:spLocks noGrp="1"/>
          </p:cNvSpPr>
          <p:nvPr>
            <p:ph type="dt" sz="half" idx="10"/>
          </p:nvPr>
        </p:nvSpPr>
        <p:spPr/>
        <p:txBody>
          <a:bodyPr/>
          <a:lstStyle/>
          <a:p>
            <a:fld id="{8D923B35-6603-42B5-B0BA-ABB476BC6ECF}" type="datetimeFigureOut">
              <a:rPr lang="en-IN" smtClean="0"/>
              <a:t>06-02-2020</a:t>
            </a:fld>
            <a:endParaRPr lang="en-IN"/>
          </a:p>
        </p:txBody>
      </p:sp>
      <p:sp>
        <p:nvSpPr>
          <p:cNvPr id="5" name="Footer Placeholder 4">
            <a:extLst>
              <a:ext uri="{FF2B5EF4-FFF2-40B4-BE49-F238E27FC236}">
                <a16:creationId xmlns:a16="http://schemas.microsoft.com/office/drawing/2014/main" id="{2AFDF0EE-5614-4FBF-AF77-715CBBD987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373E72-16C1-4FCD-96EC-8922F48760C9}"/>
              </a:ext>
            </a:extLst>
          </p:cNvPr>
          <p:cNvSpPr>
            <a:spLocks noGrp="1"/>
          </p:cNvSpPr>
          <p:nvPr>
            <p:ph type="sldNum" sz="quarter" idx="12"/>
          </p:nvPr>
        </p:nvSpPr>
        <p:spPr/>
        <p:txBody>
          <a:bodyPr/>
          <a:lstStyle/>
          <a:p>
            <a:fld id="{4D27447B-30DF-452D-8285-B2006D2D63F6}" type="slidenum">
              <a:rPr lang="en-IN" smtClean="0"/>
              <a:t>‹#›</a:t>
            </a:fld>
            <a:endParaRPr lang="en-IN"/>
          </a:p>
        </p:txBody>
      </p:sp>
    </p:spTree>
    <p:extLst>
      <p:ext uri="{BB962C8B-B14F-4D97-AF65-F5344CB8AC3E}">
        <p14:creationId xmlns:p14="http://schemas.microsoft.com/office/powerpoint/2010/main" val="401292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34BA-695C-4ECE-B89B-4AAE4181FE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A4AFAF-08D2-4539-9943-4CD70E416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452F1C-B967-49D3-920A-3C35ADE58B6D}"/>
              </a:ext>
            </a:extLst>
          </p:cNvPr>
          <p:cNvSpPr>
            <a:spLocks noGrp="1"/>
          </p:cNvSpPr>
          <p:nvPr>
            <p:ph type="dt" sz="half" idx="10"/>
          </p:nvPr>
        </p:nvSpPr>
        <p:spPr/>
        <p:txBody>
          <a:bodyPr/>
          <a:lstStyle/>
          <a:p>
            <a:fld id="{8D923B35-6603-42B5-B0BA-ABB476BC6ECF}" type="datetimeFigureOut">
              <a:rPr lang="en-IN" smtClean="0"/>
              <a:t>06-02-2020</a:t>
            </a:fld>
            <a:endParaRPr lang="en-IN"/>
          </a:p>
        </p:txBody>
      </p:sp>
      <p:sp>
        <p:nvSpPr>
          <p:cNvPr id="5" name="Footer Placeholder 4">
            <a:extLst>
              <a:ext uri="{FF2B5EF4-FFF2-40B4-BE49-F238E27FC236}">
                <a16:creationId xmlns:a16="http://schemas.microsoft.com/office/drawing/2014/main" id="{900319C0-4440-4FC4-B327-59EFA7C7C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D44764-602A-4AC4-86FB-9F86324FE3B4}"/>
              </a:ext>
            </a:extLst>
          </p:cNvPr>
          <p:cNvSpPr>
            <a:spLocks noGrp="1"/>
          </p:cNvSpPr>
          <p:nvPr>
            <p:ph type="sldNum" sz="quarter" idx="12"/>
          </p:nvPr>
        </p:nvSpPr>
        <p:spPr/>
        <p:txBody>
          <a:bodyPr/>
          <a:lstStyle/>
          <a:p>
            <a:fld id="{4D27447B-30DF-452D-8285-B2006D2D63F6}" type="slidenum">
              <a:rPr lang="en-IN" smtClean="0"/>
              <a:t>‹#›</a:t>
            </a:fld>
            <a:endParaRPr lang="en-IN"/>
          </a:p>
        </p:txBody>
      </p:sp>
    </p:spTree>
    <p:extLst>
      <p:ext uri="{BB962C8B-B14F-4D97-AF65-F5344CB8AC3E}">
        <p14:creationId xmlns:p14="http://schemas.microsoft.com/office/powerpoint/2010/main" val="418426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9BD2-9022-46C3-A40A-39CF1821DA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5B33C2-2D3F-4400-BD10-DB78617BB7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7C2A6C-0269-4A1C-B9AC-F29AA28F8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5F0420-B847-435C-8C2D-AE62066C5C9A}"/>
              </a:ext>
            </a:extLst>
          </p:cNvPr>
          <p:cNvSpPr>
            <a:spLocks noGrp="1"/>
          </p:cNvSpPr>
          <p:nvPr>
            <p:ph type="dt" sz="half" idx="10"/>
          </p:nvPr>
        </p:nvSpPr>
        <p:spPr/>
        <p:txBody>
          <a:bodyPr/>
          <a:lstStyle/>
          <a:p>
            <a:fld id="{8D923B35-6603-42B5-B0BA-ABB476BC6ECF}" type="datetimeFigureOut">
              <a:rPr lang="en-IN" smtClean="0"/>
              <a:t>06-02-2020</a:t>
            </a:fld>
            <a:endParaRPr lang="en-IN"/>
          </a:p>
        </p:txBody>
      </p:sp>
      <p:sp>
        <p:nvSpPr>
          <p:cNvPr id="6" name="Footer Placeholder 5">
            <a:extLst>
              <a:ext uri="{FF2B5EF4-FFF2-40B4-BE49-F238E27FC236}">
                <a16:creationId xmlns:a16="http://schemas.microsoft.com/office/drawing/2014/main" id="{6C1A974C-51ED-46DE-9779-4F3E7B8B37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4E86B-A199-4439-AF1E-76963EB54BE3}"/>
              </a:ext>
            </a:extLst>
          </p:cNvPr>
          <p:cNvSpPr>
            <a:spLocks noGrp="1"/>
          </p:cNvSpPr>
          <p:nvPr>
            <p:ph type="sldNum" sz="quarter" idx="12"/>
          </p:nvPr>
        </p:nvSpPr>
        <p:spPr/>
        <p:txBody>
          <a:bodyPr/>
          <a:lstStyle/>
          <a:p>
            <a:fld id="{4D27447B-30DF-452D-8285-B2006D2D63F6}" type="slidenum">
              <a:rPr lang="en-IN" smtClean="0"/>
              <a:t>‹#›</a:t>
            </a:fld>
            <a:endParaRPr lang="en-IN"/>
          </a:p>
        </p:txBody>
      </p:sp>
    </p:spTree>
    <p:extLst>
      <p:ext uri="{BB962C8B-B14F-4D97-AF65-F5344CB8AC3E}">
        <p14:creationId xmlns:p14="http://schemas.microsoft.com/office/powerpoint/2010/main" val="148798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5682-821A-4A7A-A5B2-D19DBE0677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CDCCDA-35D0-49CC-9CC6-621E243C9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561BE-B0F1-4B7C-8E6D-BA62EB548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DA7818-6746-4644-8AEB-744E1E093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A0ADF-B5EB-4939-A911-222F5219A1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259F2A-6545-466C-BD33-352DDAF0000A}"/>
              </a:ext>
            </a:extLst>
          </p:cNvPr>
          <p:cNvSpPr>
            <a:spLocks noGrp="1"/>
          </p:cNvSpPr>
          <p:nvPr>
            <p:ph type="dt" sz="half" idx="10"/>
          </p:nvPr>
        </p:nvSpPr>
        <p:spPr/>
        <p:txBody>
          <a:bodyPr/>
          <a:lstStyle/>
          <a:p>
            <a:fld id="{8D923B35-6603-42B5-B0BA-ABB476BC6ECF}" type="datetimeFigureOut">
              <a:rPr lang="en-IN" smtClean="0"/>
              <a:t>06-02-2020</a:t>
            </a:fld>
            <a:endParaRPr lang="en-IN"/>
          </a:p>
        </p:txBody>
      </p:sp>
      <p:sp>
        <p:nvSpPr>
          <p:cNvPr id="8" name="Footer Placeholder 7">
            <a:extLst>
              <a:ext uri="{FF2B5EF4-FFF2-40B4-BE49-F238E27FC236}">
                <a16:creationId xmlns:a16="http://schemas.microsoft.com/office/drawing/2014/main" id="{7DBBABE9-1825-4282-8968-FB37AE3F37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C4530B-4BB6-444B-BCA7-54A2A3067DB6}"/>
              </a:ext>
            </a:extLst>
          </p:cNvPr>
          <p:cNvSpPr>
            <a:spLocks noGrp="1"/>
          </p:cNvSpPr>
          <p:nvPr>
            <p:ph type="sldNum" sz="quarter" idx="12"/>
          </p:nvPr>
        </p:nvSpPr>
        <p:spPr/>
        <p:txBody>
          <a:bodyPr/>
          <a:lstStyle/>
          <a:p>
            <a:fld id="{4D27447B-30DF-452D-8285-B2006D2D63F6}" type="slidenum">
              <a:rPr lang="en-IN" smtClean="0"/>
              <a:t>‹#›</a:t>
            </a:fld>
            <a:endParaRPr lang="en-IN"/>
          </a:p>
        </p:txBody>
      </p:sp>
    </p:spTree>
    <p:extLst>
      <p:ext uri="{BB962C8B-B14F-4D97-AF65-F5344CB8AC3E}">
        <p14:creationId xmlns:p14="http://schemas.microsoft.com/office/powerpoint/2010/main" val="403968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9A48-FBCE-4B83-9488-F60937CAEB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609E56-277C-42D5-8ECA-DFFF92F202B2}"/>
              </a:ext>
            </a:extLst>
          </p:cNvPr>
          <p:cNvSpPr>
            <a:spLocks noGrp="1"/>
          </p:cNvSpPr>
          <p:nvPr>
            <p:ph type="dt" sz="half" idx="10"/>
          </p:nvPr>
        </p:nvSpPr>
        <p:spPr/>
        <p:txBody>
          <a:bodyPr/>
          <a:lstStyle/>
          <a:p>
            <a:fld id="{8D923B35-6603-42B5-B0BA-ABB476BC6ECF}" type="datetimeFigureOut">
              <a:rPr lang="en-IN" smtClean="0"/>
              <a:t>06-02-2020</a:t>
            </a:fld>
            <a:endParaRPr lang="en-IN"/>
          </a:p>
        </p:txBody>
      </p:sp>
      <p:sp>
        <p:nvSpPr>
          <p:cNvPr id="4" name="Footer Placeholder 3">
            <a:extLst>
              <a:ext uri="{FF2B5EF4-FFF2-40B4-BE49-F238E27FC236}">
                <a16:creationId xmlns:a16="http://schemas.microsoft.com/office/drawing/2014/main" id="{AB0D481C-CC35-4FD6-9756-DB3202D367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FC59E5-339D-4025-80E7-990015200F59}"/>
              </a:ext>
            </a:extLst>
          </p:cNvPr>
          <p:cNvSpPr>
            <a:spLocks noGrp="1"/>
          </p:cNvSpPr>
          <p:nvPr>
            <p:ph type="sldNum" sz="quarter" idx="12"/>
          </p:nvPr>
        </p:nvSpPr>
        <p:spPr/>
        <p:txBody>
          <a:bodyPr/>
          <a:lstStyle/>
          <a:p>
            <a:fld id="{4D27447B-30DF-452D-8285-B2006D2D63F6}" type="slidenum">
              <a:rPr lang="en-IN" smtClean="0"/>
              <a:t>‹#›</a:t>
            </a:fld>
            <a:endParaRPr lang="en-IN"/>
          </a:p>
        </p:txBody>
      </p:sp>
    </p:spTree>
    <p:extLst>
      <p:ext uri="{BB962C8B-B14F-4D97-AF65-F5344CB8AC3E}">
        <p14:creationId xmlns:p14="http://schemas.microsoft.com/office/powerpoint/2010/main" val="25827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1889E-4739-4EAE-8812-E5C59DB0B434}"/>
              </a:ext>
            </a:extLst>
          </p:cNvPr>
          <p:cNvSpPr>
            <a:spLocks noGrp="1"/>
          </p:cNvSpPr>
          <p:nvPr>
            <p:ph type="dt" sz="half" idx="10"/>
          </p:nvPr>
        </p:nvSpPr>
        <p:spPr/>
        <p:txBody>
          <a:bodyPr/>
          <a:lstStyle/>
          <a:p>
            <a:fld id="{8D923B35-6603-42B5-B0BA-ABB476BC6ECF}" type="datetimeFigureOut">
              <a:rPr lang="en-IN" smtClean="0"/>
              <a:t>06-02-2020</a:t>
            </a:fld>
            <a:endParaRPr lang="en-IN"/>
          </a:p>
        </p:txBody>
      </p:sp>
      <p:sp>
        <p:nvSpPr>
          <p:cNvPr id="3" name="Footer Placeholder 2">
            <a:extLst>
              <a:ext uri="{FF2B5EF4-FFF2-40B4-BE49-F238E27FC236}">
                <a16:creationId xmlns:a16="http://schemas.microsoft.com/office/drawing/2014/main" id="{511C296F-FDB6-47EE-9C65-44CFD43242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C8ADE1-D6D1-4526-9895-F7D8125D902C}"/>
              </a:ext>
            </a:extLst>
          </p:cNvPr>
          <p:cNvSpPr>
            <a:spLocks noGrp="1"/>
          </p:cNvSpPr>
          <p:nvPr>
            <p:ph type="sldNum" sz="quarter" idx="12"/>
          </p:nvPr>
        </p:nvSpPr>
        <p:spPr/>
        <p:txBody>
          <a:bodyPr/>
          <a:lstStyle/>
          <a:p>
            <a:fld id="{4D27447B-30DF-452D-8285-B2006D2D63F6}" type="slidenum">
              <a:rPr lang="en-IN" smtClean="0"/>
              <a:t>‹#›</a:t>
            </a:fld>
            <a:endParaRPr lang="en-IN"/>
          </a:p>
        </p:txBody>
      </p:sp>
    </p:spTree>
    <p:extLst>
      <p:ext uri="{BB962C8B-B14F-4D97-AF65-F5344CB8AC3E}">
        <p14:creationId xmlns:p14="http://schemas.microsoft.com/office/powerpoint/2010/main" val="149586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043A-8958-4B3A-8786-B1FC8FC2A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A3AFC6-03C1-4F12-A269-E5D07DFDE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D4A412-8DAB-41C5-9BA4-C4D99B72D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CBAFF-573A-40F0-8316-5CA7778B4671}"/>
              </a:ext>
            </a:extLst>
          </p:cNvPr>
          <p:cNvSpPr>
            <a:spLocks noGrp="1"/>
          </p:cNvSpPr>
          <p:nvPr>
            <p:ph type="dt" sz="half" idx="10"/>
          </p:nvPr>
        </p:nvSpPr>
        <p:spPr/>
        <p:txBody>
          <a:bodyPr/>
          <a:lstStyle/>
          <a:p>
            <a:fld id="{8D923B35-6603-42B5-B0BA-ABB476BC6ECF}" type="datetimeFigureOut">
              <a:rPr lang="en-IN" smtClean="0"/>
              <a:t>06-02-2020</a:t>
            </a:fld>
            <a:endParaRPr lang="en-IN"/>
          </a:p>
        </p:txBody>
      </p:sp>
      <p:sp>
        <p:nvSpPr>
          <p:cNvPr id="6" name="Footer Placeholder 5">
            <a:extLst>
              <a:ext uri="{FF2B5EF4-FFF2-40B4-BE49-F238E27FC236}">
                <a16:creationId xmlns:a16="http://schemas.microsoft.com/office/drawing/2014/main" id="{3FCAFDF6-21C8-4B8E-AA63-3F675475F7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DB89E7-8252-4F8A-8094-B1CD23038F4B}"/>
              </a:ext>
            </a:extLst>
          </p:cNvPr>
          <p:cNvSpPr>
            <a:spLocks noGrp="1"/>
          </p:cNvSpPr>
          <p:nvPr>
            <p:ph type="sldNum" sz="quarter" idx="12"/>
          </p:nvPr>
        </p:nvSpPr>
        <p:spPr/>
        <p:txBody>
          <a:bodyPr/>
          <a:lstStyle/>
          <a:p>
            <a:fld id="{4D27447B-30DF-452D-8285-B2006D2D63F6}" type="slidenum">
              <a:rPr lang="en-IN" smtClean="0"/>
              <a:t>‹#›</a:t>
            </a:fld>
            <a:endParaRPr lang="en-IN"/>
          </a:p>
        </p:txBody>
      </p:sp>
    </p:spTree>
    <p:extLst>
      <p:ext uri="{BB962C8B-B14F-4D97-AF65-F5344CB8AC3E}">
        <p14:creationId xmlns:p14="http://schemas.microsoft.com/office/powerpoint/2010/main" val="344774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BF3D-0A60-4628-B555-0431A480C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4C8BE2-D364-4B64-8A50-DE4C7B978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4995ED-25C4-49CC-9D7D-1FA8216A7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9C44A-6D8A-4A6D-9B73-B082956A6157}"/>
              </a:ext>
            </a:extLst>
          </p:cNvPr>
          <p:cNvSpPr>
            <a:spLocks noGrp="1"/>
          </p:cNvSpPr>
          <p:nvPr>
            <p:ph type="dt" sz="half" idx="10"/>
          </p:nvPr>
        </p:nvSpPr>
        <p:spPr/>
        <p:txBody>
          <a:bodyPr/>
          <a:lstStyle/>
          <a:p>
            <a:fld id="{8D923B35-6603-42B5-B0BA-ABB476BC6ECF}" type="datetimeFigureOut">
              <a:rPr lang="en-IN" smtClean="0"/>
              <a:t>06-02-2020</a:t>
            </a:fld>
            <a:endParaRPr lang="en-IN"/>
          </a:p>
        </p:txBody>
      </p:sp>
      <p:sp>
        <p:nvSpPr>
          <p:cNvPr id="6" name="Footer Placeholder 5">
            <a:extLst>
              <a:ext uri="{FF2B5EF4-FFF2-40B4-BE49-F238E27FC236}">
                <a16:creationId xmlns:a16="http://schemas.microsoft.com/office/drawing/2014/main" id="{355854D2-B4AF-4A28-9D9D-A0FB9C52CC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24403D-96A7-48F0-9D12-BF8844893AB7}"/>
              </a:ext>
            </a:extLst>
          </p:cNvPr>
          <p:cNvSpPr>
            <a:spLocks noGrp="1"/>
          </p:cNvSpPr>
          <p:nvPr>
            <p:ph type="sldNum" sz="quarter" idx="12"/>
          </p:nvPr>
        </p:nvSpPr>
        <p:spPr/>
        <p:txBody>
          <a:bodyPr/>
          <a:lstStyle/>
          <a:p>
            <a:fld id="{4D27447B-30DF-452D-8285-B2006D2D63F6}" type="slidenum">
              <a:rPr lang="en-IN" smtClean="0"/>
              <a:t>‹#›</a:t>
            </a:fld>
            <a:endParaRPr lang="en-IN"/>
          </a:p>
        </p:txBody>
      </p:sp>
    </p:spTree>
    <p:extLst>
      <p:ext uri="{BB962C8B-B14F-4D97-AF65-F5344CB8AC3E}">
        <p14:creationId xmlns:p14="http://schemas.microsoft.com/office/powerpoint/2010/main" val="47453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4EB2D-7656-4CB8-A880-3BF9B915F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A2FE84-75CD-4105-B7C7-B9E1DC775F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DEDB73-D632-4816-B6A4-70754926E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23B35-6603-42B5-B0BA-ABB476BC6ECF}" type="datetimeFigureOut">
              <a:rPr lang="en-IN" smtClean="0"/>
              <a:t>06-02-2020</a:t>
            </a:fld>
            <a:endParaRPr lang="en-IN"/>
          </a:p>
        </p:txBody>
      </p:sp>
      <p:sp>
        <p:nvSpPr>
          <p:cNvPr id="5" name="Footer Placeholder 4">
            <a:extLst>
              <a:ext uri="{FF2B5EF4-FFF2-40B4-BE49-F238E27FC236}">
                <a16:creationId xmlns:a16="http://schemas.microsoft.com/office/drawing/2014/main" id="{E318281B-43DF-4233-A214-22061F5C30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A4E2A3-CB4B-47AF-8572-18CCCD726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7447B-30DF-452D-8285-B2006D2D63F6}" type="slidenum">
              <a:rPr lang="en-IN" smtClean="0"/>
              <a:t>‹#›</a:t>
            </a:fld>
            <a:endParaRPr lang="en-IN"/>
          </a:p>
        </p:txBody>
      </p:sp>
    </p:spTree>
    <p:extLst>
      <p:ext uri="{BB962C8B-B14F-4D97-AF65-F5344CB8AC3E}">
        <p14:creationId xmlns:p14="http://schemas.microsoft.com/office/powerpoint/2010/main" val="3260422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4638-66B2-4926-88EE-D4606469CE88}"/>
              </a:ext>
            </a:extLst>
          </p:cNvPr>
          <p:cNvSpPr>
            <a:spLocks noGrp="1"/>
          </p:cNvSpPr>
          <p:nvPr>
            <p:ph type="ctrTitle"/>
          </p:nvPr>
        </p:nvSpPr>
        <p:spPr/>
        <p:txBody>
          <a:bodyPr/>
          <a:lstStyle/>
          <a:p>
            <a:r>
              <a:rPr lang="en-IN" dirty="0"/>
              <a:t>Python</a:t>
            </a:r>
          </a:p>
        </p:txBody>
      </p:sp>
      <p:sp>
        <p:nvSpPr>
          <p:cNvPr id="3" name="Subtitle 2">
            <a:extLst>
              <a:ext uri="{FF2B5EF4-FFF2-40B4-BE49-F238E27FC236}">
                <a16:creationId xmlns:a16="http://schemas.microsoft.com/office/drawing/2014/main" id="{38D6DD4B-998C-4861-B6E3-731051FAAA9D}"/>
              </a:ext>
            </a:extLst>
          </p:cNvPr>
          <p:cNvSpPr>
            <a:spLocks noGrp="1"/>
          </p:cNvSpPr>
          <p:nvPr>
            <p:ph type="subTitle" idx="1"/>
          </p:nvPr>
        </p:nvSpPr>
        <p:spPr/>
        <p:txBody>
          <a:bodyPr/>
          <a:lstStyle/>
          <a:p>
            <a:r>
              <a:rPr lang="en-IN" dirty="0"/>
              <a:t>Day #4</a:t>
            </a:r>
          </a:p>
        </p:txBody>
      </p:sp>
    </p:spTree>
    <p:extLst>
      <p:ext uri="{BB962C8B-B14F-4D97-AF65-F5344CB8AC3E}">
        <p14:creationId xmlns:p14="http://schemas.microsoft.com/office/powerpoint/2010/main" val="2093451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Important Functions in </a:t>
            </a:r>
            <a:r>
              <a:rPr lang="en-US" sz="3600" b="1" dirty="0" err="1"/>
              <a:t>os</a:t>
            </a:r>
            <a:r>
              <a:rPr lang="en-US" sz="3600" dirty="0"/>
              <a:t> Module</a:t>
            </a:r>
          </a:p>
        </p:txBody>
      </p:sp>
      <p:graphicFrame>
        <p:nvGraphicFramePr>
          <p:cNvPr id="4" name="Table 3"/>
          <p:cNvGraphicFramePr>
            <a:graphicFrameLocks noGrp="1"/>
          </p:cNvGraphicFramePr>
          <p:nvPr/>
        </p:nvGraphicFramePr>
        <p:xfrm>
          <a:off x="2209800" y="1397001"/>
          <a:ext cx="8229601" cy="4263149"/>
        </p:xfrm>
        <a:graphic>
          <a:graphicData uri="http://schemas.openxmlformats.org/drawingml/2006/table">
            <a:tbl>
              <a:tblPr firstRow="1" bandRow="1">
                <a:tableStyleId>{5C22544A-7EE6-4342-B048-85BDC9FD1C3A}</a:tableStyleId>
              </a:tblPr>
              <a:tblGrid>
                <a:gridCol w="1676401">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a:bodyPr>
          <a:lstStyle/>
          <a:p>
            <a:r>
              <a:rPr lang="en-US" dirty="0"/>
              <a:t>A second module that performs specific pathname operations is also available which called </a:t>
            </a:r>
            <a:r>
              <a:rPr lang="en-US" b="1" dirty="0" err="1"/>
              <a:t>os.path</a:t>
            </a:r>
            <a:endParaRPr lang="en-US" b="1" dirty="0"/>
          </a:p>
          <a:p>
            <a:r>
              <a:rPr lang="en-US" dirty="0"/>
              <a:t>The </a:t>
            </a:r>
            <a:r>
              <a:rPr lang="en-US" b="1" dirty="0" err="1"/>
              <a:t>os.path</a:t>
            </a:r>
            <a:r>
              <a:rPr lang="en-US" dirty="0"/>
              <a:t> module is accessible through the </a:t>
            </a:r>
            <a:r>
              <a:rPr lang="en-US" b="1" dirty="0" err="1"/>
              <a:t>os</a:t>
            </a:r>
            <a:r>
              <a:rPr lang="en-US" b="1" dirty="0"/>
              <a:t> </a:t>
            </a:r>
            <a:r>
              <a:rPr lang="en-US" dirty="0"/>
              <a:t>module</a:t>
            </a:r>
          </a:p>
          <a:p>
            <a:r>
              <a:rPr lang="en-US" dirty="0"/>
              <a:t>Included with this module are functions to manage and manipulate file pathname components, obtain file or directory information, and make file path inquiries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Important Functions in </a:t>
            </a:r>
            <a:r>
              <a:rPr lang="en-US" sz="3600" b="1" dirty="0" err="1"/>
              <a:t>os.path</a:t>
            </a:r>
            <a:r>
              <a:rPr lang="en-US" sz="3600"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a:t>dirname()</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a:t>getsize()</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dirty="0" err="1"/>
                        <a:t>isabs</a:t>
                      </a:r>
                      <a:r>
                        <a:rPr lang="en-US" sz="1200" dirty="0"/>
                        <a:t>()</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a:t>isfile()</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a:t>ismount()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dirty="0" err="1"/>
                        <a:t>samefile</a:t>
                      </a:r>
                      <a:r>
                        <a:rPr lang="en-US" sz="1200" dirty="0"/>
                        <a:t>()</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 Practical Example: </a:t>
            </a:r>
            <a:r>
              <a:rPr lang="en-US" b="1" dirty="0" err="1"/>
              <a:t>os</a:t>
            </a:r>
            <a:r>
              <a:rPr lang="en-US" dirty="0"/>
              <a:t> and </a:t>
            </a:r>
            <a:r>
              <a:rPr lang="en-US" b="1" dirty="0" err="1"/>
              <a:t>os.path</a:t>
            </a:r>
            <a:endParaRPr lang="en-US" b="1" dirty="0"/>
          </a:p>
        </p:txBody>
      </p:sp>
      <p:sp>
        <p:nvSpPr>
          <p:cNvPr id="3" name="Content Placeholder 2"/>
          <p:cNvSpPr>
            <a:spLocks noGrp="1"/>
          </p:cNvSpPr>
          <p:nvPr>
            <p:ph idx="1"/>
          </p:nvPr>
        </p:nvSpPr>
        <p:spPr/>
        <p:txBody>
          <a:bodyPr>
            <a:normAutofit/>
          </a:bodyPr>
          <a:lstStyle/>
          <a:p>
            <a:r>
              <a:rPr lang="en-US" dirty="0"/>
              <a:t>This example exercises some of the functionality found in the </a:t>
            </a:r>
            <a:r>
              <a:rPr lang="en-US" dirty="0" err="1"/>
              <a:t>os</a:t>
            </a:r>
            <a:r>
              <a:rPr lang="en-US" dirty="0"/>
              <a:t> and </a:t>
            </a:r>
            <a:r>
              <a:rPr lang="en-US" dirty="0" err="1"/>
              <a:t>os.path</a:t>
            </a:r>
            <a:r>
              <a:rPr lang="en-US" dirty="0"/>
              <a:t> modules. </a:t>
            </a:r>
          </a:p>
          <a:p>
            <a:r>
              <a:rPr lang="en-US" dirty="0"/>
              <a:t>It creates a test file, populates a small amount of data in it, renames the file, and dumps its contents. </a:t>
            </a:r>
          </a:p>
          <a:p>
            <a:r>
              <a:rPr lang="en-US" dirty="0"/>
              <a:t>Other auxiliary file operations are performed as well, mostly pertaining to directory tree traversal and file pathname manipulation</a:t>
            </a:r>
          </a:p>
          <a:p>
            <a:r>
              <a:rPr lang="en-US" dirty="0"/>
              <a:t>Study the operations carefully justifying the 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2286000" y="1295401"/>
            <a:ext cx="7391400" cy="507831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FF0000"/>
                </a:solidFill>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ospathx__demo.py</a:t>
            </a:r>
            <a:r>
              <a:rPr lang="en-US" sz="1200" dirty="0">
                <a:solidFill>
                  <a:srgbClr val="FF0000"/>
                </a:solidFill>
                <a:latin typeface="Courier New" pitchFamily="49" charset="0"/>
                <a:cs typeface="Courier New" pitchFamily="49" charset="0"/>
              </a:rPr>
              <a:t>: Shows </a:t>
            </a:r>
            <a:r>
              <a:rPr lang="en-US" sz="1200" dirty="0" err="1">
                <a:solidFill>
                  <a:srgbClr val="FF0000"/>
                </a:solidFill>
                <a:latin typeface="Courier New" pitchFamily="49" charset="0"/>
                <a:cs typeface="Courier New" pitchFamily="49" charset="0"/>
              </a:rPr>
              <a:t>os.path</a:t>
            </a:r>
            <a:r>
              <a:rPr lang="en-US" sz="1200" dirty="0">
                <a:solidFill>
                  <a:srgbClr val="FF0000"/>
                </a:solidFill>
                <a:latin typeface="Courier New" pitchFamily="49" charset="0"/>
                <a:cs typeface="Courier New" pitchFamily="49" charset="0"/>
              </a:rPr>
              <a:t> module’s operations</a:t>
            </a:r>
          </a:p>
          <a:p>
            <a:r>
              <a:rPr lang="en-US" sz="1200" dirty="0">
                <a:solidFill>
                  <a:srgbClr val="FF0000"/>
                </a:solidFill>
                <a:latin typeface="Courier New" pitchFamily="49" charset="0"/>
                <a:cs typeface="Courier New" pitchFamily="49" charset="0"/>
              </a:rPr>
              <a:t>#!/</a:t>
            </a:r>
            <a:r>
              <a:rPr lang="en-US" sz="1200" dirty="0" err="1">
                <a:solidFill>
                  <a:srgbClr val="FF0000"/>
                </a:solidFill>
                <a:latin typeface="Courier New" pitchFamily="49" charset="0"/>
                <a:cs typeface="Courier New" pitchFamily="49" charset="0"/>
              </a:rPr>
              <a:t>usr</a:t>
            </a:r>
            <a:r>
              <a:rPr lang="en-US" sz="1200" dirty="0">
                <a:solidFill>
                  <a:srgbClr val="FF0000"/>
                </a:solidFill>
                <a:latin typeface="Courier New" pitchFamily="49" charset="0"/>
                <a:cs typeface="Courier New" pitchFamily="49" charset="0"/>
              </a:rPr>
              <a:t>/bin/</a:t>
            </a:r>
            <a:r>
              <a:rPr lang="en-US" sz="1200" dirty="0" err="1">
                <a:solidFill>
                  <a:srgbClr val="FF0000"/>
                </a:solidFill>
                <a:latin typeface="Courier New" pitchFamily="49" charset="0"/>
                <a:cs typeface="Courier New" pitchFamily="49" charset="0"/>
              </a:rPr>
              <a:t>env</a:t>
            </a:r>
            <a:r>
              <a:rPr lang="en-US" sz="1200" dirty="0">
                <a:solidFill>
                  <a:srgbClr val="FF0000"/>
                </a:solidFill>
                <a:latin typeface="Courier New" pitchFamily="49" charset="0"/>
                <a:cs typeface="Courier New" pitchFamily="49" charset="0"/>
              </a:rPr>
              <a:t> python</a:t>
            </a:r>
          </a:p>
          <a:p>
            <a:endParaRPr lang="en-US" sz="1200" dirty="0">
              <a:solidFill>
                <a:srgbClr val="FF0000"/>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import </a:t>
            </a:r>
            <a:r>
              <a:rPr lang="en-US" sz="1200" dirty="0" err="1">
                <a:solidFill>
                  <a:schemeClr val="tx1"/>
                </a:solidFill>
                <a:latin typeface="Courier New" pitchFamily="49" charset="0"/>
                <a:cs typeface="Courier New" pitchFamily="49" charset="0"/>
              </a:rPr>
              <a:t>os</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for </a:t>
            </a:r>
            <a:r>
              <a:rPr lang="en-US" sz="1200" dirty="0" err="1">
                <a:solidFill>
                  <a:schemeClr val="tx1"/>
                </a:solidFill>
                <a:latin typeface="Courier New" pitchFamily="49" charset="0"/>
                <a:cs typeface="Courier New" pitchFamily="49" charset="0"/>
              </a:rPr>
              <a:t>tmpdir</a:t>
            </a:r>
            <a:r>
              <a:rPr lang="en-US" sz="1200" dirty="0">
                <a:solidFill>
                  <a:schemeClr val="tx1"/>
                </a:solidFill>
                <a:latin typeface="Courier New" pitchFamily="49" charset="0"/>
                <a:cs typeface="Courier New" pitchFamily="49" charset="0"/>
              </a:rPr>
              <a:t> in ('/</a:t>
            </a:r>
            <a:r>
              <a:rPr lang="en-US" sz="1200" dirty="0" err="1">
                <a:solidFill>
                  <a:schemeClr val="tx1"/>
                </a:solidFill>
                <a:latin typeface="Courier New" pitchFamily="49" charset="0"/>
                <a:cs typeface="Courier New" pitchFamily="49" charset="0"/>
              </a:rPr>
              <a:t>tmp</a:t>
            </a:r>
            <a:r>
              <a:rPr lang="en-US" sz="1200" dirty="0">
                <a:solidFill>
                  <a:schemeClr val="tx1"/>
                </a:solidFill>
                <a:latin typeface="Courier New" pitchFamily="49" charset="0"/>
                <a:cs typeface="Courier New" pitchFamily="49" charset="0"/>
              </a:rPr>
              <a:t>', 'E:\WINDOWS\Temp'):</a:t>
            </a:r>
          </a:p>
          <a:p>
            <a:r>
              <a:rPr lang="en-US" sz="1200" dirty="0">
                <a:solidFill>
                  <a:schemeClr val="tx1"/>
                </a:solidFill>
                <a:latin typeface="Courier New" pitchFamily="49" charset="0"/>
                <a:cs typeface="Courier New" pitchFamily="49" charset="0"/>
              </a:rPr>
              <a:t>    if </a:t>
            </a:r>
            <a:r>
              <a:rPr lang="en-US" sz="1200" dirty="0" err="1">
                <a:solidFill>
                  <a:schemeClr val="tx1"/>
                </a:solidFill>
                <a:latin typeface="Courier New" pitchFamily="49" charset="0"/>
                <a:cs typeface="Courier New" pitchFamily="49" charset="0"/>
              </a:rPr>
              <a:t>os.path.isdir</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tmpdir</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break</a:t>
            </a:r>
          </a:p>
          <a:p>
            <a:r>
              <a:rPr lang="en-US" sz="1200" dirty="0">
                <a:solidFill>
                  <a:schemeClr val="tx1"/>
                </a:solidFill>
                <a:latin typeface="Courier New" pitchFamily="49" charset="0"/>
                <a:cs typeface="Courier New" pitchFamily="49" charset="0"/>
              </a:rPr>
              <a:t>    else:</a:t>
            </a:r>
          </a:p>
          <a:p>
            <a:r>
              <a:rPr lang="en-US" sz="1200" dirty="0">
                <a:solidFill>
                  <a:schemeClr val="tx1"/>
                </a:solidFill>
                <a:latin typeface="Courier New" pitchFamily="49" charset="0"/>
                <a:cs typeface="Courier New" pitchFamily="49" charset="0"/>
              </a:rPr>
              <a:t>        print ('no temp directory available')</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tmpdir</a:t>
            </a:r>
            <a:r>
              <a:rPr lang="en-US" sz="1200" dirty="0">
                <a:solidFill>
                  <a:schemeClr val="tx1"/>
                </a:solidFill>
                <a:latin typeface="Courier New" pitchFamily="49" charset="0"/>
                <a:cs typeface="Courier New" pitchFamily="49" charset="0"/>
              </a:rPr>
              <a:t> = ''</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if </a:t>
            </a:r>
            <a:r>
              <a:rPr lang="en-US" sz="1200" dirty="0" err="1">
                <a:solidFill>
                  <a:schemeClr val="tx1"/>
                </a:solidFill>
                <a:latin typeface="Courier New" pitchFamily="49" charset="0"/>
                <a:cs typeface="Courier New" pitchFamily="49" charset="0"/>
              </a:rPr>
              <a:t>tmpdir</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os.chdir</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tmpdir</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cwd</a:t>
            </a:r>
            <a:r>
              <a:rPr lang="en-US" sz="1200" dirty="0">
                <a:solidFill>
                  <a:schemeClr val="tx1"/>
                </a:solidFill>
                <a:latin typeface="Courier New" pitchFamily="49" charset="0"/>
                <a:cs typeface="Courier New" pitchFamily="49" charset="0"/>
              </a:rPr>
              <a:t> = </a:t>
            </a:r>
            <a:r>
              <a:rPr lang="en-US" sz="1200" dirty="0" err="1">
                <a:solidFill>
                  <a:schemeClr val="tx1"/>
                </a:solidFill>
                <a:latin typeface="Courier New" pitchFamily="49" charset="0"/>
                <a:cs typeface="Courier New" pitchFamily="49" charset="0"/>
              </a:rPr>
              <a:t>os.getcwd</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print ('*** current temporary directory')</a:t>
            </a:r>
          </a:p>
          <a:p>
            <a:r>
              <a:rPr lang="en-US" sz="1200" dirty="0">
                <a:solidFill>
                  <a:schemeClr val="tx1"/>
                </a:solidFill>
                <a:latin typeface="Courier New" pitchFamily="49" charset="0"/>
                <a:cs typeface="Courier New" pitchFamily="49" charset="0"/>
              </a:rPr>
              <a:t>    print (</a:t>
            </a:r>
            <a:r>
              <a:rPr lang="en-US" sz="1200" dirty="0" err="1">
                <a:solidFill>
                  <a:schemeClr val="tx1"/>
                </a:solidFill>
                <a:latin typeface="Courier New" pitchFamily="49" charset="0"/>
                <a:cs typeface="Courier New" pitchFamily="49" charset="0"/>
              </a:rPr>
              <a:t>cwd</a:t>
            </a:r>
            <a:r>
              <a:rPr lang="en-US" sz="1200" dirty="0">
                <a:solidFill>
                  <a:schemeClr val="tx1"/>
                </a:solidFill>
                <a:latin typeface="Courier New" pitchFamily="49" charset="0"/>
                <a:cs typeface="Courier New" pitchFamily="49" charset="0"/>
              </a:rPr>
              <a:t>)</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    print ('*** creating example directory...')</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os.mkdir</a:t>
            </a:r>
            <a:r>
              <a:rPr lang="en-US" sz="1200" dirty="0">
                <a:solidFill>
                  <a:schemeClr val="tx1"/>
                </a:solidFill>
                <a:latin typeface="Courier New" pitchFamily="49" charset="0"/>
                <a:cs typeface="Courier New" pitchFamily="49" charset="0"/>
              </a:rPr>
              <a:t>('example')</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os.chdir</a:t>
            </a:r>
            <a:r>
              <a:rPr lang="en-US" sz="1200" dirty="0">
                <a:solidFill>
                  <a:schemeClr val="tx1"/>
                </a:solidFill>
                <a:latin typeface="Courier New" pitchFamily="49" charset="0"/>
                <a:cs typeface="Courier New" pitchFamily="49" charset="0"/>
              </a:rPr>
              <a:t>('example')</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cwd</a:t>
            </a:r>
            <a:r>
              <a:rPr lang="en-US" sz="1200" dirty="0">
                <a:solidFill>
                  <a:schemeClr val="tx1"/>
                </a:solidFill>
                <a:latin typeface="Courier New" pitchFamily="49" charset="0"/>
                <a:cs typeface="Courier New" pitchFamily="49" charset="0"/>
              </a:rPr>
              <a:t> = </a:t>
            </a:r>
            <a:r>
              <a:rPr lang="en-US" sz="1200" dirty="0" err="1">
                <a:solidFill>
                  <a:schemeClr val="tx1"/>
                </a:solidFill>
                <a:latin typeface="Courier New" pitchFamily="49" charset="0"/>
                <a:cs typeface="Courier New" pitchFamily="49" charset="0"/>
              </a:rPr>
              <a:t>os.getcwd</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print ('*** new working directory:')</a:t>
            </a:r>
          </a:p>
          <a:p>
            <a:r>
              <a:rPr lang="en-US" sz="1200" dirty="0">
                <a:solidFill>
                  <a:schemeClr val="tx1"/>
                </a:solidFill>
                <a:latin typeface="Courier New" pitchFamily="49" charset="0"/>
                <a:cs typeface="Courier New" pitchFamily="49" charset="0"/>
              </a:rPr>
              <a:t>    print (</a:t>
            </a:r>
            <a:r>
              <a:rPr lang="en-US" sz="1200" dirty="0" err="1">
                <a:solidFill>
                  <a:schemeClr val="tx1"/>
                </a:solidFill>
                <a:latin typeface="Courier New" pitchFamily="49" charset="0"/>
                <a:cs typeface="Courier New" pitchFamily="49" charset="0"/>
              </a:rPr>
              <a:t>cwd</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print ('*** original directory listing:')</a:t>
            </a:r>
          </a:p>
          <a:p>
            <a:r>
              <a:rPr lang="en-US" sz="1200" dirty="0">
                <a:solidFill>
                  <a:schemeClr val="tx1"/>
                </a:solidFill>
                <a:latin typeface="Courier New" pitchFamily="49" charset="0"/>
                <a:cs typeface="Courier New" pitchFamily="49" charset="0"/>
              </a:rPr>
              <a:t>    print (</a:t>
            </a:r>
            <a:r>
              <a:rPr lang="en-US" sz="1200" dirty="0" err="1">
                <a:solidFill>
                  <a:schemeClr val="tx1"/>
                </a:solidFill>
                <a:latin typeface="Courier New" pitchFamily="49" charset="0"/>
                <a:cs typeface="Courier New" pitchFamily="49" charset="0"/>
              </a:rPr>
              <a:t>os.listdir</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cwd</a:t>
            </a:r>
            <a:r>
              <a:rPr lang="en-US" sz="1200" dirty="0">
                <a:solidFill>
                  <a:schemeClr val="tx1"/>
                </a:solidFill>
                <a:latin typeface="Courier New" pitchFamily="49" charset="0"/>
                <a:cs typeface="Courier New" pitchFamily="49" charset="0"/>
              </a:rPr>
              <a:t>))</a:t>
            </a:r>
          </a:p>
          <a:p>
            <a:endParaRPr lang="en-US" sz="1200" dirty="0">
              <a:solidFill>
                <a:srgbClr val="FF0000"/>
              </a:solidFill>
              <a:latin typeface="Courier New" pitchFamily="49" charset="0"/>
              <a:cs typeface="Courier New" pitchFamily="49" charset="0"/>
            </a:endParaRPr>
          </a:p>
          <a:p>
            <a:r>
              <a:rPr lang="en-US" sz="1200" dirty="0">
                <a:solidFill>
                  <a:srgbClr val="FF0000"/>
                </a:solidFill>
                <a:latin typeface="Courier New" pitchFamily="49" charset="0"/>
                <a:cs typeface="Courier New" pitchFamily="49" charset="0"/>
              </a:rPr>
              <a:t>    </a:t>
            </a:r>
            <a:endParaRPr lang="en-US" sz="1200" dirty="0">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2362200" y="1828800"/>
            <a:ext cx="7391400" cy="415498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sz="1200" dirty="0">
              <a:solidFill>
                <a:srgbClr val="FF0000"/>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print ('*** creating test file...')</a:t>
            </a:r>
          </a:p>
          <a:p>
            <a:r>
              <a:rPr lang="en-US" sz="1200" dirty="0">
                <a:solidFill>
                  <a:schemeClr val="tx1"/>
                </a:solidFill>
                <a:latin typeface="Courier New" pitchFamily="49" charset="0"/>
                <a:cs typeface="Courier New" pitchFamily="49" charset="0"/>
              </a:rPr>
              <a:t>    file = open('test', 'w')</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file.write</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foo</a:t>
            </a:r>
            <a:r>
              <a:rPr lang="en-US" sz="1200" dirty="0">
                <a:solidFill>
                  <a:schemeClr val="tx1"/>
                </a:solidFill>
                <a:latin typeface="Courier New" pitchFamily="49" charset="0"/>
                <a:cs typeface="Courier New" pitchFamily="49" charset="0"/>
              </a:rPr>
              <a:t>\n')</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file.write</a:t>
            </a:r>
            <a:r>
              <a:rPr lang="en-US" sz="1200" dirty="0">
                <a:solidFill>
                  <a:schemeClr val="tx1"/>
                </a:solidFill>
                <a:latin typeface="Courier New" pitchFamily="49" charset="0"/>
                <a:cs typeface="Courier New" pitchFamily="49" charset="0"/>
              </a:rPr>
              <a:t>('bar\n')</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file.close</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print ('*** updated directory listing:')</a:t>
            </a:r>
          </a:p>
          <a:p>
            <a:r>
              <a:rPr lang="en-US" sz="1200" dirty="0">
                <a:solidFill>
                  <a:schemeClr val="tx1"/>
                </a:solidFill>
                <a:latin typeface="Courier New" pitchFamily="49" charset="0"/>
                <a:cs typeface="Courier New" pitchFamily="49" charset="0"/>
              </a:rPr>
              <a:t>    print (</a:t>
            </a:r>
            <a:r>
              <a:rPr lang="en-US" sz="1200" dirty="0" err="1">
                <a:solidFill>
                  <a:schemeClr val="tx1"/>
                </a:solidFill>
                <a:latin typeface="Courier New" pitchFamily="49" charset="0"/>
                <a:cs typeface="Courier New" pitchFamily="49" charset="0"/>
              </a:rPr>
              <a:t>os.listdir</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cwd</a:t>
            </a:r>
            <a:r>
              <a:rPr lang="en-US" sz="1200" dirty="0">
                <a:solidFill>
                  <a:schemeClr val="tx1"/>
                </a:solidFill>
                <a:latin typeface="Courier New" pitchFamily="49" charset="0"/>
                <a:cs typeface="Courier New" pitchFamily="49" charset="0"/>
              </a:rPr>
              <a:t>))</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    print ("*** renaming 'test' to 'filetest.txt'")</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os.rename</a:t>
            </a:r>
            <a:r>
              <a:rPr lang="en-US" sz="1200" dirty="0">
                <a:solidFill>
                  <a:schemeClr val="tx1"/>
                </a:solidFill>
                <a:latin typeface="Courier New" pitchFamily="49" charset="0"/>
                <a:cs typeface="Courier New" pitchFamily="49" charset="0"/>
              </a:rPr>
              <a:t>('test', 'filetest.txt')</a:t>
            </a:r>
          </a:p>
          <a:p>
            <a:r>
              <a:rPr lang="en-US" sz="1200" dirty="0">
                <a:solidFill>
                  <a:schemeClr val="tx1"/>
                </a:solidFill>
                <a:latin typeface="Courier New" pitchFamily="49" charset="0"/>
                <a:cs typeface="Courier New" pitchFamily="49" charset="0"/>
              </a:rPr>
              <a:t>    print ('*** updated directory listing:')</a:t>
            </a:r>
          </a:p>
          <a:p>
            <a:r>
              <a:rPr lang="en-US" sz="1200" dirty="0">
                <a:solidFill>
                  <a:schemeClr val="tx1"/>
                </a:solidFill>
                <a:latin typeface="Courier New" pitchFamily="49" charset="0"/>
                <a:cs typeface="Courier New" pitchFamily="49" charset="0"/>
              </a:rPr>
              <a:t>    print (</a:t>
            </a:r>
            <a:r>
              <a:rPr lang="en-US" sz="1200" dirty="0" err="1">
                <a:solidFill>
                  <a:schemeClr val="tx1"/>
                </a:solidFill>
                <a:latin typeface="Courier New" pitchFamily="49" charset="0"/>
                <a:cs typeface="Courier New" pitchFamily="49" charset="0"/>
              </a:rPr>
              <a:t>os.listdir</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cwd</a:t>
            </a:r>
            <a:r>
              <a:rPr lang="en-US" sz="1200" dirty="0">
                <a:solidFill>
                  <a:schemeClr val="tx1"/>
                </a:solidFill>
                <a:latin typeface="Courier New" pitchFamily="49" charset="0"/>
                <a:cs typeface="Courier New" pitchFamily="49" charset="0"/>
              </a:rPr>
              <a:t>))</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    path = </a:t>
            </a:r>
            <a:r>
              <a:rPr lang="en-US" sz="1200" dirty="0" err="1">
                <a:solidFill>
                  <a:schemeClr val="tx1"/>
                </a:solidFill>
                <a:latin typeface="Courier New" pitchFamily="49" charset="0"/>
                <a:cs typeface="Courier New" pitchFamily="49" charset="0"/>
              </a:rPr>
              <a:t>os.path.join</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cwd</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os.listdir</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cwd</a:t>
            </a:r>
            <a:r>
              <a:rPr lang="en-US" sz="1200" dirty="0">
                <a:solidFill>
                  <a:schemeClr val="tx1"/>
                </a:solidFill>
                <a:latin typeface="Courier New" pitchFamily="49" charset="0"/>
                <a:cs typeface="Courier New" pitchFamily="49" charset="0"/>
              </a:rPr>
              <a:t>)[0])</a:t>
            </a:r>
          </a:p>
          <a:p>
            <a:r>
              <a:rPr lang="en-US" sz="1200" dirty="0">
                <a:solidFill>
                  <a:schemeClr val="tx1"/>
                </a:solidFill>
                <a:latin typeface="Courier New" pitchFamily="49" charset="0"/>
                <a:cs typeface="Courier New" pitchFamily="49" charset="0"/>
              </a:rPr>
              <a:t>    print ('*** full file pathname:')</a:t>
            </a:r>
          </a:p>
          <a:p>
            <a:r>
              <a:rPr lang="en-US" sz="1200" dirty="0">
                <a:solidFill>
                  <a:schemeClr val="tx1"/>
                </a:solidFill>
                <a:latin typeface="Courier New" pitchFamily="49" charset="0"/>
                <a:cs typeface="Courier New" pitchFamily="49" charset="0"/>
              </a:rPr>
              <a:t>    print (path)</a:t>
            </a:r>
          </a:p>
          <a:p>
            <a:r>
              <a:rPr lang="en-US" sz="1200" dirty="0">
                <a:solidFill>
                  <a:schemeClr val="tx1"/>
                </a:solidFill>
                <a:latin typeface="Courier New" pitchFamily="49" charset="0"/>
                <a:cs typeface="Courier New" pitchFamily="49" charset="0"/>
              </a:rPr>
              <a:t>    print ('*** (pathname, </a:t>
            </a:r>
            <a:r>
              <a:rPr lang="en-US" sz="1200" dirty="0" err="1">
                <a:solidFill>
                  <a:schemeClr val="tx1"/>
                </a:solidFill>
                <a:latin typeface="Courier New" pitchFamily="49" charset="0"/>
                <a:cs typeface="Courier New" pitchFamily="49" charset="0"/>
              </a:rPr>
              <a:t>basename</a:t>
            </a:r>
            <a:r>
              <a:rPr lang="en-US" sz="1200" dirty="0">
                <a:solidFill>
                  <a:schemeClr val="tx1"/>
                </a:solidFill>
                <a:latin typeface="Courier New" pitchFamily="49" charset="0"/>
                <a:cs typeface="Courier New" pitchFamily="49" charset="0"/>
              </a:rPr>
              <a:t>) == ')</a:t>
            </a:r>
          </a:p>
          <a:p>
            <a:r>
              <a:rPr lang="en-US" sz="1200" dirty="0">
                <a:solidFill>
                  <a:schemeClr val="tx1"/>
                </a:solidFill>
                <a:latin typeface="Courier New" pitchFamily="49" charset="0"/>
                <a:cs typeface="Courier New" pitchFamily="49" charset="0"/>
              </a:rPr>
              <a:t>    print (</a:t>
            </a:r>
            <a:r>
              <a:rPr lang="en-US" sz="1200" dirty="0" err="1">
                <a:solidFill>
                  <a:schemeClr val="tx1"/>
                </a:solidFill>
                <a:latin typeface="Courier New" pitchFamily="49" charset="0"/>
                <a:cs typeface="Courier New" pitchFamily="49" charset="0"/>
              </a:rPr>
              <a:t>os.path.split</a:t>
            </a:r>
            <a:r>
              <a:rPr lang="en-US" sz="1200" dirty="0">
                <a:solidFill>
                  <a:schemeClr val="tx1"/>
                </a:solidFill>
                <a:latin typeface="Courier New" pitchFamily="49" charset="0"/>
                <a:cs typeface="Courier New" pitchFamily="49" charset="0"/>
              </a:rPr>
              <a:t>(path))</a:t>
            </a:r>
          </a:p>
          <a:p>
            <a:r>
              <a:rPr lang="en-US" sz="1200" dirty="0">
                <a:solidFill>
                  <a:schemeClr val="tx1"/>
                </a:solidFill>
                <a:latin typeface="Courier New" pitchFamily="49" charset="0"/>
                <a:cs typeface="Courier New" pitchFamily="49" charset="0"/>
              </a:rPr>
              <a:t>    print ('*** (filename, extension) == ')</a:t>
            </a:r>
          </a:p>
          <a:p>
            <a:r>
              <a:rPr lang="en-US" sz="1200" dirty="0">
                <a:solidFill>
                  <a:schemeClr val="tx1"/>
                </a:solidFill>
                <a:latin typeface="Courier New" pitchFamily="49" charset="0"/>
                <a:cs typeface="Courier New" pitchFamily="49" charset="0"/>
              </a:rPr>
              <a:t>    print (</a:t>
            </a:r>
            <a:r>
              <a:rPr lang="en-US" sz="1200" dirty="0" err="1">
                <a:solidFill>
                  <a:schemeClr val="tx1"/>
                </a:solidFill>
                <a:latin typeface="Courier New" pitchFamily="49" charset="0"/>
                <a:cs typeface="Courier New" pitchFamily="49" charset="0"/>
              </a:rPr>
              <a:t>os.path.splitext</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os.path.basename</a:t>
            </a:r>
            <a:r>
              <a:rPr lang="en-US" sz="1200" dirty="0">
                <a:solidFill>
                  <a:schemeClr val="tx1"/>
                </a:solidFill>
                <a:latin typeface="Courier New" pitchFamily="49" charset="0"/>
                <a:cs typeface="Courier New" pitchFamily="49" charset="0"/>
              </a:rPr>
              <a:t>(path)))</a:t>
            </a:r>
            <a:endParaRPr lang="en-US" sz="1200" dirty="0">
              <a:solidFill>
                <a:srgbClr val="FF0000"/>
              </a:solidFill>
              <a:latin typeface="Courier New" pitchFamily="49" charset="0"/>
              <a:cs typeface="Courier New" pitchFamily="49" charset="0"/>
            </a:endParaRPr>
          </a:p>
          <a:p>
            <a:r>
              <a:rPr lang="en-US" sz="1200" dirty="0">
                <a:solidFill>
                  <a:srgbClr val="FF0000"/>
                </a:solidFill>
                <a:latin typeface="Courier New" pitchFamily="49" charset="0"/>
                <a:cs typeface="Courier New" pitchFamily="49" charset="0"/>
              </a:rPr>
              <a:t>    </a:t>
            </a:r>
            <a:endParaRPr lang="en-US" sz="1200" dirty="0">
              <a:latin typeface="Courier New" pitchFamily="49" charset="0"/>
              <a:cs typeface="Courier New" pitchFamily="49" charset="0"/>
            </a:endParaRPr>
          </a:p>
        </p:txBody>
      </p:sp>
      <p:sp>
        <p:nvSpPr>
          <p:cNvPr id="5" name="Rounded Rectangle 4"/>
          <p:cNvSpPr/>
          <p:nvPr/>
        </p:nvSpPr>
        <p:spPr>
          <a:xfrm>
            <a:off x="7391400" y="4724400"/>
            <a:ext cx="2819400" cy="1524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t>Common path name manipulation functions:</a:t>
            </a:r>
          </a:p>
          <a:p>
            <a:r>
              <a:rPr lang="en-US" b="1" dirty="0"/>
              <a:t>split</a:t>
            </a:r>
          </a:p>
          <a:p>
            <a:r>
              <a:rPr lang="en-US" b="1" dirty="0" err="1"/>
              <a:t>splitext</a:t>
            </a:r>
            <a:endParaRPr lang="en-US" b="1" dirty="0"/>
          </a:p>
          <a:p>
            <a:r>
              <a:rPr lang="en-US" b="1" dirty="0"/>
              <a:t>join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2286000" y="1905000"/>
            <a:ext cx="7391400" cy="304698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    print ('*** displaying file contents:')</a:t>
            </a:r>
          </a:p>
          <a:p>
            <a:r>
              <a:rPr lang="en-US" sz="1200" dirty="0">
                <a:solidFill>
                  <a:schemeClr val="tx1"/>
                </a:solidFill>
                <a:latin typeface="Courier New" pitchFamily="49" charset="0"/>
                <a:cs typeface="Courier New" pitchFamily="49" charset="0"/>
              </a:rPr>
              <a:t>    file = open(path)</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allLines</a:t>
            </a:r>
            <a:r>
              <a:rPr lang="en-US" sz="1200" dirty="0">
                <a:solidFill>
                  <a:schemeClr val="tx1"/>
                </a:solidFill>
                <a:latin typeface="Courier New" pitchFamily="49" charset="0"/>
                <a:cs typeface="Courier New" pitchFamily="49" charset="0"/>
              </a:rPr>
              <a:t> = </a:t>
            </a:r>
            <a:r>
              <a:rPr lang="en-US" sz="1200" dirty="0" err="1">
                <a:solidFill>
                  <a:schemeClr val="tx1"/>
                </a:solidFill>
                <a:latin typeface="Courier New" pitchFamily="49" charset="0"/>
                <a:cs typeface="Courier New" pitchFamily="49" charset="0"/>
              </a:rPr>
              <a:t>file.readlines</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file.close</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for </a:t>
            </a:r>
            <a:r>
              <a:rPr lang="en-US" sz="1200" dirty="0" err="1">
                <a:solidFill>
                  <a:schemeClr val="tx1"/>
                </a:solidFill>
                <a:latin typeface="Courier New" pitchFamily="49" charset="0"/>
                <a:cs typeface="Courier New" pitchFamily="49" charset="0"/>
              </a:rPr>
              <a:t>eachLine</a:t>
            </a:r>
            <a:r>
              <a:rPr lang="en-US" sz="1200" dirty="0">
                <a:solidFill>
                  <a:schemeClr val="tx1"/>
                </a:solidFill>
                <a:latin typeface="Courier New" pitchFamily="49" charset="0"/>
                <a:cs typeface="Courier New" pitchFamily="49" charset="0"/>
              </a:rPr>
              <a:t> in </a:t>
            </a:r>
            <a:r>
              <a:rPr lang="en-US" sz="1200" dirty="0" err="1">
                <a:solidFill>
                  <a:schemeClr val="tx1"/>
                </a:solidFill>
                <a:latin typeface="Courier New" pitchFamily="49" charset="0"/>
                <a:cs typeface="Courier New" pitchFamily="49" charset="0"/>
              </a:rPr>
              <a:t>allLines</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print (</a:t>
            </a:r>
            <a:r>
              <a:rPr lang="en-US" sz="1200" dirty="0" err="1">
                <a:solidFill>
                  <a:schemeClr val="tx1"/>
                </a:solidFill>
                <a:latin typeface="Courier New" pitchFamily="49" charset="0"/>
                <a:cs typeface="Courier New" pitchFamily="49" charset="0"/>
              </a:rPr>
              <a:t>eachLine</a:t>
            </a:r>
            <a:r>
              <a:rPr lang="en-US" sz="1200" dirty="0">
                <a:solidFill>
                  <a:schemeClr val="tx1"/>
                </a:solidFill>
                <a:latin typeface="Courier New" pitchFamily="49" charset="0"/>
                <a:cs typeface="Courier New" pitchFamily="49" charset="0"/>
              </a:rPr>
              <a:t>)</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    print ('*** deleting test file')</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os.remove</a:t>
            </a:r>
            <a:r>
              <a:rPr lang="en-US" sz="1200" dirty="0">
                <a:solidFill>
                  <a:schemeClr val="tx1"/>
                </a:solidFill>
                <a:latin typeface="Courier New" pitchFamily="49" charset="0"/>
                <a:cs typeface="Courier New" pitchFamily="49" charset="0"/>
              </a:rPr>
              <a:t>(path)</a:t>
            </a:r>
          </a:p>
          <a:p>
            <a:r>
              <a:rPr lang="en-US" sz="1200" dirty="0">
                <a:solidFill>
                  <a:schemeClr val="tx1"/>
                </a:solidFill>
                <a:latin typeface="Courier New" pitchFamily="49" charset="0"/>
                <a:cs typeface="Courier New" pitchFamily="49" charset="0"/>
              </a:rPr>
              <a:t>    print ('*** updated directory listing:')</a:t>
            </a:r>
          </a:p>
          <a:p>
            <a:r>
              <a:rPr lang="en-US" sz="1200" dirty="0">
                <a:solidFill>
                  <a:schemeClr val="tx1"/>
                </a:solidFill>
                <a:latin typeface="Courier New" pitchFamily="49" charset="0"/>
                <a:cs typeface="Courier New" pitchFamily="49" charset="0"/>
              </a:rPr>
              <a:t>    print (</a:t>
            </a:r>
            <a:r>
              <a:rPr lang="en-US" sz="1200" dirty="0" err="1">
                <a:solidFill>
                  <a:schemeClr val="tx1"/>
                </a:solidFill>
                <a:latin typeface="Courier New" pitchFamily="49" charset="0"/>
                <a:cs typeface="Courier New" pitchFamily="49" charset="0"/>
              </a:rPr>
              <a:t>os.listdir</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cwd</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os.chdir</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os.pardir</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print ('*** deleting test directory')</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os.rmdir</a:t>
            </a:r>
            <a:r>
              <a:rPr lang="en-US" sz="1200" dirty="0">
                <a:solidFill>
                  <a:schemeClr val="tx1"/>
                </a:solidFill>
                <a:latin typeface="Courier New" pitchFamily="49" charset="0"/>
                <a:cs typeface="Courier New" pitchFamily="49" charset="0"/>
              </a:rPr>
              <a:t>('example')</a:t>
            </a:r>
          </a:p>
          <a:p>
            <a:r>
              <a:rPr lang="en-US" sz="1200" dirty="0">
                <a:solidFill>
                  <a:schemeClr val="tx1"/>
                </a:solidFill>
                <a:latin typeface="Courier New" pitchFamily="49" charset="0"/>
                <a:cs typeface="Courier New" pitchFamily="49" charset="0"/>
              </a:rPr>
              <a:t>    print ('*** DONE')</a:t>
            </a:r>
          </a:p>
          <a:p>
            <a:r>
              <a:rPr lang="en-US" sz="1200" dirty="0">
                <a:solidFill>
                  <a:srgbClr val="FF0000"/>
                </a:solidFill>
                <a:latin typeface="Courier New" pitchFamily="49" charset="0"/>
                <a:cs typeface="Courier New" pitchFamily="49" charset="0"/>
              </a:rPr>
              <a:t>    </a:t>
            </a:r>
            <a:endParaRPr lang="en-US" sz="1200" dirty="0">
              <a:latin typeface="Courier New" pitchFamily="49" charset="0"/>
              <a:cs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Output</a:t>
            </a:r>
          </a:p>
        </p:txBody>
      </p:sp>
      <p:sp>
        <p:nvSpPr>
          <p:cNvPr id="3" name="TextBox 2"/>
          <p:cNvSpPr txBox="1"/>
          <p:nvPr/>
        </p:nvSpPr>
        <p:spPr>
          <a:xfrm>
            <a:off x="2362200" y="1295400"/>
            <a:ext cx="7391400" cy="5410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 &gt;&gt;&gt; </a:t>
            </a:r>
          </a:p>
          <a:p>
            <a:r>
              <a:rPr lang="en-US" sz="1200" dirty="0">
                <a:solidFill>
                  <a:schemeClr val="tx1"/>
                </a:solidFill>
                <a:latin typeface="Courier New" pitchFamily="49" charset="0"/>
                <a:cs typeface="Courier New" pitchFamily="49" charset="0"/>
              </a:rPr>
              <a:t>no temp directory available</a:t>
            </a:r>
          </a:p>
          <a:p>
            <a:r>
              <a:rPr lang="en-US" sz="1200" dirty="0">
                <a:solidFill>
                  <a:schemeClr val="tx1"/>
                </a:solidFill>
                <a:latin typeface="Courier New" pitchFamily="49" charset="0"/>
                <a:cs typeface="Courier New" pitchFamily="49" charset="0"/>
              </a:rPr>
              <a:t>*** current temporary directory</a:t>
            </a:r>
          </a:p>
          <a:p>
            <a:r>
              <a:rPr lang="en-US" sz="1200" dirty="0">
                <a:solidFill>
                  <a:schemeClr val="tx1"/>
                </a:solidFill>
                <a:latin typeface="Courier New" pitchFamily="49" charset="0"/>
                <a:cs typeface="Courier New" pitchFamily="49" charset="0"/>
              </a:rPr>
              <a:t>E:\WINDOWS\Temp</a:t>
            </a:r>
          </a:p>
          <a:p>
            <a:r>
              <a:rPr lang="en-US" sz="1200" dirty="0">
                <a:solidFill>
                  <a:schemeClr val="tx1"/>
                </a:solidFill>
                <a:latin typeface="Courier New" pitchFamily="49" charset="0"/>
                <a:cs typeface="Courier New" pitchFamily="49" charset="0"/>
              </a:rPr>
              <a:t>*** creating example directory...</a:t>
            </a:r>
          </a:p>
          <a:p>
            <a:r>
              <a:rPr lang="en-US" sz="1200" dirty="0">
                <a:solidFill>
                  <a:schemeClr val="tx1"/>
                </a:solidFill>
                <a:latin typeface="Courier New" pitchFamily="49" charset="0"/>
                <a:cs typeface="Courier New" pitchFamily="49" charset="0"/>
              </a:rPr>
              <a:t>*** new working directory:</a:t>
            </a:r>
          </a:p>
          <a:p>
            <a:r>
              <a:rPr lang="en-US" sz="1200" dirty="0">
                <a:solidFill>
                  <a:schemeClr val="tx1"/>
                </a:solidFill>
                <a:latin typeface="Courier New" pitchFamily="49" charset="0"/>
                <a:cs typeface="Courier New" pitchFamily="49" charset="0"/>
              </a:rPr>
              <a:t>E:\WINDOWS\Temp\example</a:t>
            </a:r>
          </a:p>
          <a:p>
            <a:r>
              <a:rPr lang="en-US" sz="1200" dirty="0">
                <a:solidFill>
                  <a:schemeClr val="tx1"/>
                </a:solidFill>
                <a:latin typeface="Courier New" pitchFamily="49" charset="0"/>
                <a:cs typeface="Courier New" pitchFamily="49" charset="0"/>
              </a:rPr>
              <a:t>*** original directory listing:</a:t>
            </a:r>
          </a:p>
          <a:p>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creating test file...</a:t>
            </a:r>
          </a:p>
          <a:p>
            <a:r>
              <a:rPr lang="en-US" sz="1200" dirty="0">
                <a:solidFill>
                  <a:schemeClr val="tx1"/>
                </a:solidFill>
                <a:latin typeface="Courier New" pitchFamily="49" charset="0"/>
                <a:cs typeface="Courier New" pitchFamily="49" charset="0"/>
              </a:rPr>
              <a:t>*** updated directory listing:</a:t>
            </a:r>
          </a:p>
          <a:p>
            <a:r>
              <a:rPr lang="en-US" sz="1200" dirty="0">
                <a:solidFill>
                  <a:schemeClr val="tx1"/>
                </a:solidFill>
                <a:latin typeface="Courier New" pitchFamily="49" charset="0"/>
                <a:cs typeface="Courier New" pitchFamily="49" charset="0"/>
              </a:rPr>
              <a:t>['test']</a:t>
            </a:r>
          </a:p>
          <a:p>
            <a:r>
              <a:rPr lang="en-US" sz="1200" dirty="0">
                <a:solidFill>
                  <a:schemeClr val="tx1"/>
                </a:solidFill>
                <a:latin typeface="Courier New" pitchFamily="49" charset="0"/>
                <a:cs typeface="Courier New" pitchFamily="49" charset="0"/>
              </a:rPr>
              <a:t>*** renaming 'test' to 'filetest.txt'</a:t>
            </a:r>
          </a:p>
          <a:p>
            <a:r>
              <a:rPr lang="en-US" sz="1200" dirty="0">
                <a:solidFill>
                  <a:schemeClr val="tx1"/>
                </a:solidFill>
                <a:latin typeface="Courier New" pitchFamily="49" charset="0"/>
                <a:cs typeface="Courier New" pitchFamily="49" charset="0"/>
              </a:rPr>
              <a:t>*** updated directory listing:</a:t>
            </a:r>
          </a:p>
          <a:p>
            <a:r>
              <a:rPr lang="en-US" sz="1200" dirty="0">
                <a:solidFill>
                  <a:schemeClr val="tx1"/>
                </a:solidFill>
                <a:latin typeface="Courier New" pitchFamily="49" charset="0"/>
                <a:cs typeface="Courier New" pitchFamily="49" charset="0"/>
              </a:rPr>
              <a:t>['filetest.txt']</a:t>
            </a:r>
          </a:p>
          <a:p>
            <a:r>
              <a:rPr lang="en-US" sz="1200" dirty="0">
                <a:solidFill>
                  <a:schemeClr val="tx1"/>
                </a:solidFill>
                <a:latin typeface="Courier New" pitchFamily="49" charset="0"/>
                <a:cs typeface="Courier New" pitchFamily="49" charset="0"/>
              </a:rPr>
              <a:t>*** full file pathname:</a:t>
            </a:r>
          </a:p>
          <a:p>
            <a:r>
              <a:rPr lang="en-US" sz="1200" dirty="0">
                <a:solidFill>
                  <a:schemeClr val="tx1"/>
                </a:solidFill>
                <a:latin typeface="Courier New" pitchFamily="49" charset="0"/>
                <a:cs typeface="Courier New" pitchFamily="49" charset="0"/>
              </a:rPr>
              <a:t>E:\WINDOWS\Temp\example\filetest.txt</a:t>
            </a:r>
          </a:p>
          <a:p>
            <a:r>
              <a:rPr lang="en-US" sz="1200" dirty="0">
                <a:solidFill>
                  <a:schemeClr val="tx1"/>
                </a:solidFill>
                <a:latin typeface="Courier New" pitchFamily="49" charset="0"/>
                <a:cs typeface="Courier New" pitchFamily="49" charset="0"/>
              </a:rPr>
              <a:t>*** (pathname, </a:t>
            </a:r>
            <a:r>
              <a:rPr lang="en-US" sz="1200" dirty="0" err="1">
                <a:solidFill>
                  <a:schemeClr val="tx1"/>
                </a:solidFill>
                <a:latin typeface="Courier New" pitchFamily="49" charset="0"/>
                <a:cs typeface="Courier New" pitchFamily="49" charset="0"/>
              </a:rPr>
              <a:t>basename</a:t>
            </a:r>
            <a:r>
              <a:rPr lang="en-US" sz="1200" dirty="0">
                <a:solidFill>
                  <a:schemeClr val="tx1"/>
                </a:solidFill>
                <a:latin typeface="Courier New" pitchFamily="49" charset="0"/>
                <a:cs typeface="Courier New" pitchFamily="49" charset="0"/>
              </a:rPr>
              <a:t>) == </a:t>
            </a:r>
          </a:p>
          <a:p>
            <a:r>
              <a:rPr lang="en-US" sz="1200" dirty="0">
                <a:solidFill>
                  <a:schemeClr val="tx1"/>
                </a:solidFill>
                <a:latin typeface="Courier New" pitchFamily="49" charset="0"/>
                <a:cs typeface="Courier New" pitchFamily="49" charset="0"/>
              </a:rPr>
              <a:t>('E:\\WINDOWS\\Temp\\example', 'filetest.txt')</a:t>
            </a:r>
          </a:p>
          <a:p>
            <a:r>
              <a:rPr lang="en-US" sz="1200" dirty="0">
                <a:solidFill>
                  <a:schemeClr val="tx1"/>
                </a:solidFill>
                <a:latin typeface="Courier New" pitchFamily="49" charset="0"/>
                <a:cs typeface="Courier New" pitchFamily="49" charset="0"/>
              </a:rPr>
              <a:t>*** (filename, extension) == </a:t>
            </a:r>
          </a:p>
          <a:p>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filetest</a:t>
            </a:r>
            <a:r>
              <a:rPr lang="en-US" sz="1200" dirty="0">
                <a:solidFill>
                  <a:schemeClr val="tx1"/>
                </a:solidFill>
                <a:latin typeface="Courier New" pitchFamily="49" charset="0"/>
                <a:cs typeface="Courier New" pitchFamily="49" charset="0"/>
              </a:rPr>
              <a:t>', '.txt')</a:t>
            </a:r>
          </a:p>
          <a:p>
            <a:r>
              <a:rPr lang="en-US" sz="1200" dirty="0">
                <a:solidFill>
                  <a:schemeClr val="tx1"/>
                </a:solidFill>
                <a:latin typeface="Courier New" pitchFamily="49" charset="0"/>
                <a:cs typeface="Courier New" pitchFamily="49" charset="0"/>
              </a:rPr>
              <a:t>*** displaying file contents:</a:t>
            </a:r>
          </a:p>
          <a:p>
            <a:r>
              <a:rPr lang="en-US" sz="1200" dirty="0" err="1">
                <a:solidFill>
                  <a:schemeClr val="tx1"/>
                </a:solidFill>
                <a:latin typeface="Courier New" pitchFamily="49" charset="0"/>
                <a:cs typeface="Courier New" pitchFamily="49" charset="0"/>
              </a:rPr>
              <a:t>foo</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bar</a:t>
            </a:r>
          </a:p>
          <a:p>
            <a:r>
              <a:rPr lang="en-US" sz="1200" dirty="0">
                <a:solidFill>
                  <a:schemeClr val="tx1"/>
                </a:solidFill>
                <a:latin typeface="Courier New" pitchFamily="49" charset="0"/>
                <a:cs typeface="Courier New" pitchFamily="49" charset="0"/>
              </a:rPr>
              <a:t>*** deleting test file</a:t>
            </a:r>
          </a:p>
          <a:p>
            <a:r>
              <a:rPr lang="en-US" sz="1200" dirty="0">
                <a:solidFill>
                  <a:schemeClr val="tx1"/>
                </a:solidFill>
                <a:latin typeface="Courier New" pitchFamily="49" charset="0"/>
                <a:cs typeface="Courier New" pitchFamily="49" charset="0"/>
              </a:rPr>
              <a:t>*** updated directory listing:</a:t>
            </a:r>
          </a:p>
          <a:p>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 deleting test directory</a:t>
            </a:r>
          </a:p>
          <a:p>
            <a:r>
              <a:rPr lang="en-US" sz="1200" dirty="0">
                <a:solidFill>
                  <a:schemeClr val="tx1"/>
                </a:solidFill>
                <a:latin typeface="Courier New" pitchFamily="49" charset="0"/>
                <a:cs typeface="Courier New" pitchFamily="49" charset="0"/>
              </a:rPr>
              <a:t>*** DONE</a:t>
            </a:r>
          </a:p>
        </p:txBody>
      </p:sp>
      <p:pic>
        <p:nvPicPr>
          <p:cNvPr id="4" name="Picture 3" descr="ospath_demo.py"/>
          <p:cNvPicPr>
            <a:picLocks noChangeAspect="1"/>
          </p:cNvPicPr>
          <p:nvPr/>
        </p:nvPicPr>
        <p:blipFill>
          <a:blip r:embed="rId2"/>
          <a:stretch>
            <a:fillRect/>
          </a:stretch>
        </p:blipFill>
        <p:spPr>
          <a:xfrm>
            <a:off x="6324601" y="1506284"/>
            <a:ext cx="3999353" cy="2989517"/>
          </a:xfrm>
          <a:prstGeom prst="rect">
            <a:avLst/>
          </a:prstGeom>
        </p:spPr>
      </p:pic>
      <p:sp>
        <p:nvSpPr>
          <p:cNvPr id="5" name="Rounded Rectangle 4"/>
          <p:cNvSpPr/>
          <p:nvPr/>
        </p:nvSpPr>
        <p:spPr>
          <a:xfrm>
            <a:off x="8001000" y="4648200"/>
            <a:ext cx="2286000" cy="304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Snap before deleting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5888-82F0-4965-ABBA-3255C4193D27}"/>
              </a:ext>
            </a:extLst>
          </p:cNvPr>
          <p:cNvSpPr>
            <a:spLocks noGrp="1"/>
          </p:cNvSpPr>
          <p:nvPr>
            <p:ph type="title"/>
          </p:nvPr>
        </p:nvSpPr>
        <p:spPr/>
        <p:txBody>
          <a:bodyPr/>
          <a:lstStyle/>
          <a:p>
            <a:r>
              <a:rPr lang="en-IN" dirty="0"/>
              <a:t>The </a:t>
            </a:r>
            <a:r>
              <a:rPr lang="en-IN" b="1" dirty="0" err="1"/>
              <a:t>shutil</a:t>
            </a:r>
            <a:r>
              <a:rPr lang="en-IN" dirty="0"/>
              <a:t> Module</a:t>
            </a:r>
          </a:p>
        </p:txBody>
      </p:sp>
      <p:sp>
        <p:nvSpPr>
          <p:cNvPr id="3" name="Content Placeholder 2">
            <a:extLst>
              <a:ext uri="{FF2B5EF4-FFF2-40B4-BE49-F238E27FC236}">
                <a16:creationId xmlns:a16="http://schemas.microsoft.com/office/drawing/2014/main" id="{E63AE1F7-31FB-43D3-9B43-ABC623DF035A}"/>
              </a:ext>
            </a:extLst>
          </p:cNvPr>
          <p:cNvSpPr>
            <a:spLocks noGrp="1"/>
          </p:cNvSpPr>
          <p:nvPr>
            <p:ph idx="1"/>
          </p:nvPr>
        </p:nvSpPr>
        <p:spPr/>
        <p:txBody>
          <a:bodyPr/>
          <a:lstStyle/>
          <a:p>
            <a:r>
              <a:rPr lang="en-US" dirty="0"/>
              <a:t>The </a:t>
            </a:r>
            <a:r>
              <a:rPr lang="en-US" dirty="0" err="1"/>
              <a:t>shutil</a:t>
            </a:r>
            <a:r>
              <a:rPr lang="en-US" dirty="0"/>
              <a:t> module offers a number of high-level operations on files and collections of files. </a:t>
            </a:r>
          </a:p>
          <a:p>
            <a:r>
              <a:rPr lang="en-US" dirty="0"/>
              <a:t>In particular, functions are provided which support file copying and removal. </a:t>
            </a:r>
          </a:p>
          <a:p>
            <a:r>
              <a:rPr lang="en-US" dirty="0"/>
              <a:t>For operations on individual files, see also the </a:t>
            </a:r>
            <a:r>
              <a:rPr lang="en-US" dirty="0" err="1"/>
              <a:t>os</a:t>
            </a:r>
            <a:r>
              <a:rPr lang="en-US" dirty="0"/>
              <a:t> module.</a:t>
            </a:r>
            <a:endParaRPr lang="en-IN" dirty="0"/>
          </a:p>
        </p:txBody>
      </p:sp>
    </p:spTree>
    <p:extLst>
      <p:ext uri="{BB962C8B-B14F-4D97-AF65-F5344CB8AC3E}">
        <p14:creationId xmlns:p14="http://schemas.microsoft.com/office/powerpoint/2010/main" val="3613646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Executing Non-Python Programs</a:t>
            </a:r>
          </a:p>
        </p:txBody>
      </p:sp>
      <p:sp>
        <p:nvSpPr>
          <p:cNvPr id="3" name="Content Placeholder 2"/>
          <p:cNvSpPr>
            <a:spLocks noGrp="1"/>
          </p:cNvSpPr>
          <p:nvPr>
            <p:ph idx="1"/>
          </p:nvPr>
        </p:nvSpPr>
        <p:spPr/>
        <p:txBody>
          <a:bodyPr>
            <a:normAutofit/>
          </a:bodyPr>
          <a:lstStyle/>
          <a:p>
            <a:r>
              <a:rPr lang="en-US" b="1" dirty="0" err="1"/>
              <a:t>os</a:t>
            </a:r>
            <a:r>
              <a:rPr lang="en-US" dirty="0"/>
              <a:t> module provides several functions to run non-python programs such as binary executables and shell scripts</a:t>
            </a:r>
          </a:p>
          <a:p>
            <a:r>
              <a:rPr lang="en-US" dirty="0"/>
              <a:t>All that is required is </a:t>
            </a:r>
          </a:p>
          <a:p>
            <a:pPr lvl="1"/>
            <a:r>
              <a:rPr lang="en-US" dirty="0"/>
              <a:t>A valid execution environment</a:t>
            </a:r>
          </a:p>
          <a:p>
            <a:pPr lvl="1"/>
            <a:r>
              <a:rPr lang="en-US" dirty="0"/>
              <a:t>Permissions to file access and execution</a:t>
            </a:r>
          </a:p>
          <a:p>
            <a:pPr lvl="1"/>
            <a:r>
              <a:rPr lang="en-US" dirty="0"/>
              <a:t>Shell scripts must be able to access their interpreters</a:t>
            </a:r>
          </a:p>
          <a:p>
            <a:pPr lvl="1"/>
            <a:r>
              <a:rPr lang="en-US" dirty="0"/>
              <a:t>Binaries must be accessible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98DA7-4AC2-4A14-87E9-0191A5BF900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D7C3ECC9-1AC6-4AE3-8E2D-FCDC31792428}"/>
              </a:ext>
            </a:extLst>
          </p:cNvPr>
          <p:cNvSpPr>
            <a:spLocks noGrp="1"/>
          </p:cNvSpPr>
          <p:nvPr>
            <p:ph idx="1"/>
          </p:nvPr>
        </p:nvSpPr>
        <p:spPr/>
        <p:txBody>
          <a:bodyPr>
            <a:normAutofit fontScale="85000" lnSpcReduction="20000"/>
          </a:bodyPr>
          <a:lstStyle/>
          <a:p>
            <a:r>
              <a:rPr lang="en-IN" dirty="0"/>
              <a:t>Special Modules</a:t>
            </a:r>
          </a:p>
          <a:p>
            <a:pPr lvl="1"/>
            <a:r>
              <a:rPr lang="en-IN" dirty="0"/>
              <a:t>sys</a:t>
            </a:r>
          </a:p>
          <a:p>
            <a:pPr lvl="1"/>
            <a:r>
              <a:rPr lang="en-IN" dirty="0" err="1"/>
              <a:t>argparse</a:t>
            </a:r>
            <a:endParaRPr lang="en-IN" dirty="0"/>
          </a:p>
          <a:p>
            <a:pPr lvl="1"/>
            <a:r>
              <a:rPr lang="en-IN" dirty="0" err="1"/>
              <a:t>os</a:t>
            </a:r>
            <a:r>
              <a:rPr lang="en-IN" dirty="0"/>
              <a:t> and </a:t>
            </a:r>
            <a:r>
              <a:rPr lang="en-IN" dirty="0" err="1"/>
              <a:t>os.path</a:t>
            </a:r>
            <a:endParaRPr lang="en-IN" dirty="0"/>
          </a:p>
          <a:p>
            <a:pPr lvl="1"/>
            <a:r>
              <a:rPr lang="en-IN" dirty="0"/>
              <a:t>subprocess</a:t>
            </a:r>
          </a:p>
          <a:p>
            <a:r>
              <a:rPr lang="en-IN" dirty="0"/>
              <a:t>Developing command line applications</a:t>
            </a:r>
          </a:p>
          <a:p>
            <a:r>
              <a:rPr lang="en-IN" dirty="0">
                <a:solidFill>
                  <a:srgbClr val="FF0000"/>
                </a:solidFill>
              </a:rPr>
              <a:t>Variable length arguments in functions</a:t>
            </a:r>
          </a:p>
          <a:p>
            <a:r>
              <a:rPr lang="en-IN" dirty="0"/>
              <a:t>Generators and Iterators</a:t>
            </a:r>
          </a:p>
          <a:p>
            <a:r>
              <a:rPr lang="en-IN" dirty="0"/>
              <a:t>Decorators and class Decorators</a:t>
            </a:r>
          </a:p>
          <a:p>
            <a:r>
              <a:rPr lang="en-IN" dirty="0">
                <a:solidFill>
                  <a:srgbClr val="FF0000"/>
                </a:solidFill>
              </a:rPr>
              <a:t>Composition</a:t>
            </a:r>
          </a:p>
          <a:p>
            <a:r>
              <a:rPr lang="en-IN" dirty="0">
                <a:solidFill>
                  <a:srgbClr val="FF0000"/>
                </a:solidFill>
              </a:rPr>
              <a:t>Delegation</a:t>
            </a:r>
          </a:p>
          <a:p>
            <a:r>
              <a:rPr lang="en-IN" dirty="0" err="1">
                <a:solidFill>
                  <a:srgbClr val="FF0000"/>
                </a:solidFill>
              </a:rPr>
              <a:t>Mixins</a:t>
            </a:r>
            <a:endParaRPr lang="en-IN" dirty="0">
              <a:solidFill>
                <a:srgbClr val="FF0000"/>
              </a:solidFill>
            </a:endParaRPr>
          </a:p>
          <a:p>
            <a:endParaRPr lang="en-IN" dirty="0">
              <a:solidFill>
                <a:srgbClr val="FF0000"/>
              </a:solidFill>
            </a:endParaRPr>
          </a:p>
          <a:p>
            <a:pPr lvl="1"/>
            <a:endParaRPr lang="en-IN" dirty="0"/>
          </a:p>
          <a:p>
            <a:pPr marL="457200" lvl="1" indent="0">
              <a:buNone/>
            </a:pPr>
            <a:endParaRPr lang="en-IN" dirty="0"/>
          </a:p>
          <a:p>
            <a:pPr lvl="1"/>
            <a:endParaRPr lang="en-IN" dirty="0"/>
          </a:p>
        </p:txBody>
      </p:sp>
    </p:spTree>
    <p:extLst>
      <p:ext uri="{BB962C8B-B14F-4D97-AF65-F5344CB8AC3E}">
        <p14:creationId xmlns:p14="http://schemas.microsoft.com/office/powerpoint/2010/main" val="3115062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dirty="0" err="1"/>
              <a:t>os</a:t>
            </a:r>
            <a:r>
              <a:rPr lang="en-US" sz="4000" dirty="0"/>
              <a:t> Module Functions for </a:t>
            </a:r>
            <a:br>
              <a:rPr lang="en-US" sz="4000" dirty="0"/>
            </a:br>
            <a:r>
              <a:rPr lang="en-US" sz="4000" dirty="0"/>
              <a:t>Running External Programs</a:t>
            </a:r>
          </a:p>
        </p:txBody>
      </p:sp>
      <p:graphicFrame>
        <p:nvGraphicFramePr>
          <p:cNvPr id="4" name="Table 3"/>
          <p:cNvGraphicFramePr>
            <a:graphicFrameLocks noGrp="1"/>
          </p:cNvGraphicFramePr>
          <p:nvPr>
            <p:extLst>
              <p:ext uri="{D42A27DB-BD31-4B8C-83A1-F6EECF244321}">
                <p14:modId xmlns:p14="http://schemas.microsoft.com/office/powerpoint/2010/main" val="4241491119"/>
              </p:ext>
            </p:extLst>
          </p:nvPr>
        </p:nvGraphicFramePr>
        <p:xfrm>
          <a:off x="2286000" y="1828800"/>
          <a:ext cx="7848600" cy="236982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pPr algn="l"/>
                      <a:r>
                        <a:rPr lang="en-US" dirty="0" err="1"/>
                        <a:t>os</a:t>
                      </a:r>
                      <a:r>
                        <a:rPr lang="en-US" dirty="0"/>
                        <a:t> Module Function</a:t>
                      </a:r>
                    </a:p>
                  </a:txBody>
                  <a:tcPr marL="47625" marR="47625" marT="47625" marB="47625"/>
                </a:tc>
                <a:tc>
                  <a:txBody>
                    <a:bodyPr/>
                    <a:lstStyle/>
                    <a:p>
                      <a:pPr algn="l"/>
                      <a:r>
                        <a:rPr lang="en-US" dirty="0"/>
                        <a:t>Description</a:t>
                      </a:r>
                    </a:p>
                  </a:txBody>
                  <a:tcPr marL="47625" marR="47625" marT="47625" marB="47625"/>
                </a:tc>
                <a:extLst>
                  <a:ext uri="{0D108BD9-81ED-4DB2-BD59-A6C34878D82A}">
                    <a16:rowId xmlns:a16="http://schemas.microsoft.com/office/drawing/2014/main" val="10000"/>
                  </a:ext>
                </a:extLst>
              </a:tr>
              <a:tr h="370840">
                <a:tc>
                  <a:txBody>
                    <a:bodyPr/>
                    <a:lstStyle/>
                    <a:p>
                      <a:pPr algn="l"/>
                      <a:r>
                        <a:rPr lang="en-US" sz="1400" dirty="0"/>
                        <a:t>system(</a:t>
                      </a:r>
                      <a:r>
                        <a:rPr lang="en-US" sz="1400" dirty="0" err="1"/>
                        <a:t>cmd</a:t>
                      </a:r>
                      <a:r>
                        <a:rPr lang="en-US" sz="1400" dirty="0"/>
                        <a:t>)</a:t>
                      </a:r>
                    </a:p>
                  </a:txBody>
                  <a:tcPr marL="47625" marR="47625" marT="47625" marB="47625"/>
                </a:tc>
                <a:tc>
                  <a:txBody>
                    <a:bodyPr/>
                    <a:lstStyle/>
                    <a:p>
                      <a:pPr algn="l"/>
                      <a:r>
                        <a:rPr lang="en-US" sz="1400"/>
                        <a:t>Execute program cmd given as string, wait for program completion, and return the exit code (on Windows, the exit code is always 0)</a:t>
                      </a:r>
                    </a:p>
                  </a:txBody>
                  <a:tcPr marL="47625" marR="47625" marT="47625" marB="47625"/>
                </a:tc>
                <a:extLst>
                  <a:ext uri="{0D108BD9-81ED-4DB2-BD59-A6C34878D82A}">
                    <a16:rowId xmlns:a16="http://schemas.microsoft.com/office/drawing/2014/main" val="10001"/>
                  </a:ext>
                </a:extLst>
              </a:tr>
              <a:tr h="370840">
                <a:tc>
                  <a:txBody>
                    <a:bodyPr/>
                    <a:lstStyle/>
                    <a:p>
                      <a:pPr algn="l"/>
                      <a:r>
                        <a:rPr lang="en-US" sz="1400" dirty="0"/>
                        <a:t>fork()</a:t>
                      </a:r>
                    </a:p>
                  </a:txBody>
                  <a:tcPr marL="47625" marR="47625" marT="47625" marB="47625"/>
                </a:tc>
                <a:tc>
                  <a:txBody>
                    <a:bodyPr/>
                    <a:lstStyle/>
                    <a:p>
                      <a:pPr algn="l"/>
                      <a:r>
                        <a:rPr lang="en-US" sz="1400" dirty="0"/>
                        <a:t>Create a child process that runs in parallel to the parent process [usually used with exec*()]; return twice... once for the parent and once for the child (Unix/Linux Only)</a:t>
                      </a:r>
                    </a:p>
                  </a:txBody>
                  <a:tcPr marL="47625" marR="47625" marT="47625" marB="47625"/>
                </a:tc>
                <a:extLst>
                  <a:ext uri="{0D108BD9-81ED-4DB2-BD59-A6C34878D82A}">
                    <a16:rowId xmlns:a16="http://schemas.microsoft.com/office/drawing/2014/main" val="10002"/>
                  </a:ext>
                </a:extLst>
              </a:tr>
              <a:tr h="370840">
                <a:tc>
                  <a:txBody>
                    <a:bodyPr/>
                    <a:lstStyle/>
                    <a:p>
                      <a:pPr algn="l"/>
                      <a:r>
                        <a:rPr lang="en-US" sz="1400" dirty="0" err="1"/>
                        <a:t>execl</a:t>
                      </a:r>
                      <a:r>
                        <a:rPr lang="en-US" sz="1400" dirty="0"/>
                        <a:t>(file, arg0, arg1, ...)</a:t>
                      </a:r>
                    </a:p>
                  </a:txBody>
                  <a:tcPr marL="47625" marR="47625" marT="47625" marB="47625"/>
                </a:tc>
                <a:tc>
                  <a:txBody>
                    <a:bodyPr/>
                    <a:lstStyle/>
                    <a:p>
                      <a:pPr algn="l"/>
                      <a:r>
                        <a:rPr lang="en-US" sz="1400"/>
                        <a:t>Execute file with argument list arg0, arg1, etc.</a:t>
                      </a:r>
                    </a:p>
                  </a:txBody>
                  <a:tcPr marL="47625" marR="47625" marT="47625" marB="47625"/>
                </a:tc>
                <a:extLst>
                  <a:ext uri="{0D108BD9-81ED-4DB2-BD59-A6C34878D82A}">
                    <a16:rowId xmlns:a16="http://schemas.microsoft.com/office/drawing/2014/main" val="10003"/>
                  </a:ext>
                </a:extLst>
              </a:tr>
              <a:tr h="370840">
                <a:tc>
                  <a:txBody>
                    <a:bodyPr/>
                    <a:lstStyle/>
                    <a:p>
                      <a:pPr algn="l"/>
                      <a:r>
                        <a:rPr lang="en-US" sz="1400" dirty="0" err="1"/>
                        <a:t>execv</a:t>
                      </a:r>
                      <a:r>
                        <a:rPr lang="en-US" sz="1400" dirty="0"/>
                        <a:t>(file, </a:t>
                      </a:r>
                      <a:r>
                        <a:rPr lang="en-US" sz="1400" dirty="0" err="1"/>
                        <a:t>arglist</a:t>
                      </a:r>
                      <a:r>
                        <a:rPr lang="en-US" sz="1400" dirty="0"/>
                        <a:t>)</a:t>
                      </a:r>
                    </a:p>
                  </a:txBody>
                  <a:tcPr marL="47625" marR="47625" marT="47625" marB="47625"/>
                </a:tc>
                <a:tc>
                  <a:txBody>
                    <a:bodyPr/>
                    <a:lstStyle/>
                    <a:p>
                      <a:pPr algn="l"/>
                      <a:r>
                        <a:rPr lang="en-US" sz="1400" dirty="0"/>
                        <a:t>Same as </a:t>
                      </a:r>
                      <a:r>
                        <a:rPr lang="en-US" sz="1400" dirty="0" err="1"/>
                        <a:t>execl</a:t>
                      </a:r>
                      <a:r>
                        <a:rPr lang="en-US" sz="1400" dirty="0"/>
                        <a:t>() except with argument vector (list or tuple) </a:t>
                      </a:r>
                      <a:r>
                        <a:rPr lang="en-US" sz="1400" dirty="0" err="1"/>
                        <a:t>arglist</a:t>
                      </a:r>
                      <a:endParaRPr lang="en-US" sz="1400" dirty="0"/>
                    </a:p>
                  </a:txBody>
                  <a:tcPr marL="47625" marR="47625" marT="47625" marB="47625"/>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a:t>
            </a:r>
            <a:r>
              <a:rPr lang="en-US" dirty="0" err="1"/>
              <a:t>os.system</a:t>
            </a:r>
            <a:r>
              <a:rPr lang="en-US" dirty="0"/>
              <a:t>()</a:t>
            </a:r>
          </a:p>
        </p:txBody>
      </p:sp>
      <p:pic>
        <p:nvPicPr>
          <p:cNvPr id="3" name="Picture 2" descr="osmodule_dir_command.PNG"/>
          <p:cNvPicPr>
            <a:picLocks noChangeAspect="1"/>
          </p:cNvPicPr>
          <p:nvPr/>
        </p:nvPicPr>
        <p:blipFill>
          <a:blip r:embed="rId2"/>
          <a:stretch>
            <a:fillRect/>
          </a:stretch>
        </p:blipFill>
        <p:spPr>
          <a:xfrm>
            <a:off x="2971801" y="1676401"/>
            <a:ext cx="6315075" cy="43148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Executable Object BIFs</a:t>
            </a:r>
          </a:p>
        </p:txBody>
      </p:sp>
      <p:graphicFrame>
        <p:nvGraphicFramePr>
          <p:cNvPr id="4" name="Table 3"/>
          <p:cNvGraphicFramePr>
            <a:graphicFrameLocks noGrp="1"/>
          </p:cNvGraphicFramePr>
          <p:nvPr/>
        </p:nvGraphicFramePr>
        <p:xfrm>
          <a:off x="2057400" y="1981200"/>
          <a:ext cx="8001000" cy="321691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p>
                      <a:pPr algn="l"/>
                      <a:r>
                        <a:rPr lang="en-US" sz="1400" dirty="0"/>
                        <a:t>Built-in Function or Statement</a:t>
                      </a:r>
                    </a:p>
                  </a:txBody>
                  <a:tcPr marL="47625" marR="47625" marT="47625" marB="47625"/>
                </a:tc>
                <a:tc>
                  <a:txBody>
                    <a:bodyPr/>
                    <a:lstStyle/>
                    <a:p>
                      <a:pPr algn="l"/>
                      <a:r>
                        <a:rPr lang="en-US" sz="1400" dirty="0"/>
                        <a:t>Description</a:t>
                      </a:r>
                    </a:p>
                  </a:txBody>
                  <a:tcPr marL="47625" marR="47625" marT="47625" marB="47625"/>
                </a:tc>
                <a:extLst>
                  <a:ext uri="{0D108BD9-81ED-4DB2-BD59-A6C34878D82A}">
                    <a16:rowId xmlns:a16="http://schemas.microsoft.com/office/drawing/2014/main" val="10000"/>
                  </a:ext>
                </a:extLst>
              </a:tr>
              <a:tr h="370840">
                <a:tc>
                  <a:txBody>
                    <a:bodyPr/>
                    <a:lstStyle/>
                    <a:p>
                      <a:pPr algn="l"/>
                      <a:r>
                        <a:rPr lang="en-US" sz="1400" dirty="0"/>
                        <a:t>compile(string, file, type)</a:t>
                      </a:r>
                    </a:p>
                  </a:txBody>
                  <a:tcPr marL="47625" marR="47625" marT="47625" marB="47625"/>
                </a:tc>
                <a:tc>
                  <a:txBody>
                    <a:bodyPr/>
                    <a:lstStyle/>
                    <a:p>
                      <a:pPr algn="l"/>
                      <a:r>
                        <a:rPr lang="en-US" sz="1400" dirty="0"/>
                        <a:t>Creates a code object from string of type </a:t>
                      </a:r>
                      <a:r>
                        <a:rPr lang="en-US" sz="1400" dirty="0" err="1"/>
                        <a:t>type</a:t>
                      </a:r>
                      <a:r>
                        <a:rPr lang="en-US" sz="1400" dirty="0"/>
                        <a:t>; file is where the code originates from (usually set to ""). </a:t>
                      </a:r>
                      <a:r>
                        <a:rPr lang="en-US" sz="1400" kern="1200" dirty="0">
                          <a:solidFill>
                            <a:schemeClr val="dk1"/>
                          </a:solidFill>
                          <a:latin typeface="+mn-lt"/>
                          <a:ea typeface="+mn-ea"/>
                          <a:cs typeface="+mn-cs"/>
                        </a:rPr>
                        <a:t>The type argument specifies what kind of code must be compiled; it can be '</a:t>
                      </a:r>
                      <a:r>
                        <a:rPr lang="en-US" sz="1400" b="1" kern="1200" dirty="0">
                          <a:solidFill>
                            <a:schemeClr val="dk1"/>
                          </a:solidFill>
                          <a:latin typeface="+mn-lt"/>
                          <a:ea typeface="+mn-ea"/>
                          <a:cs typeface="+mn-cs"/>
                        </a:rPr>
                        <a:t>exec</a:t>
                      </a:r>
                      <a:r>
                        <a:rPr lang="en-US" sz="1400" kern="1200" dirty="0">
                          <a:solidFill>
                            <a:schemeClr val="dk1"/>
                          </a:solidFill>
                          <a:latin typeface="+mn-lt"/>
                          <a:ea typeface="+mn-ea"/>
                          <a:cs typeface="+mn-cs"/>
                        </a:rPr>
                        <a:t>' if source consists of a sequence of statements, '</a:t>
                      </a:r>
                      <a:r>
                        <a:rPr lang="en-US" sz="1400" b="1" kern="1200" dirty="0" err="1">
                          <a:solidFill>
                            <a:schemeClr val="dk1"/>
                          </a:solidFill>
                          <a:latin typeface="+mn-lt"/>
                          <a:ea typeface="+mn-ea"/>
                          <a:cs typeface="+mn-cs"/>
                        </a:rPr>
                        <a:t>eval</a:t>
                      </a:r>
                      <a:r>
                        <a:rPr lang="en-US" sz="1400" kern="1200" dirty="0">
                          <a:solidFill>
                            <a:schemeClr val="dk1"/>
                          </a:solidFill>
                          <a:latin typeface="+mn-lt"/>
                          <a:ea typeface="+mn-ea"/>
                          <a:cs typeface="+mn-cs"/>
                        </a:rPr>
                        <a:t>' if it consists of a single expression, or '</a:t>
                      </a:r>
                      <a:r>
                        <a:rPr lang="en-US" sz="1400" b="1" kern="1200" dirty="0">
                          <a:solidFill>
                            <a:schemeClr val="dk1"/>
                          </a:solidFill>
                          <a:latin typeface="+mn-lt"/>
                          <a:ea typeface="+mn-ea"/>
                          <a:cs typeface="+mn-cs"/>
                        </a:rPr>
                        <a:t>single</a:t>
                      </a:r>
                      <a:r>
                        <a:rPr lang="en-US" sz="1400" kern="1200" dirty="0">
                          <a:solidFill>
                            <a:schemeClr val="dk1"/>
                          </a:solidFill>
                          <a:latin typeface="+mn-lt"/>
                          <a:ea typeface="+mn-ea"/>
                          <a:cs typeface="+mn-cs"/>
                        </a:rPr>
                        <a:t>' if it consists of a single interactive statement</a:t>
                      </a:r>
                    </a:p>
                  </a:txBody>
                  <a:tcPr marL="47625" marR="47625" marT="47625" marB="47625"/>
                </a:tc>
                <a:extLst>
                  <a:ext uri="{0D108BD9-81ED-4DB2-BD59-A6C34878D82A}">
                    <a16:rowId xmlns:a16="http://schemas.microsoft.com/office/drawing/2014/main" val="10001"/>
                  </a:ext>
                </a:extLst>
              </a:tr>
              <a:tr h="370840">
                <a:tc>
                  <a:txBody>
                    <a:bodyPr/>
                    <a:lstStyle/>
                    <a:p>
                      <a:pPr algn="l"/>
                      <a:r>
                        <a:rPr lang="en-US" sz="1400" dirty="0"/>
                        <a:t>eval(obj, </a:t>
                      </a:r>
                      <a:r>
                        <a:rPr lang="en-US" sz="1400" dirty="0" err="1"/>
                        <a:t>globals</a:t>
                      </a:r>
                      <a:r>
                        <a:rPr lang="en-US" sz="1400" dirty="0"/>
                        <a:t>=</a:t>
                      </a:r>
                      <a:r>
                        <a:rPr lang="en-US" sz="1400" dirty="0" err="1"/>
                        <a:t>globals</a:t>
                      </a:r>
                      <a:r>
                        <a:rPr lang="en-US" sz="1400" dirty="0"/>
                        <a:t>(), locals=locals())</a:t>
                      </a:r>
                    </a:p>
                  </a:txBody>
                  <a:tcPr marL="47625" marR="47625" marT="47625" marB="47625"/>
                </a:tc>
                <a:tc>
                  <a:txBody>
                    <a:bodyPr/>
                    <a:lstStyle/>
                    <a:p>
                      <a:pPr algn="l"/>
                      <a:r>
                        <a:rPr lang="en-US" sz="1400"/>
                        <a:t>Evaluates obj, which is either an expression compiled into a code object or a string expression; global and/or local namespace may also be provided</a:t>
                      </a:r>
                    </a:p>
                  </a:txBody>
                  <a:tcPr marL="47625" marR="47625" marT="47625" marB="47625"/>
                </a:tc>
                <a:extLst>
                  <a:ext uri="{0D108BD9-81ED-4DB2-BD59-A6C34878D82A}">
                    <a16:rowId xmlns:a16="http://schemas.microsoft.com/office/drawing/2014/main" val="10002"/>
                  </a:ext>
                </a:extLst>
              </a:tr>
              <a:tr h="370840">
                <a:tc>
                  <a:txBody>
                    <a:bodyPr/>
                    <a:lstStyle/>
                    <a:p>
                      <a:pPr algn="l"/>
                      <a:r>
                        <a:rPr lang="en-US" sz="1400" dirty="0"/>
                        <a:t>exec (</a:t>
                      </a:r>
                      <a:r>
                        <a:rPr lang="en-US" sz="1400" dirty="0" err="1"/>
                        <a:t>obj</a:t>
                      </a:r>
                      <a:r>
                        <a:rPr lang="en-US" sz="1400" dirty="0"/>
                        <a:t>)</a:t>
                      </a:r>
                    </a:p>
                  </a:txBody>
                  <a:tcPr marL="47625" marR="47625" marT="47625" marB="47625"/>
                </a:tc>
                <a:tc>
                  <a:txBody>
                    <a:bodyPr/>
                    <a:lstStyle/>
                    <a:p>
                      <a:pPr algn="l"/>
                      <a:r>
                        <a:rPr lang="en-US" sz="1400" dirty="0"/>
                        <a:t>Executes </a:t>
                      </a:r>
                      <a:r>
                        <a:rPr lang="en-US" sz="1400" dirty="0" err="1"/>
                        <a:t>obj,a</a:t>
                      </a:r>
                      <a:r>
                        <a:rPr lang="en-US" sz="1400" dirty="0"/>
                        <a:t> single Python statement or set of statements, either in code object or string format; </a:t>
                      </a:r>
                      <a:r>
                        <a:rPr lang="en-US" sz="1400" dirty="0" err="1"/>
                        <a:t>obj</a:t>
                      </a:r>
                      <a:r>
                        <a:rPr lang="en-US" sz="1400" dirty="0"/>
                        <a:t> may also be a file object (opened to a valid Python script)</a:t>
                      </a:r>
                    </a:p>
                  </a:txBody>
                  <a:tcPr marL="47625" marR="47625" marT="47625" marB="47625"/>
                </a:tc>
                <a:extLst>
                  <a:ext uri="{0D108BD9-81ED-4DB2-BD59-A6C34878D82A}">
                    <a16:rowId xmlns:a16="http://schemas.microsoft.com/office/drawing/2014/main" val="10003"/>
                  </a:ext>
                </a:extLst>
              </a:tr>
            </a:tbl>
          </a:graphicData>
        </a:graphic>
      </p:graphicFrame>
      <p:sp>
        <p:nvSpPr>
          <p:cNvPr id="5" name="Rounded Rectangle 4"/>
          <p:cNvSpPr/>
          <p:nvPr/>
        </p:nvSpPr>
        <p:spPr>
          <a:xfrm>
            <a:off x="3810000" y="5715000"/>
            <a:ext cx="60960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Refer: </a:t>
            </a:r>
            <a:r>
              <a:rPr lang="en-US" dirty="0">
                <a:hlinkClick r:id="rId2"/>
              </a:rPr>
              <a:t>https://docs.python.org/3/library/functions.html</a:t>
            </a: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Examples of Executable BIFs</a:t>
            </a:r>
          </a:p>
        </p:txBody>
      </p:sp>
      <p:sp>
        <p:nvSpPr>
          <p:cNvPr id="5" name="TextBox 4"/>
          <p:cNvSpPr txBox="1"/>
          <p:nvPr/>
        </p:nvSpPr>
        <p:spPr>
          <a:xfrm>
            <a:off x="2218189" y="2002871"/>
            <a:ext cx="4953000" cy="32316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code = """</a:t>
            </a:r>
          </a:p>
          <a:p>
            <a:r>
              <a:rPr lang="en-US" sz="1200" dirty="0">
                <a:latin typeface="Courier New" pitchFamily="49" charset="0"/>
                <a:cs typeface="Courier New" pitchFamily="49" charset="0"/>
              </a:rPr>
              <a:t>def </a:t>
            </a:r>
            <a:r>
              <a:rPr lang="en-US" sz="1200" dirty="0" err="1">
                <a:latin typeface="Courier New" pitchFamily="49" charset="0"/>
                <a:cs typeface="Courier New" pitchFamily="49" charset="0"/>
              </a:rPr>
              <a:t>gcd</a:t>
            </a:r>
            <a:r>
              <a:rPr lang="en-US" sz="1200" dirty="0">
                <a:latin typeface="Courier New" pitchFamily="49" charset="0"/>
                <a:cs typeface="Courier New" pitchFamily="49" charset="0"/>
              </a:rPr>
              <a:t>(x, y):</a:t>
            </a:r>
          </a:p>
          <a:p>
            <a:r>
              <a:rPr lang="en-US" sz="1200" dirty="0">
                <a:latin typeface="Courier New" pitchFamily="49" charset="0"/>
                <a:cs typeface="Courier New" pitchFamily="49" charset="0"/>
              </a:rPr>
              <a:t>    while y != 0:</a:t>
            </a:r>
          </a:p>
          <a:p>
            <a:r>
              <a:rPr lang="en-US" sz="1200" dirty="0">
                <a:latin typeface="Courier New" pitchFamily="49" charset="0"/>
                <a:cs typeface="Courier New" pitchFamily="49" charset="0"/>
              </a:rPr>
              <a:t>        (x, y) = (y, x % y)</a:t>
            </a:r>
          </a:p>
          <a:p>
            <a:r>
              <a:rPr lang="en-US" sz="1200" dirty="0">
                <a:latin typeface="Courier New" pitchFamily="49" charset="0"/>
                <a:cs typeface="Courier New" pitchFamily="49" charset="0"/>
              </a:rPr>
              <a:t>    return x</a:t>
            </a:r>
          </a:p>
          <a:p>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print('GCD Calculator')</a:t>
            </a:r>
          </a:p>
          <a:p>
            <a:r>
              <a:rPr lang="en-US" sz="1200" dirty="0">
                <a:latin typeface="Courier New" pitchFamily="49" charset="0"/>
                <a:cs typeface="Courier New" pitchFamily="49" charset="0"/>
              </a:rPr>
              <a:t>a = </a:t>
            </a: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(input('Enter A : '))</a:t>
            </a:r>
          </a:p>
          <a:p>
            <a:r>
              <a:rPr lang="en-US" sz="1200" dirty="0">
                <a:latin typeface="Courier New" pitchFamily="49" charset="0"/>
                <a:cs typeface="Courier New" pitchFamily="49" charset="0"/>
              </a:rPr>
              <a:t>b = </a:t>
            </a: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(input('Enter B : '))</a:t>
            </a: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gcd</a:t>
            </a:r>
            <a:r>
              <a:rPr lang="en-US" sz="1200" dirty="0">
                <a:latin typeface="Courier New" pitchFamily="49" charset="0"/>
                <a:cs typeface="Courier New" pitchFamily="49" charset="0"/>
              </a:rPr>
              <a:t>(a, b))</a:t>
            </a:r>
          </a:p>
          <a:p>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executable = compile(code, '', 'exec')</a:t>
            </a:r>
          </a:p>
          <a:p>
            <a:r>
              <a:rPr lang="en-US" sz="1200" dirty="0">
                <a:latin typeface="Courier New" pitchFamily="49" charset="0"/>
                <a:cs typeface="Courier New" pitchFamily="49" charset="0"/>
              </a:rPr>
              <a:t>&gt;&gt;&gt; exec(executable)</a:t>
            </a:r>
          </a:p>
          <a:p>
            <a:r>
              <a:rPr lang="en-US" sz="1200" dirty="0">
                <a:latin typeface="Courier New" pitchFamily="49" charset="0"/>
                <a:cs typeface="Courier New" pitchFamily="49" charset="0"/>
              </a:rPr>
              <a:t>GCD Calculator</a:t>
            </a:r>
          </a:p>
          <a:p>
            <a:r>
              <a:rPr lang="en-US" sz="1200" dirty="0">
                <a:latin typeface="Courier New" pitchFamily="49" charset="0"/>
                <a:cs typeface="Courier New" pitchFamily="49" charset="0"/>
              </a:rPr>
              <a:t>Enter A : 15</a:t>
            </a:r>
          </a:p>
          <a:p>
            <a:r>
              <a:rPr lang="en-US" sz="1200" dirty="0">
                <a:latin typeface="Courier New" pitchFamily="49" charset="0"/>
                <a:cs typeface="Courier New" pitchFamily="49" charset="0"/>
              </a:rPr>
              <a:t>Enter B : 45</a:t>
            </a:r>
          </a:p>
          <a:p>
            <a:r>
              <a:rPr lang="en-US" sz="1200" dirty="0">
                <a:latin typeface="Courier New" pitchFamily="49" charset="0"/>
                <a:cs typeface="Courier New" pitchFamily="49" charset="0"/>
              </a:rPr>
              <a:t>15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Executing Other Python Programs</a:t>
            </a:r>
          </a:p>
        </p:txBody>
      </p:sp>
      <p:sp>
        <p:nvSpPr>
          <p:cNvPr id="3" name="Content Placeholder 2"/>
          <p:cNvSpPr>
            <a:spLocks noGrp="1"/>
          </p:cNvSpPr>
          <p:nvPr>
            <p:ph idx="1"/>
          </p:nvPr>
        </p:nvSpPr>
        <p:spPr>
          <a:xfrm>
            <a:off x="1981200" y="1600201"/>
            <a:ext cx="8229600" cy="1371600"/>
          </a:xfrm>
        </p:spPr>
        <p:txBody>
          <a:bodyPr>
            <a:normAutofit/>
          </a:bodyPr>
          <a:lstStyle/>
          <a:p>
            <a:r>
              <a:rPr lang="en-US" dirty="0"/>
              <a:t>Other python programs can be executed by calling </a:t>
            </a:r>
            <a:r>
              <a:rPr lang="en-US" dirty="0" err="1"/>
              <a:t>execfile</a:t>
            </a:r>
            <a:r>
              <a:rPr lang="en-US" dirty="0"/>
              <a:t>() in python 2.7.x or exec() in python 3.x from with in the function</a:t>
            </a:r>
          </a:p>
        </p:txBody>
      </p:sp>
      <p:sp>
        <p:nvSpPr>
          <p:cNvPr id="4" name="TextBox 3"/>
          <p:cNvSpPr txBox="1"/>
          <p:nvPr/>
        </p:nvSpPr>
        <p:spPr>
          <a:xfrm>
            <a:off x="2362200" y="3352801"/>
            <a:ext cx="7467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exec(open('E:\Python31\Examples\height_of_tree.py').read())</a:t>
            </a:r>
          </a:p>
          <a:p>
            <a:r>
              <a:rPr lang="en-US" sz="1200" dirty="0">
                <a:latin typeface="Courier New" pitchFamily="49" charset="0"/>
                <a:cs typeface="Courier New" pitchFamily="49" charset="0"/>
              </a:rPr>
              <a:t>Enter the angle in degrees: 45</a:t>
            </a:r>
          </a:p>
          <a:p>
            <a:r>
              <a:rPr lang="en-US" sz="1200" dirty="0">
                <a:latin typeface="Courier New" pitchFamily="49" charset="0"/>
                <a:cs typeface="Courier New" pitchFamily="49" charset="0"/>
              </a:rPr>
              <a:t>Enter the distance in meters : 76</a:t>
            </a:r>
          </a:p>
          <a:p>
            <a:r>
              <a:rPr lang="en-US" sz="1200" dirty="0">
                <a:latin typeface="Courier New" pitchFamily="49" charset="0"/>
                <a:cs typeface="Courier New" pitchFamily="49" charset="0"/>
              </a:rPr>
              <a:t>Height of the tree will be approximately 76.00 meters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Module </a:t>
            </a:r>
            <a:r>
              <a:rPr lang="en-US" b="1" dirty="0" err="1"/>
              <a:t>subprocess</a:t>
            </a:r>
            <a:endParaRPr lang="en-US" b="1" dirty="0"/>
          </a:p>
        </p:txBody>
      </p:sp>
      <p:sp>
        <p:nvSpPr>
          <p:cNvPr id="3" name="Content Placeholder 2"/>
          <p:cNvSpPr>
            <a:spLocks noGrp="1"/>
          </p:cNvSpPr>
          <p:nvPr>
            <p:ph idx="1"/>
          </p:nvPr>
        </p:nvSpPr>
        <p:spPr/>
        <p:txBody>
          <a:bodyPr>
            <a:normAutofit/>
          </a:bodyPr>
          <a:lstStyle/>
          <a:p>
            <a:r>
              <a:rPr lang="en-US" dirty="0"/>
              <a:t>The </a:t>
            </a:r>
            <a:r>
              <a:rPr lang="en-US" dirty="0" err="1"/>
              <a:t>subprocess</a:t>
            </a:r>
            <a:r>
              <a:rPr lang="en-US" dirty="0"/>
              <a:t> module provides a consistent interface to creating and working with additional processes. </a:t>
            </a:r>
          </a:p>
          <a:p>
            <a:r>
              <a:rPr lang="en-US" dirty="0"/>
              <a:t>It offers a higher-level interface than some of the other available modules, and is intended to replace functions such as:</a:t>
            </a:r>
          </a:p>
          <a:p>
            <a:pPr lvl="1"/>
            <a:r>
              <a:rPr lang="en-US" dirty="0" err="1"/>
              <a:t>os.system</a:t>
            </a:r>
            <a:r>
              <a:rPr lang="en-US" dirty="0"/>
              <a:t>(), </a:t>
            </a:r>
          </a:p>
          <a:p>
            <a:pPr lvl="1"/>
            <a:r>
              <a:rPr lang="en-US" dirty="0" err="1"/>
              <a:t>os.spawn</a:t>
            </a:r>
            <a:r>
              <a:rPr lang="en-US" dirty="0"/>
              <a:t>*(), </a:t>
            </a:r>
          </a:p>
          <a:p>
            <a:pPr lvl="1"/>
            <a:r>
              <a:rPr lang="en-US" dirty="0" err="1"/>
              <a:t>os.popen</a:t>
            </a:r>
            <a:r>
              <a:rPr lang="en-US" dirty="0"/>
              <a:t>*(), </a:t>
            </a:r>
          </a:p>
          <a:p>
            <a:pPr lvl="1"/>
            <a:r>
              <a:rPr lang="en-US" dirty="0"/>
              <a:t>popen2.*() </a:t>
            </a:r>
          </a:p>
          <a:p>
            <a:pPr lvl="1"/>
            <a:r>
              <a:rPr lang="en-US" dirty="0"/>
              <a:t>commands.*()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Running External Command</a:t>
            </a:r>
          </a:p>
        </p:txBody>
      </p:sp>
      <p:sp>
        <p:nvSpPr>
          <p:cNvPr id="3" name="Content Placeholder 2"/>
          <p:cNvSpPr>
            <a:spLocks noGrp="1"/>
          </p:cNvSpPr>
          <p:nvPr>
            <p:ph idx="1"/>
          </p:nvPr>
        </p:nvSpPr>
        <p:spPr>
          <a:xfrm>
            <a:off x="1981200" y="1447800"/>
            <a:ext cx="8229600" cy="5181600"/>
          </a:xfrm>
        </p:spPr>
        <p:txBody>
          <a:bodyPr>
            <a:normAutofit fontScale="92500" lnSpcReduction="10000"/>
          </a:bodyPr>
          <a:lstStyle/>
          <a:p>
            <a:r>
              <a:rPr lang="en-US" dirty="0"/>
              <a:t>To run an external command without interacting with it, such as one would do with </a:t>
            </a:r>
            <a:r>
              <a:rPr lang="en-US" i="1" dirty="0" err="1"/>
              <a:t>os.system</a:t>
            </a:r>
            <a:r>
              <a:rPr lang="en-US" i="1" dirty="0"/>
              <a:t>()</a:t>
            </a:r>
            <a:r>
              <a:rPr lang="en-US" dirty="0"/>
              <a:t>, use the call() function</a:t>
            </a:r>
          </a:p>
          <a:p>
            <a:pPr>
              <a:lnSpc>
                <a:spcPct val="160000"/>
              </a:lnSpc>
              <a:buNone/>
            </a:pPr>
            <a:r>
              <a:rPr lang="en-US" sz="1800" b="1" dirty="0">
                <a:solidFill>
                  <a:schemeClr val="tx1">
                    <a:lumMod val="65000"/>
                    <a:lumOff val="35000"/>
                  </a:schemeClr>
                </a:solidFill>
                <a:latin typeface="Courier New" pitchFamily="49" charset="0"/>
                <a:cs typeface="Courier New" pitchFamily="49" charset="0"/>
              </a:rPr>
              <a:t>		import </a:t>
            </a:r>
            <a:r>
              <a:rPr lang="en-US" sz="1800" b="1" dirty="0" err="1">
                <a:solidFill>
                  <a:schemeClr val="tx1">
                    <a:lumMod val="65000"/>
                    <a:lumOff val="35000"/>
                  </a:schemeClr>
                </a:solidFill>
                <a:latin typeface="Courier New" pitchFamily="49" charset="0"/>
                <a:cs typeface="Courier New" pitchFamily="49" charset="0"/>
              </a:rPr>
              <a:t>subprocess</a:t>
            </a:r>
            <a:r>
              <a:rPr lang="en-US" sz="1800" b="1" dirty="0">
                <a:solidFill>
                  <a:schemeClr val="tx1">
                    <a:lumMod val="65000"/>
                    <a:lumOff val="35000"/>
                  </a:schemeClr>
                </a:solidFill>
                <a:latin typeface="Courier New" pitchFamily="49" charset="0"/>
                <a:cs typeface="Courier New" pitchFamily="49" charset="0"/>
              </a:rPr>
              <a:t> </a:t>
            </a:r>
          </a:p>
          <a:p>
            <a:pPr>
              <a:lnSpc>
                <a:spcPct val="160000"/>
              </a:lnSpc>
              <a:buNone/>
            </a:pPr>
            <a:r>
              <a:rPr lang="en-US" sz="1800" b="1" dirty="0">
                <a:solidFill>
                  <a:schemeClr val="tx1">
                    <a:lumMod val="65000"/>
                    <a:lumOff val="35000"/>
                  </a:schemeClr>
                </a:solidFill>
                <a:latin typeface="Courier New" pitchFamily="49" charset="0"/>
                <a:cs typeface="Courier New" pitchFamily="49" charset="0"/>
              </a:rPr>
              <a:t>		</a:t>
            </a:r>
            <a:r>
              <a:rPr lang="en-US" sz="1800" b="1" dirty="0" err="1">
                <a:solidFill>
                  <a:schemeClr val="tx1">
                    <a:lumMod val="65000"/>
                    <a:lumOff val="35000"/>
                  </a:schemeClr>
                </a:solidFill>
                <a:latin typeface="Courier New" pitchFamily="49" charset="0"/>
                <a:cs typeface="Courier New" pitchFamily="49" charset="0"/>
              </a:rPr>
              <a:t>subprocess.call</a:t>
            </a:r>
            <a:r>
              <a:rPr lang="en-US" sz="1800" b="1" dirty="0">
                <a:solidFill>
                  <a:schemeClr val="tx1">
                    <a:lumMod val="65000"/>
                    <a:lumOff val="35000"/>
                  </a:schemeClr>
                </a:solidFill>
                <a:latin typeface="Courier New" pitchFamily="49" charset="0"/>
                <a:cs typeface="Courier New" pitchFamily="49" charset="0"/>
              </a:rPr>
              <a:t>(['</a:t>
            </a:r>
            <a:r>
              <a:rPr lang="en-US" sz="1800" b="1" dirty="0" err="1">
                <a:solidFill>
                  <a:schemeClr val="tx1">
                    <a:lumMod val="65000"/>
                    <a:lumOff val="35000"/>
                  </a:schemeClr>
                </a:solidFill>
                <a:latin typeface="Courier New" pitchFamily="49" charset="0"/>
                <a:cs typeface="Courier New" pitchFamily="49" charset="0"/>
              </a:rPr>
              <a:t>ls'</a:t>
            </a:r>
            <a:r>
              <a:rPr lang="en-US" sz="1800" b="1" dirty="0">
                <a:solidFill>
                  <a:schemeClr val="tx1">
                    <a:lumMod val="65000"/>
                    <a:lumOff val="35000"/>
                  </a:schemeClr>
                </a:solidFill>
                <a:latin typeface="Courier New" pitchFamily="49" charset="0"/>
                <a:cs typeface="Courier New" pitchFamily="49" charset="0"/>
              </a:rPr>
              <a:t>, '-l'], shell=True)</a:t>
            </a:r>
          </a:p>
          <a:p>
            <a:pPr>
              <a:buNone/>
            </a:pPr>
            <a:endParaRPr lang="en-US" sz="1800" b="1" dirty="0">
              <a:solidFill>
                <a:schemeClr val="tx1">
                  <a:lumMod val="65000"/>
                  <a:lumOff val="35000"/>
                </a:schemeClr>
              </a:solidFill>
              <a:latin typeface="Courier New" pitchFamily="49" charset="0"/>
              <a:cs typeface="Courier New" pitchFamily="49" charset="0"/>
            </a:endParaRPr>
          </a:p>
          <a:p>
            <a:pPr lvl="1">
              <a:buNone/>
            </a:pPr>
            <a:r>
              <a:rPr lang="en-US" sz="1800" b="1" dirty="0" err="1">
                <a:solidFill>
                  <a:schemeClr val="tx1">
                    <a:lumMod val="65000"/>
                    <a:lumOff val="35000"/>
                  </a:schemeClr>
                </a:solidFill>
                <a:latin typeface="Courier New" pitchFamily="49" charset="0"/>
                <a:cs typeface="Courier New" pitchFamily="49" charset="0"/>
              </a:rPr>
              <a:t>subprocess.call</a:t>
            </a:r>
            <a:r>
              <a:rPr lang="en-US" sz="1800" b="1" dirty="0">
                <a:solidFill>
                  <a:schemeClr val="tx1">
                    <a:lumMod val="65000"/>
                    <a:lumOff val="35000"/>
                  </a:schemeClr>
                </a:solidFill>
                <a:latin typeface="Courier New" pitchFamily="49" charset="0"/>
                <a:cs typeface="Courier New" pitchFamily="49" charset="0"/>
              </a:rPr>
              <a:t>('</a:t>
            </a:r>
            <a:r>
              <a:rPr lang="en-US" sz="1800" b="1" dirty="0" err="1">
                <a:solidFill>
                  <a:schemeClr val="tx1">
                    <a:lumMod val="65000"/>
                    <a:lumOff val="35000"/>
                  </a:schemeClr>
                </a:solidFill>
                <a:latin typeface="Courier New" pitchFamily="49" charset="0"/>
                <a:cs typeface="Courier New" pitchFamily="49" charset="0"/>
              </a:rPr>
              <a:t>ls</a:t>
            </a:r>
            <a:r>
              <a:rPr lang="en-US" sz="1800" b="1" dirty="0">
                <a:solidFill>
                  <a:schemeClr val="tx1">
                    <a:lumMod val="65000"/>
                    <a:lumOff val="35000"/>
                  </a:schemeClr>
                </a:solidFill>
                <a:latin typeface="Courier New" pitchFamily="49" charset="0"/>
                <a:cs typeface="Courier New" pitchFamily="49" charset="0"/>
              </a:rPr>
              <a:t> -l')</a:t>
            </a:r>
          </a:p>
          <a:p>
            <a:pPr lvl="1">
              <a:buNone/>
            </a:pPr>
            <a:endParaRPr lang="en-US" sz="1800" b="1" dirty="0">
              <a:solidFill>
                <a:schemeClr val="tx1">
                  <a:lumMod val="65000"/>
                  <a:lumOff val="35000"/>
                </a:schemeClr>
              </a:solidFill>
              <a:latin typeface="Courier New" pitchFamily="49" charset="0"/>
              <a:cs typeface="Courier New" pitchFamily="49" charset="0"/>
            </a:endParaRPr>
          </a:p>
          <a:p>
            <a:pPr lvl="1">
              <a:buNone/>
            </a:pPr>
            <a:endParaRPr lang="en-US" sz="1800" b="1" dirty="0">
              <a:solidFill>
                <a:schemeClr val="tx1">
                  <a:lumMod val="65000"/>
                  <a:lumOff val="35000"/>
                </a:schemeClr>
              </a:solidFill>
              <a:latin typeface="Courier New" pitchFamily="49" charset="0"/>
              <a:cs typeface="Courier New" pitchFamily="49" charset="0"/>
            </a:endParaRPr>
          </a:p>
          <a:p>
            <a:pPr lvl="1">
              <a:buNone/>
            </a:pPr>
            <a:r>
              <a:rPr lang="en-US" sz="1800" b="1" dirty="0" err="1">
                <a:solidFill>
                  <a:schemeClr val="tx1">
                    <a:lumMod val="65000"/>
                    <a:lumOff val="35000"/>
                  </a:schemeClr>
                </a:solidFill>
                <a:latin typeface="Courier New" pitchFamily="49" charset="0"/>
                <a:cs typeface="Courier New" pitchFamily="49" charset="0"/>
              </a:rPr>
              <a:t>subprocess.call</a:t>
            </a:r>
            <a:r>
              <a:rPr lang="en-US" sz="1800" b="1" dirty="0">
                <a:solidFill>
                  <a:schemeClr val="tx1">
                    <a:lumMod val="65000"/>
                    <a:lumOff val="35000"/>
                  </a:schemeClr>
                </a:solidFill>
                <a:latin typeface="Courier New" pitchFamily="49" charset="0"/>
                <a:cs typeface="Courier New" pitchFamily="49" charset="0"/>
              </a:rPr>
              <a:t>('</a:t>
            </a:r>
            <a:r>
              <a:rPr lang="en-US" sz="1800" b="1" dirty="0" err="1">
                <a:solidFill>
                  <a:schemeClr val="tx1">
                    <a:lumMod val="65000"/>
                    <a:lumOff val="35000"/>
                  </a:schemeClr>
                </a:solidFill>
                <a:latin typeface="Courier New" pitchFamily="49" charset="0"/>
                <a:cs typeface="Courier New" pitchFamily="49" charset="0"/>
              </a:rPr>
              <a:t>ls</a:t>
            </a:r>
            <a:r>
              <a:rPr lang="en-US" sz="1800" b="1" dirty="0">
                <a:solidFill>
                  <a:schemeClr val="tx1">
                    <a:lumMod val="65000"/>
                    <a:lumOff val="35000"/>
                  </a:schemeClr>
                </a:solidFill>
                <a:latin typeface="Courier New" pitchFamily="49" charset="0"/>
                <a:cs typeface="Courier New" pitchFamily="49" charset="0"/>
              </a:rPr>
              <a:t> -l‘, shell=True)</a:t>
            </a:r>
          </a:p>
          <a:p>
            <a:pPr lvl="1">
              <a:buNone/>
            </a:pPr>
            <a:endParaRPr lang="en-US" sz="1800" b="1" dirty="0">
              <a:solidFill>
                <a:schemeClr val="tx1">
                  <a:lumMod val="65000"/>
                  <a:lumOff val="35000"/>
                </a:schemeClr>
              </a:solidFill>
              <a:latin typeface="Courier New" pitchFamily="49" charset="0"/>
              <a:cs typeface="Courier New" pitchFamily="49" charset="0"/>
            </a:endParaRPr>
          </a:p>
          <a:p>
            <a:pPr lvl="1">
              <a:buNone/>
            </a:pPr>
            <a:endParaRPr lang="en-US" sz="1800" b="1" dirty="0">
              <a:solidFill>
                <a:schemeClr val="tx1">
                  <a:lumMod val="65000"/>
                  <a:lumOff val="35000"/>
                </a:schemeClr>
              </a:solidFill>
              <a:latin typeface="Courier New" pitchFamily="49" charset="0"/>
              <a:cs typeface="Courier New" pitchFamily="49" charset="0"/>
            </a:endParaRPr>
          </a:p>
          <a:p>
            <a:pPr lvl="1">
              <a:buNone/>
            </a:pPr>
            <a:r>
              <a:rPr lang="en-US" sz="1800" b="1" dirty="0" err="1">
                <a:solidFill>
                  <a:schemeClr val="tx1">
                    <a:lumMod val="65000"/>
                    <a:lumOff val="35000"/>
                  </a:schemeClr>
                </a:solidFill>
                <a:latin typeface="Courier New" pitchFamily="49" charset="0"/>
                <a:cs typeface="Courier New" pitchFamily="49" charset="0"/>
              </a:rPr>
              <a:t>subprocess.call</a:t>
            </a:r>
            <a:r>
              <a:rPr lang="en-US" sz="1800" b="1" dirty="0">
                <a:solidFill>
                  <a:schemeClr val="tx1">
                    <a:lumMod val="65000"/>
                    <a:lumOff val="35000"/>
                  </a:schemeClr>
                </a:solidFill>
                <a:latin typeface="Courier New" pitchFamily="49" charset="0"/>
                <a:cs typeface="Courier New" pitchFamily="49" charset="0"/>
              </a:rPr>
              <a:t>([‘</a:t>
            </a:r>
            <a:r>
              <a:rPr lang="en-US" sz="1800" b="1" dirty="0" err="1">
                <a:solidFill>
                  <a:schemeClr val="tx1">
                    <a:lumMod val="65000"/>
                    <a:lumOff val="35000"/>
                  </a:schemeClr>
                </a:solidFill>
                <a:latin typeface="Courier New" pitchFamily="49" charset="0"/>
                <a:cs typeface="Courier New" pitchFamily="49" charset="0"/>
              </a:rPr>
              <a:t>ls’</a:t>
            </a:r>
            <a:r>
              <a:rPr lang="en-US" sz="1800" b="1" dirty="0">
                <a:solidFill>
                  <a:schemeClr val="tx1">
                    <a:lumMod val="65000"/>
                    <a:lumOff val="35000"/>
                  </a:schemeClr>
                </a:solidFill>
                <a:latin typeface="Courier New" pitchFamily="49" charset="0"/>
                <a:cs typeface="Courier New" pitchFamily="49" charset="0"/>
              </a:rPr>
              <a:t>, ‘-l’])</a:t>
            </a:r>
          </a:p>
          <a:p>
            <a:pPr lvl="1">
              <a:buNone/>
            </a:pPr>
            <a:endParaRPr lang="en-US" sz="1800" b="1" dirty="0">
              <a:solidFill>
                <a:schemeClr val="tx1">
                  <a:lumMod val="65000"/>
                  <a:lumOff val="35000"/>
                </a:schemeClr>
              </a:solidFill>
              <a:latin typeface="Courier New" pitchFamily="49" charset="0"/>
              <a:cs typeface="Courier New" pitchFamily="49" charset="0"/>
            </a:endParaRPr>
          </a:p>
          <a:p>
            <a:pPr lvl="1">
              <a:buNone/>
            </a:pPr>
            <a:r>
              <a:rPr lang="en-US" sz="1800" b="1" dirty="0">
                <a:solidFill>
                  <a:schemeClr val="tx1">
                    <a:lumMod val="65000"/>
                    <a:lumOff val="35000"/>
                  </a:schemeClr>
                </a:solidFill>
                <a:latin typeface="Courier New" pitchFamily="49" charset="0"/>
                <a:cs typeface="Courier New" pitchFamily="49" charset="0"/>
              </a:rPr>
              <a:t> </a:t>
            </a:r>
          </a:p>
        </p:txBody>
      </p:sp>
      <p:sp>
        <p:nvSpPr>
          <p:cNvPr id="4" name="Rounded Rectangle 3"/>
          <p:cNvSpPr/>
          <p:nvPr/>
        </p:nvSpPr>
        <p:spPr>
          <a:xfrm>
            <a:off x="6934200" y="3733800"/>
            <a:ext cx="3124200" cy="762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400" dirty="0"/>
              <a:t>This will not work because </a:t>
            </a:r>
            <a:r>
              <a:rPr lang="en-US" sz="1400" dirty="0" err="1"/>
              <a:t>subprocess</a:t>
            </a:r>
            <a:r>
              <a:rPr lang="en-US" sz="1400" dirty="0"/>
              <a:t> will look for executable file called ‘</a:t>
            </a:r>
            <a:r>
              <a:rPr lang="en-US" sz="1400" dirty="0" err="1"/>
              <a:t>ls</a:t>
            </a:r>
            <a:r>
              <a:rPr lang="en-US" sz="1400" dirty="0"/>
              <a:t> –l’ which obviously is not found</a:t>
            </a:r>
          </a:p>
        </p:txBody>
      </p:sp>
      <p:sp>
        <p:nvSpPr>
          <p:cNvPr id="7" name="Rounded Rectangle 6"/>
          <p:cNvSpPr/>
          <p:nvPr/>
        </p:nvSpPr>
        <p:spPr>
          <a:xfrm>
            <a:off x="7315200" y="4724400"/>
            <a:ext cx="2895600" cy="6858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400" dirty="0"/>
              <a:t>Here </a:t>
            </a:r>
            <a:r>
              <a:rPr lang="en-US" sz="1400" dirty="0" err="1"/>
              <a:t>subprocess</a:t>
            </a:r>
            <a:r>
              <a:rPr lang="en-US" sz="1400" dirty="0"/>
              <a:t> will run this in the shell, ‘</a:t>
            </a:r>
            <a:r>
              <a:rPr lang="en-US" sz="1400" dirty="0" err="1"/>
              <a:t>ls</a:t>
            </a:r>
            <a:r>
              <a:rPr lang="en-US" sz="1400" dirty="0"/>
              <a:t> –l’ is passed as a shell command string</a:t>
            </a:r>
          </a:p>
        </p:txBody>
      </p:sp>
      <p:cxnSp>
        <p:nvCxnSpPr>
          <p:cNvPr id="8" name="Straight Arrow Connector 7"/>
          <p:cNvCxnSpPr>
            <a:stCxn id="4" idx="1"/>
          </p:cNvCxnSpPr>
          <p:nvPr/>
        </p:nvCxnSpPr>
        <p:spPr>
          <a:xfrm rot="10800000">
            <a:off x="5943600" y="4038600"/>
            <a:ext cx="990600" cy="76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Rounded Rectangle 16"/>
          <p:cNvSpPr/>
          <p:nvPr/>
        </p:nvSpPr>
        <p:spPr>
          <a:xfrm>
            <a:off x="7239000" y="5715000"/>
            <a:ext cx="2895600" cy="6858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400" dirty="0"/>
              <a:t>‘-l’ is passed as command line argument</a:t>
            </a:r>
          </a:p>
        </p:txBody>
      </p:sp>
      <p:cxnSp>
        <p:nvCxnSpPr>
          <p:cNvPr id="18" name="Straight Arrow Connector 17"/>
          <p:cNvCxnSpPr/>
          <p:nvPr/>
        </p:nvCxnSpPr>
        <p:spPr>
          <a:xfrm rot="10800000">
            <a:off x="6324600" y="4953000"/>
            <a:ext cx="990600" cy="152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rot="10800000">
            <a:off x="6096000" y="5867400"/>
            <a:ext cx="11430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Capturing Output</a:t>
            </a:r>
          </a:p>
        </p:txBody>
      </p:sp>
      <p:sp>
        <p:nvSpPr>
          <p:cNvPr id="3" name="Content Placeholder 2"/>
          <p:cNvSpPr>
            <a:spLocks noGrp="1"/>
          </p:cNvSpPr>
          <p:nvPr>
            <p:ph idx="1"/>
          </p:nvPr>
        </p:nvSpPr>
        <p:spPr/>
        <p:txBody>
          <a:bodyPr/>
          <a:lstStyle/>
          <a:p>
            <a:r>
              <a:rPr lang="en-US" dirty="0"/>
              <a:t>Use </a:t>
            </a:r>
            <a:r>
              <a:rPr lang="en-US" dirty="0" err="1"/>
              <a:t>check_output</a:t>
            </a:r>
            <a:r>
              <a:rPr lang="en-US" dirty="0"/>
              <a:t>() to capture the output for later processing</a:t>
            </a:r>
          </a:p>
          <a:p>
            <a:pPr>
              <a:buNone/>
            </a:pPr>
            <a:r>
              <a:rPr lang="en-US" sz="1700" b="1" dirty="0">
                <a:solidFill>
                  <a:schemeClr val="tx1">
                    <a:lumMod val="65000"/>
                    <a:lumOff val="35000"/>
                  </a:schemeClr>
                </a:solidFill>
                <a:latin typeface="Courier New" pitchFamily="49" charset="0"/>
                <a:cs typeface="Courier New" pitchFamily="49" charset="0"/>
              </a:rPr>
              <a:t>	import </a:t>
            </a:r>
            <a:r>
              <a:rPr lang="en-US" sz="1700" b="1" dirty="0" err="1">
                <a:solidFill>
                  <a:schemeClr val="tx1">
                    <a:lumMod val="65000"/>
                    <a:lumOff val="35000"/>
                  </a:schemeClr>
                </a:solidFill>
                <a:latin typeface="Courier New" pitchFamily="49" charset="0"/>
                <a:cs typeface="Courier New" pitchFamily="49" charset="0"/>
              </a:rPr>
              <a:t>subprocess</a:t>
            </a:r>
            <a:r>
              <a:rPr lang="en-US" sz="1700" b="1" dirty="0">
                <a:solidFill>
                  <a:schemeClr val="tx1">
                    <a:lumMod val="65000"/>
                    <a:lumOff val="35000"/>
                  </a:schemeClr>
                </a:solidFill>
                <a:latin typeface="Courier New" pitchFamily="49" charset="0"/>
                <a:cs typeface="Courier New" pitchFamily="49" charset="0"/>
              </a:rPr>
              <a:t> </a:t>
            </a:r>
          </a:p>
          <a:p>
            <a:pPr>
              <a:buNone/>
            </a:pPr>
            <a:r>
              <a:rPr lang="en-US" sz="1700" b="1" dirty="0">
                <a:solidFill>
                  <a:schemeClr val="tx1">
                    <a:lumMod val="65000"/>
                    <a:lumOff val="35000"/>
                  </a:schemeClr>
                </a:solidFill>
                <a:latin typeface="Courier New" pitchFamily="49" charset="0"/>
                <a:cs typeface="Courier New" pitchFamily="49" charset="0"/>
              </a:rPr>
              <a:t>	output = </a:t>
            </a:r>
            <a:r>
              <a:rPr lang="en-US" sz="1700" b="1" dirty="0" err="1">
                <a:solidFill>
                  <a:schemeClr val="tx1">
                    <a:lumMod val="65000"/>
                    <a:lumOff val="35000"/>
                  </a:schemeClr>
                </a:solidFill>
                <a:latin typeface="Courier New" pitchFamily="49" charset="0"/>
                <a:cs typeface="Courier New" pitchFamily="49" charset="0"/>
              </a:rPr>
              <a:t>subprocess.check_output</a:t>
            </a:r>
            <a:r>
              <a:rPr lang="en-US" sz="1700" b="1" dirty="0">
                <a:solidFill>
                  <a:schemeClr val="tx1">
                    <a:lumMod val="65000"/>
                    <a:lumOff val="35000"/>
                  </a:schemeClr>
                </a:solidFill>
                <a:latin typeface="Courier New" pitchFamily="49" charset="0"/>
                <a:cs typeface="Courier New" pitchFamily="49" charset="0"/>
              </a:rPr>
              <a:t>(['</a:t>
            </a:r>
            <a:r>
              <a:rPr lang="en-US" sz="1700" b="1" dirty="0" err="1">
                <a:solidFill>
                  <a:schemeClr val="tx1">
                    <a:lumMod val="65000"/>
                    <a:lumOff val="35000"/>
                  </a:schemeClr>
                </a:solidFill>
                <a:latin typeface="Courier New" pitchFamily="49" charset="0"/>
                <a:cs typeface="Courier New" pitchFamily="49" charset="0"/>
              </a:rPr>
              <a:t>ls'</a:t>
            </a:r>
            <a:r>
              <a:rPr lang="en-US" sz="1700" b="1" dirty="0">
                <a:solidFill>
                  <a:schemeClr val="tx1">
                    <a:lumMod val="65000"/>
                    <a:lumOff val="35000"/>
                  </a:schemeClr>
                </a:solidFill>
                <a:latin typeface="Courier New" pitchFamily="49" charset="0"/>
                <a:cs typeface="Courier New" pitchFamily="49" charset="0"/>
              </a:rPr>
              <a:t>, '-1']) </a:t>
            </a:r>
          </a:p>
          <a:p>
            <a:pPr>
              <a:buNone/>
            </a:pPr>
            <a:r>
              <a:rPr lang="en-US" sz="1700" b="1" dirty="0">
                <a:solidFill>
                  <a:schemeClr val="tx1">
                    <a:lumMod val="65000"/>
                    <a:lumOff val="35000"/>
                  </a:schemeClr>
                </a:solidFill>
                <a:latin typeface="Courier New" pitchFamily="49" charset="0"/>
                <a:cs typeface="Courier New" pitchFamily="49" charset="0"/>
              </a:rPr>
              <a:t>	print 'Have %d bytes in output' % </a:t>
            </a:r>
            <a:r>
              <a:rPr lang="en-US" sz="1700" b="1" dirty="0" err="1">
                <a:solidFill>
                  <a:schemeClr val="tx1">
                    <a:lumMod val="65000"/>
                    <a:lumOff val="35000"/>
                  </a:schemeClr>
                </a:solidFill>
                <a:latin typeface="Courier New" pitchFamily="49" charset="0"/>
                <a:cs typeface="Courier New" pitchFamily="49" charset="0"/>
              </a:rPr>
              <a:t>len</a:t>
            </a:r>
            <a:r>
              <a:rPr lang="en-US" sz="1700" b="1" dirty="0">
                <a:solidFill>
                  <a:schemeClr val="tx1">
                    <a:lumMod val="65000"/>
                    <a:lumOff val="35000"/>
                  </a:schemeClr>
                </a:solidFill>
                <a:latin typeface="Courier New" pitchFamily="49" charset="0"/>
                <a:cs typeface="Courier New" pitchFamily="49" charset="0"/>
              </a:rPr>
              <a:t>(output) </a:t>
            </a:r>
          </a:p>
          <a:p>
            <a:pPr>
              <a:buNone/>
            </a:pPr>
            <a:r>
              <a:rPr lang="en-US" sz="1700" b="1" dirty="0">
                <a:solidFill>
                  <a:schemeClr val="tx1">
                    <a:lumMod val="65000"/>
                    <a:lumOff val="35000"/>
                  </a:schemeClr>
                </a:solidFill>
                <a:latin typeface="Courier New" pitchFamily="49" charset="0"/>
                <a:cs typeface="Courier New" pitchFamily="49" charset="0"/>
              </a:rPr>
              <a:t>	print output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CBDF-50D1-40A3-8E41-C297B9D3F6AD}"/>
              </a:ext>
            </a:extLst>
          </p:cNvPr>
          <p:cNvSpPr>
            <a:spLocks noGrp="1"/>
          </p:cNvSpPr>
          <p:nvPr>
            <p:ph type="title"/>
          </p:nvPr>
        </p:nvSpPr>
        <p:spPr/>
        <p:txBody>
          <a:bodyPr/>
          <a:lstStyle/>
          <a:p>
            <a:r>
              <a:rPr lang="en-IN" dirty="0"/>
              <a:t>Python Iterators</a:t>
            </a:r>
          </a:p>
        </p:txBody>
      </p:sp>
      <p:sp>
        <p:nvSpPr>
          <p:cNvPr id="3" name="Content Placeholder 2">
            <a:extLst>
              <a:ext uri="{FF2B5EF4-FFF2-40B4-BE49-F238E27FC236}">
                <a16:creationId xmlns:a16="http://schemas.microsoft.com/office/drawing/2014/main" id="{5C53352A-0687-4929-8338-C484E8210189}"/>
              </a:ext>
            </a:extLst>
          </p:cNvPr>
          <p:cNvSpPr>
            <a:spLocks noGrp="1"/>
          </p:cNvSpPr>
          <p:nvPr>
            <p:ph idx="1"/>
          </p:nvPr>
        </p:nvSpPr>
        <p:spPr/>
        <p:txBody>
          <a:bodyPr/>
          <a:lstStyle/>
          <a:p>
            <a:r>
              <a:rPr lang="en-US" dirty="0"/>
              <a:t>Python </a:t>
            </a:r>
            <a:r>
              <a:rPr lang="en-US" dirty="0" err="1"/>
              <a:t>iter</a:t>
            </a:r>
            <a:r>
              <a:rPr lang="en-US" dirty="0"/>
              <a:t>() converts a container into an iterator</a:t>
            </a:r>
          </a:p>
          <a:p>
            <a:r>
              <a:rPr lang="en-US" dirty="0"/>
              <a:t>next() functions fetches a next item from an iterator</a:t>
            </a:r>
          </a:p>
          <a:p>
            <a:r>
              <a:rPr lang="en-US" dirty="0"/>
              <a:t>To create a Python iterator object, you will need to implement two methods in your iterator class.</a:t>
            </a:r>
          </a:p>
          <a:p>
            <a:pPr lvl="1"/>
            <a:r>
              <a:rPr lang="en-US" dirty="0"/>
              <a:t>__</a:t>
            </a:r>
            <a:r>
              <a:rPr lang="en-US" dirty="0" err="1"/>
              <a:t>iter</a:t>
            </a:r>
            <a:r>
              <a:rPr lang="en-US" dirty="0"/>
              <a:t>__: This returns the iterator object itself and is used while using the "for" and "in" keywords.</a:t>
            </a:r>
          </a:p>
          <a:p>
            <a:pPr lvl="1"/>
            <a:r>
              <a:rPr lang="en-US" dirty="0"/>
              <a:t>__next__: This returns the next value. </a:t>
            </a:r>
          </a:p>
          <a:p>
            <a:r>
              <a:rPr lang="en-US" dirty="0"/>
              <a:t>To prevent infinite iterations raise </a:t>
            </a:r>
            <a:r>
              <a:rPr lang="en-US" dirty="0" err="1"/>
              <a:t>StopIteration</a:t>
            </a:r>
            <a:r>
              <a:rPr lang="en-US" dirty="0"/>
              <a:t> error once all the objects have been looped through</a:t>
            </a:r>
          </a:p>
          <a:p>
            <a:pPr lvl="1"/>
            <a:r>
              <a:rPr lang="en-US" dirty="0"/>
              <a:t>Manual implementation</a:t>
            </a:r>
            <a:endParaRPr lang="en-IN" dirty="0"/>
          </a:p>
        </p:txBody>
      </p:sp>
    </p:spTree>
    <p:extLst>
      <p:ext uri="{BB962C8B-B14F-4D97-AF65-F5344CB8AC3E}">
        <p14:creationId xmlns:p14="http://schemas.microsoft.com/office/powerpoint/2010/main" val="291176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DC7B-449F-423C-AAFB-FE3B3CCFE0F3}"/>
              </a:ext>
            </a:extLst>
          </p:cNvPr>
          <p:cNvSpPr>
            <a:spLocks noGrp="1"/>
          </p:cNvSpPr>
          <p:nvPr>
            <p:ph type="title"/>
          </p:nvPr>
        </p:nvSpPr>
        <p:spPr/>
        <p:txBody>
          <a:bodyPr/>
          <a:lstStyle/>
          <a:p>
            <a:r>
              <a:rPr lang="en-IN" dirty="0"/>
              <a:t>Python Generators</a:t>
            </a:r>
          </a:p>
        </p:txBody>
      </p:sp>
      <p:sp>
        <p:nvSpPr>
          <p:cNvPr id="3" name="Content Placeholder 2">
            <a:extLst>
              <a:ext uri="{FF2B5EF4-FFF2-40B4-BE49-F238E27FC236}">
                <a16:creationId xmlns:a16="http://schemas.microsoft.com/office/drawing/2014/main" id="{63CFD46F-B091-4BFB-8EE3-957CEB834906}"/>
              </a:ext>
            </a:extLst>
          </p:cNvPr>
          <p:cNvSpPr>
            <a:spLocks noGrp="1"/>
          </p:cNvSpPr>
          <p:nvPr>
            <p:ph idx="1"/>
          </p:nvPr>
        </p:nvSpPr>
        <p:spPr/>
        <p:txBody>
          <a:bodyPr/>
          <a:lstStyle/>
          <a:p>
            <a:r>
              <a:rPr lang="en-US" dirty="0"/>
              <a:t>Python generator gives us an easier way to create python iterators. </a:t>
            </a:r>
          </a:p>
          <a:p>
            <a:r>
              <a:rPr lang="en-US" dirty="0"/>
              <a:t>This is done by defining a function but instead of the return statement returning from the function, use the "yield" keyword.</a:t>
            </a:r>
            <a:endParaRPr lang="en-IN" dirty="0"/>
          </a:p>
        </p:txBody>
      </p:sp>
    </p:spTree>
    <p:extLst>
      <p:ext uri="{BB962C8B-B14F-4D97-AF65-F5344CB8AC3E}">
        <p14:creationId xmlns:p14="http://schemas.microsoft.com/office/powerpoint/2010/main" val="339249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4B12-69F2-413F-9CF1-AE57ECFC612B}"/>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78AC0B46-9094-4F95-BAF5-D5837E7BA2AD}"/>
              </a:ext>
            </a:extLst>
          </p:cNvPr>
          <p:cNvSpPr>
            <a:spLocks noGrp="1"/>
          </p:cNvSpPr>
          <p:nvPr>
            <p:ph idx="1"/>
          </p:nvPr>
        </p:nvSpPr>
        <p:spPr/>
        <p:txBody>
          <a:bodyPr/>
          <a:lstStyle/>
          <a:p>
            <a:r>
              <a:rPr lang="en-IN" dirty="0"/>
              <a:t>Managing attributes in Python</a:t>
            </a:r>
          </a:p>
          <a:p>
            <a:r>
              <a:rPr lang="en-IN" dirty="0"/>
              <a:t>Properties and Descriptors</a:t>
            </a:r>
          </a:p>
          <a:p>
            <a:r>
              <a:rPr lang="en-IN" dirty="0"/>
              <a:t>@property</a:t>
            </a:r>
          </a:p>
          <a:p>
            <a:pPr marL="0" indent="0">
              <a:buNone/>
            </a:pPr>
            <a:endParaRPr lang="en-IN" dirty="0">
              <a:solidFill>
                <a:srgbClr val="FF0000"/>
              </a:solidFill>
            </a:endParaRPr>
          </a:p>
          <a:p>
            <a:r>
              <a:rPr lang="en-IN" dirty="0">
                <a:solidFill>
                  <a:srgbClr val="FF0000"/>
                </a:solidFill>
              </a:rPr>
              <a:t>Working with HTML</a:t>
            </a:r>
          </a:p>
          <a:p>
            <a:r>
              <a:rPr lang="en-IN" dirty="0">
                <a:solidFill>
                  <a:srgbClr val="FF0000"/>
                </a:solidFill>
              </a:rPr>
              <a:t>Working with JSON</a:t>
            </a:r>
          </a:p>
          <a:p>
            <a:r>
              <a:rPr lang="en-IN" dirty="0">
                <a:solidFill>
                  <a:srgbClr val="FF0000"/>
                </a:solidFill>
              </a:rPr>
              <a:t>Working with Excel</a:t>
            </a:r>
          </a:p>
          <a:p>
            <a:pPr lvl="1"/>
            <a:r>
              <a:rPr lang="en-IN" dirty="0">
                <a:solidFill>
                  <a:srgbClr val="FF0000"/>
                </a:solidFill>
              </a:rPr>
              <a:t>Using the </a:t>
            </a:r>
            <a:r>
              <a:rPr lang="en-IN" dirty="0" err="1">
                <a:solidFill>
                  <a:srgbClr val="FF0000"/>
                </a:solidFill>
              </a:rPr>
              <a:t>openpyxl</a:t>
            </a:r>
            <a:r>
              <a:rPr lang="en-IN" dirty="0">
                <a:solidFill>
                  <a:srgbClr val="FF0000"/>
                </a:solidFill>
              </a:rPr>
              <a:t> module</a:t>
            </a:r>
          </a:p>
        </p:txBody>
      </p:sp>
    </p:spTree>
    <p:extLst>
      <p:ext uri="{BB962C8B-B14F-4D97-AF65-F5344CB8AC3E}">
        <p14:creationId xmlns:p14="http://schemas.microsoft.com/office/powerpoint/2010/main" val="1532130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Decorators</a:t>
            </a:r>
          </a:p>
        </p:txBody>
      </p:sp>
      <p:sp>
        <p:nvSpPr>
          <p:cNvPr id="3" name="Content Placeholder 2"/>
          <p:cNvSpPr>
            <a:spLocks noGrp="1"/>
          </p:cNvSpPr>
          <p:nvPr>
            <p:ph idx="1"/>
          </p:nvPr>
        </p:nvSpPr>
        <p:spPr/>
        <p:txBody>
          <a:bodyPr>
            <a:normAutofit/>
          </a:bodyPr>
          <a:lstStyle/>
          <a:p>
            <a:r>
              <a:rPr lang="en-US" dirty="0"/>
              <a:t>A decorator in Python is a callable Python object that is used to modify a function, method or class definition. </a:t>
            </a:r>
          </a:p>
          <a:p>
            <a:r>
              <a:rPr lang="en-US" dirty="0"/>
              <a:t>The original object, the one which is going to be modified, is passed to a decorator as an argument. </a:t>
            </a:r>
          </a:p>
          <a:p>
            <a:r>
              <a:rPr lang="en-US" dirty="0"/>
              <a:t>The decorator returns a modified object, e.g. a modified function, which is bound to the name used in the definition.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057400" y="1371601"/>
            <a:ext cx="5562600"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our_decorator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func</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a:t>
            </a:r>
            <a:r>
              <a:rPr lang="en-US" sz="1100" dirty="0" err="1">
                <a:latin typeface="Courier New" pitchFamily="49" charset="0"/>
                <a:cs typeface="Courier New" pitchFamily="49" charset="0"/>
              </a:rPr>
              <a:t>function_wrapper</a:t>
            </a:r>
            <a:r>
              <a:rPr lang="en-US" sz="1100" dirty="0">
                <a:latin typeface="Courier New" pitchFamily="49" charset="0"/>
                <a:cs typeface="Courier New" pitchFamily="49" charset="0"/>
              </a:rPr>
              <a:t>(x):</a:t>
            </a:r>
          </a:p>
          <a:p>
            <a:r>
              <a:rPr lang="en-US" sz="1100" dirty="0">
                <a:latin typeface="Courier New" pitchFamily="49" charset="0"/>
                <a:cs typeface="Courier New" pitchFamily="49" charset="0"/>
              </a:rPr>
              <a:t>        print("Before calling " + </a:t>
            </a:r>
            <a:r>
              <a:rPr lang="en-US" sz="1100" dirty="0" err="1">
                <a:latin typeface="Courier New" pitchFamily="49" charset="0"/>
                <a:cs typeface="Courier New" pitchFamily="49" charset="0"/>
              </a:rPr>
              <a:t>func.__name</a:t>
            </a:r>
            <a:r>
              <a:rPr lang="en-US" sz="1100" dirty="0">
                <a:latin typeface="Courier New" pitchFamily="49" charset="0"/>
                <a:cs typeface="Courier New" pitchFamily="49" charset="0"/>
              </a:rPr>
              <a:t>__)</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func</a:t>
            </a:r>
            <a:r>
              <a:rPr lang="en-US" sz="1100" dirty="0">
                <a:latin typeface="Courier New" pitchFamily="49" charset="0"/>
                <a:cs typeface="Courier New" pitchFamily="49" charset="0"/>
              </a:rPr>
              <a:t>(x)</a:t>
            </a:r>
          </a:p>
          <a:p>
            <a:r>
              <a:rPr lang="en-US" sz="1100" dirty="0">
                <a:latin typeface="Courier New" pitchFamily="49" charset="0"/>
                <a:cs typeface="Courier New" pitchFamily="49" charset="0"/>
              </a:rPr>
              <a:t>        print("After calling " + </a:t>
            </a:r>
            <a:r>
              <a:rPr lang="en-US" sz="1100" dirty="0" err="1">
                <a:latin typeface="Courier New" pitchFamily="49" charset="0"/>
                <a:cs typeface="Courier New" pitchFamily="49" charset="0"/>
              </a:rPr>
              <a:t>func.__name</a:t>
            </a:r>
            <a:r>
              <a:rPr lang="en-US" sz="1100" dirty="0">
                <a:latin typeface="Courier New" pitchFamily="49" charset="0"/>
                <a:cs typeface="Courier New" pitchFamily="49" charset="0"/>
              </a:rPr>
              <a:t>__)</a:t>
            </a:r>
          </a:p>
          <a:p>
            <a:r>
              <a:rPr lang="en-US" sz="1100" dirty="0">
                <a:latin typeface="Courier New" pitchFamily="49" charset="0"/>
                <a:cs typeface="Courier New" pitchFamily="49" charset="0"/>
              </a:rPr>
              <a:t>    return </a:t>
            </a:r>
            <a:r>
              <a:rPr lang="en-US" sz="1100" dirty="0" err="1">
                <a:latin typeface="Courier New" pitchFamily="49" charset="0"/>
                <a:cs typeface="Courier New" pitchFamily="49" charset="0"/>
              </a:rPr>
              <a:t>function_wrapper</a:t>
            </a:r>
            <a:endParaRPr lang="en-US" sz="1100" dirty="0">
              <a:latin typeface="Courier New" pitchFamily="49" charset="0"/>
              <a:cs typeface="Courier New" pitchFamily="49" charset="0"/>
            </a:endParaRP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(x):</a:t>
            </a:r>
          </a:p>
          <a:p>
            <a:r>
              <a:rPr lang="en-US" sz="1100" dirty="0">
                <a:latin typeface="Courier New" pitchFamily="49" charset="0"/>
                <a:cs typeface="Courier New" pitchFamily="49" charset="0"/>
              </a:rPr>
              <a:t>    print("Hi,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 has been called with " + </a:t>
            </a:r>
            <a:r>
              <a:rPr lang="en-US" sz="1100" dirty="0" err="1">
                <a:latin typeface="Courier New" pitchFamily="49" charset="0"/>
                <a:cs typeface="Courier New" pitchFamily="49" charset="0"/>
              </a:rPr>
              <a:t>str</a:t>
            </a:r>
            <a:r>
              <a:rPr lang="en-US" sz="1100" dirty="0">
                <a:latin typeface="Courier New" pitchFamily="49" charset="0"/>
                <a:cs typeface="Courier New" pitchFamily="49" charset="0"/>
              </a:rPr>
              <a:t>(x))</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print("We call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 before decoration:")</a:t>
            </a:r>
          </a:p>
          <a:p>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("Hi")</a:t>
            </a:r>
          </a:p>
          <a:p>
            <a:r>
              <a:rPr lang="en-US" sz="1100" dirty="0">
                <a:latin typeface="Courier New" pitchFamily="49" charset="0"/>
                <a:cs typeface="Courier New" pitchFamily="49" charset="0"/>
              </a:rPr>
              <a:t>    </a:t>
            </a:r>
          </a:p>
          <a:p>
            <a:r>
              <a:rPr lang="en-US" sz="1100" dirty="0">
                <a:latin typeface="Courier New" pitchFamily="49" charset="0"/>
                <a:cs typeface="Courier New" pitchFamily="49" charset="0"/>
              </a:rPr>
              <a:t>print("We now decorate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 with f:")</a:t>
            </a:r>
          </a:p>
          <a:p>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our_decorator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print("We call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 after decoration:")</a:t>
            </a:r>
          </a:p>
          <a:p>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(42)</a:t>
            </a:r>
          </a:p>
        </p:txBody>
      </p:sp>
      <p:sp>
        <p:nvSpPr>
          <p:cNvPr id="5" name="TextBox 4"/>
          <p:cNvSpPr txBox="1"/>
          <p:nvPr/>
        </p:nvSpPr>
        <p:spPr>
          <a:xfrm>
            <a:off x="2057400" y="4724401"/>
            <a:ext cx="4038600" cy="127727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dirty="0">
                <a:latin typeface="Courier New" pitchFamily="49" charset="0"/>
                <a:cs typeface="Courier New" pitchFamily="49" charset="0"/>
              </a:rPr>
              <a:t>We call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 before decoration:</a:t>
            </a:r>
          </a:p>
          <a:p>
            <a:r>
              <a:rPr lang="en-US" sz="1100" dirty="0">
                <a:latin typeface="Courier New" pitchFamily="49" charset="0"/>
                <a:cs typeface="Courier New" pitchFamily="49" charset="0"/>
              </a:rPr>
              <a:t>Hi,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 has been called with Hi</a:t>
            </a:r>
          </a:p>
          <a:p>
            <a:r>
              <a:rPr lang="en-US" sz="1100" dirty="0">
                <a:latin typeface="Courier New" pitchFamily="49" charset="0"/>
                <a:cs typeface="Courier New" pitchFamily="49" charset="0"/>
              </a:rPr>
              <a:t>We now decorate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 with f:</a:t>
            </a:r>
          </a:p>
          <a:p>
            <a:r>
              <a:rPr lang="en-US" sz="1100" dirty="0">
                <a:latin typeface="Courier New" pitchFamily="49" charset="0"/>
                <a:cs typeface="Courier New" pitchFamily="49" charset="0"/>
              </a:rPr>
              <a:t>We call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 after decoration:</a:t>
            </a:r>
          </a:p>
          <a:p>
            <a:r>
              <a:rPr lang="en-US" sz="1100" dirty="0">
                <a:latin typeface="Courier New" pitchFamily="49" charset="0"/>
                <a:cs typeface="Courier New" pitchFamily="49" charset="0"/>
              </a:rPr>
              <a:t>Before calling </a:t>
            </a:r>
            <a:r>
              <a:rPr lang="en-US" sz="1100" dirty="0" err="1">
                <a:latin typeface="Courier New" pitchFamily="49" charset="0"/>
                <a:cs typeface="Courier New" pitchFamily="49" charset="0"/>
              </a:rPr>
              <a:t>foo</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Hi,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 has been called with 42</a:t>
            </a:r>
          </a:p>
          <a:p>
            <a:r>
              <a:rPr lang="en-US" sz="1100" dirty="0">
                <a:latin typeface="Courier New" pitchFamily="49" charset="0"/>
                <a:cs typeface="Courier New" pitchFamily="49" charset="0"/>
              </a:rPr>
              <a:t>After calling </a:t>
            </a:r>
            <a:r>
              <a:rPr lang="en-US" sz="1100" dirty="0" err="1">
                <a:latin typeface="Courier New" pitchFamily="49" charset="0"/>
                <a:cs typeface="Courier New" pitchFamily="49" charset="0"/>
              </a:rPr>
              <a:t>foo</a:t>
            </a:r>
            <a:endParaRPr lang="en-US" sz="1100" dirty="0">
              <a:latin typeface="Courier New" pitchFamily="49" charset="0"/>
              <a:cs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Continued..</a:t>
            </a:r>
          </a:p>
        </p:txBody>
      </p:sp>
      <p:sp>
        <p:nvSpPr>
          <p:cNvPr id="4" name="Content Placeholder 3"/>
          <p:cNvSpPr>
            <a:spLocks noGrp="1"/>
          </p:cNvSpPr>
          <p:nvPr>
            <p:ph idx="1"/>
          </p:nvPr>
        </p:nvSpPr>
        <p:spPr/>
        <p:txBody>
          <a:bodyPr/>
          <a:lstStyle/>
          <a:p>
            <a:r>
              <a:rPr lang="en-US" dirty="0"/>
              <a:t>The decoration </a:t>
            </a:r>
            <a:r>
              <a:rPr lang="en-US" dirty="0" err="1"/>
              <a:t>occurrs</a:t>
            </a:r>
            <a:r>
              <a:rPr lang="en-US" dirty="0"/>
              <a:t> in the line before the function header. The "@" is followed by the decorator function name. </a:t>
            </a:r>
          </a:p>
          <a:p>
            <a:r>
              <a:rPr lang="en-US" dirty="0"/>
              <a:t>We will rewrite now our initial example. Instead of writing the statement</a:t>
            </a:r>
          </a:p>
          <a:p>
            <a:pPr lvl="1">
              <a:buNone/>
            </a:pPr>
            <a:r>
              <a:rPr lang="en-US" dirty="0"/>
              <a:t>   </a:t>
            </a:r>
            <a:r>
              <a:rPr lang="en-US" dirty="0" err="1"/>
              <a:t>foo</a:t>
            </a:r>
            <a:r>
              <a:rPr lang="en-US" dirty="0"/>
              <a:t> = </a:t>
            </a:r>
            <a:r>
              <a:rPr lang="en-US" dirty="0" err="1"/>
              <a:t>our_decorator</a:t>
            </a:r>
            <a:r>
              <a:rPr lang="en-US" dirty="0"/>
              <a:t>(</a:t>
            </a:r>
            <a:r>
              <a:rPr lang="en-US" dirty="0" err="1"/>
              <a:t>foo</a:t>
            </a:r>
            <a:r>
              <a:rPr lang="en-US" dirty="0"/>
              <a:t>)   we can write</a:t>
            </a:r>
          </a:p>
          <a:p>
            <a:pPr lvl="1">
              <a:buNone/>
            </a:pPr>
            <a:r>
              <a:rPr lang="en-US" dirty="0"/>
              <a:t>   @</a:t>
            </a:r>
            <a:r>
              <a:rPr lang="en-US" dirty="0" err="1"/>
              <a:t>our_decorator</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Continued..</a:t>
            </a:r>
          </a:p>
        </p:txBody>
      </p:sp>
      <p:sp>
        <p:nvSpPr>
          <p:cNvPr id="4" name="TextBox 3"/>
          <p:cNvSpPr txBox="1"/>
          <p:nvPr/>
        </p:nvSpPr>
        <p:spPr>
          <a:xfrm>
            <a:off x="2057400" y="1600200"/>
            <a:ext cx="5562600" cy="212365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our_decorator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func</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a:t>
            </a:r>
            <a:r>
              <a:rPr lang="en-US" sz="1100" dirty="0" err="1">
                <a:latin typeface="Courier New" pitchFamily="49" charset="0"/>
                <a:cs typeface="Courier New" pitchFamily="49" charset="0"/>
              </a:rPr>
              <a:t>function_wrapper</a:t>
            </a:r>
            <a:r>
              <a:rPr lang="en-US" sz="1100" dirty="0">
                <a:latin typeface="Courier New" pitchFamily="49" charset="0"/>
                <a:cs typeface="Courier New" pitchFamily="49" charset="0"/>
              </a:rPr>
              <a:t>(x):</a:t>
            </a:r>
          </a:p>
          <a:p>
            <a:r>
              <a:rPr lang="en-US" sz="1100" dirty="0">
                <a:latin typeface="Courier New" pitchFamily="49" charset="0"/>
                <a:cs typeface="Courier New" pitchFamily="49" charset="0"/>
              </a:rPr>
              <a:t>        print("Before calling " + </a:t>
            </a:r>
            <a:r>
              <a:rPr lang="en-US" sz="1100" dirty="0" err="1">
                <a:latin typeface="Courier New" pitchFamily="49" charset="0"/>
                <a:cs typeface="Courier New" pitchFamily="49" charset="0"/>
              </a:rPr>
              <a:t>func.__name</a:t>
            </a:r>
            <a:r>
              <a:rPr lang="en-US" sz="1100" dirty="0">
                <a:latin typeface="Courier New" pitchFamily="49" charset="0"/>
                <a:cs typeface="Courier New" pitchFamily="49" charset="0"/>
              </a:rPr>
              <a:t>__)</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func</a:t>
            </a:r>
            <a:r>
              <a:rPr lang="en-US" sz="1100" dirty="0">
                <a:latin typeface="Courier New" pitchFamily="49" charset="0"/>
                <a:cs typeface="Courier New" pitchFamily="49" charset="0"/>
              </a:rPr>
              <a:t>(x)</a:t>
            </a:r>
          </a:p>
          <a:p>
            <a:r>
              <a:rPr lang="en-US" sz="1100" dirty="0">
                <a:latin typeface="Courier New" pitchFamily="49" charset="0"/>
                <a:cs typeface="Courier New" pitchFamily="49" charset="0"/>
              </a:rPr>
              <a:t>        print("After calling " + </a:t>
            </a:r>
            <a:r>
              <a:rPr lang="en-US" sz="1100" dirty="0" err="1">
                <a:latin typeface="Courier New" pitchFamily="49" charset="0"/>
                <a:cs typeface="Courier New" pitchFamily="49" charset="0"/>
              </a:rPr>
              <a:t>func.__name</a:t>
            </a:r>
            <a:r>
              <a:rPr lang="en-US" sz="1100" dirty="0">
                <a:latin typeface="Courier New" pitchFamily="49" charset="0"/>
                <a:cs typeface="Courier New" pitchFamily="49" charset="0"/>
              </a:rPr>
              <a:t>__)</a:t>
            </a:r>
          </a:p>
          <a:p>
            <a:r>
              <a:rPr lang="en-US" sz="1100" dirty="0">
                <a:latin typeface="Courier New" pitchFamily="49" charset="0"/>
                <a:cs typeface="Courier New" pitchFamily="49" charset="0"/>
              </a:rPr>
              <a:t>    return </a:t>
            </a:r>
            <a:r>
              <a:rPr lang="en-US" sz="1100" dirty="0" err="1">
                <a:latin typeface="Courier New" pitchFamily="49" charset="0"/>
                <a:cs typeface="Courier New" pitchFamily="49" charset="0"/>
              </a:rPr>
              <a:t>function_wrapper</a:t>
            </a:r>
            <a:endParaRPr lang="en-US" sz="1100" dirty="0">
              <a:latin typeface="Courier New" pitchFamily="49" charset="0"/>
              <a:cs typeface="Courier New" pitchFamily="49" charset="0"/>
            </a:endParaRP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our_decorator</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(x):</a:t>
            </a:r>
          </a:p>
          <a:p>
            <a:r>
              <a:rPr lang="en-US" sz="1100" dirty="0">
                <a:latin typeface="Courier New" pitchFamily="49" charset="0"/>
                <a:cs typeface="Courier New" pitchFamily="49" charset="0"/>
              </a:rPr>
              <a:t>    print("Hi,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 has been called with " + </a:t>
            </a:r>
            <a:r>
              <a:rPr lang="en-US" sz="1100" dirty="0" err="1">
                <a:latin typeface="Courier New" pitchFamily="49" charset="0"/>
                <a:cs typeface="Courier New" pitchFamily="49" charset="0"/>
              </a:rPr>
              <a:t>str</a:t>
            </a:r>
            <a:r>
              <a:rPr lang="en-US" sz="1100" dirty="0">
                <a:latin typeface="Courier New" pitchFamily="49" charset="0"/>
                <a:cs typeface="Courier New" pitchFamily="49" charset="0"/>
              </a:rPr>
              <a:t>(x))</a:t>
            </a:r>
          </a:p>
          <a:p>
            <a:endParaRPr lang="en-US" sz="1100" dirty="0">
              <a:latin typeface="Courier New" pitchFamily="49" charset="0"/>
              <a:cs typeface="Courier New" pitchFamily="49" charset="0"/>
            </a:endParaRPr>
          </a:p>
          <a:p>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("Hi")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Checking Arguments with Decorator</a:t>
            </a:r>
          </a:p>
        </p:txBody>
      </p:sp>
      <p:sp>
        <p:nvSpPr>
          <p:cNvPr id="4" name="Content Placeholder 3"/>
          <p:cNvSpPr>
            <a:spLocks noGrp="1"/>
          </p:cNvSpPr>
          <p:nvPr>
            <p:ph idx="1"/>
          </p:nvPr>
        </p:nvSpPr>
        <p:spPr>
          <a:xfrm>
            <a:off x="1981200" y="1600201"/>
            <a:ext cx="8229600" cy="1295400"/>
          </a:xfrm>
        </p:spPr>
        <p:txBody>
          <a:bodyPr>
            <a:normAutofit/>
          </a:bodyPr>
          <a:lstStyle/>
          <a:p>
            <a:r>
              <a:rPr lang="en-US" sz="2400" dirty="0"/>
              <a:t>The following program uses a decorator function to ensure that the argument passed to the function factorial is a positive integer:</a:t>
            </a:r>
          </a:p>
        </p:txBody>
      </p:sp>
      <p:sp>
        <p:nvSpPr>
          <p:cNvPr id="3" name="TextBox 2"/>
          <p:cNvSpPr txBox="1"/>
          <p:nvPr/>
        </p:nvSpPr>
        <p:spPr>
          <a:xfrm>
            <a:off x="4648200" y="2895600"/>
            <a:ext cx="5562600" cy="330859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argument_test_natural_number</a:t>
            </a:r>
            <a:r>
              <a:rPr lang="en-US" sz="1100" dirty="0">
                <a:latin typeface="Courier New" pitchFamily="49" charset="0"/>
                <a:cs typeface="Courier New" pitchFamily="49" charset="0"/>
              </a:rPr>
              <a:t>(f):</a:t>
            </a:r>
          </a:p>
          <a:p>
            <a:r>
              <a:rPr lang="en-US" sz="1100" dirty="0">
                <a:latin typeface="Courier New" pitchFamily="49" charset="0"/>
                <a:cs typeface="Courier New" pitchFamily="49" charset="0"/>
              </a:rPr>
              <a:t>    def helper(x):</a:t>
            </a:r>
          </a:p>
          <a:p>
            <a:r>
              <a:rPr lang="en-US" sz="1100" dirty="0">
                <a:latin typeface="Courier New" pitchFamily="49" charset="0"/>
                <a:cs typeface="Courier New" pitchFamily="49" charset="0"/>
              </a:rPr>
              <a:t>        if type(x) == </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and x &gt; 0:</a:t>
            </a:r>
          </a:p>
          <a:p>
            <a:r>
              <a:rPr lang="en-US" sz="1100" dirty="0">
                <a:latin typeface="Courier New" pitchFamily="49" charset="0"/>
                <a:cs typeface="Courier New" pitchFamily="49" charset="0"/>
              </a:rPr>
              <a:t>            return f(x)</a:t>
            </a:r>
          </a:p>
          <a:p>
            <a:r>
              <a:rPr lang="en-US" sz="1100" dirty="0">
                <a:latin typeface="Courier New" pitchFamily="49" charset="0"/>
                <a:cs typeface="Courier New" pitchFamily="49" charset="0"/>
              </a:rPr>
              <a:t>        else:</a:t>
            </a:r>
          </a:p>
          <a:p>
            <a:r>
              <a:rPr lang="en-US" sz="1100" dirty="0">
                <a:latin typeface="Courier New" pitchFamily="49" charset="0"/>
                <a:cs typeface="Courier New" pitchFamily="49" charset="0"/>
              </a:rPr>
              <a:t>            raise Exception("Argument is not an integer")</a:t>
            </a:r>
          </a:p>
          <a:p>
            <a:r>
              <a:rPr lang="en-US" sz="1100" dirty="0">
                <a:latin typeface="Courier New" pitchFamily="49" charset="0"/>
                <a:cs typeface="Courier New" pitchFamily="49" charset="0"/>
              </a:rPr>
              <a:t>    return helper</a:t>
            </a:r>
          </a:p>
          <a:p>
            <a:r>
              <a:rPr lang="en-US" sz="1100" dirty="0">
                <a:latin typeface="Courier New" pitchFamily="49" charset="0"/>
                <a:cs typeface="Courier New" pitchFamily="49" charset="0"/>
              </a:rPr>
              <a:t>    </a:t>
            </a:r>
          </a:p>
          <a:p>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argument_test_natural_number</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factorial(n):</a:t>
            </a:r>
          </a:p>
          <a:p>
            <a:r>
              <a:rPr lang="en-US" sz="1100" dirty="0">
                <a:latin typeface="Courier New" pitchFamily="49" charset="0"/>
                <a:cs typeface="Courier New" pitchFamily="49" charset="0"/>
              </a:rPr>
              <a:t>    if n == 1:</a:t>
            </a:r>
          </a:p>
          <a:p>
            <a:r>
              <a:rPr lang="en-US" sz="1100" dirty="0">
                <a:latin typeface="Courier New" pitchFamily="49" charset="0"/>
                <a:cs typeface="Courier New" pitchFamily="49" charset="0"/>
              </a:rPr>
              <a:t>        return 1</a:t>
            </a:r>
          </a:p>
          <a:p>
            <a:r>
              <a:rPr lang="en-US" sz="1100" dirty="0">
                <a:latin typeface="Courier New" pitchFamily="49" charset="0"/>
                <a:cs typeface="Courier New" pitchFamily="49" charset="0"/>
              </a:rPr>
              <a:t>    else:</a:t>
            </a:r>
          </a:p>
          <a:p>
            <a:r>
              <a:rPr lang="en-US" sz="1100" dirty="0">
                <a:latin typeface="Courier New" pitchFamily="49" charset="0"/>
                <a:cs typeface="Courier New" pitchFamily="49" charset="0"/>
              </a:rPr>
              <a:t>        return n * factorial(n-1)</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for </a:t>
            </a:r>
            <a:r>
              <a:rPr lang="en-US" sz="1100" dirty="0" err="1">
                <a:latin typeface="Courier New" pitchFamily="49" charset="0"/>
                <a:cs typeface="Courier New" pitchFamily="49" charset="0"/>
              </a:rPr>
              <a:t>i</a:t>
            </a:r>
            <a:r>
              <a:rPr lang="en-US" sz="1100" dirty="0">
                <a:latin typeface="Courier New" pitchFamily="49" charset="0"/>
                <a:cs typeface="Courier New" pitchFamily="49" charset="0"/>
              </a:rPr>
              <a:t> in range(1,10):</a:t>
            </a:r>
          </a:p>
          <a:p>
            <a:r>
              <a:rPr lang="en-US" sz="1100" dirty="0">
                <a:latin typeface="Courier New" pitchFamily="49" charset="0"/>
                <a:cs typeface="Courier New" pitchFamily="49" charset="0"/>
              </a:rPr>
              <a:t>	print(</a:t>
            </a:r>
            <a:r>
              <a:rPr lang="en-US" sz="1100" dirty="0" err="1">
                <a:latin typeface="Courier New" pitchFamily="49" charset="0"/>
                <a:cs typeface="Courier New" pitchFamily="49" charset="0"/>
              </a:rPr>
              <a:t>i</a:t>
            </a:r>
            <a:r>
              <a:rPr lang="en-US" sz="1100" dirty="0">
                <a:latin typeface="Courier New" pitchFamily="49" charset="0"/>
                <a:cs typeface="Courier New" pitchFamily="49" charset="0"/>
              </a:rPr>
              <a:t>, factorial(</a:t>
            </a:r>
            <a:r>
              <a:rPr lang="en-US" sz="1100" dirty="0" err="1">
                <a:latin typeface="Courier New" pitchFamily="49" charset="0"/>
                <a:cs typeface="Courier New" pitchFamily="49" charset="0"/>
              </a:rPr>
              <a:t>i</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print(factorial(-1))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Counting Function Calls </a:t>
            </a:r>
            <a:br>
              <a:rPr lang="en-US" dirty="0"/>
            </a:br>
            <a:r>
              <a:rPr lang="en-US" dirty="0"/>
              <a:t>with Decorators</a:t>
            </a:r>
          </a:p>
        </p:txBody>
      </p:sp>
      <p:sp>
        <p:nvSpPr>
          <p:cNvPr id="3" name="Content Placeholder 2"/>
          <p:cNvSpPr>
            <a:spLocks noGrp="1"/>
          </p:cNvSpPr>
          <p:nvPr>
            <p:ph idx="1"/>
          </p:nvPr>
        </p:nvSpPr>
        <p:spPr>
          <a:xfrm>
            <a:off x="1981200" y="1600201"/>
            <a:ext cx="8229600" cy="1143000"/>
          </a:xfrm>
        </p:spPr>
        <p:txBody>
          <a:bodyPr>
            <a:normAutofit/>
          </a:bodyPr>
          <a:lstStyle/>
          <a:p>
            <a:r>
              <a:rPr lang="en-US" sz="2400" dirty="0"/>
              <a:t>The following example uses a decorator to count the number of times a function has been called. To be precise, we can use this decorator solely for functions with exactly one parameter:</a:t>
            </a:r>
          </a:p>
        </p:txBody>
      </p:sp>
      <p:sp>
        <p:nvSpPr>
          <p:cNvPr id="4" name="TextBox 3"/>
          <p:cNvSpPr txBox="1"/>
          <p:nvPr/>
        </p:nvSpPr>
        <p:spPr>
          <a:xfrm>
            <a:off x="6248400" y="2895600"/>
            <a:ext cx="3962400" cy="29700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call_counter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func</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helper(x):</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helper.calls</a:t>
            </a:r>
            <a:r>
              <a:rPr lang="en-US" sz="1100" dirty="0">
                <a:latin typeface="Courier New" pitchFamily="49" charset="0"/>
                <a:cs typeface="Courier New" pitchFamily="49" charset="0"/>
              </a:rPr>
              <a:t> += 1</a:t>
            </a:r>
          </a:p>
          <a:p>
            <a:r>
              <a:rPr lang="en-US" sz="1100" dirty="0">
                <a:latin typeface="Courier New" pitchFamily="49" charset="0"/>
                <a:cs typeface="Courier New" pitchFamily="49" charset="0"/>
              </a:rPr>
              <a:t>        return </a:t>
            </a:r>
            <a:r>
              <a:rPr lang="en-US" sz="1100" dirty="0" err="1">
                <a:latin typeface="Courier New" pitchFamily="49" charset="0"/>
                <a:cs typeface="Courier New" pitchFamily="49" charset="0"/>
              </a:rPr>
              <a:t>func</a:t>
            </a:r>
            <a:r>
              <a:rPr lang="en-US" sz="1100" dirty="0">
                <a:latin typeface="Courier New" pitchFamily="49" charset="0"/>
                <a:cs typeface="Courier New" pitchFamily="49" charset="0"/>
              </a:rPr>
              <a:t>(x)</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helper.calls</a:t>
            </a:r>
            <a:r>
              <a:rPr lang="en-US" sz="1100" dirty="0">
                <a:latin typeface="Courier New" pitchFamily="49" charset="0"/>
                <a:cs typeface="Courier New" pitchFamily="49" charset="0"/>
              </a:rPr>
              <a:t> = 0</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return helper</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call_counter</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succ</a:t>
            </a:r>
            <a:r>
              <a:rPr lang="en-US" sz="1100" dirty="0">
                <a:latin typeface="Courier New" pitchFamily="49" charset="0"/>
                <a:cs typeface="Courier New" pitchFamily="49" charset="0"/>
              </a:rPr>
              <a:t>(x):</a:t>
            </a:r>
          </a:p>
          <a:p>
            <a:r>
              <a:rPr lang="en-US" sz="1100" dirty="0">
                <a:latin typeface="Courier New" pitchFamily="49" charset="0"/>
                <a:cs typeface="Courier New" pitchFamily="49" charset="0"/>
              </a:rPr>
              <a:t>    return x + 1</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print(</a:t>
            </a:r>
            <a:r>
              <a:rPr lang="en-US" sz="1100" dirty="0" err="1">
                <a:latin typeface="Courier New" pitchFamily="49" charset="0"/>
                <a:cs typeface="Courier New" pitchFamily="49" charset="0"/>
              </a:rPr>
              <a:t>succ.calls</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for </a:t>
            </a:r>
            <a:r>
              <a:rPr lang="en-US" sz="1100" dirty="0" err="1">
                <a:latin typeface="Courier New" pitchFamily="49" charset="0"/>
                <a:cs typeface="Courier New" pitchFamily="49" charset="0"/>
              </a:rPr>
              <a:t>i</a:t>
            </a:r>
            <a:r>
              <a:rPr lang="en-US" sz="1100" dirty="0">
                <a:latin typeface="Courier New" pitchFamily="49" charset="0"/>
                <a:cs typeface="Courier New" pitchFamily="49" charset="0"/>
              </a:rPr>
              <a:t> in range(10):</a:t>
            </a:r>
          </a:p>
          <a:p>
            <a:r>
              <a:rPr lang="en-US" sz="1100" dirty="0">
                <a:latin typeface="Courier New" pitchFamily="49" charset="0"/>
                <a:cs typeface="Courier New" pitchFamily="49" charset="0"/>
              </a:rPr>
              <a:t>    print(</a:t>
            </a:r>
            <a:r>
              <a:rPr lang="en-US" sz="1100" dirty="0" err="1">
                <a:latin typeface="Courier New" pitchFamily="49" charset="0"/>
                <a:cs typeface="Courier New" pitchFamily="49" charset="0"/>
              </a:rPr>
              <a:t>succ</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i</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a:t>
            </a:r>
          </a:p>
          <a:p>
            <a:r>
              <a:rPr lang="en-US" sz="1100" dirty="0">
                <a:latin typeface="Courier New" pitchFamily="49" charset="0"/>
                <a:cs typeface="Courier New" pitchFamily="49" charset="0"/>
              </a:rPr>
              <a:t>print(</a:t>
            </a:r>
            <a:r>
              <a:rPr lang="en-US" sz="1100" dirty="0" err="1">
                <a:latin typeface="Courier New" pitchFamily="49" charset="0"/>
                <a:cs typeface="Courier New" pitchFamily="49" charset="0"/>
              </a:rPr>
              <a:t>succ.calls</a:t>
            </a:r>
            <a:r>
              <a:rPr lang="en-US" sz="1100" dirty="0">
                <a:latin typeface="Courier New" pitchFamily="49" charset="0"/>
                <a:cs typeface="Courier New" pitchFamily="49"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Parameterized Decorators</a:t>
            </a:r>
          </a:p>
        </p:txBody>
      </p:sp>
      <p:sp>
        <p:nvSpPr>
          <p:cNvPr id="3" name="Content Placeholder 2"/>
          <p:cNvSpPr>
            <a:spLocks noGrp="1"/>
          </p:cNvSpPr>
          <p:nvPr>
            <p:ph idx="1"/>
          </p:nvPr>
        </p:nvSpPr>
        <p:spPr>
          <a:xfrm>
            <a:off x="1981200" y="1600201"/>
            <a:ext cx="8229600" cy="914400"/>
          </a:xfrm>
        </p:spPr>
        <p:txBody>
          <a:bodyPr>
            <a:normAutofit/>
          </a:bodyPr>
          <a:lstStyle/>
          <a:p>
            <a:r>
              <a:rPr lang="en-US" dirty="0"/>
              <a:t>The example shows how a parameter can be passed to a decorator:</a:t>
            </a:r>
          </a:p>
        </p:txBody>
      </p:sp>
      <p:sp>
        <p:nvSpPr>
          <p:cNvPr id="4" name="TextBox 3"/>
          <p:cNvSpPr txBox="1"/>
          <p:nvPr/>
        </p:nvSpPr>
        <p:spPr>
          <a:xfrm>
            <a:off x="4152550" y="2667001"/>
            <a:ext cx="5829650" cy="229293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def greeting(</a:t>
            </a:r>
            <a:r>
              <a:rPr lang="en-US" sz="1100" dirty="0" err="1">
                <a:latin typeface="Courier New" pitchFamily="49" charset="0"/>
                <a:cs typeface="Courier New" pitchFamily="49" charset="0"/>
              </a:rPr>
              <a:t>expr</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a:t>
            </a:r>
            <a:r>
              <a:rPr lang="en-US" sz="1100" dirty="0" err="1">
                <a:latin typeface="Courier New" pitchFamily="49" charset="0"/>
                <a:cs typeface="Courier New" pitchFamily="49" charset="0"/>
              </a:rPr>
              <a:t>greeting_decorator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func</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a:t>
            </a:r>
            <a:r>
              <a:rPr lang="en-US" sz="1100" dirty="0" err="1">
                <a:latin typeface="Courier New" pitchFamily="49" charset="0"/>
                <a:cs typeface="Courier New" pitchFamily="49" charset="0"/>
              </a:rPr>
              <a:t>function_wrapper</a:t>
            </a:r>
            <a:r>
              <a:rPr lang="en-US" sz="1100" dirty="0">
                <a:latin typeface="Courier New" pitchFamily="49" charset="0"/>
                <a:cs typeface="Courier New" pitchFamily="49" charset="0"/>
              </a:rPr>
              <a:t>(x):</a:t>
            </a:r>
          </a:p>
          <a:p>
            <a:r>
              <a:rPr lang="en-US" sz="1100" dirty="0">
                <a:latin typeface="Courier New" pitchFamily="49" charset="0"/>
                <a:cs typeface="Courier New" pitchFamily="49" charset="0"/>
              </a:rPr>
              <a:t>            print(</a:t>
            </a:r>
            <a:r>
              <a:rPr lang="en-US" sz="1100" dirty="0" err="1">
                <a:latin typeface="Courier New" pitchFamily="49" charset="0"/>
                <a:cs typeface="Courier New" pitchFamily="49" charset="0"/>
              </a:rPr>
              <a:t>expr</a:t>
            </a:r>
            <a:r>
              <a:rPr lang="en-US" sz="1100" dirty="0">
                <a:latin typeface="Courier New" pitchFamily="49" charset="0"/>
                <a:cs typeface="Courier New" pitchFamily="49" charset="0"/>
              </a:rPr>
              <a:t> + ", " + </a:t>
            </a:r>
            <a:r>
              <a:rPr lang="en-US" sz="1100" dirty="0" err="1">
                <a:latin typeface="Courier New" pitchFamily="49" charset="0"/>
                <a:cs typeface="Courier New" pitchFamily="49" charset="0"/>
              </a:rPr>
              <a:t>func.__name</a:t>
            </a:r>
            <a:r>
              <a:rPr lang="en-US" sz="1100" dirty="0">
                <a:latin typeface="Courier New" pitchFamily="49" charset="0"/>
                <a:cs typeface="Courier New" pitchFamily="49" charset="0"/>
              </a:rPr>
              <a:t>__ + " returns:")</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func</a:t>
            </a:r>
            <a:r>
              <a:rPr lang="en-US" sz="1100" dirty="0">
                <a:latin typeface="Courier New" pitchFamily="49" charset="0"/>
                <a:cs typeface="Courier New" pitchFamily="49" charset="0"/>
              </a:rPr>
              <a:t>(x)</a:t>
            </a:r>
          </a:p>
          <a:p>
            <a:r>
              <a:rPr lang="en-US" sz="1100" dirty="0">
                <a:latin typeface="Courier New" pitchFamily="49" charset="0"/>
                <a:cs typeface="Courier New" pitchFamily="49" charset="0"/>
              </a:rPr>
              <a:t>        return </a:t>
            </a:r>
            <a:r>
              <a:rPr lang="en-US" sz="1100" dirty="0" err="1">
                <a:latin typeface="Courier New" pitchFamily="49" charset="0"/>
                <a:cs typeface="Courier New" pitchFamily="49" charset="0"/>
              </a:rPr>
              <a:t>function_wrapper</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return </a:t>
            </a:r>
            <a:r>
              <a:rPr lang="en-US" sz="1100" dirty="0" err="1">
                <a:latin typeface="Courier New" pitchFamily="49" charset="0"/>
                <a:cs typeface="Courier New" pitchFamily="49" charset="0"/>
              </a:rPr>
              <a:t>greeting_decorator</a:t>
            </a:r>
            <a:endParaRPr lang="en-US" sz="1100" dirty="0">
              <a:latin typeface="Courier New" pitchFamily="49" charset="0"/>
              <a:cs typeface="Courier New" pitchFamily="49" charset="0"/>
            </a:endParaRP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@greeting("</a:t>
            </a:r>
            <a:r>
              <a:rPr lang="en-US" sz="1100" dirty="0" err="1">
                <a:latin typeface="Courier New" pitchFamily="49" charset="0"/>
                <a:cs typeface="Courier New" pitchFamily="49" charset="0"/>
              </a:rPr>
              <a:t>καλημερα</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(x):</a:t>
            </a:r>
          </a:p>
          <a:p>
            <a:r>
              <a:rPr lang="en-US" sz="1100" dirty="0">
                <a:latin typeface="Courier New" pitchFamily="49" charset="0"/>
                <a:cs typeface="Courier New" pitchFamily="49" charset="0"/>
              </a:rPr>
              <a:t>    print(42)</a:t>
            </a:r>
          </a:p>
          <a:p>
            <a:endParaRPr lang="en-US" sz="1100" dirty="0">
              <a:latin typeface="Courier New" pitchFamily="49" charset="0"/>
              <a:cs typeface="Courier New" pitchFamily="49" charset="0"/>
            </a:endParaRPr>
          </a:p>
          <a:p>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("Hi")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as a Decorator</a:t>
            </a:r>
          </a:p>
        </p:txBody>
      </p:sp>
      <p:sp>
        <p:nvSpPr>
          <p:cNvPr id="6" name="Content Placeholder 5"/>
          <p:cNvSpPr>
            <a:spLocks noGrp="1"/>
          </p:cNvSpPr>
          <p:nvPr>
            <p:ph idx="1"/>
          </p:nvPr>
        </p:nvSpPr>
        <p:spPr/>
        <p:txBody>
          <a:bodyPr/>
          <a:lstStyle/>
          <a:p>
            <a:r>
              <a:rPr lang="en-US" dirty="0"/>
              <a:t>The example shows how a class can be used as a decorator</a:t>
            </a:r>
          </a:p>
          <a:p>
            <a:r>
              <a:rPr lang="en-US" dirty="0"/>
              <a:t>__call__ function holds an important role here</a:t>
            </a:r>
          </a:p>
        </p:txBody>
      </p:sp>
      <p:sp>
        <p:nvSpPr>
          <p:cNvPr id="4" name="TextBox 3"/>
          <p:cNvSpPr txBox="1"/>
          <p:nvPr/>
        </p:nvSpPr>
        <p:spPr>
          <a:xfrm>
            <a:off x="1828800" y="3657601"/>
            <a:ext cx="3962400" cy="195438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def decorator1(f):</a:t>
            </a:r>
          </a:p>
          <a:p>
            <a:r>
              <a:rPr lang="en-US" sz="1100" dirty="0">
                <a:latin typeface="Courier New" pitchFamily="49" charset="0"/>
                <a:cs typeface="Courier New" pitchFamily="49" charset="0"/>
              </a:rPr>
              <a:t>    def helper():</a:t>
            </a:r>
          </a:p>
          <a:p>
            <a:r>
              <a:rPr lang="en-US" sz="1100" dirty="0">
                <a:latin typeface="Courier New" pitchFamily="49" charset="0"/>
                <a:cs typeface="Courier New" pitchFamily="49" charset="0"/>
              </a:rPr>
              <a:t>        print("Decorating", </a:t>
            </a:r>
            <a:r>
              <a:rPr lang="en-US" sz="1100" dirty="0" err="1">
                <a:latin typeface="Courier New" pitchFamily="49" charset="0"/>
                <a:cs typeface="Courier New" pitchFamily="49" charset="0"/>
              </a:rPr>
              <a:t>f.__name</a:t>
            </a:r>
            <a:r>
              <a:rPr lang="en-US" sz="1100" dirty="0">
                <a:latin typeface="Courier New" pitchFamily="49" charset="0"/>
                <a:cs typeface="Courier New" pitchFamily="49" charset="0"/>
              </a:rPr>
              <a:t>__)</a:t>
            </a:r>
          </a:p>
          <a:p>
            <a:r>
              <a:rPr lang="en-US" sz="1100" dirty="0">
                <a:latin typeface="Courier New" pitchFamily="49" charset="0"/>
                <a:cs typeface="Courier New" pitchFamily="49" charset="0"/>
              </a:rPr>
              <a:t>        f()</a:t>
            </a:r>
          </a:p>
          <a:p>
            <a:r>
              <a:rPr lang="en-US" sz="1100" dirty="0">
                <a:latin typeface="Courier New" pitchFamily="49" charset="0"/>
                <a:cs typeface="Courier New" pitchFamily="49" charset="0"/>
              </a:rPr>
              <a:t>    return helper</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@decorator1</a:t>
            </a:r>
          </a:p>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print("inside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a:t>
            </a:r>
          </a:p>
        </p:txBody>
      </p:sp>
      <p:sp>
        <p:nvSpPr>
          <p:cNvPr id="5" name="TextBox 4"/>
          <p:cNvSpPr txBox="1"/>
          <p:nvPr/>
        </p:nvSpPr>
        <p:spPr>
          <a:xfrm>
            <a:off x="6096000" y="3657601"/>
            <a:ext cx="3962400" cy="246221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class decorator2(object):</a:t>
            </a:r>
          </a:p>
          <a:p>
            <a:r>
              <a:rPr lang="en-US" sz="1100" dirty="0">
                <a:latin typeface="Courier New" pitchFamily="49" charset="0"/>
                <a:cs typeface="Courier New" pitchFamily="49" charset="0"/>
              </a:rPr>
              <a:t>    </a:t>
            </a:r>
          </a:p>
          <a:p>
            <a:r>
              <a:rPr lang="en-US" sz="1100" dirty="0">
                <a:latin typeface="Courier New" pitchFamily="49" charset="0"/>
                <a:cs typeface="Courier New" pitchFamily="49" charset="0"/>
              </a:rPr>
              <a:t>    def __init__(self, f):</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self.f</a:t>
            </a:r>
            <a:r>
              <a:rPr lang="en-US" sz="1100" dirty="0">
                <a:latin typeface="Courier New" pitchFamily="49" charset="0"/>
                <a:cs typeface="Courier New" pitchFamily="49" charset="0"/>
              </a:rPr>
              <a:t> = f</a:t>
            </a:r>
          </a:p>
          <a:p>
            <a:r>
              <a:rPr lang="en-US" sz="1100" dirty="0">
                <a:latin typeface="Courier New" pitchFamily="49" charset="0"/>
                <a:cs typeface="Courier New" pitchFamily="49" charset="0"/>
              </a:rPr>
              <a:t>        </a:t>
            </a:r>
          </a:p>
          <a:p>
            <a:r>
              <a:rPr lang="en-US" sz="1100" dirty="0">
                <a:latin typeface="Courier New" pitchFamily="49" charset="0"/>
                <a:cs typeface="Courier New" pitchFamily="49" charset="0"/>
              </a:rPr>
              <a:t>    def __call__(self):</a:t>
            </a:r>
          </a:p>
          <a:p>
            <a:r>
              <a:rPr lang="en-US" sz="1100" dirty="0">
                <a:latin typeface="Courier New" pitchFamily="49" charset="0"/>
                <a:cs typeface="Courier New" pitchFamily="49" charset="0"/>
              </a:rPr>
              <a:t>        print("Decorating", </a:t>
            </a:r>
            <a:r>
              <a:rPr lang="en-US" sz="1100" dirty="0" err="1">
                <a:latin typeface="Courier New" pitchFamily="49" charset="0"/>
                <a:cs typeface="Courier New" pitchFamily="49" charset="0"/>
              </a:rPr>
              <a:t>self.f.__name</a:t>
            </a:r>
            <a:r>
              <a:rPr lang="en-US" sz="1100" dirty="0">
                <a:latin typeface="Courier New" pitchFamily="49" charset="0"/>
                <a:cs typeface="Courier New" pitchFamily="49" charset="0"/>
              </a:rPr>
              <a:t>__)</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self.f</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@decorator2</a:t>
            </a:r>
          </a:p>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print("inside </a:t>
            </a:r>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err="1">
                <a:latin typeface="Courier New" pitchFamily="49" charset="0"/>
                <a:cs typeface="Courier New" pitchFamily="49" charset="0"/>
              </a:rPr>
              <a:t>foo</a:t>
            </a:r>
            <a:r>
              <a:rPr lang="en-US" sz="1100" dirty="0">
                <a:latin typeface="Courier New" pitchFamily="49" charset="0"/>
                <a:cs typeface="Courier New" pitchFamily="49"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F924-586B-439C-B9A8-8E2B67F709C6}"/>
              </a:ext>
            </a:extLst>
          </p:cNvPr>
          <p:cNvSpPr>
            <a:spLocks noGrp="1"/>
          </p:cNvSpPr>
          <p:nvPr>
            <p:ph type="title"/>
          </p:nvPr>
        </p:nvSpPr>
        <p:spPr/>
        <p:txBody>
          <a:bodyPr/>
          <a:lstStyle/>
          <a:p>
            <a:r>
              <a:rPr lang="en-IN" dirty="0"/>
              <a:t>Class Attributes</a:t>
            </a:r>
          </a:p>
        </p:txBody>
      </p:sp>
      <p:sp>
        <p:nvSpPr>
          <p:cNvPr id="3" name="Content Placeholder 2">
            <a:extLst>
              <a:ext uri="{FF2B5EF4-FFF2-40B4-BE49-F238E27FC236}">
                <a16:creationId xmlns:a16="http://schemas.microsoft.com/office/drawing/2014/main" id="{9EFFC56A-08C3-492F-9DE0-C72D54028312}"/>
              </a:ext>
            </a:extLst>
          </p:cNvPr>
          <p:cNvSpPr>
            <a:spLocks noGrp="1"/>
          </p:cNvSpPr>
          <p:nvPr>
            <p:ph idx="1"/>
          </p:nvPr>
        </p:nvSpPr>
        <p:spPr/>
        <p:txBody>
          <a:bodyPr/>
          <a:lstStyle/>
          <a:p>
            <a:r>
              <a:rPr lang="en-IN" dirty="0"/>
              <a:t>Class attributes can be listed through </a:t>
            </a:r>
            <a:r>
              <a:rPr lang="en-IN" dirty="0" err="1"/>
              <a:t>dir</a:t>
            </a:r>
            <a:r>
              <a:rPr lang="en-IN" dirty="0"/>
              <a:t>()</a:t>
            </a:r>
          </a:p>
          <a:p>
            <a:r>
              <a:rPr lang="en-IN" dirty="0"/>
              <a:t>The dictionary form of the class can be obtained through vars()</a:t>
            </a:r>
          </a:p>
          <a:p>
            <a:r>
              <a:rPr lang="en-IN" dirty="0"/>
              <a:t>Example:</a:t>
            </a:r>
          </a:p>
          <a:p>
            <a:pPr marL="457200" lvl="1" indent="0">
              <a:buNone/>
            </a:pPr>
            <a:r>
              <a:rPr lang="en-IN" dirty="0" err="1"/>
              <a:t>dir</a:t>
            </a:r>
            <a:r>
              <a:rPr lang="en-IN" dirty="0"/>
              <a:t>(</a:t>
            </a:r>
            <a:r>
              <a:rPr lang="en-IN" dirty="0" err="1"/>
              <a:t>obj</a:t>
            </a:r>
            <a:r>
              <a:rPr lang="en-IN" dirty="0"/>
              <a:t>)</a:t>
            </a:r>
          </a:p>
        </p:txBody>
      </p:sp>
    </p:spTree>
    <p:extLst>
      <p:ext uri="{BB962C8B-B14F-4D97-AF65-F5344CB8AC3E}">
        <p14:creationId xmlns:p14="http://schemas.microsoft.com/office/powerpoint/2010/main" val="2147356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Composition</a:t>
            </a:r>
          </a:p>
        </p:txBody>
      </p:sp>
      <p:sp>
        <p:nvSpPr>
          <p:cNvPr id="3" name="Content Placeholder 2"/>
          <p:cNvSpPr>
            <a:spLocks noGrp="1"/>
          </p:cNvSpPr>
          <p:nvPr>
            <p:ph idx="1"/>
          </p:nvPr>
        </p:nvSpPr>
        <p:spPr/>
        <p:txBody>
          <a:bodyPr>
            <a:normAutofit/>
          </a:bodyPr>
          <a:lstStyle/>
          <a:p>
            <a:r>
              <a:rPr lang="en-US" dirty="0"/>
              <a:t>Composition is another way of extending a class by explicitly creating an instance of a class inside a sub-class</a:t>
            </a:r>
          </a:p>
          <a:p>
            <a:r>
              <a:rPr lang="en-US" dirty="0"/>
              <a:t>It creates ‘has-a’ relationship</a:t>
            </a:r>
          </a:p>
          <a:p>
            <a:r>
              <a:rPr lang="en-US" dirty="0"/>
              <a:t>Inheritance Vs Composition</a:t>
            </a:r>
          </a:p>
          <a:p>
            <a:pPr lvl="1"/>
            <a:r>
              <a:rPr lang="en-US" dirty="0"/>
              <a:t>In Inheritance, a class is inherited (extended) by a new sub-class that will add custom attributes and behavior to the inherited ones</a:t>
            </a:r>
          </a:p>
          <a:p>
            <a:pPr lvl="1"/>
            <a:r>
              <a:rPr lang="en-US" dirty="0"/>
              <a:t>In Composition, a class is utilized by creating an instance of it, and including that instance inside another larger object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D47A-BB07-40F9-9531-9FEFA35FD7B2}"/>
              </a:ext>
            </a:extLst>
          </p:cNvPr>
          <p:cNvSpPr>
            <a:spLocks noGrp="1"/>
          </p:cNvSpPr>
          <p:nvPr>
            <p:ph type="title"/>
          </p:nvPr>
        </p:nvSpPr>
        <p:spPr/>
        <p:txBody>
          <a:bodyPr/>
          <a:lstStyle/>
          <a:p>
            <a:r>
              <a:rPr lang="en-IN" dirty="0"/>
              <a:t>The </a:t>
            </a:r>
            <a:r>
              <a:rPr lang="en-IN" b="1" dirty="0"/>
              <a:t>sys</a:t>
            </a:r>
            <a:r>
              <a:rPr lang="en-IN" dirty="0"/>
              <a:t> Module</a:t>
            </a:r>
          </a:p>
        </p:txBody>
      </p:sp>
      <p:sp>
        <p:nvSpPr>
          <p:cNvPr id="3" name="Content Placeholder 2">
            <a:extLst>
              <a:ext uri="{FF2B5EF4-FFF2-40B4-BE49-F238E27FC236}">
                <a16:creationId xmlns:a16="http://schemas.microsoft.com/office/drawing/2014/main" id="{4BC54E6F-65E4-4984-B870-B219DA6FEF45}"/>
              </a:ext>
            </a:extLst>
          </p:cNvPr>
          <p:cNvSpPr>
            <a:spLocks noGrp="1"/>
          </p:cNvSpPr>
          <p:nvPr>
            <p:ph idx="1"/>
          </p:nvPr>
        </p:nvSpPr>
        <p:spPr/>
        <p:txBody>
          <a:bodyPr/>
          <a:lstStyle/>
          <a:p>
            <a:r>
              <a:rPr lang="en-IN" dirty="0" err="1"/>
              <a:t>sys.path</a:t>
            </a:r>
            <a:endParaRPr lang="en-IN" dirty="0"/>
          </a:p>
          <a:p>
            <a:pPr lvl="1"/>
            <a:r>
              <a:rPr lang="en-US" dirty="0"/>
              <a:t>A list of strings that specifies the search path for modules. Initialized from the environment variable PYTHONPATH, plus an installation-dependent default</a:t>
            </a:r>
          </a:p>
          <a:p>
            <a:r>
              <a:rPr lang="en-IN" dirty="0" err="1"/>
              <a:t>sys.platform</a:t>
            </a:r>
            <a:endParaRPr lang="en-IN" dirty="0"/>
          </a:p>
          <a:p>
            <a:pPr lvl="1"/>
            <a:r>
              <a:rPr lang="en-US" dirty="0"/>
              <a:t>This string contains a platform identifier that can be used to append platform-specific components to </a:t>
            </a:r>
            <a:r>
              <a:rPr lang="en-US" dirty="0" err="1"/>
              <a:t>sys.path</a:t>
            </a:r>
            <a:r>
              <a:rPr lang="en-US" dirty="0"/>
              <a:t>, for instance</a:t>
            </a:r>
          </a:p>
          <a:p>
            <a:r>
              <a:rPr lang="en-IN" dirty="0" err="1"/>
              <a:t>sys.version</a:t>
            </a:r>
            <a:endParaRPr lang="en-IN" dirty="0"/>
          </a:p>
          <a:p>
            <a:pPr lvl="1"/>
            <a:r>
              <a:rPr lang="en-US" dirty="0"/>
              <a:t>A string containing the version number of the Python interpreter plus additional information on the build number and compiler used.</a:t>
            </a:r>
            <a:endParaRPr lang="en-IN" dirty="0"/>
          </a:p>
          <a:p>
            <a:pPr lvl="1"/>
            <a:endParaRPr lang="en-IN" dirty="0"/>
          </a:p>
        </p:txBody>
      </p:sp>
    </p:spTree>
    <p:extLst>
      <p:ext uri="{BB962C8B-B14F-4D97-AF65-F5344CB8AC3E}">
        <p14:creationId xmlns:p14="http://schemas.microsoft.com/office/powerpoint/2010/main" val="514456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Composition</a:t>
            </a:r>
          </a:p>
        </p:txBody>
      </p:sp>
      <p:sp>
        <p:nvSpPr>
          <p:cNvPr id="5" name="TextBox 4"/>
          <p:cNvSpPr txBox="1"/>
          <p:nvPr/>
        </p:nvSpPr>
        <p:spPr>
          <a:xfrm>
            <a:off x="1905000" y="1524001"/>
            <a:ext cx="3352800"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class math:</a:t>
            </a:r>
          </a:p>
          <a:p>
            <a:r>
              <a:rPr lang="en-US" sz="1100" dirty="0">
                <a:latin typeface="Courier New" pitchFamily="49" charset="0"/>
                <a:cs typeface="Courier New" pitchFamily="49" charset="0"/>
              </a:rPr>
              <a:t>    def __init__(self, x, y):</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self.x</a:t>
            </a:r>
            <a:r>
              <a:rPr lang="en-US" sz="1100" dirty="0">
                <a:latin typeface="Courier New" pitchFamily="49" charset="0"/>
                <a:cs typeface="Courier New" pitchFamily="49" charset="0"/>
              </a:rPr>
              <a:t> = x;</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self.y</a:t>
            </a:r>
            <a:r>
              <a:rPr lang="en-US" sz="1100" dirty="0">
                <a:latin typeface="Courier New" pitchFamily="49" charset="0"/>
                <a:cs typeface="Courier New" pitchFamily="49" charset="0"/>
              </a:rPr>
              <a:t> = y;</a:t>
            </a:r>
          </a:p>
          <a:p>
            <a:r>
              <a:rPr lang="en-US" sz="1100" dirty="0">
                <a:latin typeface="Courier New" pitchFamily="49" charset="0"/>
                <a:cs typeface="Courier New" pitchFamily="49" charset="0"/>
              </a:rPr>
              <a:t>    def add(self):</a:t>
            </a:r>
          </a:p>
          <a:p>
            <a:r>
              <a:rPr lang="en-US" sz="1100" dirty="0">
                <a:latin typeface="Courier New" pitchFamily="49" charset="0"/>
                <a:cs typeface="Courier New" pitchFamily="49" charset="0"/>
              </a:rPr>
              <a:t>        return </a:t>
            </a:r>
            <a:r>
              <a:rPr lang="en-US" sz="1100" dirty="0" err="1">
                <a:latin typeface="Courier New" pitchFamily="49" charset="0"/>
                <a:cs typeface="Courier New" pitchFamily="49" charset="0"/>
              </a:rPr>
              <a:t>self.x</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self.y</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def subtract(self):</a:t>
            </a:r>
          </a:p>
          <a:p>
            <a:r>
              <a:rPr lang="en-US" sz="1100" dirty="0">
                <a:latin typeface="Courier New" pitchFamily="49" charset="0"/>
                <a:cs typeface="Courier New" pitchFamily="49" charset="0"/>
              </a:rPr>
              <a:t>        return </a:t>
            </a:r>
            <a:r>
              <a:rPr lang="en-US" sz="1100" dirty="0" err="1">
                <a:latin typeface="Courier New" pitchFamily="49" charset="0"/>
                <a:cs typeface="Courier New" pitchFamily="49" charset="0"/>
              </a:rPr>
              <a:t>seld.x</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self.y</a:t>
            </a:r>
            <a:endParaRPr lang="en-US" sz="1100" dirty="0">
              <a:latin typeface="Courier New" pitchFamily="49" charset="0"/>
              <a:cs typeface="Courier New" pitchFamily="49" charset="0"/>
            </a:endParaRPr>
          </a:p>
          <a:p>
            <a:endParaRPr lang="en-US" sz="1100" dirty="0">
              <a:latin typeface="Courier New" pitchFamily="49" charset="0"/>
              <a:cs typeface="Courier New" pitchFamily="49" charset="0"/>
            </a:endParaRP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class math2:</a:t>
            </a:r>
          </a:p>
          <a:p>
            <a:r>
              <a:rPr lang="en-US" sz="1100" dirty="0">
                <a:latin typeface="Courier New" pitchFamily="49" charset="0"/>
                <a:cs typeface="Courier New" pitchFamily="49" charset="0"/>
              </a:rPr>
              <a:t>    def __init__(self, x, y):</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self.x</a:t>
            </a:r>
            <a:r>
              <a:rPr lang="en-US" sz="1100" dirty="0">
                <a:latin typeface="Courier New" pitchFamily="49" charset="0"/>
                <a:cs typeface="Courier New" pitchFamily="49" charset="0"/>
              </a:rPr>
              <a:t> = x</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self.y</a:t>
            </a:r>
            <a:r>
              <a:rPr lang="en-US" sz="1100" dirty="0">
                <a:latin typeface="Courier New" pitchFamily="49" charset="0"/>
                <a:cs typeface="Courier New" pitchFamily="49" charset="0"/>
              </a:rPr>
              <a:t> = y</a:t>
            </a:r>
          </a:p>
          <a:p>
            <a:r>
              <a:rPr lang="en-US" sz="1100" dirty="0">
                <a:latin typeface="Courier New" pitchFamily="49" charset="0"/>
                <a:cs typeface="Courier New" pitchFamily="49" charset="0"/>
              </a:rPr>
              <a:t>    def multiply(self):</a:t>
            </a:r>
          </a:p>
          <a:p>
            <a:r>
              <a:rPr lang="en-US" sz="1100" dirty="0">
                <a:latin typeface="Courier New" pitchFamily="49" charset="0"/>
                <a:cs typeface="Courier New" pitchFamily="49" charset="0"/>
              </a:rPr>
              <a:t>        return </a:t>
            </a:r>
            <a:r>
              <a:rPr lang="en-US" sz="1100" dirty="0" err="1">
                <a:latin typeface="Courier New" pitchFamily="49" charset="0"/>
                <a:cs typeface="Courier New" pitchFamily="49" charset="0"/>
              </a:rPr>
              <a:t>self.x</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self.y</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def divide(self):</a:t>
            </a:r>
          </a:p>
          <a:p>
            <a:r>
              <a:rPr lang="en-US" sz="1100" dirty="0">
                <a:latin typeface="Courier New" pitchFamily="49" charset="0"/>
                <a:cs typeface="Courier New" pitchFamily="49" charset="0"/>
              </a:rPr>
              <a:t>        return </a:t>
            </a:r>
            <a:r>
              <a:rPr lang="en-US" sz="1100" dirty="0" err="1">
                <a:latin typeface="Courier New" pitchFamily="49" charset="0"/>
                <a:cs typeface="Courier New" pitchFamily="49" charset="0"/>
              </a:rPr>
              <a:t>self.x</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self.y</a:t>
            </a:r>
            <a:endParaRPr lang="en-US" sz="1100" dirty="0">
              <a:latin typeface="Courier New" pitchFamily="49" charset="0"/>
              <a:cs typeface="Courier New" pitchFamily="49" charset="0"/>
            </a:endParaRPr>
          </a:p>
        </p:txBody>
      </p:sp>
      <p:sp>
        <p:nvSpPr>
          <p:cNvPr id="6" name="TextBox 5"/>
          <p:cNvSpPr txBox="1"/>
          <p:nvPr/>
        </p:nvSpPr>
        <p:spPr>
          <a:xfrm>
            <a:off x="5486400" y="1524001"/>
            <a:ext cx="3352800" cy="246221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class math3:</a:t>
            </a:r>
          </a:p>
          <a:p>
            <a:r>
              <a:rPr lang="en-US" sz="1100" dirty="0">
                <a:latin typeface="Courier New" pitchFamily="49" charset="0"/>
                <a:cs typeface="Courier New" pitchFamily="49" charset="0"/>
              </a:rPr>
              <a:t>    def __init__(self, x, y):</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self.x</a:t>
            </a:r>
            <a:r>
              <a:rPr lang="en-US" sz="1100" dirty="0">
                <a:latin typeface="Courier New" pitchFamily="49" charset="0"/>
                <a:cs typeface="Courier New" pitchFamily="49" charset="0"/>
              </a:rPr>
              <a:t> = x</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self.y</a:t>
            </a:r>
            <a:r>
              <a:rPr lang="en-US" sz="1100" dirty="0">
                <a:latin typeface="Courier New" pitchFamily="49" charset="0"/>
                <a:cs typeface="Courier New" pitchFamily="49" charset="0"/>
              </a:rPr>
              <a:t> = y</a:t>
            </a:r>
          </a:p>
          <a:p>
            <a:r>
              <a:rPr lang="en-US" sz="1100" dirty="0">
                <a:latin typeface="Courier New" pitchFamily="49" charset="0"/>
                <a:cs typeface="Courier New" pitchFamily="49" charset="0"/>
              </a:rPr>
              <a:t>        self.m1 = math(</a:t>
            </a:r>
            <a:r>
              <a:rPr lang="en-US" sz="1100" dirty="0" err="1">
                <a:latin typeface="Courier New" pitchFamily="49" charset="0"/>
                <a:cs typeface="Courier New" pitchFamily="49" charset="0"/>
              </a:rPr>
              <a:t>x,y</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self.m2 = math2(</a:t>
            </a:r>
            <a:r>
              <a:rPr lang="en-US" sz="1100" dirty="0" err="1">
                <a:latin typeface="Courier New" pitchFamily="49" charset="0"/>
                <a:cs typeface="Courier New" pitchFamily="49" charset="0"/>
              </a:rPr>
              <a:t>x,y</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power(self):</a:t>
            </a:r>
          </a:p>
          <a:p>
            <a:r>
              <a:rPr lang="en-US" sz="1100" dirty="0">
                <a:latin typeface="Courier New" pitchFamily="49" charset="0"/>
                <a:cs typeface="Courier New" pitchFamily="49" charset="0"/>
              </a:rPr>
              <a:t>        return </a:t>
            </a:r>
            <a:r>
              <a:rPr lang="en-US" sz="1100" dirty="0" err="1">
                <a:latin typeface="Courier New" pitchFamily="49" charset="0"/>
                <a:cs typeface="Courier New" pitchFamily="49" charset="0"/>
              </a:rPr>
              <a:t>self.x</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self.y</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def add(self):</a:t>
            </a:r>
          </a:p>
          <a:p>
            <a:r>
              <a:rPr lang="en-US" sz="1100" dirty="0">
                <a:latin typeface="Courier New" pitchFamily="49" charset="0"/>
                <a:cs typeface="Courier New" pitchFamily="49" charset="0"/>
              </a:rPr>
              <a:t>        return self.m1.add()</a:t>
            </a:r>
          </a:p>
          <a:p>
            <a:r>
              <a:rPr lang="en-US" sz="1100" dirty="0">
                <a:latin typeface="Courier New" pitchFamily="49" charset="0"/>
                <a:cs typeface="Courier New" pitchFamily="49" charset="0"/>
              </a:rPr>
              <a:t>    def subtract(self):</a:t>
            </a:r>
          </a:p>
          <a:p>
            <a:r>
              <a:rPr lang="en-US" sz="1100" dirty="0">
                <a:latin typeface="Courier New" pitchFamily="49" charset="0"/>
                <a:cs typeface="Courier New" pitchFamily="49" charset="0"/>
              </a:rPr>
              <a:t>        return self.m1.subtract()</a:t>
            </a:r>
          </a:p>
          <a:p>
            <a:r>
              <a:rPr lang="en-US" sz="1100" dirty="0">
                <a:latin typeface="Courier New" pitchFamily="49" charset="0"/>
                <a:cs typeface="Courier New" pitchFamily="49" charset="0"/>
              </a:rPr>
              <a:t>    def multiply(self):</a:t>
            </a:r>
          </a:p>
          <a:p>
            <a:r>
              <a:rPr lang="en-US" sz="1100" dirty="0">
                <a:latin typeface="Courier New" pitchFamily="49" charset="0"/>
                <a:cs typeface="Courier New" pitchFamily="49" charset="0"/>
              </a:rPr>
              <a:t>        return self.m2.multiply()</a:t>
            </a:r>
          </a:p>
        </p:txBody>
      </p:sp>
      <p:sp>
        <p:nvSpPr>
          <p:cNvPr id="7" name="Rounded Rectangle 6"/>
          <p:cNvSpPr/>
          <p:nvPr/>
        </p:nvSpPr>
        <p:spPr>
          <a:xfrm>
            <a:off x="8534400" y="2209800"/>
            <a:ext cx="1981200" cy="3048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Composition</a:t>
            </a:r>
          </a:p>
        </p:txBody>
      </p:sp>
      <p:cxnSp>
        <p:nvCxnSpPr>
          <p:cNvPr id="9" name="Straight Arrow Connector 8"/>
          <p:cNvCxnSpPr>
            <a:stCxn id="7" idx="1"/>
          </p:cNvCxnSpPr>
          <p:nvPr/>
        </p:nvCxnSpPr>
        <p:spPr>
          <a:xfrm rot="10800000">
            <a:off x="8001000" y="2362200"/>
            <a:ext cx="5334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Rounded Rectangle 9"/>
          <p:cNvSpPr/>
          <p:nvPr/>
        </p:nvSpPr>
        <p:spPr>
          <a:xfrm>
            <a:off x="2057400" y="5638800"/>
            <a:ext cx="75438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Create a unit test for this code. </a:t>
            </a:r>
          </a:p>
          <a:p>
            <a:pPr algn="ctr"/>
            <a:r>
              <a:rPr lang="en-US" dirty="0"/>
              <a:t>How would you  achieve the same through inheritance?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Delegation</a:t>
            </a:r>
          </a:p>
        </p:txBody>
      </p:sp>
      <p:sp>
        <p:nvSpPr>
          <p:cNvPr id="3" name="Content Placeholder 2"/>
          <p:cNvSpPr>
            <a:spLocks noGrp="1"/>
          </p:cNvSpPr>
          <p:nvPr>
            <p:ph idx="1"/>
          </p:nvPr>
        </p:nvSpPr>
        <p:spPr>
          <a:xfrm>
            <a:off x="1905000" y="1447800"/>
            <a:ext cx="8229600" cy="1447800"/>
          </a:xfrm>
        </p:spPr>
        <p:txBody>
          <a:bodyPr>
            <a:normAutofit/>
          </a:bodyPr>
          <a:lstStyle/>
          <a:p>
            <a:r>
              <a:rPr lang="en-US" sz="2000" dirty="0"/>
              <a:t>Delegate = entrusting the responsibility to another person</a:t>
            </a:r>
          </a:p>
          <a:p>
            <a:r>
              <a:rPr lang="en-US" sz="2000" dirty="0"/>
              <a:t>Delegation is a special form of composition, with a single embedded object managed by a wrapper (sometimes called a proxy) class that retains most or all of the embedded object’s interface.</a:t>
            </a:r>
          </a:p>
        </p:txBody>
      </p:sp>
      <p:sp>
        <p:nvSpPr>
          <p:cNvPr id="4" name="TextBox 3"/>
          <p:cNvSpPr txBox="1"/>
          <p:nvPr/>
        </p:nvSpPr>
        <p:spPr>
          <a:xfrm>
            <a:off x="4343400" y="2971801"/>
            <a:ext cx="5943600" cy="34778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 Simple demonstration of the Proxy pattern.</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class Implementation:</a:t>
            </a:r>
          </a:p>
          <a:p>
            <a:r>
              <a:rPr lang="en-US" sz="1100" dirty="0">
                <a:latin typeface="Courier New" pitchFamily="49" charset="0"/>
                <a:cs typeface="Courier New" pitchFamily="49" charset="0"/>
              </a:rPr>
              <a:t>    def f(self):</a:t>
            </a:r>
          </a:p>
          <a:p>
            <a:r>
              <a:rPr lang="en-US" sz="1100" dirty="0">
                <a:latin typeface="Courier New" pitchFamily="49" charset="0"/>
                <a:cs typeface="Courier New" pitchFamily="49" charset="0"/>
              </a:rPr>
              <a:t>        print("</a:t>
            </a:r>
            <a:r>
              <a:rPr lang="en-US" sz="1100" dirty="0" err="1">
                <a:latin typeface="Courier New" pitchFamily="49" charset="0"/>
                <a:cs typeface="Courier New" pitchFamily="49" charset="0"/>
              </a:rPr>
              <a:t>Implementation.f</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g(self):</a:t>
            </a:r>
          </a:p>
          <a:p>
            <a:r>
              <a:rPr lang="en-US" sz="1100" dirty="0">
                <a:latin typeface="Courier New" pitchFamily="49" charset="0"/>
                <a:cs typeface="Courier New" pitchFamily="49" charset="0"/>
              </a:rPr>
              <a:t>        print("</a:t>
            </a:r>
            <a:r>
              <a:rPr lang="en-US" sz="1100" dirty="0" err="1">
                <a:latin typeface="Courier New" pitchFamily="49" charset="0"/>
                <a:cs typeface="Courier New" pitchFamily="49" charset="0"/>
              </a:rPr>
              <a:t>Implementation.g</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h(self):</a:t>
            </a:r>
          </a:p>
          <a:p>
            <a:r>
              <a:rPr lang="en-US" sz="1100" dirty="0">
                <a:latin typeface="Courier New" pitchFamily="49" charset="0"/>
                <a:cs typeface="Courier New" pitchFamily="49" charset="0"/>
              </a:rPr>
              <a:t>        print("</a:t>
            </a:r>
            <a:r>
              <a:rPr lang="en-US" sz="1100" dirty="0" err="1">
                <a:latin typeface="Courier New" pitchFamily="49" charset="0"/>
                <a:cs typeface="Courier New" pitchFamily="49" charset="0"/>
              </a:rPr>
              <a:t>Implementation.h</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class Proxy:</a:t>
            </a:r>
          </a:p>
          <a:p>
            <a:r>
              <a:rPr lang="en-US" sz="1100" dirty="0">
                <a:latin typeface="Courier New" pitchFamily="49" charset="0"/>
                <a:cs typeface="Courier New" pitchFamily="49" charset="0"/>
              </a:rPr>
              <a:t>    def __init__(self):</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self.__implementation</a:t>
            </a:r>
            <a:r>
              <a:rPr lang="en-US" sz="1100" dirty="0">
                <a:latin typeface="Courier New" pitchFamily="49" charset="0"/>
                <a:cs typeface="Courier New" pitchFamily="49" charset="0"/>
              </a:rPr>
              <a:t> = Implementation()</a:t>
            </a:r>
          </a:p>
          <a:p>
            <a:r>
              <a:rPr lang="en-US" sz="1100" dirty="0">
                <a:latin typeface="Courier New" pitchFamily="49" charset="0"/>
                <a:cs typeface="Courier New" pitchFamily="49" charset="0"/>
              </a:rPr>
              <a:t>    # Pass method calls to the implementation:</a:t>
            </a:r>
          </a:p>
          <a:p>
            <a:r>
              <a:rPr lang="en-US" sz="1100" dirty="0">
                <a:latin typeface="Courier New" pitchFamily="49" charset="0"/>
                <a:cs typeface="Courier New" pitchFamily="49" charset="0"/>
              </a:rPr>
              <a:t>    def f(self): </a:t>
            </a:r>
            <a:r>
              <a:rPr lang="en-US" sz="1100" dirty="0" err="1">
                <a:latin typeface="Courier New" pitchFamily="49" charset="0"/>
                <a:cs typeface="Courier New" pitchFamily="49" charset="0"/>
              </a:rPr>
              <a:t>self.__implementation.f</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g(self): </a:t>
            </a:r>
            <a:r>
              <a:rPr lang="en-US" sz="1100" dirty="0" err="1">
                <a:latin typeface="Courier New" pitchFamily="49" charset="0"/>
                <a:cs typeface="Courier New" pitchFamily="49" charset="0"/>
              </a:rPr>
              <a:t>self.__implementation.g</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h(self): </a:t>
            </a:r>
            <a:r>
              <a:rPr lang="en-US" sz="1100" dirty="0" err="1">
                <a:latin typeface="Courier New" pitchFamily="49" charset="0"/>
                <a:cs typeface="Courier New" pitchFamily="49" charset="0"/>
              </a:rPr>
              <a:t>self.__implementation.h</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p = Proxy()</a:t>
            </a:r>
          </a:p>
          <a:p>
            <a:r>
              <a:rPr lang="en-US" sz="1100" dirty="0" err="1">
                <a:latin typeface="Courier New" pitchFamily="49" charset="0"/>
                <a:cs typeface="Courier New" pitchFamily="49" charset="0"/>
              </a:rPr>
              <a:t>p.f</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p.g</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p.h</a:t>
            </a:r>
            <a:r>
              <a:rPr lang="en-US" sz="1100" dirty="0">
                <a:latin typeface="Courier New" pitchFamily="49" charset="0"/>
                <a:cs typeface="Courier New"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Delegation</a:t>
            </a:r>
          </a:p>
        </p:txBody>
      </p:sp>
      <p:sp>
        <p:nvSpPr>
          <p:cNvPr id="5" name="TextBox 4"/>
          <p:cNvSpPr txBox="1"/>
          <p:nvPr/>
        </p:nvSpPr>
        <p:spPr>
          <a:xfrm>
            <a:off x="2133600" y="1447801"/>
            <a:ext cx="5334000"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 Simple demonstration of the Proxy pattern.</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class Implementation2:</a:t>
            </a:r>
          </a:p>
          <a:p>
            <a:r>
              <a:rPr lang="en-US" sz="1100" dirty="0">
                <a:latin typeface="Courier New" pitchFamily="49" charset="0"/>
                <a:cs typeface="Courier New" pitchFamily="49" charset="0"/>
              </a:rPr>
              <a:t>    def f(self):</a:t>
            </a:r>
          </a:p>
          <a:p>
            <a:r>
              <a:rPr lang="en-US" sz="1100" dirty="0">
                <a:latin typeface="Courier New" pitchFamily="49" charset="0"/>
                <a:cs typeface="Courier New" pitchFamily="49" charset="0"/>
              </a:rPr>
              <a:t>        print("</a:t>
            </a:r>
            <a:r>
              <a:rPr lang="en-US" sz="1100" dirty="0" err="1">
                <a:latin typeface="Courier New" pitchFamily="49" charset="0"/>
                <a:cs typeface="Courier New" pitchFamily="49" charset="0"/>
              </a:rPr>
              <a:t>Implementation.f</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g(self):</a:t>
            </a:r>
          </a:p>
          <a:p>
            <a:r>
              <a:rPr lang="en-US" sz="1100" dirty="0">
                <a:latin typeface="Courier New" pitchFamily="49" charset="0"/>
                <a:cs typeface="Courier New" pitchFamily="49" charset="0"/>
              </a:rPr>
              <a:t>        print("</a:t>
            </a:r>
            <a:r>
              <a:rPr lang="en-US" sz="1100" dirty="0" err="1">
                <a:latin typeface="Courier New" pitchFamily="49" charset="0"/>
                <a:cs typeface="Courier New" pitchFamily="49" charset="0"/>
              </a:rPr>
              <a:t>Implementation.g</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h(self):</a:t>
            </a:r>
          </a:p>
          <a:p>
            <a:r>
              <a:rPr lang="en-US" sz="1100" dirty="0">
                <a:latin typeface="Courier New" pitchFamily="49" charset="0"/>
                <a:cs typeface="Courier New" pitchFamily="49" charset="0"/>
              </a:rPr>
              <a:t>        print("</a:t>
            </a:r>
            <a:r>
              <a:rPr lang="en-US" sz="1100" dirty="0" err="1">
                <a:latin typeface="Courier New" pitchFamily="49" charset="0"/>
                <a:cs typeface="Courier New" pitchFamily="49" charset="0"/>
              </a:rPr>
              <a:t>Implementation.h</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class Proxy2:</a:t>
            </a:r>
          </a:p>
          <a:p>
            <a:r>
              <a:rPr lang="en-US" sz="1100" dirty="0">
                <a:latin typeface="Courier New" pitchFamily="49" charset="0"/>
                <a:cs typeface="Courier New" pitchFamily="49" charset="0"/>
              </a:rPr>
              <a:t>    def __init__(self):</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self.__implementation</a:t>
            </a:r>
            <a:r>
              <a:rPr lang="en-US" sz="1100" dirty="0">
                <a:latin typeface="Courier New" pitchFamily="49" charset="0"/>
                <a:cs typeface="Courier New" pitchFamily="49" charset="0"/>
              </a:rPr>
              <a:t> = Implementation2()</a:t>
            </a:r>
          </a:p>
          <a:p>
            <a:r>
              <a:rPr lang="en-US" sz="1100" dirty="0">
                <a:latin typeface="Courier New" pitchFamily="49" charset="0"/>
                <a:cs typeface="Courier New" pitchFamily="49" charset="0"/>
              </a:rPr>
              <a:t>    def __</a:t>
            </a:r>
            <a:r>
              <a:rPr lang="en-US" sz="1100" dirty="0" err="1">
                <a:latin typeface="Courier New" pitchFamily="49" charset="0"/>
                <a:cs typeface="Courier New" pitchFamily="49" charset="0"/>
              </a:rPr>
              <a:t>getattr</a:t>
            </a:r>
            <a:r>
              <a:rPr lang="en-US" sz="1100" dirty="0">
                <a:latin typeface="Courier New" pitchFamily="49" charset="0"/>
                <a:cs typeface="Courier New" pitchFamily="49" charset="0"/>
              </a:rPr>
              <a:t>__(self, name):</a:t>
            </a:r>
          </a:p>
          <a:p>
            <a:r>
              <a:rPr lang="en-US" sz="1100" dirty="0">
                <a:latin typeface="Courier New" pitchFamily="49" charset="0"/>
                <a:cs typeface="Courier New" pitchFamily="49" charset="0"/>
              </a:rPr>
              <a:t>        return </a:t>
            </a:r>
            <a:r>
              <a:rPr lang="en-US" sz="1100" dirty="0" err="1">
                <a:latin typeface="Courier New" pitchFamily="49" charset="0"/>
                <a:cs typeface="Courier New" pitchFamily="49" charset="0"/>
              </a:rPr>
              <a:t>getattr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self.__implementation</a:t>
            </a:r>
            <a:r>
              <a:rPr lang="en-US" sz="1100" dirty="0">
                <a:latin typeface="Courier New" pitchFamily="49" charset="0"/>
                <a:cs typeface="Courier New" pitchFamily="49" charset="0"/>
              </a:rPr>
              <a:t>, name)</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p = Proxy2()</a:t>
            </a:r>
          </a:p>
          <a:p>
            <a:r>
              <a:rPr lang="en-US" sz="1100" dirty="0" err="1">
                <a:latin typeface="Courier New" pitchFamily="49" charset="0"/>
                <a:cs typeface="Courier New" pitchFamily="49" charset="0"/>
              </a:rPr>
              <a:t>p.f</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p.g</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p.h</a:t>
            </a:r>
            <a:r>
              <a:rPr lang="en-US" sz="1100" dirty="0">
                <a:latin typeface="Courier New" pitchFamily="49" charset="0"/>
                <a:cs typeface="Courier New" pitchFamily="49" charset="0"/>
              </a:rPr>
              <a:t>();</a:t>
            </a:r>
          </a:p>
        </p:txBody>
      </p:sp>
      <p:sp>
        <p:nvSpPr>
          <p:cNvPr id="6" name="Rounded Rectangle 5"/>
          <p:cNvSpPr/>
          <p:nvPr/>
        </p:nvSpPr>
        <p:spPr>
          <a:xfrm>
            <a:off x="7010400" y="2743200"/>
            <a:ext cx="2667000" cy="381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Composition</a:t>
            </a:r>
          </a:p>
        </p:txBody>
      </p:sp>
      <p:cxnSp>
        <p:nvCxnSpPr>
          <p:cNvPr id="8" name="Straight Arrow Connector 7"/>
          <p:cNvCxnSpPr>
            <a:stCxn id="6" idx="1"/>
          </p:cNvCxnSpPr>
          <p:nvPr/>
        </p:nvCxnSpPr>
        <p:spPr>
          <a:xfrm rot="10800000" flipV="1">
            <a:off x="5791200" y="2933700"/>
            <a:ext cx="1219200" cy="495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7010400" y="4114800"/>
            <a:ext cx="2667000" cy="381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Delegated </a:t>
            </a:r>
          </a:p>
        </p:txBody>
      </p:sp>
      <p:cxnSp>
        <p:nvCxnSpPr>
          <p:cNvPr id="11" name="Straight Arrow Connector 10"/>
          <p:cNvCxnSpPr/>
          <p:nvPr/>
        </p:nvCxnSpPr>
        <p:spPr>
          <a:xfrm rot="10800000">
            <a:off x="5715000" y="4114800"/>
            <a:ext cx="12954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Mixins</a:t>
            </a:r>
            <a:r>
              <a:rPr lang="en-US" dirty="0"/>
              <a:t> – Multiple Inheritance</a:t>
            </a:r>
          </a:p>
        </p:txBody>
      </p:sp>
      <p:sp>
        <p:nvSpPr>
          <p:cNvPr id="3" name="Content Placeholder 2"/>
          <p:cNvSpPr>
            <a:spLocks noGrp="1"/>
          </p:cNvSpPr>
          <p:nvPr>
            <p:ph idx="1"/>
          </p:nvPr>
        </p:nvSpPr>
        <p:spPr/>
        <p:txBody>
          <a:bodyPr/>
          <a:lstStyle/>
          <a:p>
            <a:r>
              <a:rPr lang="en-US" dirty="0" err="1"/>
              <a:t>Mixin</a:t>
            </a:r>
            <a:r>
              <a:rPr lang="en-US" dirty="0"/>
              <a:t> class is a class that has been inherited from multiple </a:t>
            </a:r>
            <a:r>
              <a:rPr lang="en-US" dirty="0" err="1"/>
              <a:t>superclasses</a:t>
            </a:r>
            <a:endParaRPr lang="en-US" dirty="0"/>
          </a:p>
          <a:p>
            <a:r>
              <a:rPr lang="en-US" dirty="0"/>
              <a:t>In a class statement, more than one </a:t>
            </a:r>
            <a:r>
              <a:rPr lang="en-US" dirty="0" err="1"/>
              <a:t>superclass</a:t>
            </a:r>
            <a:r>
              <a:rPr lang="en-US" dirty="0"/>
              <a:t> can be listed in parentheses in the header line.</a:t>
            </a:r>
          </a:p>
          <a:p>
            <a:r>
              <a:rPr lang="en-US" dirty="0"/>
              <a:t>When you do this, you leverage multiple inheritance—the class and its instances inherit names from all the listed </a:t>
            </a:r>
            <a:r>
              <a:rPr lang="en-US" dirty="0" err="1"/>
              <a:t>superclasses</a:t>
            </a:r>
            <a:r>
              <a:rPr lang="en-US"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3" name="Content Placeholder 2"/>
          <p:cNvSpPr>
            <a:spLocks noGrp="1"/>
          </p:cNvSpPr>
          <p:nvPr>
            <p:ph idx="1"/>
          </p:nvPr>
        </p:nvSpPr>
        <p:spPr>
          <a:xfrm>
            <a:off x="1981200" y="1600201"/>
            <a:ext cx="8229600" cy="1600199"/>
          </a:xfrm>
        </p:spPr>
        <p:txBody>
          <a:bodyPr>
            <a:normAutofit/>
          </a:bodyPr>
          <a:lstStyle/>
          <a:p>
            <a:r>
              <a:rPr lang="en-US" dirty="0"/>
              <a:t>Say we have two classes: clock and calendar. Let’s create a </a:t>
            </a:r>
            <a:r>
              <a:rPr lang="en-US" dirty="0" err="1"/>
              <a:t>clock_calendar</a:t>
            </a:r>
            <a:r>
              <a:rPr lang="en-US" dirty="0"/>
              <a:t> class that inherits from clock and </a:t>
            </a:r>
            <a:r>
              <a:rPr lang="en-US" dirty="0" err="1"/>
              <a:t>calender</a:t>
            </a:r>
            <a:r>
              <a:rPr lang="en-US" dirty="0"/>
              <a:t> classes as shown:</a:t>
            </a:r>
          </a:p>
        </p:txBody>
      </p:sp>
      <p:pic>
        <p:nvPicPr>
          <p:cNvPr id="1026" name="Picture 2" descr="CalendarClock"/>
          <p:cNvPicPr>
            <a:picLocks noChangeAspect="1" noChangeArrowheads="1"/>
          </p:cNvPicPr>
          <p:nvPr/>
        </p:nvPicPr>
        <p:blipFill>
          <a:blip r:embed="rId3"/>
          <a:srcRect/>
          <a:stretch>
            <a:fillRect/>
          </a:stretch>
        </p:blipFill>
        <p:spPr bwMode="auto">
          <a:xfrm>
            <a:off x="6248401" y="3429000"/>
            <a:ext cx="3407507" cy="22860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Example</a:t>
            </a:r>
          </a:p>
        </p:txBody>
      </p:sp>
      <p:sp>
        <p:nvSpPr>
          <p:cNvPr id="5" name="TextBox 4"/>
          <p:cNvSpPr txBox="1"/>
          <p:nvPr/>
        </p:nvSpPr>
        <p:spPr>
          <a:xfrm>
            <a:off x="4114800" y="1676400"/>
            <a:ext cx="5105400" cy="110799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class Clock(object):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def __init__(self, hours, minutes, seconds): pass</a:t>
            </a:r>
          </a:p>
          <a:p>
            <a:r>
              <a:rPr lang="en-US" sz="1100" dirty="0">
                <a:latin typeface="Courier New" pitchFamily="49" charset="0"/>
                <a:cs typeface="Courier New" pitchFamily="49" charset="0"/>
              </a:rPr>
              <a:t>    def </a:t>
            </a:r>
            <a:r>
              <a:rPr lang="en-US" sz="1100" dirty="0" err="1">
                <a:latin typeface="Courier New" pitchFamily="49" charset="0"/>
                <a:cs typeface="Courier New" pitchFamily="49" charset="0"/>
              </a:rPr>
              <a:t>set_Clock</a:t>
            </a:r>
            <a:r>
              <a:rPr lang="en-US" sz="1100" dirty="0">
                <a:latin typeface="Courier New" pitchFamily="49" charset="0"/>
                <a:cs typeface="Courier New" pitchFamily="49" charset="0"/>
              </a:rPr>
              <a:t>(self, hours, minutes, seconds): pass</a:t>
            </a:r>
          </a:p>
          <a:p>
            <a:r>
              <a:rPr lang="en-US" sz="1100" dirty="0">
                <a:latin typeface="Courier New" pitchFamily="49" charset="0"/>
                <a:cs typeface="Courier New" pitchFamily="49" charset="0"/>
              </a:rPr>
              <a:t>    def __</a:t>
            </a:r>
            <a:r>
              <a:rPr lang="en-US" sz="1100" dirty="0" err="1">
                <a:latin typeface="Courier New" pitchFamily="49" charset="0"/>
                <a:cs typeface="Courier New" pitchFamily="49" charset="0"/>
              </a:rPr>
              <a:t>str</a:t>
            </a:r>
            <a:r>
              <a:rPr lang="en-US" sz="1100" dirty="0">
                <a:latin typeface="Courier New" pitchFamily="49" charset="0"/>
                <a:cs typeface="Courier New" pitchFamily="49" charset="0"/>
              </a:rPr>
              <a:t>__(self): pass</a:t>
            </a:r>
          </a:p>
          <a:p>
            <a:r>
              <a:rPr lang="en-US" sz="1100" dirty="0">
                <a:latin typeface="Courier New" pitchFamily="49" charset="0"/>
                <a:cs typeface="Courier New" pitchFamily="49" charset="0"/>
              </a:rPr>
              <a:t>    def tick(self): pass</a:t>
            </a:r>
          </a:p>
        </p:txBody>
      </p:sp>
      <p:sp>
        <p:nvSpPr>
          <p:cNvPr id="6" name="TextBox 5"/>
          <p:cNvSpPr txBox="1"/>
          <p:nvPr/>
        </p:nvSpPr>
        <p:spPr>
          <a:xfrm>
            <a:off x="4114800" y="2895600"/>
            <a:ext cx="5105400" cy="178510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class Calendar(object):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months = (31,28,31,30,31,30,31,31,30,31,30,31)</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date_style</a:t>
            </a:r>
            <a:r>
              <a:rPr lang="en-US" sz="1100" dirty="0">
                <a:latin typeface="Courier New" pitchFamily="49" charset="0"/>
                <a:cs typeface="Courier New" pitchFamily="49" charset="0"/>
              </a:rPr>
              <a:t> = "British"</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staticmethod</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def </a:t>
            </a:r>
            <a:r>
              <a:rPr lang="en-US" sz="1100" dirty="0" err="1">
                <a:latin typeface="Courier New" pitchFamily="49" charset="0"/>
                <a:cs typeface="Courier New" pitchFamily="49" charset="0"/>
              </a:rPr>
              <a:t>leapyear</a:t>
            </a:r>
            <a:r>
              <a:rPr lang="en-US" sz="1100" dirty="0">
                <a:latin typeface="Courier New" pitchFamily="49" charset="0"/>
                <a:cs typeface="Courier New" pitchFamily="49" charset="0"/>
              </a:rPr>
              <a:t>(year):</a:t>
            </a:r>
          </a:p>
          <a:p>
            <a:r>
              <a:rPr lang="en-US" sz="1100" dirty="0">
                <a:latin typeface="Courier New" pitchFamily="49" charset="0"/>
                <a:cs typeface="Courier New" pitchFamily="49" charset="0"/>
              </a:rPr>
              <a:t>    def __init__(self, d, m, y):</a:t>
            </a:r>
          </a:p>
          <a:p>
            <a:r>
              <a:rPr lang="en-US" sz="1100" dirty="0">
                <a:latin typeface="Courier New" pitchFamily="49" charset="0"/>
                <a:cs typeface="Courier New" pitchFamily="49" charset="0"/>
              </a:rPr>
              <a:t>    def </a:t>
            </a:r>
            <a:r>
              <a:rPr lang="en-US" sz="1100" dirty="0" err="1">
                <a:latin typeface="Courier New" pitchFamily="49" charset="0"/>
                <a:cs typeface="Courier New" pitchFamily="49" charset="0"/>
              </a:rPr>
              <a:t>set_Calendar</a:t>
            </a:r>
            <a:r>
              <a:rPr lang="en-US" sz="1100" dirty="0">
                <a:latin typeface="Courier New" pitchFamily="49" charset="0"/>
                <a:cs typeface="Courier New" pitchFamily="49" charset="0"/>
              </a:rPr>
              <a:t>(self, d, m, y):</a:t>
            </a:r>
          </a:p>
          <a:p>
            <a:r>
              <a:rPr lang="en-US" sz="1100" dirty="0">
                <a:latin typeface="Courier New" pitchFamily="49" charset="0"/>
                <a:cs typeface="Courier New" pitchFamily="49" charset="0"/>
              </a:rPr>
              <a:t>    def __</a:t>
            </a:r>
            <a:r>
              <a:rPr lang="en-US" sz="1100" dirty="0" err="1">
                <a:latin typeface="Courier New" pitchFamily="49" charset="0"/>
                <a:cs typeface="Courier New" pitchFamily="49" charset="0"/>
              </a:rPr>
              <a:t>str</a:t>
            </a:r>
            <a:r>
              <a:rPr lang="en-US" sz="1100" dirty="0">
                <a:latin typeface="Courier New" pitchFamily="49" charset="0"/>
                <a:cs typeface="Courier New" pitchFamily="49" charset="0"/>
              </a:rPr>
              <a:t>__(self):</a:t>
            </a:r>
          </a:p>
          <a:p>
            <a:r>
              <a:rPr lang="en-US" sz="1100" dirty="0">
                <a:latin typeface="Courier New" pitchFamily="49" charset="0"/>
                <a:cs typeface="Courier New" pitchFamily="49" charset="0"/>
              </a:rPr>
              <a:t>    def advance(self):</a:t>
            </a:r>
          </a:p>
        </p:txBody>
      </p:sp>
      <p:sp>
        <p:nvSpPr>
          <p:cNvPr id="7" name="TextBox 6"/>
          <p:cNvSpPr txBox="1"/>
          <p:nvPr/>
        </p:nvSpPr>
        <p:spPr>
          <a:xfrm>
            <a:off x="2743200" y="4800600"/>
            <a:ext cx="6477000" cy="144655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from clock import Clock</a:t>
            </a:r>
          </a:p>
          <a:p>
            <a:r>
              <a:rPr lang="en-US" sz="1100" dirty="0">
                <a:latin typeface="Courier New" pitchFamily="49" charset="0"/>
                <a:cs typeface="Courier New" pitchFamily="49" charset="0"/>
              </a:rPr>
              <a:t>from calendar import Calendar</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class </a:t>
            </a:r>
            <a:r>
              <a:rPr lang="en-US" sz="1100" dirty="0" err="1">
                <a:latin typeface="Courier New" pitchFamily="49" charset="0"/>
                <a:cs typeface="Courier New" pitchFamily="49" charset="0"/>
              </a:rPr>
              <a:t>CalendarClock</a:t>
            </a:r>
            <a:r>
              <a:rPr lang="en-US" sz="1100" dirty="0">
                <a:latin typeface="Courier New" pitchFamily="49" charset="0"/>
                <a:cs typeface="Courier New" pitchFamily="49" charset="0"/>
              </a:rPr>
              <a:t>(Clock, Calendar):</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def __init__(</a:t>
            </a:r>
            <a:r>
              <a:rPr lang="en-US" sz="1100" dirty="0" err="1">
                <a:latin typeface="Courier New" pitchFamily="49" charset="0"/>
                <a:cs typeface="Courier New" pitchFamily="49" charset="0"/>
              </a:rPr>
              <a:t>self,day</a:t>
            </a:r>
            <a:r>
              <a:rPr lang="en-US" sz="1100" dirty="0">
                <a:latin typeface="Courier New" pitchFamily="49" charset="0"/>
                <a:cs typeface="Courier New" pitchFamily="49" charset="0"/>
              </a:rPr>
              <a:t>, month, year, hour, minute, second):</a:t>
            </a:r>
          </a:p>
          <a:p>
            <a:r>
              <a:rPr lang="en-US" sz="1100" dirty="0">
                <a:latin typeface="Courier New" pitchFamily="49" charset="0"/>
                <a:cs typeface="Courier New" pitchFamily="49" charset="0"/>
              </a:rPr>
              <a:t>    def tick(self):</a:t>
            </a:r>
          </a:p>
          <a:p>
            <a:r>
              <a:rPr lang="en-US" sz="1100" dirty="0">
                <a:latin typeface="Courier New" pitchFamily="49" charset="0"/>
                <a:cs typeface="Courier New" pitchFamily="49" charset="0"/>
              </a:rPr>
              <a:t>    def __</a:t>
            </a:r>
            <a:r>
              <a:rPr lang="en-US" sz="1100" dirty="0" err="1">
                <a:latin typeface="Courier New" pitchFamily="49" charset="0"/>
                <a:cs typeface="Courier New" pitchFamily="49" charset="0"/>
              </a:rPr>
              <a:t>str</a:t>
            </a:r>
            <a:r>
              <a:rPr lang="en-US" sz="1100" dirty="0">
                <a:latin typeface="Courier New" pitchFamily="49" charset="0"/>
                <a:cs typeface="Courier New" pitchFamily="49" charset="0"/>
              </a:rPr>
              <a:t>__(self):</a:t>
            </a:r>
          </a:p>
        </p:txBody>
      </p:sp>
      <p:sp>
        <p:nvSpPr>
          <p:cNvPr id="9" name="Rounded Rectangle 8"/>
          <p:cNvSpPr/>
          <p:nvPr/>
        </p:nvSpPr>
        <p:spPr>
          <a:xfrm>
            <a:off x="7772400" y="5029200"/>
            <a:ext cx="2362200" cy="3048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Multiple Inheritance</a:t>
            </a:r>
          </a:p>
        </p:txBody>
      </p:sp>
      <p:cxnSp>
        <p:nvCxnSpPr>
          <p:cNvPr id="11" name="Straight Arrow Connector 10"/>
          <p:cNvCxnSpPr>
            <a:stCxn id="9" idx="1"/>
          </p:cNvCxnSpPr>
          <p:nvPr/>
        </p:nvCxnSpPr>
        <p:spPr>
          <a:xfrm rot="10800000" flipV="1">
            <a:off x="5943600" y="5181600"/>
            <a:ext cx="18288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2EC6-FCA2-4E24-9FE0-17EA52EB509B}"/>
              </a:ext>
            </a:extLst>
          </p:cNvPr>
          <p:cNvSpPr>
            <a:spLocks noGrp="1"/>
          </p:cNvSpPr>
          <p:nvPr>
            <p:ph type="title"/>
          </p:nvPr>
        </p:nvSpPr>
        <p:spPr/>
        <p:txBody>
          <a:bodyPr/>
          <a:lstStyle/>
          <a:p>
            <a:r>
              <a:rPr lang="en-IN" dirty="0"/>
              <a:t>Python Descriptors</a:t>
            </a:r>
          </a:p>
        </p:txBody>
      </p:sp>
      <p:sp>
        <p:nvSpPr>
          <p:cNvPr id="3" name="Content Placeholder 2">
            <a:extLst>
              <a:ext uri="{FF2B5EF4-FFF2-40B4-BE49-F238E27FC236}">
                <a16:creationId xmlns:a16="http://schemas.microsoft.com/office/drawing/2014/main" id="{887845CD-A09D-4BE7-9345-718648F475DB}"/>
              </a:ext>
            </a:extLst>
          </p:cNvPr>
          <p:cNvSpPr>
            <a:spLocks noGrp="1"/>
          </p:cNvSpPr>
          <p:nvPr>
            <p:ph idx="1"/>
          </p:nvPr>
        </p:nvSpPr>
        <p:spPr/>
        <p:txBody>
          <a:bodyPr>
            <a:normAutofit fontScale="92500" lnSpcReduction="20000"/>
          </a:bodyPr>
          <a:lstStyle/>
          <a:p>
            <a:pPr fontAlgn="base"/>
            <a:r>
              <a:rPr lang="en-US" dirty="0"/>
              <a:t>Python </a:t>
            </a:r>
            <a:r>
              <a:rPr lang="en-US" i="1" dirty="0"/>
              <a:t>descriptor protocol</a:t>
            </a:r>
            <a:r>
              <a:rPr lang="en-US" dirty="0"/>
              <a:t> is simply a way to specify what happens when an attribute is referenced on a model. </a:t>
            </a:r>
          </a:p>
          <a:p>
            <a:pPr fontAlgn="base"/>
            <a:r>
              <a:rPr lang="en-US" dirty="0"/>
              <a:t>It allows a programmer to easily and efficiently manage attribute access:</a:t>
            </a:r>
          </a:p>
          <a:p>
            <a:pPr lvl="1" fontAlgn="base"/>
            <a:r>
              <a:rPr lang="en-US" dirty="0"/>
              <a:t>set</a:t>
            </a:r>
          </a:p>
          <a:p>
            <a:pPr lvl="1" fontAlgn="base"/>
            <a:r>
              <a:rPr lang="en-US" dirty="0"/>
              <a:t>get</a:t>
            </a:r>
          </a:p>
          <a:p>
            <a:pPr lvl="1" fontAlgn="base"/>
            <a:r>
              <a:rPr lang="en-US" dirty="0"/>
              <a:t>delete</a:t>
            </a:r>
          </a:p>
          <a:p>
            <a:pPr fontAlgn="base"/>
            <a:r>
              <a:rPr lang="en-US" dirty="0"/>
              <a:t>Create a class and override any of the descriptor methods: __set__, __ get__, and __delete__. </a:t>
            </a:r>
          </a:p>
          <a:p>
            <a:pPr fontAlgn="base"/>
            <a:r>
              <a:rPr lang="en-US" dirty="0"/>
              <a:t>If any of those methods are defined for an object, it is said to be a descriptor.</a:t>
            </a:r>
          </a:p>
          <a:p>
            <a:pPr fontAlgn="base"/>
            <a:r>
              <a:rPr lang="en-US" dirty="0"/>
              <a:t>This method is used when the same descriptor is needed across many different classes and attributes, for example, for type validation.</a:t>
            </a:r>
          </a:p>
          <a:p>
            <a:endParaRPr lang="en-IN" dirty="0"/>
          </a:p>
        </p:txBody>
      </p:sp>
    </p:spTree>
    <p:extLst>
      <p:ext uri="{BB962C8B-B14F-4D97-AF65-F5344CB8AC3E}">
        <p14:creationId xmlns:p14="http://schemas.microsoft.com/office/powerpoint/2010/main" val="3369183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3F74-4721-4FBD-AD52-B56D2EE8794C}"/>
              </a:ext>
            </a:extLst>
          </p:cNvPr>
          <p:cNvSpPr>
            <a:spLocks noGrp="1"/>
          </p:cNvSpPr>
          <p:nvPr>
            <p:ph type="title"/>
          </p:nvPr>
        </p:nvSpPr>
        <p:spPr/>
        <p:txBody>
          <a:bodyPr/>
          <a:lstStyle/>
          <a:p>
            <a:r>
              <a:rPr lang="en-IN" dirty="0"/>
              <a:t>Descriptor Protocol</a:t>
            </a:r>
          </a:p>
        </p:txBody>
      </p:sp>
      <p:sp>
        <p:nvSpPr>
          <p:cNvPr id="3" name="Content Placeholder 2">
            <a:extLst>
              <a:ext uri="{FF2B5EF4-FFF2-40B4-BE49-F238E27FC236}">
                <a16:creationId xmlns:a16="http://schemas.microsoft.com/office/drawing/2014/main" id="{F9435FB6-9541-4071-9706-58E8E0438F5C}"/>
              </a:ext>
            </a:extLst>
          </p:cNvPr>
          <p:cNvSpPr>
            <a:spLocks noGrp="1"/>
          </p:cNvSpPr>
          <p:nvPr>
            <p:ph idx="1"/>
          </p:nvPr>
        </p:nvSpPr>
        <p:spPr/>
        <p:txBody>
          <a:bodyPr/>
          <a:lstStyle/>
          <a:p>
            <a:r>
              <a:rPr lang="en-IN" dirty="0" err="1"/>
              <a:t>descr</a:t>
            </a:r>
            <a:r>
              <a:rPr lang="en-IN" dirty="0"/>
              <a:t>.__get__(self, </a:t>
            </a:r>
            <a:r>
              <a:rPr lang="en-IN" dirty="0" err="1"/>
              <a:t>obj</a:t>
            </a:r>
            <a:r>
              <a:rPr lang="en-IN" dirty="0"/>
              <a:t>, type=None) -&gt; value</a:t>
            </a:r>
          </a:p>
          <a:p>
            <a:r>
              <a:rPr lang="en-IN" dirty="0" err="1"/>
              <a:t>descr</a:t>
            </a:r>
            <a:r>
              <a:rPr lang="en-IN" dirty="0"/>
              <a:t>.__set__(self, </a:t>
            </a:r>
            <a:r>
              <a:rPr lang="en-IN" dirty="0" err="1"/>
              <a:t>obj</a:t>
            </a:r>
            <a:r>
              <a:rPr lang="en-IN" dirty="0"/>
              <a:t>, value) -&gt; None</a:t>
            </a:r>
          </a:p>
          <a:p>
            <a:r>
              <a:rPr lang="en-IN" dirty="0" err="1"/>
              <a:t>descr</a:t>
            </a:r>
            <a:r>
              <a:rPr lang="en-IN" dirty="0"/>
              <a:t>.__delete__(self, </a:t>
            </a:r>
            <a:r>
              <a:rPr lang="en-IN" dirty="0" err="1"/>
              <a:t>obj</a:t>
            </a:r>
            <a:r>
              <a:rPr lang="en-IN" dirty="0"/>
              <a:t>) -&gt; None</a:t>
            </a:r>
          </a:p>
          <a:p>
            <a:endParaRPr lang="en-IN" dirty="0"/>
          </a:p>
          <a:p>
            <a:endParaRPr lang="en-IN" dirty="0"/>
          </a:p>
          <a:p>
            <a:r>
              <a:rPr lang="en-IN" dirty="0"/>
              <a:t>Let’s implement a descriptor</a:t>
            </a:r>
          </a:p>
        </p:txBody>
      </p:sp>
    </p:spTree>
    <p:extLst>
      <p:ext uri="{BB962C8B-B14F-4D97-AF65-F5344CB8AC3E}">
        <p14:creationId xmlns:p14="http://schemas.microsoft.com/office/powerpoint/2010/main" val="1953541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D980-98AD-416A-887F-DD2F1CB77FBB}"/>
              </a:ext>
            </a:extLst>
          </p:cNvPr>
          <p:cNvSpPr>
            <a:spLocks noGrp="1"/>
          </p:cNvSpPr>
          <p:nvPr>
            <p:ph type="title"/>
          </p:nvPr>
        </p:nvSpPr>
        <p:spPr/>
        <p:txBody>
          <a:bodyPr/>
          <a:lstStyle/>
          <a:p>
            <a:r>
              <a:rPr lang="en-IN" b="1" dirty="0"/>
              <a:t>@property</a:t>
            </a:r>
          </a:p>
        </p:txBody>
      </p:sp>
      <p:sp>
        <p:nvSpPr>
          <p:cNvPr id="3" name="Content Placeholder 2">
            <a:extLst>
              <a:ext uri="{FF2B5EF4-FFF2-40B4-BE49-F238E27FC236}">
                <a16:creationId xmlns:a16="http://schemas.microsoft.com/office/drawing/2014/main" id="{1B029AAE-F0CC-4D31-A389-3CE5317DAEC6}"/>
              </a:ext>
            </a:extLst>
          </p:cNvPr>
          <p:cNvSpPr>
            <a:spLocks noGrp="1"/>
          </p:cNvSpPr>
          <p:nvPr>
            <p:ph idx="1"/>
          </p:nvPr>
        </p:nvSpPr>
        <p:spPr/>
        <p:txBody>
          <a:bodyPr>
            <a:normAutofit fontScale="92500" lnSpcReduction="20000"/>
          </a:bodyPr>
          <a:lstStyle/>
          <a:p>
            <a:r>
              <a:rPr lang="en-US" dirty="0"/>
              <a:t>In Python, property() is a built-in function that creates and returns a property object. </a:t>
            </a:r>
          </a:p>
          <a:p>
            <a:r>
              <a:rPr lang="en-US" dirty="0"/>
              <a:t>A property object has three methods, getter(), setter(), and </a:t>
            </a:r>
            <a:r>
              <a:rPr lang="en-US" dirty="0" err="1"/>
              <a:t>deleter</a:t>
            </a:r>
            <a:r>
              <a:rPr lang="en-US" dirty="0"/>
              <a:t>() to specify </a:t>
            </a:r>
            <a:r>
              <a:rPr lang="en-US" dirty="0" err="1"/>
              <a:t>fget</a:t>
            </a:r>
            <a:r>
              <a:rPr lang="en-US" dirty="0"/>
              <a:t>, </a:t>
            </a:r>
            <a:r>
              <a:rPr lang="en-US" dirty="0" err="1"/>
              <a:t>fset</a:t>
            </a:r>
            <a:r>
              <a:rPr lang="en-US" dirty="0"/>
              <a:t> and </a:t>
            </a:r>
            <a:r>
              <a:rPr lang="en-US" dirty="0" err="1"/>
              <a:t>fdel</a:t>
            </a:r>
            <a:r>
              <a:rPr lang="en-US" dirty="0"/>
              <a:t> at a later point. </a:t>
            </a:r>
          </a:p>
          <a:p>
            <a:r>
              <a:rPr lang="en-US" dirty="0"/>
              <a:t>The signature of this function is</a:t>
            </a:r>
          </a:p>
          <a:p>
            <a:pPr marL="0" indent="0">
              <a:buNone/>
            </a:pPr>
            <a:endParaRPr lang="it-IT" dirty="0"/>
          </a:p>
          <a:p>
            <a:pPr marL="0" indent="0">
              <a:buNone/>
            </a:pPr>
            <a:r>
              <a:rPr lang="it-IT" dirty="0"/>
              <a:t>	property(fget=None, fset=None, fdel=None, doc=None)</a:t>
            </a:r>
          </a:p>
          <a:p>
            <a:endParaRPr lang="it-IT" dirty="0"/>
          </a:p>
          <a:p>
            <a:pPr lvl="1"/>
            <a:r>
              <a:rPr lang="en-US" dirty="0" err="1"/>
              <a:t>fget</a:t>
            </a:r>
            <a:r>
              <a:rPr lang="en-US" dirty="0"/>
              <a:t> is function to get value of the attribute </a:t>
            </a:r>
          </a:p>
          <a:p>
            <a:pPr lvl="1"/>
            <a:r>
              <a:rPr lang="en-US" dirty="0" err="1"/>
              <a:t>fset</a:t>
            </a:r>
            <a:r>
              <a:rPr lang="en-US" dirty="0"/>
              <a:t> is function to set value of the attribute</a:t>
            </a:r>
          </a:p>
          <a:p>
            <a:pPr lvl="1"/>
            <a:r>
              <a:rPr lang="en-US" dirty="0" err="1"/>
              <a:t>fdel</a:t>
            </a:r>
            <a:r>
              <a:rPr lang="en-US" dirty="0"/>
              <a:t> is function to delete the attribute </a:t>
            </a:r>
          </a:p>
          <a:p>
            <a:pPr lvl="1"/>
            <a:r>
              <a:rPr lang="en-US" dirty="0"/>
              <a:t>doc is a string (like a comment).</a:t>
            </a:r>
            <a:endParaRPr lang="en-IN" dirty="0"/>
          </a:p>
        </p:txBody>
      </p:sp>
    </p:spTree>
    <p:extLst>
      <p:ext uri="{BB962C8B-B14F-4D97-AF65-F5344CB8AC3E}">
        <p14:creationId xmlns:p14="http://schemas.microsoft.com/office/powerpoint/2010/main" val="2170639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8BBE-9015-4153-B582-8B7C0AC858AD}"/>
              </a:ext>
            </a:extLst>
          </p:cNvPr>
          <p:cNvSpPr>
            <a:spLocks noGrp="1"/>
          </p:cNvSpPr>
          <p:nvPr>
            <p:ph type="title"/>
          </p:nvPr>
        </p:nvSpPr>
        <p:spPr/>
        <p:txBody>
          <a:bodyPr/>
          <a:lstStyle/>
          <a:p>
            <a:r>
              <a:rPr lang="en-IN" dirty="0"/>
              <a:t>Reading data/tables from HTML</a:t>
            </a:r>
          </a:p>
        </p:txBody>
      </p:sp>
      <p:sp>
        <p:nvSpPr>
          <p:cNvPr id="3" name="Content Placeholder 2">
            <a:extLst>
              <a:ext uri="{FF2B5EF4-FFF2-40B4-BE49-F238E27FC236}">
                <a16:creationId xmlns:a16="http://schemas.microsoft.com/office/drawing/2014/main" id="{93501DCD-C8D8-4DE9-89EE-12A7E016E767}"/>
              </a:ext>
            </a:extLst>
          </p:cNvPr>
          <p:cNvSpPr>
            <a:spLocks noGrp="1"/>
          </p:cNvSpPr>
          <p:nvPr>
            <p:ph idx="1"/>
          </p:nvPr>
        </p:nvSpPr>
        <p:spPr>
          <a:xfrm>
            <a:off x="838200" y="1825625"/>
            <a:ext cx="10515600" cy="1177634"/>
          </a:xfrm>
        </p:spPr>
        <p:txBody>
          <a:bodyPr/>
          <a:lstStyle/>
          <a:p>
            <a:r>
              <a:rPr lang="en-IN" dirty="0"/>
              <a:t>Can be achieved using </a:t>
            </a:r>
            <a:r>
              <a:rPr lang="en-IN" dirty="0" err="1"/>
              <a:t>read_html</a:t>
            </a:r>
            <a:r>
              <a:rPr lang="en-IN" dirty="0"/>
              <a:t>() from pandas</a:t>
            </a:r>
          </a:p>
          <a:p>
            <a:r>
              <a:rPr lang="en-IN" dirty="0"/>
              <a:t>Example:</a:t>
            </a:r>
          </a:p>
        </p:txBody>
      </p:sp>
      <p:sp>
        <p:nvSpPr>
          <p:cNvPr id="4" name="TextBox 3">
            <a:extLst>
              <a:ext uri="{FF2B5EF4-FFF2-40B4-BE49-F238E27FC236}">
                <a16:creationId xmlns:a16="http://schemas.microsoft.com/office/drawing/2014/main" id="{678F3A0C-C0D9-4EF6-BFC0-768149EAD064}"/>
              </a:ext>
            </a:extLst>
          </p:cNvPr>
          <p:cNvSpPr txBox="1"/>
          <p:nvPr/>
        </p:nvSpPr>
        <p:spPr>
          <a:xfrm>
            <a:off x="1535185" y="3138196"/>
            <a:ext cx="9295002" cy="1169551"/>
          </a:xfrm>
          <a:prstGeom prst="rect">
            <a:avLst/>
          </a:prstGeom>
          <a:noFill/>
        </p:spPr>
        <p:txBody>
          <a:bodyPr wrap="square" rtlCol="0">
            <a:spAutoFit/>
          </a:bodyPr>
          <a:lstStyle/>
          <a:p>
            <a:r>
              <a:rPr lang="en-US" sz="1400" dirty="0">
                <a:latin typeface="Consolas" panose="020B0609020204030204" pitchFamily="49" charset="0"/>
              </a:rPr>
              <a:t>import pandas as pd </a:t>
            </a:r>
            <a:r>
              <a:rPr lang="en-US" sz="1400" dirty="0" err="1">
                <a:latin typeface="Consolas" panose="020B0609020204030204" pitchFamily="49" charset="0"/>
              </a:rPr>
              <a:t>url</a:t>
            </a:r>
            <a:r>
              <a:rPr lang="en-US" sz="1400" dirty="0">
                <a:latin typeface="Consolas" panose="020B0609020204030204" pitchFamily="49" charset="0"/>
              </a:rPr>
              <a:t> = </a:t>
            </a:r>
            <a:r>
              <a:rPr lang="en-US" sz="1400" dirty="0" err="1">
                <a:latin typeface="Consolas" panose="020B0609020204030204" pitchFamily="49" charset="0"/>
              </a:rPr>
              <a:t>r'https</a:t>
            </a:r>
            <a:r>
              <a:rPr lang="en-US" sz="1400" dirty="0">
                <a:latin typeface="Consolas" panose="020B0609020204030204" pitchFamily="49" charset="0"/>
              </a:rPr>
              <a:t>://en.wikipedia.org/wiki/List_of_S%26P_500_companies’ </a:t>
            </a:r>
          </a:p>
          <a:p>
            <a:r>
              <a:rPr lang="en-US" sz="1400" dirty="0">
                <a:latin typeface="Consolas" panose="020B0609020204030204" pitchFamily="49" charset="0"/>
              </a:rPr>
              <a:t>tables = </a:t>
            </a:r>
            <a:r>
              <a:rPr lang="en-US" sz="1400" dirty="0" err="1">
                <a:latin typeface="Consolas" panose="020B0609020204030204" pitchFamily="49" charset="0"/>
              </a:rPr>
              <a:t>pd.read_html</a:t>
            </a:r>
            <a:r>
              <a:rPr lang="en-US" sz="1400" dirty="0">
                <a:latin typeface="Consolas" panose="020B0609020204030204" pitchFamily="49" charset="0"/>
              </a:rPr>
              <a:t>(</a:t>
            </a:r>
            <a:r>
              <a:rPr lang="en-US" sz="1400" dirty="0" err="1">
                <a:latin typeface="Consolas" panose="020B0609020204030204" pitchFamily="49" charset="0"/>
              </a:rPr>
              <a:t>url</a:t>
            </a:r>
            <a:r>
              <a:rPr lang="en-US" sz="1400" dirty="0">
                <a:latin typeface="Consolas" panose="020B0609020204030204" pitchFamily="49" charset="0"/>
              </a:rPr>
              <a:t>) # Returns list of all tables on page </a:t>
            </a:r>
          </a:p>
          <a:p>
            <a:r>
              <a:rPr lang="en-US" sz="1400" dirty="0">
                <a:latin typeface="Consolas" panose="020B0609020204030204" pitchFamily="49" charset="0"/>
              </a:rPr>
              <a:t>sp500_table = tables[0] # Select table of interest</a:t>
            </a:r>
          </a:p>
          <a:p>
            <a:endParaRPr lang="en-US" sz="1400" dirty="0">
              <a:latin typeface="Consolas" panose="020B0609020204030204" pitchFamily="49" charset="0"/>
            </a:endParaRPr>
          </a:p>
          <a:p>
            <a:endParaRPr lang="en-US" sz="1400" dirty="0">
              <a:latin typeface="Consolas" panose="020B0609020204030204" pitchFamily="49" charset="0"/>
            </a:endParaRPr>
          </a:p>
        </p:txBody>
      </p:sp>
    </p:spTree>
    <p:extLst>
      <p:ext uri="{BB962C8B-B14F-4D97-AF65-F5344CB8AC3E}">
        <p14:creationId xmlns:p14="http://schemas.microsoft.com/office/powerpoint/2010/main" val="243885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Command Line Arguments</a:t>
            </a:r>
          </a:p>
        </p:txBody>
      </p:sp>
      <p:sp>
        <p:nvSpPr>
          <p:cNvPr id="3" name="Content Placeholder 2"/>
          <p:cNvSpPr>
            <a:spLocks noGrp="1"/>
          </p:cNvSpPr>
          <p:nvPr>
            <p:ph idx="1"/>
          </p:nvPr>
        </p:nvSpPr>
        <p:spPr/>
        <p:txBody>
          <a:bodyPr>
            <a:normAutofit/>
          </a:bodyPr>
          <a:lstStyle/>
          <a:p>
            <a:r>
              <a:rPr lang="en-US" dirty="0"/>
              <a:t>The </a:t>
            </a:r>
            <a:r>
              <a:rPr lang="en-US" b="1" dirty="0"/>
              <a:t>sys</a:t>
            </a:r>
            <a:r>
              <a:rPr lang="en-US" dirty="0"/>
              <a:t> module also provides access to any command-line arguments via </a:t>
            </a:r>
            <a:r>
              <a:rPr lang="en-US" b="1" dirty="0" err="1"/>
              <a:t>sys.argv</a:t>
            </a:r>
            <a:endParaRPr lang="en-US" b="1" dirty="0"/>
          </a:p>
          <a:p>
            <a:pPr lvl="1"/>
            <a:r>
              <a:rPr lang="en-US" b="1" dirty="0" err="1"/>
              <a:t>sys.argv</a:t>
            </a:r>
            <a:r>
              <a:rPr lang="en-US" dirty="0"/>
              <a:t> is the list of command-line arguments</a:t>
            </a:r>
          </a:p>
          <a:p>
            <a:pPr lvl="1"/>
            <a:r>
              <a:rPr lang="en-US" b="1" dirty="0" err="1"/>
              <a:t>len</a:t>
            </a:r>
            <a:r>
              <a:rPr lang="en-US" b="1" dirty="0"/>
              <a:t>(</a:t>
            </a:r>
            <a:r>
              <a:rPr lang="en-US" b="1" dirty="0" err="1"/>
              <a:t>sys.argv</a:t>
            </a:r>
            <a:r>
              <a:rPr lang="en-US" b="1" dirty="0"/>
              <a:t>) </a:t>
            </a:r>
            <a:r>
              <a:rPr lang="en-US" dirty="0"/>
              <a:t>is the number of command-line arguments</a:t>
            </a:r>
          </a:p>
          <a:p>
            <a:r>
              <a:rPr lang="en-US" dirty="0"/>
              <a:t>Command line arguments are extremely useful for chaining different programs where the output of one program is piped into input of another program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1AEA-0068-40CB-A4BD-C19667C0A9A5}"/>
              </a:ext>
            </a:extLst>
          </p:cNvPr>
          <p:cNvSpPr>
            <a:spLocks noGrp="1"/>
          </p:cNvSpPr>
          <p:nvPr>
            <p:ph type="title"/>
          </p:nvPr>
        </p:nvSpPr>
        <p:spPr/>
        <p:txBody>
          <a:bodyPr/>
          <a:lstStyle/>
          <a:p>
            <a:r>
              <a:rPr lang="en-IN" dirty="0"/>
              <a:t>Working with JSON</a:t>
            </a:r>
          </a:p>
        </p:txBody>
      </p:sp>
      <p:sp>
        <p:nvSpPr>
          <p:cNvPr id="7" name="Content Placeholder 6">
            <a:extLst>
              <a:ext uri="{FF2B5EF4-FFF2-40B4-BE49-F238E27FC236}">
                <a16:creationId xmlns:a16="http://schemas.microsoft.com/office/drawing/2014/main" id="{88A9843C-96D7-410A-B137-BF6137ABF717}"/>
              </a:ext>
            </a:extLst>
          </p:cNvPr>
          <p:cNvSpPr>
            <a:spLocks noGrp="1"/>
          </p:cNvSpPr>
          <p:nvPr>
            <p:ph idx="1"/>
          </p:nvPr>
        </p:nvSpPr>
        <p:spPr/>
        <p:txBody>
          <a:bodyPr/>
          <a:lstStyle/>
          <a:p>
            <a:r>
              <a:rPr lang="en-IN" dirty="0"/>
              <a:t>JSON files can be read through the pandas library using the </a:t>
            </a:r>
            <a:r>
              <a:rPr lang="en-IN" dirty="0" err="1"/>
              <a:t>read_json</a:t>
            </a:r>
            <a:r>
              <a:rPr lang="en-IN" dirty="0"/>
              <a:t>()</a:t>
            </a:r>
          </a:p>
        </p:txBody>
      </p:sp>
      <p:sp>
        <p:nvSpPr>
          <p:cNvPr id="6" name="Rectangle 5">
            <a:extLst>
              <a:ext uri="{FF2B5EF4-FFF2-40B4-BE49-F238E27FC236}">
                <a16:creationId xmlns:a16="http://schemas.microsoft.com/office/drawing/2014/main" id="{624DF7EC-1562-4E6F-9689-F814F82FA3C3}"/>
              </a:ext>
            </a:extLst>
          </p:cNvPr>
          <p:cNvSpPr/>
          <p:nvPr/>
        </p:nvSpPr>
        <p:spPr>
          <a:xfrm>
            <a:off x="3048000" y="2967335"/>
            <a:ext cx="6096000" cy="646331"/>
          </a:xfrm>
          <a:prstGeom prst="rect">
            <a:avLst/>
          </a:prstGeom>
        </p:spPr>
        <p:txBody>
          <a:bodyPr>
            <a:spAutoFit/>
          </a:bodyPr>
          <a:lstStyle/>
          <a:p>
            <a:r>
              <a:rPr lang="pt-BR" dirty="0">
                <a:latin typeface="Consolas" panose="020B0609020204030204" pitchFamily="49" charset="0"/>
              </a:rPr>
              <a:t>import pandas as pd </a:t>
            </a:r>
          </a:p>
          <a:p>
            <a:r>
              <a:rPr lang="pt-BR" dirty="0">
                <a:latin typeface="Consolas" panose="020B0609020204030204" pitchFamily="49" charset="0"/>
              </a:rPr>
              <a:t>data = pd.read_json(‘xyz.json’)</a:t>
            </a:r>
            <a:endParaRPr lang="en-IN" dirty="0">
              <a:latin typeface="Consolas" panose="020B0609020204030204" pitchFamily="49" charset="0"/>
            </a:endParaRPr>
          </a:p>
        </p:txBody>
      </p:sp>
    </p:spTree>
    <p:extLst>
      <p:ext uri="{BB962C8B-B14F-4D97-AF65-F5344CB8AC3E}">
        <p14:creationId xmlns:p14="http://schemas.microsoft.com/office/powerpoint/2010/main" val="244535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Terminating Execution</a:t>
            </a:r>
          </a:p>
        </p:txBody>
      </p:sp>
      <p:sp>
        <p:nvSpPr>
          <p:cNvPr id="3" name="Content Placeholder 2"/>
          <p:cNvSpPr>
            <a:spLocks noGrp="1"/>
          </p:cNvSpPr>
          <p:nvPr>
            <p:ph idx="1"/>
          </p:nvPr>
        </p:nvSpPr>
        <p:spPr/>
        <p:txBody>
          <a:bodyPr>
            <a:normAutofit/>
          </a:bodyPr>
          <a:lstStyle/>
          <a:p>
            <a:r>
              <a:rPr lang="en-US" sz="2400" dirty="0"/>
              <a:t>The primary way to exit a program immediately and return to the calling program is the </a:t>
            </a:r>
            <a:r>
              <a:rPr lang="en-US" sz="2400" b="1" dirty="0"/>
              <a:t>exit() </a:t>
            </a:r>
            <a:r>
              <a:rPr lang="en-US" sz="2400" dirty="0"/>
              <a:t>function found in the </a:t>
            </a:r>
            <a:r>
              <a:rPr lang="en-US" sz="2400" b="1" dirty="0"/>
              <a:t>sys</a:t>
            </a:r>
            <a:r>
              <a:rPr lang="en-US" sz="2400" dirty="0"/>
              <a:t> module</a:t>
            </a:r>
          </a:p>
          <a:p>
            <a:pPr>
              <a:buNone/>
            </a:pPr>
            <a:r>
              <a:rPr lang="en-US" sz="2400" dirty="0"/>
              <a:t>	Syntax: </a:t>
            </a:r>
            <a:r>
              <a:rPr lang="en-US" sz="2400" b="1" dirty="0" err="1"/>
              <a:t>sys.exit</a:t>
            </a:r>
            <a:r>
              <a:rPr lang="en-US" sz="2400" b="1"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BE99-9562-4647-BB68-F6D4D6475B08}"/>
              </a:ext>
            </a:extLst>
          </p:cNvPr>
          <p:cNvSpPr>
            <a:spLocks noGrp="1"/>
          </p:cNvSpPr>
          <p:nvPr>
            <p:ph type="title"/>
          </p:nvPr>
        </p:nvSpPr>
        <p:spPr/>
        <p:txBody>
          <a:bodyPr/>
          <a:lstStyle/>
          <a:p>
            <a:r>
              <a:rPr lang="en-IN" dirty="0"/>
              <a:t>The </a:t>
            </a:r>
            <a:r>
              <a:rPr lang="en-IN" b="1" dirty="0" err="1"/>
              <a:t>argparse</a:t>
            </a:r>
            <a:r>
              <a:rPr lang="en-IN" dirty="0"/>
              <a:t> Module</a:t>
            </a:r>
          </a:p>
        </p:txBody>
      </p:sp>
      <p:sp>
        <p:nvSpPr>
          <p:cNvPr id="3" name="Content Placeholder 2">
            <a:extLst>
              <a:ext uri="{FF2B5EF4-FFF2-40B4-BE49-F238E27FC236}">
                <a16:creationId xmlns:a16="http://schemas.microsoft.com/office/drawing/2014/main" id="{5579C2DB-23EA-4AA8-A3EE-01007C3BD1B9}"/>
              </a:ext>
            </a:extLst>
          </p:cNvPr>
          <p:cNvSpPr>
            <a:spLocks noGrp="1"/>
          </p:cNvSpPr>
          <p:nvPr>
            <p:ph idx="1"/>
          </p:nvPr>
        </p:nvSpPr>
        <p:spPr/>
        <p:txBody>
          <a:bodyPr>
            <a:normAutofit fontScale="92500" lnSpcReduction="10000"/>
          </a:bodyPr>
          <a:lstStyle/>
          <a:p>
            <a:r>
              <a:rPr lang="en-US" dirty="0"/>
              <a:t>The </a:t>
            </a:r>
            <a:r>
              <a:rPr lang="en-US" dirty="0" err="1"/>
              <a:t>argparse</a:t>
            </a:r>
            <a:r>
              <a:rPr lang="en-US" dirty="0"/>
              <a:t> module was added to Python 2.7 as a replacement for </a:t>
            </a:r>
            <a:r>
              <a:rPr lang="en-US" dirty="0" err="1"/>
              <a:t>optparse</a:t>
            </a:r>
            <a:endParaRPr lang="en-US" dirty="0"/>
          </a:p>
          <a:p>
            <a:r>
              <a:rPr lang="en-US" dirty="0"/>
              <a:t>It is the recommended command-line parsing module in the Python standard library</a:t>
            </a:r>
          </a:p>
          <a:p>
            <a:r>
              <a:rPr lang="en-IN" dirty="0" err="1"/>
              <a:t>argparse.ArgumentParser</a:t>
            </a:r>
            <a:r>
              <a:rPr lang="en-IN" dirty="0"/>
              <a:t>() creates the parser object</a:t>
            </a:r>
            <a:endParaRPr lang="en-US" dirty="0"/>
          </a:p>
          <a:p>
            <a:r>
              <a:rPr lang="en-US" dirty="0" err="1"/>
              <a:t>add_argument</a:t>
            </a:r>
            <a:r>
              <a:rPr lang="en-US" dirty="0"/>
              <a:t>() method, which is what we use to specify which command-line options the program is willing to accept</a:t>
            </a:r>
          </a:p>
          <a:p>
            <a:r>
              <a:rPr lang="en-US" dirty="0" err="1"/>
              <a:t>parse_args</a:t>
            </a:r>
            <a:r>
              <a:rPr lang="en-US" dirty="0"/>
              <a:t>() method actually returns some data from the options specified</a:t>
            </a:r>
          </a:p>
          <a:p>
            <a:r>
              <a:rPr lang="en-US" dirty="0"/>
              <a:t>Positional and Optional arguments</a:t>
            </a:r>
          </a:p>
          <a:p>
            <a:pPr lvl="1"/>
            <a:r>
              <a:rPr lang="en-IN" dirty="0" err="1"/>
              <a:t>parser.add_argument</a:t>
            </a:r>
            <a:r>
              <a:rPr lang="en-IN" dirty="0"/>
              <a:t>('--optional', action="</a:t>
            </a:r>
            <a:r>
              <a:rPr lang="en-IN" dirty="0" err="1"/>
              <a:t>store_true</a:t>
            </a:r>
            <a:r>
              <a:rPr lang="en-IN" dirty="0"/>
              <a:t>", default=False)</a:t>
            </a:r>
          </a:p>
          <a:p>
            <a:pPr lvl="1"/>
            <a:r>
              <a:rPr lang="en-IN" dirty="0" err="1"/>
              <a:t>parser.add_argument</a:t>
            </a:r>
            <a:r>
              <a:rPr lang="en-IN" dirty="0"/>
              <a:t>('positional', action="store")</a:t>
            </a:r>
          </a:p>
        </p:txBody>
      </p:sp>
    </p:spTree>
    <p:extLst>
      <p:ext uri="{BB962C8B-B14F-4D97-AF65-F5344CB8AC3E}">
        <p14:creationId xmlns:p14="http://schemas.microsoft.com/office/powerpoint/2010/main" val="101079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8CF3-26A8-4E4A-813C-53E6BA9C5046}"/>
              </a:ext>
            </a:extLst>
          </p:cNvPr>
          <p:cNvSpPr>
            <a:spLocks noGrp="1"/>
          </p:cNvSpPr>
          <p:nvPr>
            <p:ph type="title"/>
          </p:nvPr>
        </p:nvSpPr>
        <p:spPr/>
        <p:txBody>
          <a:bodyPr/>
          <a:lstStyle/>
          <a:p>
            <a:r>
              <a:rPr lang="en-IN" dirty="0"/>
              <a:t>Usage Example</a:t>
            </a:r>
          </a:p>
        </p:txBody>
      </p:sp>
      <p:sp>
        <p:nvSpPr>
          <p:cNvPr id="4" name="TextBox 3">
            <a:extLst>
              <a:ext uri="{FF2B5EF4-FFF2-40B4-BE49-F238E27FC236}">
                <a16:creationId xmlns:a16="http://schemas.microsoft.com/office/drawing/2014/main" id="{C6E76F63-3C75-45A8-B204-A7BD70C04BF8}"/>
              </a:ext>
            </a:extLst>
          </p:cNvPr>
          <p:cNvSpPr txBox="1"/>
          <p:nvPr/>
        </p:nvSpPr>
        <p:spPr>
          <a:xfrm>
            <a:off x="1090569" y="1770077"/>
            <a:ext cx="5268286" cy="1477328"/>
          </a:xfrm>
          <a:prstGeom prst="rect">
            <a:avLst/>
          </a:prstGeom>
          <a:noFill/>
        </p:spPr>
        <p:txBody>
          <a:bodyPr wrap="square" rtlCol="0">
            <a:spAutoFit/>
          </a:bodyPr>
          <a:lstStyle/>
          <a:p>
            <a:r>
              <a:rPr lang="en-IN" b="1" dirty="0">
                <a:latin typeface="Consolas" panose="020B0609020204030204" pitchFamily="49" charset="0"/>
              </a:rPr>
              <a:t>import </a:t>
            </a:r>
            <a:r>
              <a:rPr lang="en-IN" b="1" dirty="0" err="1">
                <a:latin typeface="Consolas" panose="020B0609020204030204" pitchFamily="49" charset="0"/>
              </a:rPr>
              <a:t>argparse</a:t>
            </a:r>
            <a:endParaRPr lang="en-IN" b="1" dirty="0">
              <a:latin typeface="Consolas" panose="020B0609020204030204" pitchFamily="49" charset="0"/>
            </a:endParaRPr>
          </a:p>
          <a:p>
            <a:r>
              <a:rPr lang="en-IN" b="1" dirty="0">
                <a:latin typeface="Consolas" panose="020B0609020204030204" pitchFamily="49" charset="0"/>
              </a:rPr>
              <a:t>parser = </a:t>
            </a:r>
            <a:r>
              <a:rPr lang="en-IN" b="1" dirty="0" err="1">
                <a:latin typeface="Consolas" panose="020B0609020204030204" pitchFamily="49" charset="0"/>
              </a:rPr>
              <a:t>argparse.ArgumentParser</a:t>
            </a:r>
            <a:r>
              <a:rPr lang="en-IN" b="1" dirty="0">
                <a:latin typeface="Consolas" panose="020B0609020204030204" pitchFamily="49" charset="0"/>
              </a:rPr>
              <a:t>()</a:t>
            </a:r>
          </a:p>
          <a:p>
            <a:r>
              <a:rPr lang="en-IN" b="1" dirty="0" err="1">
                <a:latin typeface="Consolas" panose="020B0609020204030204" pitchFamily="49" charset="0"/>
              </a:rPr>
              <a:t>parser.add_argument</a:t>
            </a:r>
            <a:r>
              <a:rPr lang="en-IN" b="1" dirty="0">
                <a:latin typeface="Consolas" panose="020B0609020204030204" pitchFamily="49" charset="0"/>
              </a:rPr>
              <a:t>("arg1")</a:t>
            </a:r>
          </a:p>
          <a:p>
            <a:r>
              <a:rPr lang="en-IN" b="1" dirty="0" err="1">
                <a:latin typeface="Consolas" panose="020B0609020204030204" pitchFamily="49" charset="0"/>
              </a:rPr>
              <a:t>args</a:t>
            </a:r>
            <a:r>
              <a:rPr lang="en-IN" b="1" dirty="0">
                <a:latin typeface="Consolas" panose="020B0609020204030204" pitchFamily="49" charset="0"/>
              </a:rPr>
              <a:t> = </a:t>
            </a:r>
            <a:r>
              <a:rPr lang="en-IN" b="1" dirty="0" err="1">
                <a:latin typeface="Consolas" panose="020B0609020204030204" pitchFamily="49" charset="0"/>
              </a:rPr>
              <a:t>parser.parse_args</a:t>
            </a:r>
            <a:r>
              <a:rPr lang="en-IN" b="1" dirty="0">
                <a:latin typeface="Consolas" panose="020B0609020204030204" pitchFamily="49" charset="0"/>
              </a:rPr>
              <a:t>()</a:t>
            </a:r>
          </a:p>
          <a:p>
            <a:r>
              <a:rPr lang="en-IN" b="1" dirty="0">
                <a:latin typeface="Consolas" panose="020B0609020204030204" pitchFamily="49" charset="0"/>
              </a:rPr>
              <a:t>print (args.arg1)</a:t>
            </a:r>
          </a:p>
        </p:txBody>
      </p:sp>
    </p:spTree>
    <p:extLst>
      <p:ext uri="{BB962C8B-B14F-4D97-AF65-F5344CB8AC3E}">
        <p14:creationId xmlns:p14="http://schemas.microsoft.com/office/powerpoint/2010/main" val="1857387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1981200" y="1600201"/>
            <a:ext cx="8229600" cy="4191000"/>
          </a:xfrm>
        </p:spPr>
        <p:txBody>
          <a:bodyPr>
            <a:normAutofit/>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hlinkClick r:id="rId3"/>
              </a:rPr>
              <a:t>https://docs.python.org/3/library/os.html</a:t>
            </a:r>
            <a:endParaRPr lang="en-US" sz="1600" dirty="0"/>
          </a:p>
          <a:p>
            <a:r>
              <a:rPr lang="en-US" sz="1600" dirty="0">
                <a:hlinkClick r:id="rId4"/>
              </a:rPr>
              <a:t>https://docs.python.org/2/library/os.html</a:t>
            </a:r>
            <a:r>
              <a:rPr lang="en-US" sz="1600"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4868</Words>
  <Application>Microsoft Office PowerPoint</Application>
  <PresentationFormat>Widescreen</PresentationFormat>
  <Paragraphs>647</Paragraphs>
  <Slides>50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Consolas</vt:lpstr>
      <vt:lpstr>Courier New</vt:lpstr>
      <vt:lpstr>Office Theme</vt:lpstr>
      <vt:lpstr>Python</vt:lpstr>
      <vt:lpstr>Agenda</vt:lpstr>
      <vt:lpstr>Agenda</vt:lpstr>
      <vt:lpstr>The sys Module</vt:lpstr>
      <vt:lpstr>Command Line Arguments</vt:lpstr>
      <vt:lpstr>Terminating Execution</vt:lpstr>
      <vt:lpstr>The argparse Module</vt:lpstr>
      <vt:lpstr>Usage Example</vt:lpstr>
      <vt:lpstr>File System and Directories</vt:lpstr>
      <vt:lpstr>Important Functions in os Module</vt:lpstr>
      <vt:lpstr>os.path Module</vt:lpstr>
      <vt:lpstr>Important Functions in os.path Module</vt:lpstr>
      <vt:lpstr>A Practical Example: os and os.path</vt:lpstr>
      <vt:lpstr>Solution</vt:lpstr>
      <vt:lpstr>Solution</vt:lpstr>
      <vt:lpstr>Solution</vt:lpstr>
      <vt:lpstr>Output</vt:lpstr>
      <vt:lpstr>The shutil Module</vt:lpstr>
      <vt:lpstr>Executing Non-Python Programs</vt:lpstr>
      <vt:lpstr>os Module Functions for  Running External Programs</vt:lpstr>
      <vt:lpstr>Example: os.system()</vt:lpstr>
      <vt:lpstr>Executable Object BIFs</vt:lpstr>
      <vt:lpstr>Examples of Executable BIFs</vt:lpstr>
      <vt:lpstr>Executing Other Python Programs</vt:lpstr>
      <vt:lpstr>Module subprocess</vt:lpstr>
      <vt:lpstr>Running External Command</vt:lpstr>
      <vt:lpstr>Capturing Output</vt:lpstr>
      <vt:lpstr>Python Iterators</vt:lpstr>
      <vt:lpstr>Python Generators</vt:lpstr>
      <vt:lpstr>Decorators</vt:lpstr>
      <vt:lpstr>Example</vt:lpstr>
      <vt:lpstr>Example Continued..</vt:lpstr>
      <vt:lpstr>Example Continued..</vt:lpstr>
      <vt:lpstr>Checking Arguments with Decorator</vt:lpstr>
      <vt:lpstr>Counting Function Calls  with Decorators</vt:lpstr>
      <vt:lpstr>Parameterized Decorators</vt:lpstr>
      <vt:lpstr>Class as a Decorator</vt:lpstr>
      <vt:lpstr>Class Attributes</vt:lpstr>
      <vt:lpstr>Composition</vt:lpstr>
      <vt:lpstr>Example: Composition</vt:lpstr>
      <vt:lpstr>Delegation</vt:lpstr>
      <vt:lpstr>Delegation</vt:lpstr>
      <vt:lpstr>Mixins – Multiple Inheritance</vt:lpstr>
      <vt:lpstr>Example</vt:lpstr>
      <vt:lpstr>Example</vt:lpstr>
      <vt:lpstr>Python Descriptors</vt:lpstr>
      <vt:lpstr>Descriptor Protocol</vt:lpstr>
      <vt:lpstr>@property</vt:lpstr>
      <vt:lpstr>Reading data/tables from HTML</vt:lpstr>
      <vt:lpstr>Working with 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Purushotham Sannakariyappa</dc:creator>
  <cp:lastModifiedBy>Purushotham Sannakariyappa</cp:lastModifiedBy>
  <cp:revision>26</cp:revision>
  <dcterms:created xsi:type="dcterms:W3CDTF">2020-02-06T07:27:21Z</dcterms:created>
  <dcterms:modified xsi:type="dcterms:W3CDTF">2020-02-06T22:13:24Z</dcterms:modified>
</cp:coreProperties>
</file>