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7DC-C0E7-4021-A46C-CE67F05A0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68FA9-1184-4AF3-A118-4F9234A0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8236-50A5-4806-80B2-467209B6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D1FF-E7B1-4317-B0A2-2AC04FF1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DD5C-8A80-4943-9AD9-E9393945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CE39-E987-41AD-BA43-FA187567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18EB5-2FC2-4D44-8502-123D4DAA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E680-5F7C-4D4D-BEF2-27694B44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5CD8-F818-4F35-9794-6FCF7F5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F06F-58C5-4DDC-948F-A6D1046D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00101-5019-4F3B-957B-228022FFC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C81CA-CBFC-4829-9C84-5B5D503C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90F5-4EFF-494C-9FF3-B4C181A7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4FD6-9F36-4544-94A0-9CE23AAA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D8EAA-6F44-4969-9D88-AAC2C8A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232A-00BC-4544-A7A4-D99A7256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F04A-9566-465B-B6A0-64586095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5AD1-1FE2-4CB3-8951-7341A22A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C46B-C126-4E52-BEB9-8560BD3C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9D41-9110-4E39-90F5-5BF84057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6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1A88-76EF-4D78-9DFA-F8FE3EB6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43BE-B381-4E37-9FDA-B31DF23F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44CB6-F6E2-4A20-B03F-C12051B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4C65-C7E3-4C4C-B282-95606DA1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1E68-38B6-4ACB-83AE-957C18A6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2CAD-23DD-44C3-A43C-0687C7F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EC28-4847-4800-9A5A-0F5F42E3B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F5B2-9F64-4E1C-8DE9-175DD9BC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8256E-E65C-4B53-BE16-B1B4C0D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04208-CC05-478D-ABDD-6222D35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90C7-EF0B-47FA-B9B7-6A01F31E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EC82-CD1D-47AF-9C43-8E3154C2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93AA-4356-4F50-BA0A-4AD18EE4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33E2-3B7F-4780-8985-8DACD5A96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D1132-706C-4815-9D60-33EBBCF21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5B2D4-473D-471D-8302-57FA53C9A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EF275-4780-414B-AD8F-B422F01A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4A4C6-8749-4A81-9A0A-BA91FEB6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F0F1A-D9FD-43A0-9340-7CF6C4D0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1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C9A0-2D01-471B-AB09-8A8F91AF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A3288-6D6F-49A9-865B-6B9A0C09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C2163-DBDC-4430-BDF4-538733EC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4309D-F9F5-46BF-BA6F-C1DEC9AC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64B85-21C2-4BC3-805C-BE004B43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3FA3C-DF6F-49CB-8336-F1C8B36E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1F9A6-A6C3-4487-BDAC-EBD84E0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9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0081-88F9-4EA1-BCB3-15881FF0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8BFA-3E24-4CC0-9BD1-6A75B60C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45117-88A4-453C-8164-81531388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FB6A6-151E-4FA7-8E72-457645CF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05839-B640-4D97-87D0-427881A2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D27E-0F1A-4CA9-86AC-DC0214CA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6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A5F0-855C-49BA-A0D6-FE688855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A6CAA-AABB-468E-AED0-3DECB53FC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BBE27-7C28-4318-8DB0-5086294A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4F12B-7313-4C38-8846-BB23C911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2F70A-C7DC-49D5-9318-8CA35D36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D9FBF-CCCF-4218-A478-34EC097B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A8941-EE44-4CD3-80F3-25DD7867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F7AAA-367A-4D94-B419-302B8D97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1DB0-A15F-4A1E-B7B7-2F5CF90D2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F5E6-F13D-4118-BB81-D3E416BA3454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FE92-FCF8-4FB7-8DE6-23EC52BE3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956-8935-418D-9B74-A5F92C3E5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2B97-EF2A-4AF7-9461-47862E73A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8369-D61E-4C7D-B826-F873AF88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openpyxl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1CB9-EC16-421D-80FC-D79021394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85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E744-16A3-435B-97F4-D2CBA595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Converting Between Column Letters and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4B5A-7AC8-4A34-8D18-11814C57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from </a:t>
            </a:r>
            <a:r>
              <a:rPr lang="en-US" b="1" dirty="0" err="1"/>
              <a:t>openpyxl.cell</a:t>
            </a:r>
            <a:r>
              <a:rPr lang="en-US" b="1" dirty="0"/>
              <a:t> import </a:t>
            </a:r>
            <a:r>
              <a:rPr lang="en-US" b="1" dirty="0" err="1"/>
              <a:t>get_column_letter</a:t>
            </a:r>
            <a:r>
              <a:rPr lang="en-US" b="1" dirty="0"/>
              <a:t>, </a:t>
            </a:r>
            <a:r>
              <a:rPr lang="en-US" b="1" dirty="0" err="1"/>
              <a:t>column_index_from_string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get_column_letter</a:t>
            </a:r>
            <a:r>
              <a:rPr lang="en-IN" b="1" dirty="0"/>
              <a:t>(1)</a:t>
            </a:r>
          </a:p>
          <a:p>
            <a:pPr marL="0" indent="0">
              <a:buNone/>
            </a:pPr>
            <a:r>
              <a:rPr lang="en-IN" dirty="0"/>
              <a:t>'A'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get_column_letter</a:t>
            </a:r>
            <a:r>
              <a:rPr lang="en-IN" b="1" dirty="0"/>
              <a:t>(2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'B'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get_column_letter</a:t>
            </a:r>
            <a:r>
              <a:rPr lang="en-IN" b="1" dirty="0"/>
              <a:t>(27)</a:t>
            </a:r>
          </a:p>
          <a:p>
            <a:pPr marL="0" indent="0">
              <a:buNone/>
            </a:pPr>
            <a:r>
              <a:rPr lang="en-IN" dirty="0"/>
              <a:t>'AA'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get_column_letter</a:t>
            </a:r>
            <a:r>
              <a:rPr lang="en-IN" b="1" dirty="0"/>
              <a:t>(900)</a:t>
            </a:r>
          </a:p>
          <a:p>
            <a:pPr marL="0" indent="0">
              <a:buNone/>
            </a:pPr>
            <a:r>
              <a:rPr lang="en-IN" dirty="0"/>
              <a:t>'AHP'</a:t>
            </a:r>
          </a:p>
        </p:txBody>
      </p:sp>
    </p:spTree>
    <p:extLst>
      <p:ext uri="{BB962C8B-B14F-4D97-AF65-F5344CB8AC3E}">
        <p14:creationId xmlns:p14="http://schemas.microsoft.com/office/powerpoint/2010/main" val="409070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1859-1F1F-4740-B075-2078D9CC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Converting Between Column Letters and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7234-5D3E-4CCD-B3C1-7C02C67C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('Sheet1')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get_column_letter</a:t>
            </a:r>
            <a:r>
              <a:rPr lang="en-US" b="1" dirty="0"/>
              <a:t>(</a:t>
            </a:r>
            <a:r>
              <a:rPr lang="en-US" b="1" dirty="0" err="1"/>
              <a:t>sheet.get_highest_column</a:t>
            </a:r>
            <a:r>
              <a:rPr lang="en-US" b="1" dirty="0"/>
              <a:t>())</a:t>
            </a:r>
          </a:p>
          <a:p>
            <a:pPr marL="0" indent="0">
              <a:buNone/>
            </a:pPr>
            <a:r>
              <a:rPr lang="en-IN" dirty="0"/>
              <a:t>'C'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column_index_from_string</a:t>
            </a:r>
            <a:r>
              <a:rPr lang="en-US" b="1" dirty="0"/>
              <a:t>('A')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column_index_from_string</a:t>
            </a:r>
            <a:r>
              <a:rPr lang="en-US" b="1" dirty="0"/>
              <a:t>('AA')</a:t>
            </a:r>
          </a:p>
          <a:p>
            <a:pPr marL="0" indent="0">
              <a:buNone/>
            </a:pPr>
            <a:r>
              <a:rPr lang="en-IN" dirty="0"/>
              <a:t>27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58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5269-A5AC-473E-AB86-DFCB7153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Rows and Columns from the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D6D0-30F2-42F9-8F59-C8789EB9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('Sheet1')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tuple(sheet['A1':'C3'])</a:t>
            </a:r>
          </a:p>
          <a:p>
            <a:pPr marL="0" indent="0">
              <a:buNone/>
            </a:pPr>
            <a:r>
              <a:rPr lang="en-US" dirty="0"/>
              <a:t>((&lt;Cell Sheet1.A1&gt;, &lt;Cell Sheet1.B1&gt;, &lt;Cell Sheet1.C1&gt;), (&lt;Cell Sheet1.A2&gt;,</a:t>
            </a:r>
          </a:p>
          <a:p>
            <a:pPr marL="0" indent="0">
              <a:buNone/>
            </a:pPr>
            <a:r>
              <a:rPr lang="en-US" dirty="0"/>
              <a:t>&lt;Cell Sheet1.B2&gt;, &lt;Cell Sheet1.C2&gt;), (&lt;Cell Sheet1.A3&gt;, &lt;Cell Sheet1.B3&gt;,</a:t>
            </a:r>
          </a:p>
          <a:p>
            <a:pPr marL="0" indent="0">
              <a:buNone/>
            </a:pPr>
            <a:r>
              <a:rPr lang="en-IN" dirty="0"/>
              <a:t>&lt;Cell Sheet1.C3&gt;))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for </a:t>
            </a:r>
            <a:r>
              <a:rPr lang="en-US" b="1" dirty="0" err="1"/>
              <a:t>rowOfCellObjects</a:t>
            </a:r>
            <a:r>
              <a:rPr lang="en-US" b="1" dirty="0"/>
              <a:t> in sheet['A1':'C3’]:</a:t>
            </a:r>
          </a:p>
          <a:p>
            <a:pPr marL="0" indent="0">
              <a:buNone/>
            </a:pPr>
            <a:r>
              <a:rPr lang="en-US" b="1" dirty="0"/>
              <a:t>	for </a:t>
            </a:r>
            <a:r>
              <a:rPr lang="en-US" b="1" dirty="0" err="1"/>
              <a:t>cellObj</a:t>
            </a:r>
            <a:r>
              <a:rPr lang="en-US" b="1" dirty="0"/>
              <a:t> in </a:t>
            </a:r>
            <a:r>
              <a:rPr lang="en-US" b="1" dirty="0" err="1"/>
              <a:t>rowOfCellObjects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IN" b="1" dirty="0"/>
              <a:t>		print(</a:t>
            </a:r>
            <a:r>
              <a:rPr lang="en-IN" b="1" dirty="0" err="1"/>
              <a:t>cellObj.coordinate</a:t>
            </a:r>
            <a:r>
              <a:rPr lang="en-IN" b="1" dirty="0"/>
              <a:t>, </a:t>
            </a:r>
            <a:r>
              <a:rPr lang="en-IN" b="1" dirty="0" err="1"/>
              <a:t>cellObj.value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		print('--- END OF ROW ---')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54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B53D-675B-4846-A725-1E564D0E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Rows and Columns from the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DBE9-743B-4D35-8680-09665118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sheet.columns</a:t>
            </a:r>
            <a:r>
              <a:rPr lang="en-IN" b="1" dirty="0"/>
              <a:t>[1]</a:t>
            </a:r>
          </a:p>
          <a:p>
            <a:pPr marL="0" indent="0">
              <a:buNone/>
            </a:pPr>
            <a:r>
              <a:rPr lang="en-US" dirty="0"/>
              <a:t>(&lt;Cell Sheet1.B1&gt;, &lt;Cell Sheet1.B2&gt;, &lt;Cell Sheet1.B3&gt;, &lt;Cell Sheet1.B4&gt;,</a:t>
            </a:r>
          </a:p>
          <a:p>
            <a:pPr marL="0" indent="0">
              <a:buNone/>
            </a:pPr>
            <a:r>
              <a:rPr lang="en-US" dirty="0"/>
              <a:t>&lt;Cell Sheet1.B5&gt;, &lt;Cell Sheet1.B6&gt;, &lt;Cell Sheet1.B7&gt;)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for </a:t>
            </a:r>
            <a:r>
              <a:rPr lang="en-US" b="1" dirty="0" err="1"/>
              <a:t>cellObj</a:t>
            </a:r>
            <a:r>
              <a:rPr lang="en-US" b="1" dirty="0"/>
              <a:t> in </a:t>
            </a:r>
            <a:r>
              <a:rPr lang="en-US" b="1" dirty="0" err="1"/>
              <a:t>sheet.columns</a:t>
            </a:r>
            <a:r>
              <a:rPr lang="en-US" b="1" dirty="0"/>
              <a:t>[1]:</a:t>
            </a:r>
          </a:p>
          <a:p>
            <a:pPr marL="0" indent="0">
              <a:buNone/>
            </a:pPr>
            <a:r>
              <a:rPr lang="en-IN" b="1" dirty="0"/>
              <a:t>	print(</a:t>
            </a:r>
            <a:r>
              <a:rPr lang="en-IN" b="1" dirty="0" err="1"/>
              <a:t>cellObj.value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58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808D-8BDD-4824-8A69-44AFCF0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Creating and Saving Excel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F57-4F7B-4455-A841-20CCE933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['Sheet']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sheet.title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'Sheet'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sheet.title</a:t>
            </a:r>
            <a:r>
              <a:rPr lang="en-IN" b="1" dirty="0"/>
              <a:t> = 'Spam Bacon Eggs Sheet'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['Spam Bacon Eggs Sheet']</a:t>
            </a:r>
          </a:p>
        </p:txBody>
      </p:sp>
    </p:spTree>
    <p:extLst>
      <p:ext uri="{BB962C8B-B14F-4D97-AF65-F5344CB8AC3E}">
        <p14:creationId xmlns:p14="http://schemas.microsoft.com/office/powerpoint/2010/main" val="58205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BAE9-72BB-47B5-BF51-6329ABB5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Creating and Saving Excel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7D97-6126-4F60-94EB-EB40952E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sheet.title</a:t>
            </a:r>
            <a:r>
              <a:rPr lang="en-IN" b="1" dirty="0"/>
              <a:t> = 'Spam </a:t>
            </a:r>
            <a:r>
              <a:rPr lang="en-IN" b="1" dirty="0" err="1"/>
              <a:t>Spam</a:t>
            </a:r>
            <a:r>
              <a:rPr lang="en-IN" b="1" dirty="0"/>
              <a:t> </a:t>
            </a:r>
            <a:r>
              <a:rPr lang="en-IN" b="1" dirty="0" err="1"/>
              <a:t>Spam</a:t>
            </a:r>
            <a:r>
              <a:rPr lang="en-IN" b="1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wb.save</a:t>
            </a:r>
            <a:r>
              <a:rPr lang="en-US" b="1" dirty="0"/>
              <a:t>('example_copy.xlsx')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93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08F9-53E4-4204-8E53-8E08DB0B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Creating and Removing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8BA8-177B-4CEA-8C1A-96A83265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['Sheet']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wb.create_sheet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&lt;Worksheet "Sheet1"&gt;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['Sheet', 'Sheet1']</a:t>
            </a:r>
          </a:p>
        </p:txBody>
      </p:sp>
    </p:spTree>
    <p:extLst>
      <p:ext uri="{BB962C8B-B14F-4D97-AF65-F5344CB8AC3E}">
        <p14:creationId xmlns:p14="http://schemas.microsoft.com/office/powerpoint/2010/main" val="75511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F2EC-E71C-469F-B530-17AF5075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Creating and Removing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1077-A934-457F-A89A-D7B11D40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wb.create_sheet</a:t>
            </a:r>
            <a:r>
              <a:rPr lang="en-US" b="1" dirty="0"/>
              <a:t>(index=0, title='First Sheet')</a:t>
            </a:r>
          </a:p>
          <a:p>
            <a:pPr marL="0" indent="0">
              <a:buNone/>
            </a:pPr>
            <a:r>
              <a:rPr lang="en-IN" dirty="0"/>
              <a:t>&lt;Worksheet "First Sheet"&gt;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['First Sheet', 'Sheet', 'Sheet1']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wb.create_sheet</a:t>
            </a:r>
            <a:r>
              <a:rPr lang="en-US" b="1" dirty="0"/>
              <a:t>(index=2, title='Middle Sheet')</a:t>
            </a:r>
          </a:p>
          <a:p>
            <a:pPr marL="0" indent="0">
              <a:buNone/>
            </a:pPr>
            <a:r>
              <a:rPr lang="en-IN" dirty="0"/>
              <a:t>&lt;Worksheet "Middle Sheet"&gt;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['First Sheet', 'Sheet', 'Middle Sheet', 'Sheet1']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38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C6C1-8D67-46DB-9F95-982E74DD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Creating and Removing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B4C7-76FB-42F8-BDC1-70C1125F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['First Sheet', 'Sheet', 'Middle Sheet', 'Sheet1']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wb.remove_sheet</a:t>
            </a:r>
            <a:r>
              <a:rPr lang="en-US" b="1" dirty="0"/>
              <a:t>(</a:t>
            </a:r>
            <a:r>
              <a:rPr lang="en-US" b="1" dirty="0" err="1"/>
              <a:t>wb.get_sheet_by_name</a:t>
            </a:r>
            <a:r>
              <a:rPr lang="en-US" b="1" dirty="0"/>
              <a:t>('Middle Sheet'))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wb.remove_sheet</a:t>
            </a:r>
            <a:r>
              <a:rPr lang="en-US" b="1" dirty="0"/>
              <a:t>(</a:t>
            </a:r>
            <a:r>
              <a:rPr lang="en-US" b="1" dirty="0" err="1"/>
              <a:t>wb.get_sheet_by_name</a:t>
            </a:r>
            <a:r>
              <a:rPr lang="en-US" b="1" dirty="0"/>
              <a:t>('Sheet1'))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['First Sheet', 'Sheet']</a:t>
            </a:r>
          </a:p>
        </p:txBody>
      </p:sp>
    </p:spTree>
    <p:extLst>
      <p:ext uri="{BB962C8B-B14F-4D97-AF65-F5344CB8AC3E}">
        <p14:creationId xmlns:p14="http://schemas.microsoft.com/office/powerpoint/2010/main" val="336202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7CC3-2981-4400-BDA6-5A1D2D8D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Writing Values to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3588-79FC-4278-A6B2-10AE5E4C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 = 'Hello world!'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sheet['A1'].value</a:t>
            </a:r>
          </a:p>
          <a:p>
            <a:pPr marL="0" indent="0">
              <a:buNone/>
            </a:pPr>
            <a:r>
              <a:rPr lang="en-IN" dirty="0"/>
              <a:t>'Hello world!'</a:t>
            </a:r>
          </a:p>
        </p:txBody>
      </p:sp>
    </p:spTree>
    <p:extLst>
      <p:ext uri="{BB962C8B-B14F-4D97-AF65-F5344CB8AC3E}">
        <p14:creationId xmlns:p14="http://schemas.microsoft.com/office/powerpoint/2010/main" val="21519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35A9-0744-41C9-8BB3-29BDC32C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Reading Workbooks, Sheets,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6787-13BA-4ACD-BF86-3726C34E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Import the </a:t>
            </a:r>
            <a:r>
              <a:rPr lang="en-IN" dirty="0" err="1"/>
              <a:t>openpyxl</a:t>
            </a:r>
            <a:r>
              <a:rPr lang="en-IN" dirty="0"/>
              <a:t> module.</a:t>
            </a:r>
          </a:p>
          <a:p>
            <a:r>
              <a:rPr lang="en-US" dirty="0"/>
              <a:t>Call the </a:t>
            </a:r>
            <a:r>
              <a:rPr lang="en-US" dirty="0" err="1"/>
              <a:t>openpyxl.load_workbook</a:t>
            </a:r>
            <a:r>
              <a:rPr lang="en-US" dirty="0"/>
              <a:t>() function.</a:t>
            </a:r>
          </a:p>
          <a:p>
            <a:r>
              <a:rPr lang="en-US" dirty="0"/>
              <a:t>Get a Workbook object.</a:t>
            </a:r>
          </a:p>
          <a:p>
            <a:r>
              <a:rPr lang="en-US" dirty="0"/>
              <a:t>Call the </a:t>
            </a:r>
            <a:r>
              <a:rPr lang="en-US" dirty="0" err="1"/>
              <a:t>get_active_sheet</a:t>
            </a:r>
            <a:r>
              <a:rPr lang="en-US" dirty="0"/>
              <a:t>() or </a:t>
            </a:r>
            <a:r>
              <a:rPr lang="en-US" dirty="0" err="1"/>
              <a:t>get_sheet_by_name</a:t>
            </a:r>
            <a:r>
              <a:rPr lang="en-US" dirty="0"/>
              <a:t>() workbook method.</a:t>
            </a:r>
          </a:p>
          <a:p>
            <a:r>
              <a:rPr lang="en-US" dirty="0"/>
              <a:t>Get a Worksheet object.</a:t>
            </a:r>
          </a:p>
          <a:p>
            <a:r>
              <a:rPr lang="en-US" dirty="0"/>
              <a:t>Use indexing or the cell() sheet method with row and column keyword</a:t>
            </a:r>
          </a:p>
          <a:p>
            <a:r>
              <a:rPr lang="en-IN" dirty="0"/>
              <a:t>arguments.</a:t>
            </a:r>
          </a:p>
          <a:p>
            <a:r>
              <a:rPr lang="en-US" dirty="0"/>
              <a:t>Get a Cell object.</a:t>
            </a:r>
          </a:p>
          <a:p>
            <a:r>
              <a:rPr lang="en-US" dirty="0"/>
              <a:t>Read the Cell object’s value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66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CD19-C839-43D1-8761-5ACC5D57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A3D5-AD27-4D60-B2B0-62758416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Study the following code samples:</a:t>
            </a:r>
          </a:p>
          <a:p>
            <a:pPr lvl="1"/>
            <a:r>
              <a:rPr lang="en-IN" dirty="0"/>
              <a:t>updateProduce.py</a:t>
            </a:r>
          </a:p>
          <a:p>
            <a:pPr lvl="1"/>
            <a:r>
              <a:rPr lang="en-IN" dirty="0"/>
              <a:t>readCensusExcel.py</a:t>
            </a:r>
          </a:p>
        </p:txBody>
      </p:sp>
    </p:spTree>
    <p:extLst>
      <p:ext uri="{BB962C8B-B14F-4D97-AF65-F5344CB8AC3E}">
        <p14:creationId xmlns:p14="http://schemas.microsoft.com/office/powerpoint/2010/main" val="119222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9670-3D28-4E7E-BCF8-EB6286E9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Font Style of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B53A-6BF1-4338-AC63-F9DD58BC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from </a:t>
            </a:r>
            <a:r>
              <a:rPr lang="en-IN" b="1" dirty="0" err="1"/>
              <a:t>openpyxl.styles</a:t>
            </a:r>
            <a:r>
              <a:rPr lang="en-IN" b="1" dirty="0"/>
              <a:t> import Font, Style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('Sheet')</a:t>
            </a:r>
          </a:p>
          <a:p>
            <a:pPr marL="0" indent="0">
              <a:buNone/>
            </a:pPr>
            <a:r>
              <a:rPr lang="fr-FR" dirty="0"/>
              <a:t>&gt;&gt;&gt; </a:t>
            </a:r>
            <a:r>
              <a:rPr lang="fr-FR" b="1" dirty="0"/>
              <a:t>italic24Font = Font(size=24, </a:t>
            </a:r>
            <a:r>
              <a:rPr lang="fr-FR" b="1" dirty="0" err="1"/>
              <a:t>italic</a:t>
            </a:r>
            <a:r>
              <a:rPr lang="fr-FR" b="1" dirty="0"/>
              <a:t>=</a:t>
            </a:r>
            <a:r>
              <a:rPr lang="fr-FR" b="1" dirty="0" err="1"/>
              <a:t>True</a:t>
            </a:r>
            <a:r>
              <a:rPr lang="fr-FR" b="1" dirty="0"/>
              <a:t>)</a:t>
            </a:r>
          </a:p>
          <a:p>
            <a:pPr marL="0" indent="0">
              <a:buNone/>
            </a:pPr>
            <a:r>
              <a:rPr lang="fr-FR" dirty="0"/>
              <a:t>&gt;&gt;&gt; </a:t>
            </a:r>
            <a:r>
              <a:rPr lang="fr-FR" b="1" dirty="0" err="1"/>
              <a:t>styleObj</a:t>
            </a:r>
            <a:r>
              <a:rPr lang="fr-FR" b="1" dirty="0"/>
              <a:t> = Style(font=italic24Font)</a:t>
            </a:r>
          </a:p>
          <a:p>
            <a:pPr marL="0" indent="0">
              <a:buNone/>
            </a:pPr>
            <a:r>
              <a:rPr lang="pl-PL" dirty="0"/>
              <a:t>&gt;&gt;&gt; </a:t>
            </a:r>
            <a:r>
              <a:rPr lang="pl-PL" b="1" dirty="0"/>
              <a:t>sheet['A'].style/styleObj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 = 'Hello world!'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('styled.xlsx')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22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4A5-386F-4442-A3BD-7705EAA7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Font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0ACD-00ED-47EE-9AE6-EBD8853C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from </a:t>
            </a:r>
            <a:r>
              <a:rPr lang="en-IN" b="1" dirty="0" err="1"/>
              <a:t>openpyxl.styles</a:t>
            </a:r>
            <a:r>
              <a:rPr lang="en-IN" b="1" dirty="0"/>
              <a:t> import Font, Style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fontObj1 = Font(name='Times New Roman', bold=True)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styleObj1 = Style(font=fontObj1)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sheet['A1'].style/</a:t>
            </a:r>
            <a:r>
              <a:rPr lang="en-IN" b="1" dirty="0" err="1"/>
              <a:t>styleObj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962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ED16-01DD-45D7-BA2D-6526A4C9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Font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EF4C-87BF-439F-939F-67130FC4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sheet['A1'] = 'Bold Times New Roman'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fontObj2 = Font(size=24, italic=True)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styleObj2 = Style(font=fontObj2)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sheet['B3'].style/</a:t>
            </a:r>
            <a:r>
              <a:rPr lang="en-IN" b="1" dirty="0" err="1"/>
              <a:t>styleObj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sheet['B3'] = '24 </a:t>
            </a:r>
            <a:r>
              <a:rPr lang="en-US" b="1" dirty="0" err="1"/>
              <a:t>pt</a:t>
            </a:r>
            <a:r>
              <a:rPr lang="en-US" b="1" dirty="0"/>
              <a:t> Italic'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('styles.xlsx')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7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51B0-BD67-4C79-9F3B-5230D870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Formulas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31FD-A572-4418-9944-1B8623F4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 = 200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sheet['A2'] = 300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sheet['A3'] = '=SUM(A1:A2)'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('writeFormula.xlsx')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28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B753-241B-41C1-8107-AE0BEA5A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Adjusting Rows and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FFDD-18C7-4F1D-BF2B-1EDF98D9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 = 'Tall row'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sheet['B2'] = 'Wide column'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sheet.row_dimensions</a:t>
            </a:r>
            <a:r>
              <a:rPr lang="en-US" b="1" dirty="0"/>
              <a:t>[1].height = 70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sheet.column_dimensions</a:t>
            </a:r>
            <a:r>
              <a:rPr lang="en-IN" b="1" dirty="0"/>
              <a:t>['B'].width = 20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('dimensions.xlsx')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11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5DEB-52B9-4CE7-9D92-C8207198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Merging and Unmerging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D3EA-3D7A-4EBA-9086-2347EE46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sheet.merge_cells</a:t>
            </a:r>
            <a:r>
              <a:rPr lang="en-US" b="1" dirty="0"/>
              <a:t>('A1:D3')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sheet['A1'] = 'Twelve cells merged together.'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sheet.merge_cells</a:t>
            </a:r>
            <a:r>
              <a:rPr lang="en-US" b="1" dirty="0"/>
              <a:t>('C5:D5')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sheet['C5'] = 'Two merged cells.'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('merged.xlsx')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31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99C4-41D2-4CD5-9ECC-601179A0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Merging and Unmerging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DF9B-3305-4BC5-AC8E-33DF77D38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openpyxl.load_workbook</a:t>
            </a:r>
            <a:r>
              <a:rPr lang="en-IN" b="1" dirty="0"/>
              <a:t>('merged.xlsx')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sheet.unmerge_cells</a:t>
            </a:r>
            <a:r>
              <a:rPr lang="en-US" b="1" dirty="0"/>
              <a:t>('A1:D3')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sheet.unmerge_cells</a:t>
            </a:r>
            <a:r>
              <a:rPr lang="en-US" b="1" dirty="0"/>
              <a:t>('C5:D5')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('merged.xlsx')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08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0453-2449-457C-A0FA-3ED391C7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Freeze Panes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8FBD-FCE9-41AE-985A-5389C694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('produceSales.xlsx')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sheet.freeze_panes</a:t>
            </a:r>
            <a:r>
              <a:rPr lang="en-IN" b="1" dirty="0"/>
              <a:t> = 'A2'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('freezeExample.xlsx')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23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A3CD-317F-4C3C-879B-243396DD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E0D5-2ABE-4228-B0F6-1CC4C59F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Reference object from a rectangular selection of cells.</a:t>
            </a:r>
          </a:p>
          <a:p>
            <a:r>
              <a:rPr lang="en-US" dirty="0"/>
              <a:t>Create a Series object by passing in the Reference object.</a:t>
            </a:r>
          </a:p>
          <a:p>
            <a:r>
              <a:rPr lang="en-US" dirty="0"/>
              <a:t>Create a Chart object</a:t>
            </a:r>
          </a:p>
          <a:p>
            <a:r>
              <a:rPr lang="en-US" dirty="0"/>
              <a:t>Append the Series object to the Chart object.</a:t>
            </a:r>
          </a:p>
          <a:p>
            <a:r>
              <a:rPr lang="en-US" dirty="0"/>
              <a:t>Optionally, set the </a:t>
            </a:r>
            <a:r>
              <a:rPr lang="en-US" dirty="0" err="1"/>
              <a:t>drawing.top</a:t>
            </a:r>
            <a:r>
              <a:rPr lang="en-US" dirty="0"/>
              <a:t>, </a:t>
            </a:r>
            <a:r>
              <a:rPr lang="en-US" dirty="0" err="1"/>
              <a:t>drawing.left</a:t>
            </a:r>
            <a:r>
              <a:rPr lang="en-US" dirty="0"/>
              <a:t>, </a:t>
            </a:r>
            <a:r>
              <a:rPr lang="en-US" dirty="0" err="1"/>
              <a:t>drawing.width</a:t>
            </a:r>
            <a:r>
              <a:rPr lang="en-US" dirty="0"/>
              <a:t>, and</a:t>
            </a:r>
          </a:p>
          <a:p>
            <a:r>
              <a:rPr lang="en-US" dirty="0" err="1"/>
              <a:t>drawing.height</a:t>
            </a:r>
            <a:r>
              <a:rPr lang="en-US" dirty="0"/>
              <a:t> variables of the Chart object.</a:t>
            </a:r>
          </a:p>
          <a:p>
            <a:r>
              <a:rPr lang="en-US" dirty="0"/>
              <a:t>Add the Chart object to the Worksheet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9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9EF6-6D65-4B35-B0D3-3F004FA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Opening Excel Documents with </a:t>
            </a:r>
            <a:r>
              <a:rPr lang="en-US" b="1" i="1" dirty="0" err="1"/>
              <a:t>OpenPyXL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AD4-AC52-4CA0-B67E-DD9B5994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type(</a:t>
            </a:r>
            <a:r>
              <a:rPr lang="en-IN" b="1" dirty="0" err="1"/>
              <a:t>wb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dirty="0"/>
              <a:t>&lt;class '</a:t>
            </a:r>
            <a:r>
              <a:rPr lang="en-IN" dirty="0" err="1"/>
              <a:t>openpyxl.workbook.workbook.Workbook</a:t>
            </a:r>
            <a:r>
              <a:rPr lang="en-IN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79229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9398-F00F-4A2B-AE57-CB5012E8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29CE-3A1A-4123-8747-6920148A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</a:t>
            </a:r>
            <a:r>
              <a:rPr lang="en-IN" b="1" dirty="0"/>
              <a:t> = </a:t>
            </a:r>
            <a:r>
              <a:rPr lang="en-IN" b="1" dirty="0" err="1"/>
              <a:t>openpyxl.Workbook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for </a:t>
            </a:r>
            <a:r>
              <a:rPr lang="en-IN" b="1" dirty="0" err="1"/>
              <a:t>i</a:t>
            </a:r>
            <a:r>
              <a:rPr lang="en-IN" b="1" dirty="0"/>
              <a:t> in range(1, 11): # create some data in column A</a:t>
            </a:r>
          </a:p>
          <a:p>
            <a:pPr marL="0" indent="0">
              <a:buNone/>
            </a:pPr>
            <a:r>
              <a:rPr lang="en-IN" b="1" dirty="0"/>
              <a:t>	sheet['A' + str(</a:t>
            </a:r>
            <a:r>
              <a:rPr lang="en-IN" b="1" dirty="0" err="1"/>
              <a:t>i</a:t>
            </a:r>
            <a:r>
              <a:rPr lang="en-IN" b="1" dirty="0"/>
              <a:t>)] = </a:t>
            </a:r>
            <a:r>
              <a:rPr lang="en-IN" b="1" dirty="0" err="1"/>
              <a:t>i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refObj</a:t>
            </a:r>
            <a:r>
              <a:rPr lang="en-US" b="1" dirty="0"/>
              <a:t> = </a:t>
            </a:r>
            <a:r>
              <a:rPr lang="en-US" b="1" dirty="0" err="1"/>
              <a:t>openpyxl.charts.Reference</a:t>
            </a:r>
            <a:r>
              <a:rPr lang="en-US" b="1" dirty="0"/>
              <a:t>(sheet, (1, 1), (10, 1))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seriesObj</a:t>
            </a:r>
            <a:r>
              <a:rPr lang="en-IN" b="1" dirty="0"/>
              <a:t> = </a:t>
            </a:r>
            <a:r>
              <a:rPr lang="en-IN" b="1" dirty="0" err="1"/>
              <a:t>openpyxl.charts.Series</a:t>
            </a:r>
            <a:r>
              <a:rPr lang="en-IN" b="1" dirty="0"/>
              <a:t>(</a:t>
            </a:r>
            <a:r>
              <a:rPr lang="en-IN" b="1" dirty="0" err="1"/>
              <a:t>refObj</a:t>
            </a:r>
            <a:r>
              <a:rPr lang="en-IN" b="1" dirty="0"/>
              <a:t>, title='First series')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chartObj</a:t>
            </a:r>
            <a:r>
              <a:rPr lang="en-IN" b="1" dirty="0"/>
              <a:t> = </a:t>
            </a:r>
            <a:r>
              <a:rPr lang="en-IN" b="1" dirty="0" err="1"/>
              <a:t>openpyxl.charts.BarChart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chartObj.append</a:t>
            </a:r>
            <a:r>
              <a:rPr lang="en-IN" b="1" dirty="0"/>
              <a:t>(</a:t>
            </a:r>
            <a:r>
              <a:rPr lang="en-IN" b="1" dirty="0" err="1"/>
              <a:t>seriesObj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093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4298-2B3E-446A-A04E-679A98F3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CFF4-6306-4B7D-9859-FCA37C0D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b="1" dirty="0" err="1"/>
              <a:t>chartObj.drawing.top</a:t>
            </a:r>
            <a:r>
              <a:rPr lang="en-US" b="1" dirty="0"/>
              <a:t> = 50 # set the position</a:t>
            </a:r>
          </a:p>
          <a:p>
            <a:r>
              <a:rPr lang="en-IN" dirty="0"/>
              <a:t>&gt;&gt;&gt; </a:t>
            </a:r>
            <a:r>
              <a:rPr lang="en-IN" b="1" dirty="0" err="1"/>
              <a:t>chartObj.drawing.left</a:t>
            </a:r>
            <a:r>
              <a:rPr lang="en-IN" b="1" dirty="0"/>
              <a:t> = 100</a:t>
            </a:r>
          </a:p>
          <a:p>
            <a:r>
              <a:rPr lang="en-US" dirty="0"/>
              <a:t>&gt;&gt;&gt; </a:t>
            </a:r>
            <a:r>
              <a:rPr lang="en-US" b="1" dirty="0" err="1"/>
              <a:t>chartObj.drawing.width</a:t>
            </a:r>
            <a:r>
              <a:rPr lang="en-US" b="1" dirty="0"/>
              <a:t> = 300 # set the size</a:t>
            </a:r>
          </a:p>
          <a:p>
            <a:r>
              <a:rPr lang="en-IN" dirty="0"/>
              <a:t>&gt;&gt;&gt; </a:t>
            </a:r>
            <a:r>
              <a:rPr lang="en-IN" b="1" dirty="0" err="1"/>
              <a:t>chartObj.drawing.height</a:t>
            </a:r>
            <a:r>
              <a:rPr lang="en-IN" b="1" dirty="0"/>
              <a:t> = 200</a:t>
            </a:r>
          </a:p>
          <a:p>
            <a:r>
              <a:rPr lang="en-IN" dirty="0"/>
              <a:t>&gt;&gt;&gt; </a:t>
            </a:r>
            <a:r>
              <a:rPr lang="en-IN" b="1" dirty="0" err="1"/>
              <a:t>sheet.add_chart</a:t>
            </a:r>
            <a:r>
              <a:rPr lang="en-IN" b="1" dirty="0"/>
              <a:t>(</a:t>
            </a:r>
            <a:r>
              <a:rPr lang="en-IN" b="1" dirty="0" err="1"/>
              <a:t>chartObj</a:t>
            </a:r>
            <a:r>
              <a:rPr lang="en-IN" b="1" dirty="0"/>
              <a:t>)</a:t>
            </a:r>
          </a:p>
          <a:p>
            <a:r>
              <a:rPr lang="en-IN" dirty="0"/>
              <a:t>&gt;&gt;&gt; </a:t>
            </a:r>
            <a:r>
              <a:rPr lang="en-IN" b="1" dirty="0" err="1"/>
              <a:t>wb.save</a:t>
            </a:r>
            <a:r>
              <a:rPr lang="en-IN" b="1" dirty="0"/>
              <a:t>('sampleChart.xlsx')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66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BE9E-01C5-4260-B065-7FAE6FD6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Sheets from the Workbook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04DF-5706-4BE2-A0AB-4C111296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wb.get_sheet_names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['Sheet1', 'Sheet2', 'Sheet3']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('Sheet3')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</a:t>
            </a:r>
          </a:p>
          <a:p>
            <a:pPr marL="0" indent="0">
              <a:buNone/>
            </a:pPr>
            <a:r>
              <a:rPr lang="en-IN" dirty="0"/>
              <a:t>&lt;Worksheet "Sheet3"&gt;</a:t>
            </a:r>
          </a:p>
        </p:txBody>
      </p:sp>
    </p:spTree>
    <p:extLst>
      <p:ext uri="{BB962C8B-B14F-4D97-AF65-F5344CB8AC3E}">
        <p14:creationId xmlns:p14="http://schemas.microsoft.com/office/powerpoint/2010/main" val="307726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A608-386D-49EC-B24D-E3E7516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Sheets from the Workbook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4349-AFE3-4C7B-AA64-1CDD0A6E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type(sheet)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openpyxl.worksheet.worksheet.Worksheet</a:t>
            </a:r>
            <a:r>
              <a:rPr lang="en-US" dirty="0"/>
              <a:t>'&gt;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sheet.title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'Sheet3'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anotherSheet</a:t>
            </a:r>
            <a:r>
              <a:rPr lang="en-US" b="1" dirty="0"/>
              <a:t> = </a:t>
            </a:r>
            <a:r>
              <a:rPr lang="en-US" b="1" dirty="0" err="1"/>
              <a:t>wb.get_active_sheet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anotherSheet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&lt;Worksheet "Sheet1"&gt;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76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FD9B-3D5C-48BE-80A9-D9EE0C0D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Cells from the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47B1-145D-4DF2-9F96-2865EC96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('Sheet1')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</a:t>
            </a:r>
          </a:p>
          <a:p>
            <a:pPr marL="0" indent="0">
              <a:buNone/>
            </a:pPr>
            <a:r>
              <a:rPr lang="en-IN" dirty="0"/>
              <a:t>&lt;Cell Sheet1.A1&gt;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sheet['A1'].value</a:t>
            </a:r>
          </a:p>
          <a:p>
            <a:pPr marL="0" indent="0">
              <a:buNone/>
            </a:pPr>
            <a:r>
              <a:rPr lang="nn-NO" dirty="0"/>
              <a:t>datetime.datetime(2015, 4, 5, 13, 34, 2)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c = sheet['B1']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c.value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'Apples'</a:t>
            </a:r>
          </a:p>
        </p:txBody>
      </p:sp>
    </p:spTree>
    <p:extLst>
      <p:ext uri="{BB962C8B-B14F-4D97-AF65-F5344CB8AC3E}">
        <p14:creationId xmlns:p14="http://schemas.microsoft.com/office/powerpoint/2010/main" val="315991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B0B4-DE88-4FB1-B502-5893F330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Cells from the Sheets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1AA5-513B-44D5-9DF3-768D21FB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'Row ' + str(</a:t>
            </a:r>
            <a:r>
              <a:rPr lang="en-US" b="1" dirty="0" err="1"/>
              <a:t>c.row</a:t>
            </a:r>
            <a:r>
              <a:rPr lang="en-US" b="1" dirty="0"/>
              <a:t>) + ', Column ' + </a:t>
            </a:r>
            <a:r>
              <a:rPr lang="en-US" b="1" dirty="0" err="1"/>
              <a:t>c.column</a:t>
            </a:r>
            <a:r>
              <a:rPr lang="en-US" b="1" dirty="0"/>
              <a:t> + ' is ' + </a:t>
            </a:r>
            <a:r>
              <a:rPr lang="en-US" b="1" dirty="0" err="1"/>
              <a:t>c.value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'Row 1, Column B is Apples'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'Cell ' + </a:t>
            </a:r>
            <a:r>
              <a:rPr lang="en-US" b="1" dirty="0" err="1"/>
              <a:t>c.coordinate</a:t>
            </a:r>
            <a:r>
              <a:rPr lang="en-US" b="1" dirty="0"/>
              <a:t> + ' is ' + </a:t>
            </a:r>
            <a:r>
              <a:rPr lang="en-US" b="1" dirty="0" err="1"/>
              <a:t>c.value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'Cell B1 is Apples'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sheet['C1'].value</a:t>
            </a:r>
          </a:p>
          <a:p>
            <a:pPr marL="0" indent="0">
              <a:buNone/>
            </a:pPr>
            <a:r>
              <a:rPr lang="en-IN" dirty="0"/>
              <a:t>73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11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EB2F-7C98-4FAB-83EA-DEFD5827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Working with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B65E-B367-4F82-A4DD-8D3898AE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sheet.cell</a:t>
            </a:r>
            <a:r>
              <a:rPr lang="en-US" b="1" dirty="0"/>
              <a:t>(row=1, column=2)</a:t>
            </a:r>
          </a:p>
          <a:p>
            <a:pPr marL="0" indent="0">
              <a:buNone/>
            </a:pPr>
            <a:r>
              <a:rPr lang="en-IN" dirty="0"/>
              <a:t>&lt;Cell Sheet1.B1&gt;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sheet.cell</a:t>
            </a:r>
            <a:r>
              <a:rPr lang="en-US" b="1" dirty="0"/>
              <a:t>(row=1, column=2).value</a:t>
            </a:r>
          </a:p>
          <a:p>
            <a:pPr marL="0" indent="0">
              <a:buNone/>
            </a:pPr>
            <a:r>
              <a:rPr lang="en-IN" dirty="0"/>
              <a:t>'Apples'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range(1, 8, 2):</a:t>
            </a:r>
          </a:p>
          <a:p>
            <a:pPr marL="0" indent="0">
              <a:buNone/>
            </a:pPr>
            <a:r>
              <a:rPr lang="en-US" b="1" dirty="0"/>
              <a:t>	print(</a:t>
            </a:r>
            <a:r>
              <a:rPr lang="en-US" b="1" dirty="0" err="1"/>
              <a:t>i</a:t>
            </a:r>
            <a:r>
              <a:rPr lang="en-US" b="1" dirty="0"/>
              <a:t>, </a:t>
            </a:r>
            <a:r>
              <a:rPr lang="en-US" b="1" dirty="0" err="1"/>
              <a:t>sheet.cell</a:t>
            </a:r>
            <a:r>
              <a:rPr lang="en-US" b="1" dirty="0"/>
              <a:t>(row=</a:t>
            </a:r>
            <a:r>
              <a:rPr lang="en-US" b="1" dirty="0" err="1"/>
              <a:t>i</a:t>
            </a:r>
            <a:r>
              <a:rPr lang="en-US" b="1" dirty="0"/>
              <a:t>, column=2).value)</a:t>
            </a:r>
          </a:p>
          <a:p>
            <a:pPr marL="0" indent="0">
              <a:buNone/>
            </a:pPr>
            <a:r>
              <a:rPr lang="en-IN" dirty="0"/>
              <a:t>1 Apples</a:t>
            </a:r>
          </a:p>
          <a:p>
            <a:pPr marL="0" indent="0">
              <a:buNone/>
            </a:pPr>
            <a:r>
              <a:rPr lang="en-IN" dirty="0"/>
              <a:t>3 Pears</a:t>
            </a:r>
          </a:p>
          <a:p>
            <a:pPr marL="0" indent="0">
              <a:buNone/>
            </a:pPr>
            <a:r>
              <a:rPr lang="en-IN" dirty="0"/>
              <a:t>5 Apples</a:t>
            </a:r>
          </a:p>
          <a:p>
            <a:pPr marL="0" indent="0">
              <a:buNone/>
            </a:pPr>
            <a:r>
              <a:rPr lang="en-IN" dirty="0"/>
              <a:t>7 Strawberries</a:t>
            </a:r>
          </a:p>
        </p:txBody>
      </p:sp>
    </p:spTree>
    <p:extLst>
      <p:ext uri="{BB962C8B-B14F-4D97-AF65-F5344CB8AC3E}">
        <p14:creationId xmlns:p14="http://schemas.microsoft.com/office/powerpoint/2010/main" val="261218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E2FD-B894-48FD-9FAB-F9670243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Working with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FFF6-D2C6-4A56-8CFC-72EAAE2A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openpyxl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wb</a:t>
            </a:r>
            <a:r>
              <a:rPr lang="en-US" b="1" dirty="0"/>
              <a:t> = </a:t>
            </a:r>
            <a:r>
              <a:rPr lang="en-US" b="1" dirty="0" err="1"/>
              <a:t>openpyxl.load_workbook</a:t>
            </a:r>
            <a:r>
              <a:rPr lang="en-US" b="1" dirty="0"/>
              <a:t>('example.xlsx')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sheet = </a:t>
            </a:r>
            <a:r>
              <a:rPr lang="en-US" b="1" dirty="0" err="1"/>
              <a:t>wb.get_sheet_by_name</a:t>
            </a:r>
            <a:r>
              <a:rPr lang="en-US" b="1" dirty="0"/>
              <a:t>('Sheet1')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sheet.get_highest_row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7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sheet.get_highest_column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663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2040</Words>
  <Application>Microsoft Office PowerPoint</Application>
  <PresentationFormat>Widescreen</PresentationFormat>
  <Paragraphs>251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openpyxl</vt:lpstr>
      <vt:lpstr>Reading Workbooks, Sheets, Cells</vt:lpstr>
      <vt:lpstr>Opening Excel Documents with OpenPyXL</vt:lpstr>
      <vt:lpstr>Getting Sheets from the Workbook</vt:lpstr>
      <vt:lpstr>Getting Sheets from the Workbook</vt:lpstr>
      <vt:lpstr>Getting Cells from the Sheets</vt:lpstr>
      <vt:lpstr>Getting Cells from the Sheets</vt:lpstr>
      <vt:lpstr>Working with cells</vt:lpstr>
      <vt:lpstr>Working with cells</vt:lpstr>
      <vt:lpstr>Converting Between Column Letters and Numbers</vt:lpstr>
      <vt:lpstr>Converting Between Column Letters and Numbers</vt:lpstr>
      <vt:lpstr>Getting Rows and Columns from the Sheets</vt:lpstr>
      <vt:lpstr>Getting Rows and Columns from the Sheets</vt:lpstr>
      <vt:lpstr>Creating and Saving Excel Documents</vt:lpstr>
      <vt:lpstr>Creating and Saving Excel Documents</vt:lpstr>
      <vt:lpstr>Creating and Removing Sheets</vt:lpstr>
      <vt:lpstr>Creating and Removing Sheets</vt:lpstr>
      <vt:lpstr>Creating and Removing Sheets</vt:lpstr>
      <vt:lpstr>Writing Values to Cells</vt:lpstr>
      <vt:lpstr>Exercises</vt:lpstr>
      <vt:lpstr>Setting the Font Style of Cells</vt:lpstr>
      <vt:lpstr>Font Objects</vt:lpstr>
      <vt:lpstr>Font Objects</vt:lpstr>
      <vt:lpstr>Formulas</vt:lpstr>
      <vt:lpstr>Adjusting Rows and Columns</vt:lpstr>
      <vt:lpstr>Merging and Unmerging Cells</vt:lpstr>
      <vt:lpstr>Merging and Unmerging Cells</vt:lpstr>
      <vt:lpstr>Freeze Panes</vt:lpstr>
      <vt:lpstr>Charts</vt:lpstr>
      <vt:lpstr>Charts</vt:lpstr>
      <vt:lpstr>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openpyxl</dc:title>
  <dc:creator>Purushotham Sannakariyappa</dc:creator>
  <cp:lastModifiedBy>Purushotham Sannakariyappa</cp:lastModifiedBy>
  <cp:revision>6</cp:revision>
  <dcterms:created xsi:type="dcterms:W3CDTF">2019-12-17T23:26:36Z</dcterms:created>
  <dcterms:modified xsi:type="dcterms:W3CDTF">2020-02-07T00:11:52Z</dcterms:modified>
</cp:coreProperties>
</file>