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62" r:id="rId5"/>
    <p:sldId id="265" r:id="rId6"/>
    <p:sldId id="266" r:id="rId7"/>
    <p:sldId id="294" r:id="rId8"/>
    <p:sldId id="304" r:id="rId9"/>
    <p:sldId id="284" r:id="rId10"/>
    <p:sldId id="285" r:id="rId11"/>
    <p:sldId id="286" r:id="rId12"/>
    <p:sldId id="287" r:id="rId13"/>
    <p:sldId id="288" r:id="rId14"/>
    <p:sldId id="289" r:id="rId15"/>
    <p:sldId id="290" r:id="rId16"/>
    <p:sldId id="291" r:id="rId17"/>
    <p:sldId id="293" r:id="rId18"/>
    <p:sldId id="292" r:id="rId19"/>
    <p:sldId id="311" r:id="rId20"/>
    <p:sldId id="319" r:id="rId21"/>
    <p:sldId id="305" r:id="rId22"/>
    <p:sldId id="312" r:id="rId23"/>
    <p:sldId id="314" r:id="rId24"/>
    <p:sldId id="263" r:id="rId25"/>
    <p:sldId id="264" r:id="rId26"/>
    <p:sldId id="315" r:id="rId27"/>
    <p:sldId id="267" r:id="rId28"/>
    <p:sldId id="316" r:id="rId29"/>
    <p:sldId id="278" r:id="rId30"/>
    <p:sldId id="317" r:id="rId31"/>
    <p:sldId id="318" r:id="rId32"/>
    <p:sldId id="320" r:id="rId33"/>
    <p:sldId id="321" r:id="rId34"/>
    <p:sldId id="322" r:id="rId35"/>
    <p:sldId id="323" r:id="rId36"/>
    <p:sldId id="268" r:id="rId37"/>
    <p:sldId id="270" r:id="rId38"/>
    <p:sldId id="281" r:id="rId39"/>
    <p:sldId id="276" r:id="rId40"/>
    <p:sldId id="277" r:id="rId41"/>
    <p:sldId id="324" r:id="rId42"/>
    <p:sldId id="279" r:id="rId43"/>
    <p:sldId id="325" r:id="rId44"/>
    <p:sldId id="326" r:id="rId45"/>
    <p:sldId id="327" r:id="rId46"/>
    <p:sldId id="328" r:id="rId47"/>
    <p:sldId id="329" r:id="rId48"/>
    <p:sldId id="330" r:id="rId49"/>
    <p:sldId id="297" r:id="rId50"/>
    <p:sldId id="298" r:id="rId51"/>
    <p:sldId id="299" r:id="rId52"/>
    <p:sldId id="300" r:id="rId53"/>
    <p:sldId id="301" r:id="rId54"/>
    <p:sldId id="302" r:id="rId55"/>
    <p:sldId id="336" r:id="rId56"/>
    <p:sldId id="337" r:id="rId57"/>
    <p:sldId id="338" r:id="rId58"/>
    <p:sldId id="339" r:id="rId59"/>
    <p:sldId id="261" r:id="rId60"/>
    <p:sldId id="25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9951D8-401D-4916-AB27-9E6E649C59D0}" type="datetimeFigureOut">
              <a:rPr lang="en-IN" smtClean="0"/>
              <a:t>04-02-2020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71B25-F01D-4701-9E3A-271575A69F6E}" type="slidenum">
              <a:rPr lang="en-IN" smtClean="0"/>
              <a:t>‹#›</a:t>
            </a:fld>
            <a:endParaRPr lang="en-IN"/>
          </a:p>
        </p:txBody>
      </p:sp>
    </p:spTree>
    <p:extLst>
      <p:ext uri="{BB962C8B-B14F-4D97-AF65-F5344CB8AC3E}">
        <p14:creationId xmlns:p14="http://schemas.microsoft.com/office/powerpoint/2010/main" val="189167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39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6368-4FDE-421C-BC99-12AA22DE9D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114B92-A2C9-4BB3-BF0D-71DEE9A614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CC057A-ACE1-4FD2-A6A0-E7EDBD5D8E2D}"/>
              </a:ext>
            </a:extLst>
          </p:cNvPr>
          <p:cNvSpPr>
            <a:spLocks noGrp="1"/>
          </p:cNvSpPr>
          <p:nvPr>
            <p:ph type="dt" sz="half" idx="10"/>
          </p:nvPr>
        </p:nvSpPr>
        <p:spPr/>
        <p:txBody>
          <a:bodyPr/>
          <a:lstStyle/>
          <a:p>
            <a:fld id="{B5D9AFDD-5AA8-4D19-AB5D-B6952B1FEDC1}" type="datetimeFigureOut">
              <a:rPr lang="en-IN" smtClean="0"/>
              <a:t>04-02-2020</a:t>
            </a:fld>
            <a:endParaRPr lang="en-IN"/>
          </a:p>
        </p:txBody>
      </p:sp>
      <p:sp>
        <p:nvSpPr>
          <p:cNvPr id="5" name="Footer Placeholder 4">
            <a:extLst>
              <a:ext uri="{FF2B5EF4-FFF2-40B4-BE49-F238E27FC236}">
                <a16:creationId xmlns:a16="http://schemas.microsoft.com/office/drawing/2014/main" id="{C04DF9DA-B6CB-4323-A447-DE6AB84119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AC1C5D-B853-4F28-9B45-12D20BB49CD0}"/>
              </a:ext>
            </a:extLst>
          </p:cNvPr>
          <p:cNvSpPr>
            <a:spLocks noGrp="1"/>
          </p:cNvSpPr>
          <p:nvPr>
            <p:ph type="sldNum" sz="quarter" idx="12"/>
          </p:nvPr>
        </p:nvSpPr>
        <p:spPr/>
        <p:txBody>
          <a:bodyPr/>
          <a:lstStyle/>
          <a:p>
            <a:fld id="{5D02D960-1541-4725-AF13-E70C0B9306D6}" type="slidenum">
              <a:rPr lang="en-IN" smtClean="0"/>
              <a:t>‹#›</a:t>
            </a:fld>
            <a:endParaRPr lang="en-IN"/>
          </a:p>
        </p:txBody>
      </p:sp>
    </p:spTree>
    <p:extLst>
      <p:ext uri="{BB962C8B-B14F-4D97-AF65-F5344CB8AC3E}">
        <p14:creationId xmlns:p14="http://schemas.microsoft.com/office/powerpoint/2010/main" val="3519478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119C-E491-4415-8C7C-06A73D8714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20AE63-4E82-40BC-82BF-A8CC34C0E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0ED991-D37A-4350-8192-BAC097F96E16}"/>
              </a:ext>
            </a:extLst>
          </p:cNvPr>
          <p:cNvSpPr>
            <a:spLocks noGrp="1"/>
          </p:cNvSpPr>
          <p:nvPr>
            <p:ph type="dt" sz="half" idx="10"/>
          </p:nvPr>
        </p:nvSpPr>
        <p:spPr/>
        <p:txBody>
          <a:bodyPr/>
          <a:lstStyle/>
          <a:p>
            <a:fld id="{B5D9AFDD-5AA8-4D19-AB5D-B6952B1FEDC1}" type="datetimeFigureOut">
              <a:rPr lang="en-IN" smtClean="0"/>
              <a:t>04-02-2020</a:t>
            </a:fld>
            <a:endParaRPr lang="en-IN"/>
          </a:p>
        </p:txBody>
      </p:sp>
      <p:sp>
        <p:nvSpPr>
          <p:cNvPr id="5" name="Footer Placeholder 4">
            <a:extLst>
              <a:ext uri="{FF2B5EF4-FFF2-40B4-BE49-F238E27FC236}">
                <a16:creationId xmlns:a16="http://schemas.microsoft.com/office/drawing/2014/main" id="{8E6E586F-BD10-4762-BF36-139705440B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7D7A39-CF3A-467A-BFC1-35C5ED974F38}"/>
              </a:ext>
            </a:extLst>
          </p:cNvPr>
          <p:cNvSpPr>
            <a:spLocks noGrp="1"/>
          </p:cNvSpPr>
          <p:nvPr>
            <p:ph type="sldNum" sz="quarter" idx="12"/>
          </p:nvPr>
        </p:nvSpPr>
        <p:spPr/>
        <p:txBody>
          <a:bodyPr/>
          <a:lstStyle/>
          <a:p>
            <a:fld id="{5D02D960-1541-4725-AF13-E70C0B9306D6}" type="slidenum">
              <a:rPr lang="en-IN" smtClean="0"/>
              <a:t>‹#›</a:t>
            </a:fld>
            <a:endParaRPr lang="en-IN"/>
          </a:p>
        </p:txBody>
      </p:sp>
    </p:spTree>
    <p:extLst>
      <p:ext uri="{BB962C8B-B14F-4D97-AF65-F5344CB8AC3E}">
        <p14:creationId xmlns:p14="http://schemas.microsoft.com/office/powerpoint/2010/main" val="281034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44F4BF-E518-41F5-A579-0848A3270A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8FA6CC-ADA7-43B7-ABD2-4679790805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A050FE-3AA8-4F59-909E-AF2091B2408F}"/>
              </a:ext>
            </a:extLst>
          </p:cNvPr>
          <p:cNvSpPr>
            <a:spLocks noGrp="1"/>
          </p:cNvSpPr>
          <p:nvPr>
            <p:ph type="dt" sz="half" idx="10"/>
          </p:nvPr>
        </p:nvSpPr>
        <p:spPr/>
        <p:txBody>
          <a:bodyPr/>
          <a:lstStyle/>
          <a:p>
            <a:fld id="{B5D9AFDD-5AA8-4D19-AB5D-B6952B1FEDC1}" type="datetimeFigureOut">
              <a:rPr lang="en-IN" smtClean="0"/>
              <a:t>04-02-2020</a:t>
            </a:fld>
            <a:endParaRPr lang="en-IN"/>
          </a:p>
        </p:txBody>
      </p:sp>
      <p:sp>
        <p:nvSpPr>
          <p:cNvPr id="5" name="Footer Placeholder 4">
            <a:extLst>
              <a:ext uri="{FF2B5EF4-FFF2-40B4-BE49-F238E27FC236}">
                <a16:creationId xmlns:a16="http://schemas.microsoft.com/office/drawing/2014/main" id="{B52DB018-751E-4B70-AEB8-F0A3E027D7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9415FB-F6FE-4D5F-8167-53F031BED303}"/>
              </a:ext>
            </a:extLst>
          </p:cNvPr>
          <p:cNvSpPr>
            <a:spLocks noGrp="1"/>
          </p:cNvSpPr>
          <p:nvPr>
            <p:ph type="sldNum" sz="quarter" idx="12"/>
          </p:nvPr>
        </p:nvSpPr>
        <p:spPr/>
        <p:txBody>
          <a:bodyPr/>
          <a:lstStyle/>
          <a:p>
            <a:fld id="{5D02D960-1541-4725-AF13-E70C0B9306D6}" type="slidenum">
              <a:rPr lang="en-IN" smtClean="0"/>
              <a:t>‹#›</a:t>
            </a:fld>
            <a:endParaRPr lang="en-IN"/>
          </a:p>
        </p:txBody>
      </p:sp>
    </p:spTree>
    <p:extLst>
      <p:ext uri="{BB962C8B-B14F-4D97-AF65-F5344CB8AC3E}">
        <p14:creationId xmlns:p14="http://schemas.microsoft.com/office/powerpoint/2010/main" val="371797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3DD3-E624-4020-9242-A35138B974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CF6502-D226-41F6-A185-B99C5CFAE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C8ED8F-B0E0-45B2-9ED1-9DE05E2A94BE}"/>
              </a:ext>
            </a:extLst>
          </p:cNvPr>
          <p:cNvSpPr>
            <a:spLocks noGrp="1"/>
          </p:cNvSpPr>
          <p:nvPr>
            <p:ph type="dt" sz="half" idx="10"/>
          </p:nvPr>
        </p:nvSpPr>
        <p:spPr/>
        <p:txBody>
          <a:bodyPr/>
          <a:lstStyle/>
          <a:p>
            <a:fld id="{B5D9AFDD-5AA8-4D19-AB5D-B6952B1FEDC1}" type="datetimeFigureOut">
              <a:rPr lang="en-IN" smtClean="0"/>
              <a:t>04-02-2020</a:t>
            </a:fld>
            <a:endParaRPr lang="en-IN"/>
          </a:p>
        </p:txBody>
      </p:sp>
      <p:sp>
        <p:nvSpPr>
          <p:cNvPr id="5" name="Footer Placeholder 4">
            <a:extLst>
              <a:ext uri="{FF2B5EF4-FFF2-40B4-BE49-F238E27FC236}">
                <a16:creationId xmlns:a16="http://schemas.microsoft.com/office/drawing/2014/main" id="{0FD2969E-7275-41C4-B1A7-55344F5355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090878-5883-4CCB-9CD2-8C0B7B450B48}"/>
              </a:ext>
            </a:extLst>
          </p:cNvPr>
          <p:cNvSpPr>
            <a:spLocks noGrp="1"/>
          </p:cNvSpPr>
          <p:nvPr>
            <p:ph type="sldNum" sz="quarter" idx="12"/>
          </p:nvPr>
        </p:nvSpPr>
        <p:spPr/>
        <p:txBody>
          <a:bodyPr/>
          <a:lstStyle/>
          <a:p>
            <a:fld id="{5D02D960-1541-4725-AF13-E70C0B9306D6}" type="slidenum">
              <a:rPr lang="en-IN" smtClean="0"/>
              <a:t>‹#›</a:t>
            </a:fld>
            <a:endParaRPr lang="en-IN"/>
          </a:p>
        </p:txBody>
      </p:sp>
    </p:spTree>
    <p:extLst>
      <p:ext uri="{BB962C8B-B14F-4D97-AF65-F5344CB8AC3E}">
        <p14:creationId xmlns:p14="http://schemas.microsoft.com/office/powerpoint/2010/main" val="364604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FCBB9-6D88-4724-AF81-065C5C73EF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627D0E-1712-4368-BE10-D7CF1943C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B6A178-7499-403A-B606-9B15A735E50F}"/>
              </a:ext>
            </a:extLst>
          </p:cNvPr>
          <p:cNvSpPr>
            <a:spLocks noGrp="1"/>
          </p:cNvSpPr>
          <p:nvPr>
            <p:ph type="dt" sz="half" idx="10"/>
          </p:nvPr>
        </p:nvSpPr>
        <p:spPr/>
        <p:txBody>
          <a:bodyPr/>
          <a:lstStyle/>
          <a:p>
            <a:fld id="{B5D9AFDD-5AA8-4D19-AB5D-B6952B1FEDC1}" type="datetimeFigureOut">
              <a:rPr lang="en-IN" smtClean="0"/>
              <a:t>04-02-2020</a:t>
            </a:fld>
            <a:endParaRPr lang="en-IN"/>
          </a:p>
        </p:txBody>
      </p:sp>
      <p:sp>
        <p:nvSpPr>
          <p:cNvPr id="5" name="Footer Placeholder 4">
            <a:extLst>
              <a:ext uri="{FF2B5EF4-FFF2-40B4-BE49-F238E27FC236}">
                <a16:creationId xmlns:a16="http://schemas.microsoft.com/office/drawing/2014/main" id="{2CBFA504-D2DA-4D4A-BC5B-04D3442055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135744-0FC7-4A8E-B106-9A3785F2ECBD}"/>
              </a:ext>
            </a:extLst>
          </p:cNvPr>
          <p:cNvSpPr>
            <a:spLocks noGrp="1"/>
          </p:cNvSpPr>
          <p:nvPr>
            <p:ph type="sldNum" sz="quarter" idx="12"/>
          </p:nvPr>
        </p:nvSpPr>
        <p:spPr/>
        <p:txBody>
          <a:bodyPr/>
          <a:lstStyle/>
          <a:p>
            <a:fld id="{5D02D960-1541-4725-AF13-E70C0B9306D6}" type="slidenum">
              <a:rPr lang="en-IN" smtClean="0"/>
              <a:t>‹#›</a:t>
            </a:fld>
            <a:endParaRPr lang="en-IN"/>
          </a:p>
        </p:txBody>
      </p:sp>
    </p:spTree>
    <p:extLst>
      <p:ext uri="{BB962C8B-B14F-4D97-AF65-F5344CB8AC3E}">
        <p14:creationId xmlns:p14="http://schemas.microsoft.com/office/powerpoint/2010/main" val="236924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B63E-7B9B-4297-8493-2275383590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0B7625-8700-4C09-A09B-1706BC7B1B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4A0419-AF07-4AD1-8183-4639EBB0F4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11206F-ECC1-4FF4-96F9-5B82C8257355}"/>
              </a:ext>
            </a:extLst>
          </p:cNvPr>
          <p:cNvSpPr>
            <a:spLocks noGrp="1"/>
          </p:cNvSpPr>
          <p:nvPr>
            <p:ph type="dt" sz="half" idx="10"/>
          </p:nvPr>
        </p:nvSpPr>
        <p:spPr/>
        <p:txBody>
          <a:bodyPr/>
          <a:lstStyle/>
          <a:p>
            <a:fld id="{B5D9AFDD-5AA8-4D19-AB5D-B6952B1FEDC1}" type="datetimeFigureOut">
              <a:rPr lang="en-IN" smtClean="0"/>
              <a:t>04-02-2020</a:t>
            </a:fld>
            <a:endParaRPr lang="en-IN"/>
          </a:p>
        </p:txBody>
      </p:sp>
      <p:sp>
        <p:nvSpPr>
          <p:cNvPr id="6" name="Footer Placeholder 5">
            <a:extLst>
              <a:ext uri="{FF2B5EF4-FFF2-40B4-BE49-F238E27FC236}">
                <a16:creationId xmlns:a16="http://schemas.microsoft.com/office/drawing/2014/main" id="{CA00BC94-A4E5-4DCC-9374-91A2DFC492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A1BB92-891A-4968-8B52-4565992FE671}"/>
              </a:ext>
            </a:extLst>
          </p:cNvPr>
          <p:cNvSpPr>
            <a:spLocks noGrp="1"/>
          </p:cNvSpPr>
          <p:nvPr>
            <p:ph type="sldNum" sz="quarter" idx="12"/>
          </p:nvPr>
        </p:nvSpPr>
        <p:spPr/>
        <p:txBody>
          <a:bodyPr/>
          <a:lstStyle/>
          <a:p>
            <a:fld id="{5D02D960-1541-4725-AF13-E70C0B9306D6}" type="slidenum">
              <a:rPr lang="en-IN" smtClean="0"/>
              <a:t>‹#›</a:t>
            </a:fld>
            <a:endParaRPr lang="en-IN"/>
          </a:p>
        </p:txBody>
      </p:sp>
    </p:spTree>
    <p:extLst>
      <p:ext uri="{BB962C8B-B14F-4D97-AF65-F5344CB8AC3E}">
        <p14:creationId xmlns:p14="http://schemas.microsoft.com/office/powerpoint/2010/main" val="10170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C349-7126-4B9C-8950-D811555DD7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8E0E1D-592D-4BFF-8798-B1DD80F0E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81F9A4-96B6-49A4-9F30-74B0B6CF51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AB0233-7908-4DF3-BF59-8A8E627A9C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FDA3F4-67F7-4DC2-8597-F818F35D3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FF9A4F-A9E7-46D5-8F69-C95DF5080460}"/>
              </a:ext>
            </a:extLst>
          </p:cNvPr>
          <p:cNvSpPr>
            <a:spLocks noGrp="1"/>
          </p:cNvSpPr>
          <p:nvPr>
            <p:ph type="dt" sz="half" idx="10"/>
          </p:nvPr>
        </p:nvSpPr>
        <p:spPr/>
        <p:txBody>
          <a:bodyPr/>
          <a:lstStyle/>
          <a:p>
            <a:fld id="{B5D9AFDD-5AA8-4D19-AB5D-B6952B1FEDC1}" type="datetimeFigureOut">
              <a:rPr lang="en-IN" smtClean="0"/>
              <a:t>04-02-2020</a:t>
            </a:fld>
            <a:endParaRPr lang="en-IN"/>
          </a:p>
        </p:txBody>
      </p:sp>
      <p:sp>
        <p:nvSpPr>
          <p:cNvPr id="8" name="Footer Placeholder 7">
            <a:extLst>
              <a:ext uri="{FF2B5EF4-FFF2-40B4-BE49-F238E27FC236}">
                <a16:creationId xmlns:a16="http://schemas.microsoft.com/office/drawing/2014/main" id="{1073811B-0D0D-429E-BF55-BDFC267A71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888B52-AD5A-403F-B79C-85D0C95E7D85}"/>
              </a:ext>
            </a:extLst>
          </p:cNvPr>
          <p:cNvSpPr>
            <a:spLocks noGrp="1"/>
          </p:cNvSpPr>
          <p:nvPr>
            <p:ph type="sldNum" sz="quarter" idx="12"/>
          </p:nvPr>
        </p:nvSpPr>
        <p:spPr/>
        <p:txBody>
          <a:bodyPr/>
          <a:lstStyle/>
          <a:p>
            <a:fld id="{5D02D960-1541-4725-AF13-E70C0B9306D6}" type="slidenum">
              <a:rPr lang="en-IN" smtClean="0"/>
              <a:t>‹#›</a:t>
            </a:fld>
            <a:endParaRPr lang="en-IN"/>
          </a:p>
        </p:txBody>
      </p:sp>
    </p:spTree>
    <p:extLst>
      <p:ext uri="{BB962C8B-B14F-4D97-AF65-F5344CB8AC3E}">
        <p14:creationId xmlns:p14="http://schemas.microsoft.com/office/powerpoint/2010/main" val="385175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6EB7-4444-40E8-BE96-7DE3EDDEEB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A1C1FD-9384-4226-A986-3FCD0FDE3083}"/>
              </a:ext>
            </a:extLst>
          </p:cNvPr>
          <p:cNvSpPr>
            <a:spLocks noGrp="1"/>
          </p:cNvSpPr>
          <p:nvPr>
            <p:ph type="dt" sz="half" idx="10"/>
          </p:nvPr>
        </p:nvSpPr>
        <p:spPr/>
        <p:txBody>
          <a:bodyPr/>
          <a:lstStyle/>
          <a:p>
            <a:fld id="{B5D9AFDD-5AA8-4D19-AB5D-B6952B1FEDC1}" type="datetimeFigureOut">
              <a:rPr lang="en-IN" smtClean="0"/>
              <a:t>04-02-2020</a:t>
            </a:fld>
            <a:endParaRPr lang="en-IN"/>
          </a:p>
        </p:txBody>
      </p:sp>
      <p:sp>
        <p:nvSpPr>
          <p:cNvPr id="4" name="Footer Placeholder 3">
            <a:extLst>
              <a:ext uri="{FF2B5EF4-FFF2-40B4-BE49-F238E27FC236}">
                <a16:creationId xmlns:a16="http://schemas.microsoft.com/office/drawing/2014/main" id="{C6B0BB78-17F1-4268-B869-28C267E889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FCBFF9-1C95-4A4D-8DAF-2D79414CD40C}"/>
              </a:ext>
            </a:extLst>
          </p:cNvPr>
          <p:cNvSpPr>
            <a:spLocks noGrp="1"/>
          </p:cNvSpPr>
          <p:nvPr>
            <p:ph type="sldNum" sz="quarter" idx="12"/>
          </p:nvPr>
        </p:nvSpPr>
        <p:spPr/>
        <p:txBody>
          <a:bodyPr/>
          <a:lstStyle/>
          <a:p>
            <a:fld id="{5D02D960-1541-4725-AF13-E70C0B9306D6}" type="slidenum">
              <a:rPr lang="en-IN" smtClean="0"/>
              <a:t>‹#›</a:t>
            </a:fld>
            <a:endParaRPr lang="en-IN"/>
          </a:p>
        </p:txBody>
      </p:sp>
    </p:spTree>
    <p:extLst>
      <p:ext uri="{BB962C8B-B14F-4D97-AF65-F5344CB8AC3E}">
        <p14:creationId xmlns:p14="http://schemas.microsoft.com/office/powerpoint/2010/main" val="343877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3E0C69-31C9-4F6E-B44F-5A13656F125A}"/>
              </a:ext>
            </a:extLst>
          </p:cNvPr>
          <p:cNvSpPr>
            <a:spLocks noGrp="1"/>
          </p:cNvSpPr>
          <p:nvPr>
            <p:ph type="dt" sz="half" idx="10"/>
          </p:nvPr>
        </p:nvSpPr>
        <p:spPr/>
        <p:txBody>
          <a:bodyPr/>
          <a:lstStyle/>
          <a:p>
            <a:fld id="{B5D9AFDD-5AA8-4D19-AB5D-B6952B1FEDC1}" type="datetimeFigureOut">
              <a:rPr lang="en-IN" smtClean="0"/>
              <a:t>04-02-2020</a:t>
            </a:fld>
            <a:endParaRPr lang="en-IN"/>
          </a:p>
        </p:txBody>
      </p:sp>
      <p:sp>
        <p:nvSpPr>
          <p:cNvPr id="3" name="Footer Placeholder 2">
            <a:extLst>
              <a:ext uri="{FF2B5EF4-FFF2-40B4-BE49-F238E27FC236}">
                <a16:creationId xmlns:a16="http://schemas.microsoft.com/office/drawing/2014/main" id="{ED8891B8-62B2-4A6D-AEED-72F3AAEE16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FF7DD7-9F5C-4538-827B-E554F73AB233}"/>
              </a:ext>
            </a:extLst>
          </p:cNvPr>
          <p:cNvSpPr>
            <a:spLocks noGrp="1"/>
          </p:cNvSpPr>
          <p:nvPr>
            <p:ph type="sldNum" sz="quarter" idx="12"/>
          </p:nvPr>
        </p:nvSpPr>
        <p:spPr/>
        <p:txBody>
          <a:bodyPr/>
          <a:lstStyle/>
          <a:p>
            <a:fld id="{5D02D960-1541-4725-AF13-E70C0B9306D6}" type="slidenum">
              <a:rPr lang="en-IN" smtClean="0"/>
              <a:t>‹#›</a:t>
            </a:fld>
            <a:endParaRPr lang="en-IN"/>
          </a:p>
        </p:txBody>
      </p:sp>
    </p:spTree>
    <p:extLst>
      <p:ext uri="{BB962C8B-B14F-4D97-AF65-F5344CB8AC3E}">
        <p14:creationId xmlns:p14="http://schemas.microsoft.com/office/powerpoint/2010/main" val="313543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6D63-6DCF-4ABA-BAD3-815A7ECF5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9C95BC-5F2C-40FE-A25D-CFC231881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F20E34-0AA1-4C04-9947-A4C4B9337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5FBAC-ADDC-4A71-BEC7-C52CDBB451F5}"/>
              </a:ext>
            </a:extLst>
          </p:cNvPr>
          <p:cNvSpPr>
            <a:spLocks noGrp="1"/>
          </p:cNvSpPr>
          <p:nvPr>
            <p:ph type="dt" sz="half" idx="10"/>
          </p:nvPr>
        </p:nvSpPr>
        <p:spPr/>
        <p:txBody>
          <a:bodyPr/>
          <a:lstStyle/>
          <a:p>
            <a:fld id="{B5D9AFDD-5AA8-4D19-AB5D-B6952B1FEDC1}" type="datetimeFigureOut">
              <a:rPr lang="en-IN" smtClean="0"/>
              <a:t>04-02-2020</a:t>
            </a:fld>
            <a:endParaRPr lang="en-IN"/>
          </a:p>
        </p:txBody>
      </p:sp>
      <p:sp>
        <p:nvSpPr>
          <p:cNvPr id="6" name="Footer Placeholder 5">
            <a:extLst>
              <a:ext uri="{FF2B5EF4-FFF2-40B4-BE49-F238E27FC236}">
                <a16:creationId xmlns:a16="http://schemas.microsoft.com/office/drawing/2014/main" id="{BA1F80DE-F895-46B4-A37C-1A9CFA0345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BB8403-AB23-4BAA-95FF-DDCEF4E80BFC}"/>
              </a:ext>
            </a:extLst>
          </p:cNvPr>
          <p:cNvSpPr>
            <a:spLocks noGrp="1"/>
          </p:cNvSpPr>
          <p:nvPr>
            <p:ph type="sldNum" sz="quarter" idx="12"/>
          </p:nvPr>
        </p:nvSpPr>
        <p:spPr/>
        <p:txBody>
          <a:bodyPr/>
          <a:lstStyle/>
          <a:p>
            <a:fld id="{5D02D960-1541-4725-AF13-E70C0B9306D6}" type="slidenum">
              <a:rPr lang="en-IN" smtClean="0"/>
              <a:t>‹#›</a:t>
            </a:fld>
            <a:endParaRPr lang="en-IN"/>
          </a:p>
        </p:txBody>
      </p:sp>
    </p:spTree>
    <p:extLst>
      <p:ext uri="{BB962C8B-B14F-4D97-AF65-F5344CB8AC3E}">
        <p14:creationId xmlns:p14="http://schemas.microsoft.com/office/powerpoint/2010/main" val="3166533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CFE1-6226-4871-97CF-13BF484AA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11C1A3-5F18-4398-8532-FBE19600DC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5B581D-6862-48D1-AD86-C4FBB85FC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887812-F35C-4B8A-A71F-E984AD3FA507}"/>
              </a:ext>
            </a:extLst>
          </p:cNvPr>
          <p:cNvSpPr>
            <a:spLocks noGrp="1"/>
          </p:cNvSpPr>
          <p:nvPr>
            <p:ph type="dt" sz="half" idx="10"/>
          </p:nvPr>
        </p:nvSpPr>
        <p:spPr/>
        <p:txBody>
          <a:bodyPr/>
          <a:lstStyle/>
          <a:p>
            <a:fld id="{B5D9AFDD-5AA8-4D19-AB5D-B6952B1FEDC1}" type="datetimeFigureOut">
              <a:rPr lang="en-IN" smtClean="0"/>
              <a:t>04-02-2020</a:t>
            </a:fld>
            <a:endParaRPr lang="en-IN"/>
          </a:p>
        </p:txBody>
      </p:sp>
      <p:sp>
        <p:nvSpPr>
          <p:cNvPr id="6" name="Footer Placeholder 5">
            <a:extLst>
              <a:ext uri="{FF2B5EF4-FFF2-40B4-BE49-F238E27FC236}">
                <a16:creationId xmlns:a16="http://schemas.microsoft.com/office/drawing/2014/main" id="{EE69F066-3AC8-4676-974A-EBF551B87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4A5160-7935-46E0-95CD-C7C6C053375C}"/>
              </a:ext>
            </a:extLst>
          </p:cNvPr>
          <p:cNvSpPr>
            <a:spLocks noGrp="1"/>
          </p:cNvSpPr>
          <p:nvPr>
            <p:ph type="sldNum" sz="quarter" idx="12"/>
          </p:nvPr>
        </p:nvSpPr>
        <p:spPr/>
        <p:txBody>
          <a:bodyPr/>
          <a:lstStyle/>
          <a:p>
            <a:fld id="{5D02D960-1541-4725-AF13-E70C0B9306D6}" type="slidenum">
              <a:rPr lang="en-IN" smtClean="0"/>
              <a:t>‹#›</a:t>
            </a:fld>
            <a:endParaRPr lang="en-IN"/>
          </a:p>
        </p:txBody>
      </p:sp>
    </p:spTree>
    <p:extLst>
      <p:ext uri="{BB962C8B-B14F-4D97-AF65-F5344CB8AC3E}">
        <p14:creationId xmlns:p14="http://schemas.microsoft.com/office/powerpoint/2010/main" val="13456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8C2E8-98C2-466D-B570-970EE8E03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F9CE73-4378-4F33-B01B-0EE8D79BA3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69ACC7-048A-445C-B5B7-3D2E46FA65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9AFDD-5AA8-4D19-AB5D-B6952B1FEDC1}" type="datetimeFigureOut">
              <a:rPr lang="en-IN" smtClean="0"/>
              <a:t>04-02-2020</a:t>
            </a:fld>
            <a:endParaRPr lang="en-IN"/>
          </a:p>
        </p:txBody>
      </p:sp>
      <p:sp>
        <p:nvSpPr>
          <p:cNvPr id="5" name="Footer Placeholder 4">
            <a:extLst>
              <a:ext uri="{FF2B5EF4-FFF2-40B4-BE49-F238E27FC236}">
                <a16:creationId xmlns:a16="http://schemas.microsoft.com/office/drawing/2014/main" id="{43A486B0-A9BB-4FFC-AD7A-14959EC3D6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162597-C05D-4305-BCDF-0999EF68DE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2D960-1541-4725-AF13-E70C0B9306D6}" type="slidenum">
              <a:rPr lang="en-IN" smtClean="0"/>
              <a:t>‹#›</a:t>
            </a:fld>
            <a:endParaRPr lang="en-IN"/>
          </a:p>
        </p:txBody>
      </p:sp>
    </p:spTree>
    <p:extLst>
      <p:ext uri="{BB962C8B-B14F-4D97-AF65-F5344CB8AC3E}">
        <p14:creationId xmlns:p14="http://schemas.microsoft.com/office/powerpoint/2010/main" val="15782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AEAB4-7C84-494C-9C97-E9ABB6180D10}"/>
              </a:ext>
            </a:extLst>
          </p:cNvPr>
          <p:cNvSpPr>
            <a:spLocks noGrp="1"/>
          </p:cNvSpPr>
          <p:nvPr>
            <p:ph type="ctrTitle"/>
          </p:nvPr>
        </p:nvSpPr>
        <p:spPr/>
        <p:txBody>
          <a:bodyPr/>
          <a:lstStyle/>
          <a:p>
            <a:r>
              <a:rPr lang="en-IN" dirty="0"/>
              <a:t>Python</a:t>
            </a:r>
          </a:p>
        </p:txBody>
      </p:sp>
      <p:sp>
        <p:nvSpPr>
          <p:cNvPr id="3" name="Subtitle 2">
            <a:extLst>
              <a:ext uri="{FF2B5EF4-FFF2-40B4-BE49-F238E27FC236}">
                <a16:creationId xmlns:a16="http://schemas.microsoft.com/office/drawing/2014/main" id="{F1EE8AD0-F994-403F-B84A-ED61BE9702E3}"/>
              </a:ext>
            </a:extLst>
          </p:cNvPr>
          <p:cNvSpPr>
            <a:spLocks noGrp="1"/>
          </p:cNvSpPr>
          <p:nvPr>
            <p:ph type="subTitle" idx="1"/>
          </p:nvPr>
        </p:nvSpPr>
        <p:spPr/>
        <p:txBody>
          <a:bodyPr/>
          <a:lstStyle/>
          <a:p>
            <a:r>
              <a:rPr lang="en-IN" dirty="0"/>
              <a:t>Day #2</a:t>
            </a:r>
          </a:p>
        </p:txBody>
      </p:sp>
    </p:spTree>
    <p:extLst>
      <p:ext uri="{BB962C8B-B14F-4D97-AF65-F5344CB8AC3E}">
        <p14:creationId xmlns:p14="http://schemas.microsoft.com/office/powerpoint/2010/main" val="73867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map()</a:t>
            </a:r>
          </a:p>
        </p:txBody>
      </p:sp>
      <p:sp>
        <p:nvSpPr>
          <p:cNvPr id="3" name="Content Placeholder 2"/>
          <p:cNvSpPr>
            <a:spLocks noGrp="1"/>
          </p:cNvSpPr>
          <p:nvPr>
            <p:ph idx="1"/>
          </p:nvPr>
        </p:nvSpPr>
        <p:spPr/>
        <p:txBody>
          <a:bodyPr>
            <a:normAutofit/>
          </a:bodyPr>
          <a:lstStyle/>
          <a:p>
            <a:r>
              <a:rPr lang="en-US" dirty="0"/>
              <a:t>The advantage of the lambda operator can be seen when it is used in combination with the </a:t>
            </a:r>
            <a:r>
              <a:rPr lang="en-US" b="1" dirty="0"/>
              <a:t>map() </a:t>
            </a:r>
            <a:r>
              <a:rPr lang="en-US" dirty="0"/>
              <a:t>function</a:t>
            </a:r>
          </a:p>
          <a:p>
            <a:r>
              <a:rPr lang="en-US" b="1" dirty="0"/>
              <a:t>map() </a:t>
            </a:r>
            <a:r>
              <a:rPr lang="en-US" dirty="0"/>
              <a:t>is a function with two arguments:</a:t>
            </a:r>
          </a:p>
          <a:p>
            <a:pPr lvl="1">
              <a:buNone/>
            </a:pPr>
            <a:r>
              <a:rPr lang="en-US" b="1" dirty="0"/>
              <a:t>			r = map(function, sequence)</a:t>
            </a:r>
          </a:p>
          <a:p>
            <a:pPr lvl="1"/>
            <a:r>
              <a:rPr lang="en-US" dirty="0"/>
              <a:t>The first argument </a:t>
            </a:r>
            <a:r>
              <a:rPr lang="en-US" i="1" dirty="0"/>
              <a:t>function</a:t>
            </a:r>
            <a:r>
              <a:rPr lang="en-US" dirty="0"/>
              <a:t> is the name of a function </a:t>
            </a:r>
          </a:p>
          <a:p>
            <a:pPr lvl="1"/>
            <a:r>
              <a:rPr lang="en-US" dirty="0"/>
              <a:t>The second a sequence (e.g. a list) </a:t>
            </a:r>
            <a:r>
              <a:rPr lang="en-US" i="1" dirty="0"/>
              <a:t>sequence</a:t>
            </a:r>
          </a:p>
          <a:p>
            <a:pPr lvl="1"/>
            <a:r>
              <a:rPr lang="en-US" b="1" dirty="0"/>
              <a:t>map() </a:t>
            </a:r>
            <a:r>
              <a:rPr lang="en-US" dirty="0"/>
              <a:t>applies the function </a:t>
            </a:r>
            <a:r>
              <a:rPr lang="en-US" i="1" dirty="0" err="1"/>
              <a:t>func</a:t>
            </a:r>
            <a:r>
              <a:rPr lang="en-US" dirty="0"/>
              <a:t> to all the elements of the sequence </a:t>
            </a:r>
            <a:r>
              <a:rPr lang="en-US" i="1" dirty="0"/>
              <a:t>seq</a:t>
            </a:r>
            <a:r>
              <a:rPr lang="en-US" dirty="0"/>
              <a:t>. It returns a new list with the elements changed by </a:t>
            </a:r>
            <a:r>
              <a:rPr lang="en-US" i="1" dirty="0" err="1"/>
              <a:t>func</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map() : </a:t>
            </a:r>
            <a:r>
              <a:rPr lang="en-US" dirty="0"/>
              <a:t>Usage</a:t>
            </a:r>
          </a:p>
        </p:txBody>
      </p:sp>
      <p:sp>
        <p:nvSpPr>
          <p:cNvPr id="5" name="TextBox 4"/>
          <p:cNvSpPr txBox="1"/>
          <p:nvPr/>
        </p:nvSpPr>
        <p:spPr>
          <a:xfrm>
            <a:off x="1905000" y="1447801"/>
            <a:ext cx="4114800" cy="470898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def </a:t>
            </a:r>
            <a:r>
              <a:rPr lang="en-US" sz="1200" dirty="0" err="1">
                <a:latin typeface="Courier New" pitchFamily="49" charset="0"/>
                <a:cs typeface="Courier New" pitchFamily="49" charset="0"/>
              </a:rPr>
              <a:t>fahrenheit</a:t>
            </a:r>
            <a:r>
              <a:rPr lang="en-US" sz="1200" dirty="0">
                <a:latin typeface="Courier New" pitchFamily="49" charset="0"/>
                <a:cs typeface="Courier New" pitchFamily="49" charset="0"/>
              </a:rPr>
              <a:t>(T):</a:t>
            </a:r>
          </a:p>
          <a:p>
            <a:r>
              <a:rPr lang="en-US" sz="1200" dirty="0">
                <a:latin typeface="Courier New" pitchFamily="49" charset="0"/>
                <a:cs typeface="Courier New" pitchFamily="49" charset="0"/>
              </a:rPr>
              <a:t>	return ((float(9)/5) * T + 32)</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&gt;&gt;&gt; def </a:t>
            </a:r>
            <a:r>
              <a:rPr lang="en-US" sz="1200" dirty="0" err="1">
                <a:latin typeface="Courier New" pitchFamily="49" charset="0"/>
                <a:cs typeface="Courier New" pitchFamily="49" charset="0"/>
              </a:rPr>
              <a:t>celsius</a:t>
            </a:r>
            <a:r>
              <a:rPr lang="en-US" sz="1200" dirty="0">
                <a:latin typeface="Courier New" pitchFamily="49" charset="0"/>
                <a:cs typeface="Courier New" pitchFamily="49" charset="0"/>
              </a:rPr>
              <a:t>(T):</a:t>
            </a:r>
          </a:p>
          <a:p>
            <a:r>
              <a:rPr lang="en-US" sz="1200" dirty="0">
                <a:latin typeface="Courier New" pitchFamily="49" charset="0"/>
                <a:cs typeface="Courier New" pitchFamily="49" charset="0"/>
              </a:rPr>
              <a:t>	return (float(5)/9)*(T-32)</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&gt;&gt;&gt; temp = (36.5, 37, 37.5,39)</a:t>
            </a:r>
          </a:p>
          <a:p>
            <a:r>
              <a:rPr lang="en-US" sz="1200" dirty="0">
                <a:latin typeface="Courier New" pitchFamily="49" charset="0"/>
                <a:cs typeface="Courier New" pitchFamily="49" charset="0"/>
              </a:rPr>
              <a:t>&gt;&gt;&gt; F = map(</a:t>
            </a:r>
            <a:r>
              <a:rPr lang="en-US" sz="1200" dirty="0" err="1">
                <a:latin typeface="Courier New" pitchFamily="49" charset="0"/>
                <a:cs typeface="Courier New" pitchFamily="49" charset="0"/>
              </a:rPr>
              <a:t>fahrenheit</a:t>
            </a:r>
            <a:r>
              <a:rPr lang="en-US" sz="1200" dirty="0">
                <a:latin typeface="Courier New" pitchFamily="49" charset="0"/>
                <a:cs typeface="Courier New" pitchFamily="49" charset="0"/>
              </a:rPr>
              <a:t>, temp)</a:t>
            </a:r>
          </a:p>
          <a:p>
            <a:r>
              <a:rPr lang="en-US" sz="1200" dirty="0">
                <a:latin typeface="Courier New" pitchFamily="49" charset="0"/>
                <a:cs typeface="Courier New" pitchFamily="49" charset="0"/>
              </a:rPr>
              <a:t>&gt;&gt;&gt; C = map(</a:t>
            </a:r>
            <a:r>
              <a:rPr lang="en-US" sz="1200" dirty="0" err="1">
                <a:latin typeface="Courier New" pitchFamily="49" charset="0"/>
                <a:cs typeface="Courier New" pitchFamily="49" charset="0"/>
              </a:rPr>
              <a:t>celsius</a:t>
            </a:r>
            <a:r>
              <a:rPr lang="en-US" sz="1200" dirty="0">
                <a:latin typeface="Courier New" pitchFamily="49" charset="0"/>
                <a:cs typeface="Courier New" pitchFamily="49" charset="0"/>
              </a:rPr>
              <a:t>, F)</a:t>
            </a:r>
          </a:p>
          <a:p>
            <a:r>
              <a:rPr lang="en-US" sz="1200" dirty="0">
                <a:latin typeface="Courier New" pitchFamily="49" charset="0"/>
                <a:cs typeface="Courier New" pitchFamily="49" charset="0"/>
              </a:rPr>
              <a:t>&gt;&gt;&gt; C</a:t>
            </a:r>
          </a:p>
          <a:p>
            <a:r>
              <a:rPr lang="en-US" sz="1200" dirty="0">
                <a:latin typeface="Courier New" pitchFamily="49" charset="0"/>
                <a:cs typeface="Courier New" pitchFamily="49" charset="0"/>
              </a:rPr>
              <a:t>&lt;map object at 0x0137D6D0&gt;</a:t>
            </a:r>
          </a:p>
          <a:p>
            <a:r>
              <a:rPr lang="en-US" sz="1200" dirty="0">
                <a:latin typeface="Courier New" pitchFamily="49" charset="0"/>
                <a:cs typeface="Courier New" pitchFamily="49" charset="0"/>
              </a:rPr>
              <a:t>&gt;&gt;&gt; list(F)</a:t>
            </a:r>
          </a:p>
          <a:p>
            <a:r>
              <a:rPr lang="en-US" sz="1200" dirty="0">
                <a:latin typeface="Courier New" pitchFamily="49" charset="0"/>
                <a:cs typeface="Courier New" pitchFamily="49" charset="0"/>
              </a:rPr>
              <a:t>[97.7, 98.60000000000001, 99.5, 102.2]</a:t>
            </a:r>
          </a:p>
          <a:p>
            <a:r>
              <a:rPr lang="en-US" sz="1200" dirty="0">
                <a:latin typeface="Courier New" pitchFamily="49" charset="0"/>
                <a:cs typeface="Courier New" pitchFamily="49" charset="0"/>
              </a:rPr>
              <a:t>&gt;&gt;&gt; C = map(</a:t>
            </a:r>
            <a:r>
              <a:rPr lang="en-US" sz="1200" dirty="0" err="1">
                <a:latin typeface="Courier New" pitchFamily="49" charset="0"/>
                <a:cs typeface="Courier New" pitchFamily="49" charset="0"/>
              </a:rPr>
              <a:t>celsius</a:t>
            </a:r>
            <a:r>
              <a:rPr lang="en-US" sz="1200" dirty="0">
                <a:latin typeface="Courier New" pitchFamily="49" charset="0"/>
                <a:cs typeface="Courier New" pitchFamily="49" charset="0"/>
              </a:rPr>
              <a:t>, F)</a:t>
            </a:r>
          </a:p>
          <a:p>
            <a:r>
              <a:rPr lang="en-US" sz="1200" dirty="0">
                <a:latin typeface="Courier New" pitchFamily="49" charset="0"/>
                <a:cs typeface="Courier New" pitchFamily="49" charset="0"/>
              </a:rPr>
              <a:t>&gt;&gt;&gt; C</a:t>
            </a:r>
          </a:p>
          <a:p>
            <a:r>
              <a:rPr lang="en-US" sz="1200" dirty="0">
                <a:latin typeface="Courier New" pitchFamily="49" charset="0"/>
                <a:cs typeface="Courier New" pitchFamily="49" charset="0"/>
              </a:rPr>
              <a:t>&lt;map object at 0x0137DE10&gt;</a:t>
            </a:r>
          </a:p>
          <a:p>
            <a:r>
              <a:rPr lang="en-US" sz="1200" dirty="0">
                <a:latin typeface="Courier New" pitchFamily="49" charset="0"/>
                <a:cs typeface="Courier New" pitchFamily="49" charset="0"/>
              </a:rPr>
              <a:t>&gt;&gt;&gt; list(C)</a:t>
            </a:r>
          </a:p>
          <a:p>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fah_seq</a:t>
            </a:r>
            <a:r>
              <a:rPr lang="en-US" sz="1200" dirty="0">
                <a:latin typeface="Courier New" pitchFamily="49" charset="0"/>
                <a:cs typeface="Courier New" pitchFamily="49" charset="0"/>
              </a:rPr>
              <a:t> = list(F)</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fah_seq</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&lt;map object at 0x0137DD50&gt;</a:t>
            </a:r>
          </a:p>
          <a:p>
            <a:r>
              <a:rPr lang="en-US" sz="1200" dirty="0">
                <a:latin typeface="Courier New" pitchFamily="49" charset="0"/>
                <a:cs typeface="Courier New" pitchFamily="49" charset="0"/>
              </a:rPr>
              <a:t>&gt;&gt;&gt; list(F)</a:t>
            </a:r>
          </a:p>
          <a:p>
            <a:r>
              <a:rPr lang="en-US" sz="1200" dirty="0">
                <a:latin typeface="Courier New" pitchFamily="49" charset="0"/>
                <a:cs typeface="Courier New" pitchFamily="49" charset="0"/>
              </a:rPr>
              <a:t>[]</a:t>
            </a:r>
          </a:p>
        </p:txBody>
      </p:sp>
      <p:sp>
        <p:nvSpPr>
          <p:cNvPr id="6" name="TextBox 5"/>
          <p:cNvSpPr txBox="1"/>
          <p:nvPr/>
        </p:nvSpPr>
        <p:spPr>
          <a:xfrm>
            <a:off x="6248400" y="1447800"/>
            <a:ext cx="4114800"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&gt;&gt;&gt; F = map(</a:t>
            </a:r>
            <a:r>
              <a:rPr lang="en-US" sz="1200" dirty="0" err="1">
                <a:latin typeface="Courier New" pitchFamily="49" charset="0"/>
                <a:cs typeface="Courier New" pitchFamily="49" charset="0"/>
              </a:rPr>
              <a:t>fahrenheit</a:t>
            </a:r>
            <a:r>
              <a:rPr lang="en-US" sz="1200" dirty="0">
                <a:latin typeface="Courier New" pitchFamily="49" charset="0"/>
                <a:cs typeface="Courier New" pitchFamily="49" charset="0"/>
              </a:rPr>
              <a:t>, temp)</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fah_seq</a:t>
            </a:r>
            <a:r>
              <a:rPr lang="en-US" sz="1200" dirty="0">
                <a:latin typeface="Courier New" pitchFamily="49" charset="0"/>
                <a:cs typeface="Courier New" pitchFamily="49" charset="0"/>
              </a:rPr>
              <a:t> = list(F)</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fah_seq</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[97.7, 98.60000000000001, 99.5, 102.2]</a:t>
            </a:r>
          </a:p>
          <a:p>
            <a:r>
              <a:rPr lang="en-US" sz="1200" dirty="0">
                <a:latin typeface="Courier New" pitchFamily="49" charset="0"/>
                <a:cs typeface="Courier New" pitchFamily="49" charset="0"/>
              </a:rPr>
              <a:t>&gt;&gt;&gt; C = map(</a:t>
            </a:r>
            <a:r>
              <a:rPr lang="en-US" sz="1200" dirty="0" err="1">
                <a:latin typeface="Courier New" pitchFamily="49" charset="0"/>
                <a:cs typeface="Courier New" pitchFamily="49" charset="0"/>
              </a:rPr>
              <a:t>celsius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fah_seq</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C</a:t>
            </a:r>
          </a:p>
          <a:p>
            <a:r>
              <a:rPr lang="en-US" sz="1200" dirty="0">
                <a:latin typeface="Courier New" pitchFamily="49" charset="0"/>
                <a:cs typeface="Courier New" pitchFamily="49" charset="0"/>
              </a:rPr>
              <a:t>&lt;map object at 0x0137DD10&gt;</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cel_seq</a:t>
            </a:r>
            <a:r>
              <a:rPr lang="en-US" sz="1200" dirty="0">
                <a:latin typeface="Courier New" pitchFamily="49" charset="0"/>
                <a:cs typeface="Courier New" pitchFamily="49" charset="0"/>
              </a:rPr>
              <a:t> = list(C)</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cel_seq</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[36.5, 37.00000000000001, 37.5, 39.0]</a:t>
            </a:r>
          </a:p>
          <a:p>
            <a:r>
              <a:rPr lang="en-US" sz="1200" dirty="0">
                <a:latin typeface="Courier New" pitchFamily="49" charset="0"/>
                <a:cs typeface="Courier New" pitchFamily="49" charset="0"/>
              </a:rPr>
              <a:t>&gt;&gt;&gt; </a:t>
            </a:r>
            <a:endParaRPr lang="en-US" sz="1200" dirty="0">
              <a:solidFill>
                <a:schemeClr val="tx1"/>
              </a:solidFill>
              <a:latin typeface="Courier New" pitchFamily="49" charset="0"/>
              <a:cs typeface="Courier New" pitchFamily="49" charset="0"/>
            </a:endParaRPr>
          </a:p>
        </p:txBody>
      </p:sp>
      <p:sp>
        <p:nvSpPr>
          <p:cNvPr id="7" name="Rounded Rectangle 6"/>
          <p:cNvSpPr/>
          <p:nvPr/>
        </p:nvSpPr>
        <p:spPr>
          <a:xfrm>
            <a:off x="7086600" y="4343400"/>
            <a:ext cx="30480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t>Python 3.x: Creates a map object which should be listed. Study the behavior carefully</a:t>
            </a:r>
          </a:p>
        </p:txBody>
      </p:sp>
      <p:cxnSp>
        <p:nvCxnSpPr>
          <p:cNvPr id="9" name="Straight Arrow Connector 8"/>
          <p:cNvCxnSpPr>
            <a:stCxn id="7" idx="1"/>
          </p:cNvCxnSpPr>
          <p:nvPr/>
        </p:nvCxnSpPr>
        <p:spPr>
          <a:xfrm rot="10800000">
            <a:off x="4495800" y="4343400"/>
            <a:ext cx="2590800" cy="4572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map() </a:t>
            </a:r>
            <a:r>
              <a:rPr lang="en-US" dirty="0"/>
              <a:t>with </a:t>
            </a:r>
            <a:r>
              <a:rPr lang="en-US" b="1" dirty="0"/>
              <a:t>lambda</a:t>
            </a:r>
          </a:p>
        </p:txBody>
      </p:sp>
      <p:sp>
        <p:nvSpPr>
          <p:cNvPr id="3" name="Content Placeholder 2"/>
          <p:cNvSpPr>
            <a:spLocks noGrp="1"/>
          </p:cNvSpPr>
          <p:nvPr>
            <p:ph idx="1"/>
          </p:nvPr>
        </p:nvSpPr>
        <p:spPr>
          <a:xfrm>
            <a:off x="1981200" y="1447801"/>
            <a:ext cx="8229600" cy="1295399"/>
          </a:xfrm>
        </p:spPr>
        <p:txBody>
          <a:bodyPr>
            <a:normAutofit/>
          </a:bodyPr>
          <a:lstStyle/>
          <a:p>
            <a:r>
              <a:rPr lang="en-US" sz="2400" dirty="0"/>
              <a:t>By using lambda, we wouldn't have had to define and name the functions </a:t>
            </a:r>
            <a:r>
              <a:rPr lang="en-US" sz="2400" dirty="0" err="1"/>
              <a:t>fahrenheit</a:t>
            </a:r>
            <a:r>
              <a:rPr lang="en-US" sz="2400" dirty="0"/>
              <a:t>() and </a:t>
            </a:r>
            <a:r>
              <a:rPr lang="en-US" sz="2400" dirty="0" err="1"/>
              <a:t>celsius</a:t>
            </a:r>
            <a:r>
              <a:rPr lang="en-US" sz="2400" dirty="0"/>
              <a:t>() in previous example. You can see this in the following interactive session:</a:t>
            </a:r>
          </a:p>
        </p:txBody>
      </p:sp>
      <p:sp>
        <p:nvSpPr>
          <p:cNvPr id="4" name="TextBox 3"/>
          <p:cNvSpPr txBox="1"/>
          <p:nvPr/>
        </p:nvSpPr>
        <p:spPr>
          <a:xfrm>
            <a:off x="1981200" y="2667000"/>
            <a:ext cx="6934200" cy="193899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Celsius = [39.2, 36.5, 37.3, 37.8]</a:t>
            </a:r>
          </a:p>
          <a:p>
            <a:r>
              <a:rPr lang="en-US" sz="1200" dirty="0">
                <a:latin typeface="Courier New" pitchFamily="49" charset="0"/>
                <a:cs typeface="Courier New" pitchFamily="49" charset="0"/>
              </a:rPr>
              <a:t>&gt;&gt;&gt; Fahrenheit = map(lambda x: (float(9)/5)*x + 32, Celsius)</a:t>
            </a:r>
          </a:p>
          <a:p>
            <a:r>
              <a:rPr lang="en-US" sz="1200" dirty="0">
                <a:latin typeface="Courier New" pitchFamily="49" charset="0"/>
                <a:cs typeface="Courier New" pitchFamily="49" charset="0"/>
              </a:rPr>
              <a:t>&gt;&gt;&gt; print(Fahrenheit)</a:t>
            </a:r>
          </a:p>
          <a:p>
            <a:r>
              <a:rPr lang="en-US" sz="1200" dirty="0">
                <a:latin typeface="Courier New" pitchFamily="49" charset="0"/>
                <a:cs typeface="Courier New" pitchFamily="49" charset="0"/>
              </a:rPr>
              <a:t>&lt;map object at 0x0137D1D0&gt;</a:t>
            </a:r>
          </a:p>
          <a:p>
            <a:r>
              <a:rPr lang="en-US" sz="1200" dirty="0">
                <a:latin typeface="Courier New" pitchFamily="49" charset="0"/>
                <a:cs typeface="Courier New" pitchFamily="49" charset="0"/>
              </a:rPr>
              <a:t>&gt;&gt;&gt; Fahrenheit = list(map(lambda x: (float(9)/5)*x + 32, Celsius))</a:t>
            </a:r>
          </a:p>
          <a:p>
            <a:r>
              <a:rPr lang="en-US" sz="1200" dirty="0">
                <a:latin typeface="Courier New" pitchFamily="49" charset="0"/>
                <a:cs typeface="Courier New" pitchFamily="49" charset="0"/>
              </a:rPr>
              <a:t>&gt;&gt;&gt; Fahrenheit</a:t>
            </a:r>
          </a:p>
          <a:p>
            <a:r>
              <a:rPr lang="en-US" sz="1200" dirty="0">
                <a:latin typeface="Courier New" pitchFamily="49" charset="0"/>
                <a:cs typeface="Courier New" pitchFamily="49" charset="0"/>
              </a:rPr>
              <a:t>[102.56, 97.7, 99.14, 100.03999999999999]</a:t>
            </a:r>
          </a:p>
          <a:p>
            <a:r>
              <a:rPr lang="en-US" sz="1200" dirty="0">
                <a:latin typeface="Courier New" pitchFamily="49" charset="0"/>
                <a:cs typeface="Courier New" pitchFamily="49" charset="0"/>
              </a:rPr>
              <a:t>&gt;&gt;&gt; C = list(map(lambda x: (float(5)/9)*(x-32), Fahrenheit))</a:t>
            </a:r>
          </a:p>
          <a:p>
            <a:r>
              <a:rPr lang="en-US" sz="1200" dirty="0">
                <a:latin typeface="Courier New" pitchFamily="49" charset="0"/>
                <a:cs typeface="Courier New" pitchFamily="49" charset="0"/>
              </a:rPr>
              <a:t>&gt;&gt;&gt; C</a:t>
            </a:r>
          </a:p>
          <a:p>
            <a:r>
              <a:rPr lang="en-US" sz="1200" dirty="0">
                <a:latin typeface="Courier New" pitchFamily="49" charset="0"/>
                <a:cs typeface="Courier New" pitchFamily="49" charset="0"/>
              </a:rPr>
              <a:t>[39.2, 36.5, 37.300000000000004, 37.8]</a:t>
            </a:r>
            <a:endParaRPr lang="en-US" sz="1200" dirty="0">
              <a:solidFill>
                <a:schemeClr val="tx1"/>
              </a:solidFill>
              <a:latin typeface="Courier New" pitchFamily="49" charset="0"/>
              <a:cs typeface="Courier New" pitchFamily="49" charset="0"/>
            </a:endParaRPr>
          </a:p>
        </p:txBody>
      </p:sp>
      <p:sp>
        <p:nvSpPr>
          <p:cNvPr id="5" name="TextBox 4"/>
          <p:cNvSpPr txBox="1"/>
          <p:nvPr/>
        </p:nvSpPr>
        <p:spPr>
          <a:xfrm>
            <a:off x="4572000" y="4658142"/>
            <a:ext cx="5638800"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 = [1,2,3,4]</a:t>
            </a:r>
          </a:p>
          <a:p>
            <a:r>
              <a:rPr lang="en-US" sz="1200" dirty="0">
                <a:latin typeface="Courier New" pitchFamily="49" charset="0"/>
                <a:cs typeface="Courier New" pitchFamily="49" charset="0"/>
              </a:rPr>
              <a:t>&gt;&gt;&gt; b = [17,12,11,10]</a:t>
            </a:r>
          </a:p>
          <a:p>
            <a:r>
              <a:rPr lang="en-US" sz="1200" dirty="0">
                <a:latin typeface="Courier New" pitchFamily="49" charset="0"/>
                <a:cs typeface="Courier New" pitchFamily="49" charset="0"/>
              </a:rPr>
              <a:t>&gt;&gt;&gt; c = [-1,-4,5,9]</a:t>
            </a:r>
          </a:p>
          <a:p>
            <a:r>
              <a:rPr lang="en-US" sz="1200" dirty="0">
                <a:latin typeface="Courier New" pitchFamily="49" charset="0"/>
                <a:cs typeface="Courier New" pitchFamily="49" charset="0"/>
              </a:rPr>
              <a:t>&gt;&gt;&gt; map(lambda </a:t>
            </a:r>
            <a:r>
              <a:rPr lang="en-US" sz="1200" dirty="0" err="1">
                <a:latin typeface="Courier New" pitchFamily="49" charset="0"/>
                <a:cs typeface="Courier New" pitchFamily="49" charset="0"/>
              </a:rPr>
              <a:t>x,y:x+y</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&lt;map object at 0x0137DCD0&gt;</a:t>
            </a:r>
          </a:p>
          <a:p>
            <a:r>
              <a:rPr lang="en-US" sz="1200" dirty="0">
                <a:latin typeface="Courier New" pitchFamily="49" charset="0"/>
                <a:cs typeface="Courier New" pitchFamily="49" charset="0"/>
              </a:rPr>
              <a:t>&gt;&gt;&gt; list(map(lambda </a:t>
            </a:r>
            <a:r>
              <a:rPr lang="en-US" sz="1200" dirty="0" err="1">
                <a:latin typeface="Courier New" pitchFamily="49" charset="0"/>
                <a:cs typeface="Courier New" pitchFamily="49" charset="0"/>
              </a:rPr>
              <a:t>x,y:x+y</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[18, 14, 14, 14]</a:t>
            </a:r>
          </a:p>
          <a:p>
            <a:r>
              <a:rPr lang="en-US" sz="1200" dirty="0">
                <a:latin typeface="Courier New" pitchFamily="49" charset="0"/>
                <a:cs typeface="Courier New" pitchFamily="49" charset="0"/>
              </a:rPr>
              <a:t>&gt;&gt;&gt; list(map(lambda </a:t>
            </a:r>
            <a:r>
              <a:rPr lang="en-US" sz="1200" dirty="0" err="1">
                <a:latin typeface="Courier New" pitchFamily="49" charset="0"/>
                <a:cs typeface="Courier New" pitchFamily="49" charset="0"/>
              </a:rPr>
              <a:t>x,y,z:x+y+z</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[17, 10, 19, 23]</a:t>
            </a:r>
          </a:p>
          <a:p>
            <a:r>
              <a:rPr lang="en-US" sz="1200" dirty="0">
                <a:latin typeface="Courier New" pitchFamily="49" charset="0"/>
                <a:cs typeface="Courier New" pitchFamily="49" charset="0"/>
              </a:rPr>
              <a:t>&gt;&gt;&gt; list(map(lambda </a:t>
            </a:r>
            <a:r>
              <a:rPr lang="en-US" sz="1200" dirty="0" err="1">
                <a:latin typeface="Courier New" pitchFamily="49" charset="0"/>
                <a:cs typeface="Courier New" pitchFamily="49" charset="0"/>
              </a:rPr>
              <a:t>x,y,z:x+y</a:t>
            </a:r>
            <a:r>
              <a:rPr lang="en-US" sz="1200" dirty="0">
                <a:latin typeface="Courier New" pitchFamily="49" charset="0"/>
                <a:cs typeface="Courier New" pitchFamily="49" charset="0"/>
              </a:rPr>
              <a:t>-z,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[19, 18, 9, 5]</a:t>
            </a:r>
            <a:endParaRPr lang="en-US" sz="1200" dirty="0">
              <a:solidFill>
                <a:schemeClr val="tx1"/>
              </a:solidFill>
              <a:latin typeface="Courier New" pitchFamily="49" charset="0"/>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Filtering using </a:t>
            </a:r>
            <a:r>
              <a:rPr lang="en-US" b="1" dirty="0"/>
              <a:t>filter()</a:t>
            </a:r>
          </a:p>
        </p:txBody>
      </p:sp>
      <p:sp>
        <p:nvSpPr>
          <p:cNvPr id="3" name="Content Placeholder 2"/>
          <p:cNvSpPr>
            <a:spLocks noGrp="1"/>
          </p:cNvSpPr>
          <p:nvPr>
            <p:ph idx="1"/>
          </p:nvPr>
        </p:nvSpPr>
        <p:spPr>
          <a:xfrm>
            <a:off x="2057400" y="1447800"/>
            <a:ext cx="8229600" cy="3048000"/>
          </a:xfrm>
        </p:spPr>
        <p:txBody>
          <a:bodyPr>
            <a:normAutofit/>
          </a:bodyPr>
          <a:lstStyle/>
          <a:p>
            <a:r>
              <a:rPr lang="en-US" sz="2400" dirty="0"/>
              <a:t>The function </a:t>
            </a:r>
            <a:r>
              <a:rPr lang="en-US" sz="2400" b="1" dirty="0"/>
              <a:t>filter(function, list) </a:t>
            </a:r>
            <a:r>
              <a:rPr lang="en-US" sz="2400" dirty="0"/>
              <a:t>offers an elegant way to filter out all the elements of a list, for which the function </a:t>
            </a:r>
            <a:r>
              <a:rPr lang="en-US" sz="2400" i="1" dirty="0" err="1"/>
              <a:t>function</a:t>
            </a:r>
            <a:r>
              <a:rPr lang="en-US" sz="2400" dirty="0"/>
              <a:t> returns True. </a:t>
            </a:r>
          </a:p>
          <a:p>
            <a:r>
              <a:rPr lang="en-US" sz="2400" dirty="0"/>
              <a:t>The function filter() needs a function as its first argument. </a:t>
            </a:r>
          </a:p>
          <a:p>
            <a:pPr lvl="1"/>
            <a:r>
              <a:rPr lang="en-US" sz="2000" dirty="0"/>
              <a:t>f returns a Boolean value, i.e. either True or False</a:t>
            </a:r>
          </a:p>
          <a:p>
            <a:pPr lvl="1"/>
            <a:r>
              <a:rPr lang="en-US" sz="2000" dirty="0"/>
              <a:t>This function will be applied to every element of the list</a:t>
            </a:r>
          </a:p>
          <a:p>
            <a:pPr lvl="1"/>
            <a:r>
              <a:rPr lang="en-US" sz="2000" dirty="0"/>
              <a:t>Only if f returns True will the element of the list be included in the result list. </a:t>
            </a:r>
          </a:p>
        </p:txBody>
      </p:sp>
      <p:sp>
        <p:nvSpPr>
          <p:cNvPr id="4" name="TextBox 3"/>
          <p:cNvSpPr txBox="1"/>
          <p:nvPr/>
        </p:nvSpPr>
        <p:spPr>
          <a:xfrm>
            <a:off x="4648200" y="4495801"/>
            <a:ext cx="5638800" cy="138499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fib = [0,1,1,2,3,5,8,13,21,34,55]</a:t>
            </a:r>
          </a:p>
          <a:p>
            <a:r>
              <a:rPr lang="en-US" sz="1200" dirty="0">
                <a:latin typeface="Courier New" pitchFamily="49" charset="0"/>
                <a:cs typeface="Courier New" pitchFamily="49" charset="0"/>
              </a:rPr>
              <a:t>&gt;&gt;&gt; result = filter(lambda x: x % 2, fib)</a:t>
            </a:r>
          </a:p>
          <a:p>
            <a:r>
              <a:rPr lang="en-US" sz="1200" dirty="0">
                <a:latin typeface="Courier New" pitchFamily="49" charset="0"/>
                <a:cs typeface="Courier New" pitchFamily="49" charset="0"/>
              </a:rPr>
              <a:t>&gt;&gt;&gt; print(result)</a:t>
            </a:r>
          </a:p>
          <a:p>
            <a:r>
              <a:rPr lang="en-US" sz="1200" dirty="0">
                <a:latin typeface="Courier New" pitchFamily="49" charset="0"/>
                <a:cs typeface="Courier New" pitchFamily="49" charset="0"/>
              </a:rPr>
              <a:t>&lt;filter object at 0x0137DEB0&gt;</a:t>
            </a:r>
          </a:p>
          <a:p>
            <a:r>
              <a:rPr lang="en-US" sz="1200" dirty="0">
                <a:latin typeface="Courier New" pitchFamily="49" charset="0"/>
                <a:cs typeface="Courier New" pitchFamily="49" charset="0"/>
              </a:rPr>
              <a:t>&gt;&gt;&gt; result = list(filter(lambda x: x % 2, fib))</a:t>
            </a:r>
          </a:p>
          <a:p>
            <a:r>
              <a:rPr lang="en-US" sz="1200" dirty="0">
                <a:latin typeface="Courier New" pitchFamily="49" charset="0"/>
                <a:cs typeface="Courier New" pitchFamily="49" charset="0"/>
              </a:rPr>
              <a:t>&gt;&gt;&gt; result</a:t>
            </a:r>
          </a:p>
          <a:p>
            <a:r>
              <a:rPr lang="en-US" sz="1200" dirty="0">
                <a:latin typeface="Courier New" pitchFamily="49" charset="0"/>
                <a:cs typeface="Courier New" pitchFamily="49" charset="0"/>
              </a:rPr>
              <a:t>[1, 1, 3, 5, 13, 21, 55]</a:t>
            </a:r>
            <a:endParaRPr lang="en-US" sz="1200" dirty="0">
              <a:solidFill>
                <a:schemeClr val="tx1"/>
              </a:solidFill>
              <a:latin typeface="Courier New" pitchFamily="49" charset="0"/>
              <a:cs typeface="Courier New" pitchFamily="49" charset="0"/>
            </a:endParaRPr>
          </a:p>
        </p:txBody>
      </p:sp>
      <p:sp>
        <p:nvSpPr>
          <p:cNvPr id="5" name="Rounded Rectangle 4"/>
          <p:cNvSpPr/>
          <p:nvPr/>
        </p:nvSpPr>
        <p:spPr>
          <a:xfrm>
            <a:off x="6019800" y="6096000"/>
            <a:ext cx="4267200" cy="304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What are you trying to do here?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Reducing a List Using </a:t>
            </a:r>
            <a:r>
              <a:rPr lang="en-US" b="1" dirty="0"/>
              <a:t>reduce()</a:t>
            </a:r>
          </a:p>
        </p:txBody>
      </p:sp>
      <p:sp>
        <p:nvSpPr>
          <p:cNvPr id="3" name="Content Placeholder 2"/>
          <p:cNvSpPr>
            <a:spLocks noGrp="1"/>
          </p:cNvSpPr>
          <p:nvPr>
            <p:ph idx="1"/>
          </p:nvPr>
        </p:nvSpPr>
        <p:spPr/>
        <p:txBody>
          <a:bodyPr>
            <a:normAutofit/>
          </a:bodyPr>
          <a:lstStyle/>
          <a:p>
            <a:r>
              <a:rPr lang="en-US" sz="2600" dirty="0"/>
              <a:t>The function </a:t>
            </a:r>
            <a:r>
              <a:rPr lang="en-US" sz="2600" b="1" dirty="0"/>
              <a:t>reduce(</a:t>
            </a:r>
            <a:r>
              <a:rPr lang="en-US" sz="2600" b="1" dirty="0" err="1"/>
              <a:t>func</a:t>
            </a:r>
            <a:r>
              <a:rPr lang="en-US" sz="2600" b="1" dirty="0"/>
              <a:t>, </a:t>
            </a:r>
            <a:r>
              <a:rPr lang="en-US" sz="2600" b="1" dirty="0" err="1"/>
              <a:t>seq</a:t>
            </a:r>
            <a:r>
              <a:rPr lang="en-US" sz="2600" b="1" dirty="0"/>
              <a:t>) </a:t>
            </a:r>
            <a:r>
              <a:rPr lang="en-US" sz="2600" dirty="0"/>
              <a:t>continually applies the function </a:t>
            </a:r>
            <a:r>
              <a:rPr lang="en-US" sz="2600" dirty="0" err="1"/>
              <a:t>func</a:t>
            </a:r>
            <a:r>
              <a:rPr lang="en-US" sz="2600" dirty="0"/>
              <a:t>() to the sequence seq. It returns a single value. </a:t>
            </a:r>
          </a:p>
          <a:p>
            <a:r>
              <a:rPr lang="en-US" sz="2600" dirty="0"/>
              <a:t>If </a:t>
            </a:r>
            <a:r>
              <a:rPr lang="en-US" sz="2600" dirty="0" err="1"/>
              <a:t>seq</a:t>
            </a:r>
            <a:r>
              <a:rPr lang="en-US" sz="2600" dirty="0"/>
              <a:t> = [ s</a:t>
            </a:r>
            <a:r>
              <a:rPr lang="en-US" sz="2600" baseline="-25000" dirty="0"/>
              <a:t>1</a:t>
            </a:r>
            <a:r>
              <a:rPr lang="en-US" sz="2600" dirty="0"/>
              <a:t>, s</a:t>
            </a:r>
            <a:r>
              <a:rPr lang="en-US" sz="2600" baseline="-25000" dirty="0"/>
              <a:t>2</a:t>
            </a:r>
            <a:r>
              <a:rPr lang="en-US" sz="2600" dirty="0"/>
              <a:t>, s</a:t>
            </a:r>
            <a:r>
              <a:rPr lang="en-US" sz="2600" baseline="-25000" dirty="0"/>
              <a:t>3</a:t>
            </a:r>
            <a:r>
              <a:rPr lang="en-US" sz="2600" dirty="0"/>
              <a:t>, ... , </a:t>
            </a:r>
            <a:r>
              <a:rPr lang="en-US" sz="2600" dirty="0" err="1"/>
              <a:t>s</a:t>
            </a:r>
            <a:r>
              <a:rPr lang="en-US" sz="2600" baseline="-25000" dirty="0" err="1"/>
              <a:t>n</a:t>
            </a:r>
            <a:r>
              <a:rPr lang="en-US" sz="2600" dirty="0"/>
              <a:t> ], calling reduce(</a:t>
            </a:r>
            <a:r>
              <a:rPr lang="en-US" sz="2600" dirty="0" err="1"/>
              <a:t>func</a:t>
            </a:r>
            <a:r>
              <a:rPr lang="en-US" sz="2600" dirty="0"/>
              <a:t>, </a:t>
            </a:r>
            <a:r>
              <a:rPr lang="en-US" sz="2600" dirty="0" err="1"/>
              <a:t>seq</a:t>
            </a:r>
            <a:r>
              <a:rPr lang="en-US" sz="2600" dirty="0"/>
              <a:t>) works like this:</a:t>
            </a:r>
          </a:p>
          <a:p>
            <a:pPr lvl="1"/>
            <a:r>
              <a:rPr lang="en-US" sz="2200" dirty="0"/>
              <a:t>At first the first two elements of </a:t>
            </a:r>
            <a:r>
              <a:rPr lang="en-US" sz="2200" dirty="0" err="1"/>
              <a:t>seq</a:t>
            </a:r>
            <a:r>
              <a:rPr lang="en-US" sz="2200" dirty="0"/>
              <a:t> will be applied to </a:t>
            </a:r>
            <a:r>
              <a:rPr lang="en-US" sz="2200" dirty="0" err="1"/>
              <a:t>func</a:t>
            </a:r>
            <a:r>
              <a:rPr lang="en-US" sz="2200" dirty="0"/>
              <a:t>, i.e. </a:t>
            </a:r>
            <a:r>
              <a:rPr lang="en-US" sz="2200" dirty="0" err="1"/>
              <a:t>func</a:t>
            </a:r>
            <a:r>
              <a:rPr lang="en-US" sz="2200" dirty="0"/>
              <a:t>(s</a:t>
            </a:r>
            <a:r>
              <a:rPr lang="en-US" sz="2200" baseline="-25000" dirty="0"/>
              <a:t>1</a:t>
            </a:r>
            <a:r>
              <a:rPr lang="en-US" sz="2200" dirty="0"/>
              <a:t>,s</a:t>
            </a:r>
            <a:r>
              <a:rPr lang="en-US" sz="2200" baseline="-25000" dirty="0"/>
              <a:t>2</a:t>
            </a:r>
            <a:r>
              <a:rPr lang="en-US" sz="2200" dirty="0"/>
              <a:t>) </a:t>
            </a:r>
          </a:p>
          <a:p>
            <a:pPr lvl="1"/>
            <a:r>
              <a:rPr lang="en-US" sz="2200" dirty="0"/>
              <a:t>The list on which reduce() works looks now like this: </a:t>
            </a:r>
          </a:p>
          <a:p>
            <a:pPr lvl="1">
              <a:buNone/>
            </a:pPr>
            <a:r>
              <a:rPr lang="en-US" sz="2200" dirty="0"/>
              <a:t>	[ </a:t>
            </a:r>
            <a:r>
              <a:rPr lang="en-US" sz="2200" dirty="0" err="1"/>
              <a:t>func</a:t>
            </a:r>
            <a:r>
              <a:rPr lang="en-US" sz="2200" dirty="0"/>
              <a:t>(s</a:t>
            </a:r>
            <a:r>
              <a:rPr lang="en-US" sz="2200" baseline="-25000" dirty="0"/>
              <a:t>1</a:t>
            </a:r>
            <a:r>
              <a:rPr lang="en-US" sz="2200" dirty="0"/>
              <a:t>, s</a:t>
            </a:r>
            <a:r>
              <a:rPr lang="en-US" sz="2200" baseline="-25000" dirty="0"/>
              <a:t>2</a:t>
            </a:r>
            <a:r>
              <a:rPr lang="en-US" sz="2200" dirty="0"/>
              <a:t>), s</a:t>
            </a:r>
            <a:r>
              <a:rPr lang="en-US" sz="2200" baseline="-25000" dirty="0"/>
              <a:t>3</a:t>
            </a:r>
            <a:r>
              <a:rPr lang="en-US" sz="2200" dirty="0"/>
              <a:t>, ... , </a:t>
            </a:r>
            <a:r>
              <a:rPr lang="en-US" sz="2200" dirty="0" err="1"/>
              <a:t>s</a:t>
            </a:r>
            <a:r>
              <a:rPr lang="en-US" sz="2200" baseline="-25000" dirty="0" err="1"/>
              <a:t>n</a:t>
            </a:r>
            <a:r>
              <a:rPr lang="en-US" sz="2200" dirty="0"/>
              <a:t> ] </a:t>
            </a:r>
          </a:p>
          <a:p>
            <a:pPr lvl="1"/>
            <a:r>
              <a:rPr lang="en-US" sz="2200" dirty="0"/>
              <a:t>In the next step </a:t>
            </a:r>
            <a:r>
              <a:rPr lang="en-US" sz="2200" dirty="0" err="1"/>
              <a:t>func</a:t>
            </a:r>
            <a:r>
              <a:rPr lang="en-US" sz="2200" dirty="0"/>
              <a:t> will be applied on the previous result and the third element of the list, i.e. </a:t>
            </a:r>
            <a:r>
              <a:rPr lang="en-US" sz="2200" dirty="0" err="1"/>
              <a:t>func</a:t>
            </a:r>
            <a:r>
              <a:rPr lang="en-US" sz="2200" dirty="0"/>
              <a:t>(</a:t>
            </a:r>
            <a:r>
              <a:rPr lang="en-US" sz="2200" dirty="0" err="1"/>
              <a:t>func</a:t>
            </a:r>
            <a:r>
              <a:rPr lang="en-US" sz="2200" dirty="0"/>
              <a:t>(s</a:t>
            </a:r>
            <a:r>
              <a:rPr lang="en-US" sz="2200" baseline="-25000" dirty="0"/>
              <a:t>1</a:t>
            </a:r>
            <a:r>
              <a:rPr lang="en-US" sz="2200" dirty="0"/>
              <a:t>, s</a:t>
            </a:r>
            <a:r>
              <a:rPr lang="en-US" sz="2200" baseline="-25000" dirty="0"/>
              <a:t>2</a:t>
            </a:r>
            <a:r>
              <a:rPr lang="en-US" sz="2200" dirty="0"/>
              <a:t>),s</a:t>
            </a:r>
            <a:r>
              <a:rPr lang="en-US" sz="2200" baseline="-25000" dirty="0"/>
              <a:t>3</a:t>
            </a:r>
            <a:r>
              <a:rPr lang="en-US" sz="2200" dirty="0"/>
              <a:t>)</a:t>
            </a:r>
            <a:br>
              <a:rPr lang="en-US" sz="2200" dirty="0"/>
            </a:br>
            <a:r>
              <a:rPr lang="en-US" sz="2200" dirty="0"/>
              <a:t>The list looks like this now: [ </a:t>
            </a:r>
            <a:r>
              <a:rPr lang="en-US" sz="2200" dirty="0" err="1"/>
              <a:t>func</a:t>
            </a:r>
            <a:r>
              <a:rPr lang="en-US" sz="2200" dirty="0"/>
              <a:t>(</a:t>
            </a:r>
            <a:r>
              <a:rPr lang="en-US" sz="2200" dirty="0" err="1"/>
              <a:t>func</a:t>
            </a:r>
            <a:r>
              <a:rPr lang="en-US" sz="2200" dirty="0"/>
              <a:t>(s</a:t>
            </a:r>
            <a:r>
              <a:rPr lang="en-US" sz="2200" baseline="-25000" dirty="0"/>
              <a:t>1</a:t>
            </a:r>
            <a:r>
              <a:rPr lang="en-US" sz="2200" dirty="0"/>
              <a:t>, s</a:t>
            </a:r>
            <a:r>
              <a:rPr lang="en-US" sz="2200" baseline="-25000" dirty="0"/>
              <a:t>2</a:t>
            </a:r>
            <a:r>
              <a:rPr lang="en-US" sz="2200" dirty="0"/>
              <a:t>),s</a:t>
            </a:r>
            <a:r>
              <a:rPr lang="en-US" sz="2200" baseline="-25000" dirty="0"/>
              <a:t>3</a:t>
            </a:r>
            <a:r>
              <a:rPr lang="en-US" sz="2200" dirty="0"/>
              <a:t>), ... , </a:t>
            </a:r>
            <a:r>
              <a:rPr lang="en-US" sz="2200" dirty="0" err="1"/>
              <a:t>s</a:t>
            </a:r>
            <a:r>
              <a:rPr lang="en-US" sz="2200" baseline="-25000" dirty="0" err="1"/>
              <a:t>n</a:t>
            </a:r>
            <a:r>
              <a:rPr lang="en-US" sz="2200" dirty="0"/>
              <a:t> ]</a:t>
            </a:r>
          </a:p>
          <a:p>
            <a:pPr lvl="1"/>
            <a:r>
              <a:rPr lang="en-US" sz="2200" dirty="0"/>
              <a:t>Continue like this until just one element is left and return this element as the result of reduce()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Reducing a List Using </a:t>
            </a:r>
            <a:r>
              <a:rPr lang="en-US" b="1" dirty="0"/>
              <a:t>reduce()</a:t>
            </a:r>
          </a:p>
        </p:txBody>
      </p:sp>
      <p:sp>
        <p:nvSpPr>
          <p:cNvPr id="5" name="TextBox 4"/>
          <p:cNvSpPr txBox="1"/>
          <p:nvPr/>
        </p:nvSpPr>
        <p:spPr>
          <a:xfrm>
            <a:off x="2057400" y="1447800"/>
            <a:ext cx="8077200" cy="193899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b="1" u="sng" dirty="0">
                <a:latin typeface="Courier New" pitchFamily="49" charset="0"/>
                <a:cs typeface="Courier New" pitchFamily="49" charset="0"/>
              </a:rPr>
              <a:t>Python 3.1.1 </a:t>
            </a:r>
            <a:r>
              <a:rPr lang="en-US" sz="1200" dirty="0">
                <a:latin typeface="Courier New" pitchFamily="49" charset="0"/>
                <a:cs typeface="Courier New" pitchFamily="49" charset="0"/>
              </a:rPr>
              <a:t>(r311:74483, Aug 17 2009, 17:02:12) [MSC v.1500 32 bit (Intel)] on win32</a:t>
            </a:r>
          </a:p>
          <a:p>
            <a:r>
              <a:rPr lang="en-US" sz="1200" dirty="0">
                <a:latin typeface="Courier New" pitchFamily="49" charset="0"/>
                <a:cs typeface="Courier New" pitchFamily="49" charset="0"/>
              </a:rPr>
              <a:t>Type "copyright", "credits" or "license()" for more information.</a:t>
            </a:r>
          </a:p>
          <a:p>
            <a:r>
              <a:rPr lang="en-US" sz="1200" dirty="0">
                <a:latin typeface="Courier New" pitchFamily="49" charset="0"/>
                <a:cs typeface="Courier New" pitchFamily="49" charset="0"/>
              </a:rPr>
              <a:t>&gt;&gt;&gt; reduce(lambda </a:t>
            </a:r>
            <a:r>
              <a:rPr lang="en-US" sz="1200" dirty="0" err="1">
                <a:latin typeface="Courier New" pitchFamily="49" charset="0"/>
                <a:cs typeface="Courier New" pitchFamily="49" charset="0"/>
              </a:rPr>
              <a:t>x,y</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x+y</a:t>
            </a:r>
            <a:r>
              <a:rPr lang="en-US" sz="1200" dirty="0">
                <a:latin typeface="Courier New" pitchFamily="49" charset="0"/>
                <a:cs typeface="Courier New" pitchFamily="49" charset="0"/>
              </a:rPr>
              <a:t>, [47,11,42,13])</a:t>
            </a:r>
          </a:p>
          <a:p>
            <a:r>
              <a:rPr lang="en-US" sz="1200" dirty="0" err="1">
                <a:latin typeface="Courier New" pitchFamily="49" charset="0"/>
                <a:cs typeface="Courier New" pitchFamily="49" charset="0"/>
              </a:rPr>
              <a:t>Traceback</a:t>
            </a:r>
            <a:r>
              <a:rPr lang="en-US" sz="1200" dirty="0">
                <a:latin typeface="Courier New" pitchFamily="49" charset="0"/>
                <a:cs typeface="Courier New" pitchFamily="49" charset="0"/>
              </a:rPr>
              <a:t> (most recent call last):</a:t>
            </a:r>
          </a:p>
          <a:p>
            <a:r>
              <a:rPr lang="en-US" sz="1200" dirty="0">
                <a:latin typeface="Courier New" pitchFamily="49" charset="0"/>
                <a:cs typeface="Courier New" pitchFamily="49" charset="0"/>
              </a:rPr>
              <a:t>  File "&lt;pyshell#22&gt;", line 1, in &lt;module&gt;</a:t>
            </a:r>
          </a:p>
          <a:p>
            <a:r>
              <a:rPr lang="en-US" sz="1200" dirty="0">
                <a:latin typeface="Courier New" pitchFamily="49" charset="0"/>
                <a:cs typeface="Courier New" pitchFamily="49" charset="0"/>
              </a:rPr>
              <a:t>    reduce(lambda </a:t>
            </a:r>
            <a:r>
              <a:rPr lang="en-US" sz="1200" dirty="0" err="1">
                <a:latin typeface="Courier New" pitchFamily="49" charset="0"/>
                <a:cs typeface="Courier New" pitchFamily="49" charset="0"/>
              </a:rPr>
              <a:t>x,y</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x+y</a:t>
            </a:r>
            <a:r>
              <a:rPr lang="en-US" sz="1200" dirty="0">
                <a:latin typeface="Courier New" pitchFamily="49" charset="0"/>
                <a:cs typeface="Courier New" pitchFamily="49" charset="0"/>
              </a:rPr>
              <a:t>, [47,11,42,13])</a:t>
            </a:r>
          </a:p>
          <a:p>
            <a:r>
              <a:rPr lang="en-US" sz="1200" dirty="0" err="1">
                <a:latin typeface="Courier New" pitchFamily="49" charset="0"/>
                <a:cs typeface="Courier New" pitchFamily="49" charset="0"/>
              </a:rPr>
              <a:t>NameError</a:t>
            </a:r>
            <a:r>
              <a:rPr lang="en-US" sz="1200" dirty="0">
                <a:latin typeface="Courier New" pitchFamily="49" charset="0"/>
                <a:cs typeface="Courier New" pitchFamily="49" charset="0"/>
              </a:rPr>
              <a:t>: name 'reduce' is not defined</a:t>
            </a:r>
          </a:p>
          <a:p>
            <a:r>
              <a:rPr lang="en-US" sz="1200" dirty="0">
                <a:latin typeface="Courier New" pitchFamily="49" charset="0"/>
                <a:cs typeface="Courier New" pitchFamily="49" charset="0"/>
              </a:rPr>
              <a:t>&gt;&gt;&gt; from </a:t>
            </a:r>
            <a:r>
              <a:rPr lang="en-US" sz="1200" dirty="0" err="1">
                <a:latin typeface="Courier New" pitchFamily="49" charset="0"/>
                <a:cs typeface="Courier New" pitchFamily="49" charset="0"/>
              </a:rPr>
              <a:t>functools</a:t>
            </a:r>
            <a:r>
              <a:rPr lang="en-US" sz="1200" dirty="0">
                <a:latin typeface="Courier New" pitchFamily="49" charset="0"/>
                <a:cs typeface="Courier New" pitchFamily="49" charset="0"/>
              </a:rPr>
              <a:t> import reduce</a:t>
            </a:r>
          </a:p>
          <a:p>
            <a:r>
              <a:rPr lang="en-US" sz="1200" dirty="0">
                <a:latin typeface="Courier New" pitchFamily="49" charset="0"/>
                <a:cs typeface="Courier New" pitchFamily="49" charset="0"/>
              </a:rPr>
              <a:t>&gt;&gt;&gt; reduce(lambda </a:t>
            </a:r>
            <a:r>
              <a:rPr lang="en-US" sz="1200" dirty="0" err="1">
                <a:latin typeface="Courier New" pitchFamily="49" charset="0"/>
                <a:cs typeface="Courier New" pitchFamily="49" charset="0"/>
              </a:rPr>
              <a:t>x,y</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x+y</a:t>
            </a:r>
            <a:r>
              <a:rPr lang="en-US" sz="1200" dirty="0">
                <a:latin typeface="Courier New" pitchFamily="49" charset="0"/>
                <a:cs typeface="Courier New" pitchFamily="49" charset="0"/>
              </a:rPr>
              <a:t>, [47,11,42,13])</a:t>
            </a:r>
          </a:p>
          <a:p>
            <a:r>
              <a:rPr lang="en-US" sz="1200" dirty="0">
                <a:latin typeface="Courier New" pitchFamily="49" charset="0"/>
                <a:cs typeface="Courier New" pitchFamily="49" charset="0"/>
              </a:rPr>
              <a:t>113</a:t>
            </a:r>
            <a:endParaRPr lang="en-US" sz="1200" dirty="0">
              <a:solidFill>
                <a:schemeClr val="tx1"/>
              </a:solidFill>
              <a:latin typeface="Courier New" pitchFamily="49" charset="0"/>
              <a:cs typeface="Courier New" pitchFamily="49" charset="0"/>
            </a:endParaRPr>
          </a:p>
        </p:txBody>
      </p:sp>
      <p:sp>
        <p:nvSpPr>
          <p:cNvPr id="6" name="Rounded Rectangle 5"/>
          <p:cNvSpPr/>
          <p:nvPr/>
        </p:nvSpPr>
        <p:spPr>
          <a:xfrm>
            <a:off x="7010400" y="3733800"/>
            <a:ext cx="3124200" cy="304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Python 3.x behavior</a:t>
            </a:r>
          </a:p>
        </p:txBody>
      </p:sp>
      <p:cxnSp>
        <p:nvCxnSpPr>
          <p:cNvPr id="8" name="Straight Arrow Connector 7"/>
          <p:cNvCxnSpPr>
            <a:stCxn id="6" idx="0"/>
          </p:cNvCxnSpPr>
          <p:nvPr/>
        </p:nvCxnSpPr>
        <p:spPr>
          <a:xfrm rot="16200000" flipV="1">
            <a:off x="6724650" y="1885950"/>
            <a:ext cx="1371600" cy="23241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9" name="Rounded Rectangle 8"/>
          <p:cNvSpPr/>
          <p:nvPr/>
        </p:nvSpPr>
        <p:spPr>
          <a:xfrm>
            <a:off x="5486400" y="5334000"/>
            <a:ext cx="48768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sz="1600" dirty="0"/>
              <a:t>For difference between Python 2.x and 3x can be found </a:t>
            </a:r>
          </a:p>
          <a:p>
            <a:pPr algn="r"/>
            <a:r>
              <a:rPr lang="en-US" sz="1600" dirty="0"/>
              <a:t>in the </a:t>
            </a:r>
            <a:r>
              <a:rPr lang="fi-FI" sz="1600" i="1" dirty="0"/>
              <a:t>’</a:t>
            </a:r>
            <a:r>
              <a:rPr lang="fi-FI" sz="1600" b="1" i="1" u="sng" dirty="0"/>
              <a:t>Python 2 vs Python 3.pdf </a:t>
            </a:r>
            <a:r>
              <a:rPr lang="fi-FI" sz="1600" i="1" dirty="0"/>
              <a:t>’ </a:t>
            </a:r>
            <a:r>
              <a:rPr lang="fi-FI" sz="1600" dirty="0"/>
              <a:t>shared with you</a:t>
            </a:r>
            <a:endParaRPr lang="en-US" sz="1600" dirty="0"/>
          </a:p>
        </p:txBody>
      </p:sp>
      <p:sp>
        <p:nvSpPr>
          <p:cNvPr id="10" name="TextBox 9"/>
          <p:cNvSpPr txBox="1"/>
          <p:nvPr/>
        </p:nvSpPr>
        <p:spPr>
          <a:xfrm>
            <a:off x="2362200" y="3657600"/>
            <a:ext cx="457200"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a:t>47</a:t>
            </a:r>
          </a:p>
        </p:txBody>
      </p:sp>
      <p:sp>
        <p:nvSpPr>
          <p:cNvPr id="11" name="TextBox 10"/>
          <p:cNvSpPr txBox="1"/>
          <p:nvPr/>
        </p:nvSpPr>
        <p:spPr>
          <a:xfrm>
            <a:off x="3124200" y="3657600"/>
            <a:ext cx="457200"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a:t>11</a:t>
            </a:r>
          </a:p>
        </p:txBody>
      </p:sp>
      <p:sp>
        <p:nvSpPr>
          <p:cNvPr id="12" name="TextBox 11"/>
          <p:cNvSpPr txBox="1"/>
          <p:nvPr/>
        </p:nvSpPr>
        <p:spPr>
          <a:xfrm>
            <a:off x="3886200" y="3657600"/>
            <a:ext cx="457200"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a:t>42</a:t>
            </a:r>
          </a:p>
        </p:txBody>
      </p:sp>
      <p:sp>
        <p:nvSpPr>
          <p:cNvPr id="13" name="TextBox 12"/>
          <p:cNvSpPr txBox="1"/>
          <p:nvPr/>
        </p:nvSpPr>
        <p:spPr>
          <a:xfrm>
            <a:off x="4648200" y="3657600"/>
            <a:ext cx="457200"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a:t>13</a:t>
            </a:r>
          </a:p>
        </p:txBody>
      </p:sp>
      <p:sp>
        <p:nvSpPr>
          <p:cNvPr id="14" name="TextBox 13"/>
          <p:cNvSpPr txBox="1"/>
          <p:nvPr/>
        </p:nvSpPr>
        <p:spPr>
          <a:xfrm>
            <a:off x="2743200" y="4419600"/>
            <a:ext cx="457200"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a:t>58</a:t>
            </a:r>
          </a:p>
        </p:txBody>
      </p:sp>
      <p:sp>
        <p:nvSpPr>
          <p:cNvPr id="15" name="TextBox 14"/>
          <p:cNvSpPr txBox="1"/>
          <p:nvPr/>
        </p:nvSpPr>
        <p:spPr>
          <a:xfrm>
            <a:off x="3200400" y="5257800"/>
            <a:ext cx="533400"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a:t>100</a:t>
            </a:r>
          </a:p>
        </p:txBody>
      </p:sp>
      <p:sp>
        <p:nvSpPr>
          <p:cNvPr id="16" name="TextBox 15"/>
          <p:cNvSpPr txBox="1"/>
          <p:nvPr/>
        </p:nvSpPr>
        <p:spPr>
          <a:xfrm>
            <a:off x="3733800" y="6096000"/>
            <a:ext cx="533400"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a:t>113</a:t>
            </a:r>
          </a:p>
        </p:txBody>
      </p:sp>
      <p:cxnSp>
        <p:nvCxnSpPr>
          <p:cNvPr id="18" name="Straight Arrow Connector 17"/>
          <p:cNvCxnSpPr>
            <a:stCxn id="10" idx="2"/>
            <a:endCxn id="14" idx="0"/>
          </p:cNvCxnSpPr>
          <p:nvPr/>
        </p:nvCxnSpPr>
        <p:spPr>
          <a:xfrm rot="16200000" flipH="1">
            <a:off x="2569577" y="4017377"/>
            <a:ext cx="423446" cy="3810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0" name="Straight Arrow Connector 19"/>
          <p:cNvCxnSpPr>
            <a:stCxn id="11" idx="2"/>
            <a:endCxn id="14" idx="0"/>
          </p:cNvCxnSpPr>
          <p:nvPr/>
        </p:nvCxnSpPr>
        <p:spPr>
          <a:xfrm rot="5400000">
            <a:off x="2950577" y="4017377"/>
            <a:ext cx="423446" cy="3810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2" name="Straight Arrow Connector 21"/>
          <p:cNvCxnSpPr>
            <a:stCxn id="14" idx="2"/>
            <a:endCxn id="15" idx="0"/>
          </p:cNvCxnSpPr>
          <p:nvPr/>
        </p:nvCxnSpPr>
        <p:spPr>
          <a:xfrm rot="16200000" flipH="1">
            <a:off x="2969627" y="4760327"/>
            <a:ext cx="499646" cy="4953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4" name="Straight Arrow Connector 23"/>
          <p:cNvCxnSpPr>
            <a:stCxn id="12" idx="2"/>
            <a:endCxn id="15" idx="0"/>
          </p:cNvCxnSpPr>
          <p:nvPr/>
        </p:nvCxnSpPr>
        <p:spPr>
          <a:xfrm rot="5400000">
            <a:off x="3160127" y="4303127"/>
            <a:ext cx="1261646" cy="6477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6" name="Straight Arrow Connector 25"/>
          <p:cNvCxnSpPr>
            <a:stCxn id="15" idx="2"/>
            <a:endCxn id="16" idx="0"/>
          </p:cNvCxnSpPr>
          <p:nvPr/>
        </p:nvCxnSpPr>
        <p:spPr>
          <a:xfrm rot="16200000" flipH="1">
            <a:off x="3483977" y="5579477"/>
            <a:ext cx="499646" cy="5334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8" name="Straight Arrow Connector 27"/>
          <p:cNvCxnSpPr>
            <a:stCxn id="13" idx="2"/>
            <a:endCxn id="16" idx="0"/>
          </p:cNvCxnSpPr>
          <p:nvPr/>
        </p:nvCxnSpPr>
        <p:spPr>
          <a:xfrm rot="5400000">
            <a:off x="3388727" y="4607927"/>
            <a:ext cx="2099846" cy="8763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Another Example using </a:t>
            </a:r>
            <a:r>
              <a:rPr lang="en-US" b="1" dirty="0"/>
              <a:t>reduce()</a:t>
            </a:r>
          </a:p>
        </p:txBody>
      </p:sp>
      <p:sp>
        <p:nvSpPr>
          <p:cNvPr id="3" name="TextBox 2"/>
          <p:cNvSpPr txBox="1"/>
          <p:nvPr/>
        </p:nvSpPr>
        <p:spPr>
          <a:xfrm>
            <a:off x="2057400" y="2057401"/>
            <a:ext cx="80772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f = lambda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 if (a &gt; b) else b</a:t>
            </a:r>
          </a:p>
          <a:p>
            <a:r>
              <a:rPr lang="en-US" sz="1200" dirty="0">
                <a:latin typeface="Courier New" pitchFamily="49" charset="0"/>
                <a:cs typeface="Courier New" pitchFamily="49" charset="0"/>
              </a:rPr>
              <a:t>&gt;&gt;&gt; reduce(f, [47,11,42,102,13])</a:t>
            </a:r>
          </a:p>
          <a:p>
            <a:r>
              <a:rPr lang="en-US" sz="1200" dirty="0">
                <a:latin typeface="Courier New" pitchFamily="49" charset="0"/>
                <a:cs typeface="Courier New" pitchFamily="49" charset="0"/>
              </a:rPr>
              <a:t>102</a:t>
            </a:r>
          </a:p>
          <a:p>
            <a:r>
              <a:rPr lang="en-US" sz="1200" dirty="0">
                <a:latin typeface="Courier New" pitchFamily="49" charset="0"/>
                <a:cs typeface="Courier New" pitchFamily="49" charset="0"/>
              </a:rPr>
              <a:t>&gt;&gt;&gt; reduce(lambda x, y: </a:t>
            </a:r>
            <a:r>
              <a:rPr lang="en-US" sz="1200" dirty="0" err="1">
                <a:latin typeface="Courier New" pitchFamily="49" charset="0"/>
                <a:cs typeface="Courier New" pitchFamily="49" charset="0"/>
              </a:rPr>
              <a:t>x+y</a:t>
            </a:r>
            <a:r>
              <a:rPr lang="en-US" sz="1200" dirty="0">
                <a:latin typeface="Courier New" pitchFamily="49" charset="0"/>
                <a:cs typeface="Courier New" pitchFamily="49" charset="0"/>
              </a:rPr>
              <a:t>, range(1,101))</a:t>
            </a:r>
          </a:p>
          <a:p>
            <a:r>
              <a:rPr lang="en-US" sz="1200" dirty="0">
                <a:latin typeface="Courier New" pitchFamily="49" charset="0"/>
                <a:cs typeface="Courier New" pitchFamily="49" charset="0"/>
              </a:rPr>
              <a:t>5050</a:t>
            </a:r>
            <a:endParaRPr lang="en-US" sz="1200" dirty="0">
              <a:solidFill>
                <a:schemeClr val="tx1"/>
              </a:solidFill>
              <a:latin typeface="Courier New" pitchFamily="49" charset="0"/>
              <a:cs typeface="Courier New" pitchFamily="49" charset="0"/>
            </a:endParaRPr>
          </a:p>
        </p:txBody>
      </p:sp>
      <p:sp>
        <p:nvSpPr>
          <p:cNvPr id="4" name="Rounded Rectangle 3"/>
          <p:cNvSpPr/>
          <p:nvPr/>
        </p:nvSpPr>
        <p:spPr>
          <a:xfrm>
            <a:off x="4419600" y="5181600"/>
            <a:ext cx="57912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sz="1600" dirty="0"/>
              <a:t>For difference between Python 2.x and 3x can be found </a:t>
            </a:r>
          </a:p>
          <a:p>
            <a:pPr algn="r"/>
            <a:r>
              <a:rPr lang="en-US" sz="1600" dirty="0"/>
              <a:t>in the </a:t>
            </a:r>
            <a:r>
              <a:rPr lang="fi-FI" sz="1600" i="1" dirty="0"/>
              <a:t>’</a:t>
            </a:r>
            <a:r>
              <a:rPr lang="fi-FI" sz="1600" b="1" i="1" u="sng" dirty="0"/>
              <a:t>Python 2 vs Python 3.pdf </a:t>
            </a:r>
            <a:r>
              <a:rPr lang="fi-FI" sz="1600" i="1" dirty="0"/>
              <a:t>’ </a:t>
            </a:r>
            <a:r>
              <a:rPr lang="fi-FI" sz="1600" dirty="0"/>
              <a:t>shared with you which is an extract of the book </a:t>
            </a:r>
            <a:r>
              <a:rPr lang="fi-FI" sz="1600" b="1" dirty="0"/>
              <a:t>Dive into Python 3 </a:t>
            </a:r>
            <a:r>
              <a:rPr lang="fi-FI" sz="1600" dirty="0"/>
              <a:t>by </a:t>
            </a:r>
            <a:r>
              <a:rPr lang="fi-FI" sz="1600" b="1" dirty="0"/>
              <a:t>Mark Pilgrim</a:t>
            </a:r>
            <a:endParaRPr lang="en-US" sz="16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zip()</a:t>
            </a:r>
          </a:p>
        </p:txBody>
      </p:sp>
      <p:sp>
        <p:nvSpPr>
          <p:cNvPr id="3" name="Content Placeholder 2"/>
          <p:cNvSpPr>
            <a:spLocks noGrp="1"/>
          </p:cNvSpPr>
          <p:nvPr>
            <p:ph idx="1"/>
          </p:nvPr>
        </p:nvSpPr>
        <p:spPr>
          <a:xfrm>
            <a:off x="1981200" y="1600201"/>
            <a:ext cx="8229600" cy="2057400"/>
          </a:xfrm>
        </p:spPr>
        <p:txBody>
          <a:bodyPr>
            <a:normAutofit/>
          </a:bodyPr>
          <a:lstStyle/>
          <a:p>
            <a:r>
              <a:rPr lang="en-US" sz="2400" i="1" dirty="0"/>
              <a:t>zip</a:t>
            </a:r>
            <a:r>
              <a:rPr lang="en-US" sz="2400" dirty="0"/>
              <a:t>() function can take any number of sequences and return a list of </a:t>
            </a:r>
            <a:r>
              <a:rPr lang="en-US" sz="2400" dirty="0" err="1"/>
              <a:t>tuples</a:t>
            </a:r>
            <a:r>
              <a:rPr lang="en-US" sz="2400" dirty="0"/>
              <a:t>. </a:t>
            </a:r>
          </a:p>
          <a:p>
            <a:r>
              <a:rPr lang="en-US" sz="2400" dirty="0"/>
              <a:t>The first </a:t>
            </a:r>
            <a:r>
              <a:rPr lang="en-US" sz="2400" dirty="0" err="1"/>
              <a:t>tuple</a:t>
            </a:r>
            <a:r>
              <a:rPr lang="en-US" sz="2400" dirty="0"/>
              <a:t> contained the first item from each sequence; the second </a:t>
            </a:r>
            <a:r>
              <a:rPr lang="en-US" sz="2400" dirty="0" err="1"/>
              <a:t>tuple</a:t>
            </a:r>
            <a:r>
              <a:rPr lang="en-US" sz="2400" dirty="0"/>
              <a:t> contained the second item from each sequence; and so on.</a:t>
            </a:r>
          </a:p>
        </p:txBody>
      </p:sp>
      <p:sp>
        <p:nvSpPr>
          <p:cNvPr id="4" name="TextBox 3"/>
          <p:cNvSpPr txBox="1"/>
          <p:nvPr/>
        </p:nvSpPr>
        <p:spPr>
          <a:xfrm>
            <a:off x="2971800" y="4038601"/>
            <a:ext cx="69342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zip((1,2,3,4,5),('</a:t>
            </a:r>
            <a:r>
              <a:rPr lang="en-US" sz="1200" dirty="0" err="1">
                <a:latin typeface="Courier New" pitchFamily="49" charset="0"/>
                <a:cs typeface="Courier New" pitchFamily="49" charset="0"/>
              </a:rPr>
              <a:t>one','two','three','four','five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&lt;zip object at 0x01381C10&gt;</a:t>
            </a:r>
          </a:p>
          <a:p>
            <a:r>
              <a:rPr lang="en-US" sz="1200" dirty="0">
                <a:latin typeface="Courier New" pitchFamily="49" charset="0"/>
                <a:cs typeface="Courier New" pitchFamily="49" charset="0"/>
              </a:rPr>
              <a:t>&gt;&gt;&gt; list(zip((1,2,3,4,5),('</a:t>
            </a:r>
            <a:r>
              <a:rPr lang="en-US" sz="1200" dirty="0" err="1">
                <a:latin typeface="Courier New" pitchFamily="49" charset="0"/>
                <a:cs typeface="Courier New" pitchFamily="49" charset="0"/>
              </a:rPr>
              <a:t>one','two','three','four','five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[(1, 'one'), (2, 'two'), (3, 'three'), (4, 'four'), (5, 'five')]</a:t>
            </a:r>
            <a:endParaRPr lang="en-US" sz="1200" dirty="0">
              <a:solidFill>
                <a:schemeClr val="tx1"/>
              </a:solidFill>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yield</a:t>
            </a:r>
          </a:p>
        </p:txBody>
      </p:sp>
      <p:sp>
        <p:nvSpPr>
          <p:cNvPr id="3" name="Content Placeholder 2"/>
          <p:cNvSpPr>
            <a:spLocks noGrp="1"/>
          </p:cNvSpPr>
          <p:nvPr>
            <p:ph idx="1"/>
          </p:nvPr>
        </p:nvSpPr>
        <p:spPr>
          <a:xfrm>
            <a:off x="1981200" y="1676400"/>
            <a:ext cx="8229600" cy="3843556"/>
          </a:xfrm>
        </p:spPr>
        <p:txBody>
          <a:bodyPr>
            <a:normAutofit/>
          </a:bodyPr>
          <a:lstStyle/>
          <a:p>
            <a:r>
              <a:rPr lang="en-US" b="1" dirty="0"/>
              <a:t>yield</a:t>
            </a:r>
            <a:r>
              <a:rPr lang="en-US" dirty="0"/>
              <a:t> is a keyword that is used like return, except the function will return a generator</a:t>
            </a:r>
          </a:p>
          <a:p>
            <a:r>
              <a:rPr lang="en-US" dirty="0"/>
              <a:t>Yield is useful when returning large set of values</a:t>
            </a:r>
          </a:p>
          <a:p>
            <a:r>
              <a:rPr lang="en-US" dirty="0"/>
              <a:t>NOTE:</a:t>
            </a:r>
          </a:p>
          <a:p>
            <a:pPr lvl="1"/>
            <a:r>
              <a:rPr lang="en-US" dirty="0"/>
              <a:t>Python generators are simple way of creating iterators</a:t>
            </a:r>
          </a:p>
          <a:p>
            <a:pPr lvl="1"/>
            <a:r>
              <a:rPr lang="en-US" dirty="0"/>
              <a:t>A generator is a function that returns an object on which we can iterate over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b="1" dirty="0"/>
              <a:t>yield</a:t>
            </a:r>
          </a:p>
        </p:txBody>
      </p:sp>
      <p:sp>
        <p:nvSpPr>
          <p:cNvPr id="5" name="TextBox 4"/>
          <p:cNvSpPr txBox="1"/>
          <p:nvPr/>
        </p:nvSpPr>
        <p:spPr>
          <a:xfrm>
            <a:off x="2057400" y="1676400"/>
            <a:ext cx="5029200" cy="433965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def </a:t>
            </a:r>
            <a:r>
              <a:rPr lang="en-US" sz="1200" dirty="0" err="1">
                <a:latin typeface="Courier New" pitchFamily="49" charset="0"/>
                <a:cs typeface="Courier New" pitchFamily="49" charset="0"/>
              </a:rPr>
              <a:t>create_generator</a:t>
            </a:r>
            <a:r>
              <a:rPr lang="en-US" sz="1200" dirty="0">
                <a:latin typeface="Courier New" pitchFamily="49" charset="0"/>
                <a:cs typeface="Courier New" pitchFamily="49" charset="0"/>
              </a:rPr>
              <a:t>(N):</a:t>
            </a:r>
          </a:p>
          <a:p>
            <a:r>
              <a:rPr lang="en-US" sz="1200" dirty="0">
                <a:latin typeface="Courier New" pitchFamily="49" charset="0"/>
                <a:cs typeface="Courier New" pitchFamily="49" charset="0"/>
              </a:rPr>
              <a:t>	L = range(N+1)</a:t>
            </a:r>
          </a:p>
          <a:p>
            <a:r>
              <a:rPr lang="en-US" sz="1200" dirty="0">
                <a:latin typeface="Courier New" pitchFamily="49" charset="0"/>
                <a:cs typeface="Courier New" pitchFamily="49" charset="0"/>
              </a:rPr>
              <a:t>	for </a:t>
            </a: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in L:</a:t>
            </a:r>
          </a:p>
          <a:p>
            <a:r>
              <a:rPr lang="en-US" sz="1200" dirty="0">
                <a:latin typeface="Courier New" pitchFamily="49" charset="0"/>
                <a:cs typeface="Courier New" pitchFamily="49" charset="0"/>
              </a:rPr>
              <a:t>		yield </a:t>
            </a: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i</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&gt;&gt;&gt; generator = </a:t>
            </a:r>
            <a:r>
              <a:rPr lang="en-US" sz="1200" dirty="0" err="1">
                <a:latin typeface="Courier New" pitchFamily="49" charset="0"/>
                <a:cs typeface="Courier New" pitchFamily="49" charset="0"/>
              </a:rPr>
              <a:t>create_generator</a:t>
            </a:r>
            <a:r>
              <a:rPr lang="en-US" sz="1200" dirty="0">
                <a:latin typeface="Courier New" pitchFamily="49" charset="0"/>
                <a:cs typeface="Courier New" pitchFamily="49" charset="0"/>
              </a:rPr>
              <a:t>(10)</a:t>
            </a:r>
          </a:p>
          <a:p>
            <a:r>
              <a:rPr lang="en-US" sz="1200" dirty="0">
                <a:latin typeface="Courier New" pitchFamily="49" charset="0"/>
                <a:cs typeface="Courier New" pitchFamily="49" charset="0"/>
              </a:rPr>
              <a:t>&gt;&gt;&gt; generator</a:t>
            </a:r>
          </a:p>
          <a:p>
            <a:r>
              <a:rPr lang="en-US" sz="1200" dirty="0">
                <a:latin typeface="Courier New" pitchFamily="49" charset="0"/>
                <a:cs typeface="Courier New" pitchFamily="49" charset="0"/>
              </a:rPr>
              <a:t>&lt;generator object </a:t>
            </a:r>
            <a:r>
              <a:rPr lang="en-US" sz="1200" dirty="0" err="1">
                <a:latin typeface="Courier New" pitchFamily="49" charset="0"/>
                <a:cs typeface="Courier New" pitchFamily="49" charset="0"/>
              </a:rPr>
              <a:t>create_generator</a:t>
            </a:r>
            <a:r>
              <a:rPr lang="en-US" sz="1200" dirty="0">
                <a:latin typeface="Courier New" pitchFamily="49" charset="0"/>
                <a:cs typeface="Courier New" pitchFamily="49" charset="0"/>
              </a:rPr>
              <a:t> at 0x013825F8&gt;</a:t>
            </a:r>
          </a:p>
          <a:p>
            <a:r>
              <a:rPr lang="en-US" sz="1200" dirty="0">
                <a:latin typeface="Courier New" pitchFamily="49" charset="0"/>
                <a:cs typeface="Courier New" pitchFamily="49" charset="0"/>
              </a:rPr>
              <a:t>&gt;&gt;&gt; for </a:t>
            </a: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in generator:</a:t>
            </a:r>
          </a:p>
          <a:p>
            <a:r>
              <a:rPr lang="en-US" sz="1200" dirty="0">
                <a:latin typeface="Courier New" pitchFamily="49" charset="0"/>
                <a:cs typeface="Courier New" pitchFamily="49" charset="0"/>
              </a:rPr>
              <a:t>	print(</a:t>
            </a: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0</a:t>
            </a:r>
          </a:p>
          <a:p>
            <a:r>
              <a:rPr lang="en-US" sz="1200" dirty="0">
                <a:latin typeface="Courier New" pitchFamily="49" charset="0"/>
                <a:cs typeface="Courier New" pitchFamily="49" charset="0"/>
              </a:rPr>
              <a:t>1</a:t>
            </a:r>
          </a:p>
          <a:p>
            <a:r>
              <a:rPr lang="en-US" sz="1200" dirty="0">
                <a:latin typeface="Courier New" pitchFamily="49" charset="0"/>
                <a:cs typeface="Courier New" pitchFamily="49" charset="0"/>
              </a:rPr>
              <a:t>4</a:t>
            </a:r>
          </a:p>
          <a:p>
            <a:r>
              <a:rPr lang="en-US" sz="1200" dirty="0">
                <a:latin typeface="Courier New" pitchFamily="49" charset="0"/>
                <a:cs typeface="Courier New" pitchFamily="49" charset="0"/>
              </a:rPr>
              <a:t>9</a:t>
            </a:r>
          </a:p>
          <a:p>
            <a:r>
              <a:rPr lang="en-US" sz="1200" dirty="0">
                <a:latin typeface="Courier New" pitchFamily="49" charset="0"/>
                <a:cs typeface="Courier New" pitchFamily="49" charset="0"/>
              </a:rPr>
              <a:t>16</a:t>
            </a:r>
          </a:p>
          <a:p>
            <a:r>
              <a:rPr lang="en-US" sz="1200" dirty="0">
                <a:latin typeface="Courier New" pitchFamily="49" charset="0"/>
                <a:cs typeface="Courier New" pitchFamily="49" charset="0"/>
              </a:rPr>
              <a:t>25</a:t>
            </a:r>
          </a:p>
          <a:p>
            <a:r>
              <a:rPr lang="en-US" sz="1200" dirty="0">
                <a:latin typeface="Courier New" pitchFamily="49" charset="0"/>
                <a:cs typeface="Courier New" pitchFamily="49" charset="0"/>
              </a:rPr>
              <a:t>36</a:t>
            </a:r>
          </a:p>
          <a:p>
            <a:r>
              <a:rPr lang="en-US" sz="1200" dirty="0">
                <a:latin typeface="Courier New" pitchFamily="49" charset="0"/>
                <a:cs typeface="Courier New" pitchFamily="49" charset="0"/>
              </a:rPr>
              <a:t>49</a:t>
            </a:r>
          </a:p>
          <a:p>
            <a:r>
              <a:rPr lang="en-US" sz="1200" dirty="0">
                <a:latin typeface="Courier New" pitchFamily="49" charset="0"/>
                <a:cs typeface="Courier New" pitchFamily="49" charset="0"/>
              </a:rPr>
              <a:t>64</a:t>
            </a:r>
          </a:p>
          <a:p>
            <a:r>
              <a:rPr lang="en-US" sz="1200" dirty="0">
                <a:latin typeface="Courier New" pitchFamily="49" charset="0"/>
                <a:cs typeface="Courier New" pitchFamily="49" charset="0"/>
              </a:rPr>
              <a:t>81</a:t>
            </a:r>
          </a:p>
          <a:p>
            <a:r>
              <a:rPr lang="en-US" sz="1200" dirty="0">
                <a:latin typeface="Courier New" pitchFamily="49" charset="0"/>
                <a:cs typeface="Courier New" pitchFamily="49" charset="0"/>
              </a:rPr>
              <a:t>100</a:t>
            </a:r>
          </a:p>
          <a:p>
            <a:r>
              <a:rPr lang="en-US" sz="1200" dirty="0">
                <a:latin typeface="Courier New" pitchFamily="49" charset="0"/>
                <a:cs typeface="Courier New" pitchFamily="49" charset="0"/>
              </a:rPr>
              <a:t>&gt;&gt;&gt;</a:t>
            </a:r>
            <a:endParaRPr lang="en-US" sz="1200" dirty="0">
              <a:solidFill>
                <a:schemeClr val="tx1"/>
              </a:solidFill>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BE42-8FF2-4FA4-8846-9B489E980C1B}"/>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27F87B3-8546-4FE6-B11E-3D607AD29550}"/>
              </a:ext>
            </a:extLst>
          </p:cNvPr>
          <p:cNvSpPr>
            <a:spLocks noGrp="1"/>
          </p:cNvSpPr>
          <p:nvPr>
            <p:ph idx="1"/>
          </p:nvPr>
        </p:nvSpPr>
        <p:spPr/>
        <p:txBody>
          <a:bodyPr/>
          <a:lstStyle/>
          <a:p>
            <a:r>
              <a:rPr lang="en-IN" dirty="0"/>
              <a:t>User defined functions and modules</a:t>
            </a:r>
          </a:p>
          <a:p>
            <a:r>
              <a:rPr lang="en-IN" dirty="0"/>
              <a:t>Arguments: positional and keyword</a:t>
            </a:r>
          </a:p>
          <a:p>
            <a:r>
              <a:rPr lang="en-IN" dirty="0"/>
              <a:t>Lambda functions</a:t>
            </a:r>
          </a:p>
          <a:p>
            <a:r>
              <a:rPr lang="en-IN" dirty="0"/>
              <a:t>Functional programming tools: map, reduce, filter, zip</a:t>
            </a:r>
          </a:p>
          <a:p>
            <a:r>
              <a:rPr lang="en-IN" dirty="0"/>
              <a:t>Special modules: operator, </a:t>
            </a:r>
            <a:r>
              <a:rPr lang="en-IN" dirty="0" err="1"/>
              <a:t>itertools</a:t>
            </a:r>
            <a:r>
              <a:rPr lang="en-IN" dirty="0"/>
              <a:t>, collections</a:t>
            </a:r>
          </a:p>
          <a:p>
            <a:r>
              <a:rPr lang="en-IN" dirty="0"/>
              <a:t>Comprehensions</a:t>
            </a:r>
          </a:p>
          <a:p>
            <a:r>
              <a:rPr lang="en-IN" dirty="0"/>
              <a:t>Exceptions and how to handle them</a:t>
            </a:r>
          </a:p>
        </p:txBody>
      </p:sp>
    </p:spTree>
    <p:extLst>
      <p:ext uri="{BB962C8B-B14F-4D97-AF65-F5344CB8AC3E}">
        <p14:creationId xmlns:p14="http://schemas.microsoft.com/office/powerpoint/2010/main" val="1375112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85578-8447-476B-8503-32B48D4BEDC9}"/>
              </a:ext>
            </a:extLst>
          </p:cNvPr>
          <p:cNvSpPr>
            <a:spLocks noGrp="1"/>
          </p:cNvSpPr>
          <p:nvPr>
            <p:ph type="title"/>
          </p:nvPr>
        </p:nvSpPr>
        <p:spPr/>
        <p:txBody>
          <a:bodyPr/>
          <a:lstStyle/>
          <a:p>
            <a:r>
              <a:rPr lang="en-IN" dirty="0"/>
              <a:t>Yield: Another Example</a:t>
            </a:r>
          </a:p>
        </p:txBody>
      </p:sp>
      <p:sp>
        <p:nvSpPr>
          <p:cNvPr id="5" name="Content Placeholder 4">
            <a:extLst>
              <a:ext uri="{FF2B5EF4-FFF2-40B4-BE49-F238E27FC236}">
                <a16:creationId xmlns:a16="http://schemas.microsoft.com/office/drawing/2014/main" id="{5109E4E7-17FD-4F7D-A3C3-4E65E70584B9}"/>
              </a:ext>
            </a:extLst>
          </p:cNvPr>
          <p:cNvSpPr>
            <a:spLocks noGrp="1"/>
          </p:cNvSpPr>
          <p:nvPr>
            <p:ph idx="1"/>
          </p:nvPr>
        </p:nvSpPr>
        <p:spPr/>
        <p:txBody>
          <a:bodyPr/>
          <a:lstStyle/>
          <a:p>
            <a:r>
              <a:rPr lang="en-IN" dirty="0"/>
              <a:t>Let’s experiment</a:t>
            </a:r>
          </a:p>
        </p:txBody>
      </p:sp>
    </p:spTree>
    <p:extLst>
      <p:ext uri="{BB962C8B-B14F-4D97-AF65-F5344CB8AC3E}">
        <p14:creationId xmlns:p14="http://schemas.microsoft.com/office/powerpoint/2010/main" val="3048148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Modules</a:t>
            </a:r>
          </a:p>
        </p:txBody>
      </p:sp>
      <p:sp>
        <p:nvSpPr>
          <p:cNvPr id="3" name="Content Placeholder 2"/>
          <p:cNvSpPr>
            <a:spLocks noGrp="1"/>
          </p:cNvSpPr>
          <p:nvPr>
            <p:ph idx="1"/>
          </p:nvPr>
        </p:nvSpPr>
        <p:spPr/>
        <p:txBody>
          <a:bodyPr>
            <a:normAutofit/>
          </a:bodyPr>
          <a:lstStyle/>
          <a:p>
            <a:r>
              <a:rPr lang="en-US" sz="2400" dirty="0"/>
              <a:t>Modular software design approach helps develop programs that are readable, reliable and maintainable without too much effort</a:t>
            </a:r>
          </a:p>
          <a:p>
            <a:r>
              <a:rPr lang="en-US" sz="2400" dirty="0"/>
              <a:t>A module in Python is just a file containing Python definitions and statements. </a:t>
            </a:r>
          </a:p>
          <a:p>
            <a:r>
              <a:rPr lang="en-US" sz="2400" dirty="0"/>
              <a:t>The module name is </a:t>
            </a:r>
            <a:r>
              <a:rPr lang="en-US" sz="2400" dirty="0" err="1"/>
              <a:t>moulded</a:t>
            </a:r>
            <a:r>
              <a:rPr lang="en-US" sz="2400" dirty="0"/>
              <a:t> out of the file name by removing the suffix .</a:t>
            </a:r>
            <a:r>
              <a:rPr lang="en-US" sz="2400" dirty="0" err="1"/>
              <a:t>py</a:t>
            </a:r>
            <a:r>
              <a:rPr lang="en-US" sz="2400" dirty="0"/>
              <a:t>. </a:t>
            </a:r>
          </a:p>
          <a:p>
            <a:pPr lvl="1"/>
            <a:r>
              <a:rPr lang="en-US" sz="2000" dirty="0"/>
              <a:t>For example, if the file name is fibonacci.py, the module name is </a:t>
            </a:r>
            <a:r>
              <a:rPr lang="en-US" sz="2000" dirty="0" err="1"/>
              <a:t>fibonacci</a:t>
            </a:r>
            <a:r>
              <a:rPr lang="en-US" sz="20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Creating Custom Modules</a:t>
            </a:r>
          </a:p>
        </p:txBody>
      </p:sp>
      <p:sp>
        <p:nvSpPr>
          <p:cNvPr id="4" name="TextBox 3"/>
          <p:cNvSpPr txBox="1"/>
          <p:nvPr/>
        </p:nvSpPr>
        <p:spPr>
          <a:xfrm>
            <a:off x="1981200" y="1676400"/>
            <a:ext cx="3886200" cy="39703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rgbClr val="FF0000"/>
                </a:solidFill>
                <a:latin typeface="Courier New" pitchFamily="49" charset="0"/>
                <a:cs typeface="Courier New" pitchFamily="49" charset="0"/>
              </a:rPr>
              <a:t># File Name: fibonacci.py</a:t>
            </a:r>
          </a:p>
          <a:p>
            <a:endParaRPr lang="en-US" sz="1200" dirty="0">
              <a:solidFill>
                <a:srgbClr val="FF0000"/>
              </a:solidFill>
              <a:latin typeface="Courier New" pitchFamily="49" charset="0"/>
              <a:cs typeface="Courier New" pitchFamily="49" charset="0"/>
            </a:endParaRP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def fib(n):</a:t>
            </a:r>
          </a:p>
          <a:p>
            <a:r>
              <a:rPr lang="en-US" sz="1200" dirty="0">
                <a:solidFill>
                  <a:schemeClr val="tx1"/>
                </a:solidFill>
                <a:latin typeface="Courier New" pitchFamily="49" charset="0"/>
                <a:cs typeface="Courier New" pitchFamily="49" charset="0"/>
              </a:rPr>
              <a:t>    """ This function generates the nth</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fibonacci</a:t>
            </a:r>
            <a:r>
              <a:rPr lang="en-US" sz="1200" dirty="0">
                <a:solidFill>
                  <a:schemeClr val="tx1"/>
                </a:solidFill>
                <a:latin typeface="Courier New" pitchFamily="49" charset="0"/>
                <a:cs typeface="Courier New" pitchFamily="49" charset="0"/>
              </a:rPr>
              <a:t> number"""</a:t>
            </a:r>
          </a:p>
          <a:p>
            <a:r>
              <a:rPr lang="en-US" sz="1200" dirty="0">
                <a:solidFill>
                  <a:schemeClr val="tx1"/>
                </a:solidFill>
                <a:latin typeface="Courier New" pitchFamily="49" charset="0"/>
                <a:cs typeface="Courier New" pitchFamily="49" charset="0"/>
              </a:rPr>
              <a:t>    if n == 0:</a:t>
            </a:r>
          </a:p>
          <a:p>
            <a:r>
              <a:rPr lang="en-US" sz="1200" dirty="0">
                <a:solidFill>
                  <a:schemeClr val="tx1"/>
                </a:solidFill>
                <a:latin typeface="Courier New" pitchFamily="49" charset="0"/>
                <a:cs typeface="Courier New" pitchFamily="49" charset="0"/>
              </a:rPr>
              <a:t>        return 0</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elif</a:t>
            </a:r>
            <a:r>
              <a:rPr lang="en-US" sz="1200" dirty="0">
                <a:solidFill>
                  <a:schemeClr val="tx1"/>
                </a:solidFill>
                <a:latin typeface="Courier New" pitchFamily="49" charset="0"/>
                <a:cs typeface="Courier New" pitchFamily="49" charset="0"/>
              </a:rPr>
              <a:t> n == 1:</a:t>
            </a:r>
          </a:p>
          <a:p>
            <a:r>
              <a:rPr lang="en-US" sz="1200" dirty="0">
                <a:solidFill>
                  <a:schemeClr val="tx1"/>
                </a:solidFill>
                <a:latin typeface="Courier New" pitchFamily="49" charset="0"/>
                <a:cs typeface="Courier New" pitchFamily="49" charset="0"/>
              </a:rPr>
              <a:t>        return 1</a:t>
            </a:r>
          </a:p>
          <a:p>
            <a:r>
              <a:rPr lang="en-US" sz="1200" dirty="0">
                <a:solidFill>
                  <a:schemeClr val="tx1"/>
                </a:solidFill>
                <a:latin typeface="Courier New" pitchFamily="49" charset="0"/>
                <a:cs typeface="Courier New" pitchFamily="49" charset="0"/>
              </a:rPr>
              <a:t>    else:</a:t>
            </a:r>
          </a:p>
          <a:p>
            <a:r>
              <a:rPr lang="en-US" sz="1200" dirty="0">
                <a:solidFill>
                  <a:schemeClr val="tx1"/>
                </a:solidFill>
                <a:latin typeface="Courier New" pitchFamily="49" charset="0"/>
                <a:cs typeface="Courier New" pitchFamily="49" charset="0"/>
              </a:rPr>
              <a:t>        return fib(n-1) + fib(n-2)</a:t>
            </a:r>
          </a:p>
          <a:p>
            <a:r>
              <a:rPr lang="en-US" sz="1200" dirty="0">
                <a:solidFill>
                  <a:schemeClr val="tx1"/>
                </a:solidFill>
                <a:latin typeface="Courier New" pitchFamily="49" charset="0"/>
                <a:cs typeface="Courier New" pitchFamily="49" charset="0"/>
              </a:rPr>
              <a:t>    </a:t>
            </a:r>
          </a:p>
          <a:p>
            <a:r>
              <a:rPr lang="en-US" sz="1200" dirty="0">
                <a:solidFill>
                  <a:schemeClr val="tx1"/>
                </a:solidFill>
                <a:latin typeface="Courier New" pitchFamily="49" charset="0"/>
                <a:cs typeface="Courier New" pitchFamily="49" charset="0"/>
              </a:rPr>
              <a:t>def </a:t>
            </a:r>
            <a:r>
              <a:rPr lang="en-US" sz="1200" dirty="0" err="1">
                <a:solidFill>
                  <a:schemeClr val="tx1"/>
                </a:solidFill>
                <a:latin typeface="Courier New" pitchFamily="49" charset="0"/>
                <a:cs typeface="Courier New" pitchFamily="49" charset="0"/>
              </a:rPr>
              <a:t>ifib</a:t>
            </a:r>
            <a:r>
              <a:rPr lang="en-US" sz="1200" dirty="0">
                <a:solidFill>
                  <a:schemeClr val="tx1"/>
                </a:solidFill>
                <a:latin typeface="Courier New" pitchFamily="49" charset="0"/>
                <a:cs typeface="Courier New" pitchFamily="49" charset="0"/>
              </a:rPr>
              <a:t>(n):</a:t>
            </a:r>
          </a:p>
          <a:p>
            <a:r>
              <a:rPr lang="en-US" sz="1200" dirty="0">
                <a:solidFill>
                  <a:schemeClr val="tx1"/>
                </a:solidFill>
                <a:latin typeface="Courier New" pitchFamily="49" charset="0"/>
                <a:cs typeface="Courier New" pitchFamily="49" charset="0"/>
              </a:rPr>
              <a:t>    """ This function generates the nth</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fibonacci</a:t>
            </a:r>
            <a:r>
              <a:rPr lang="en-US" sz="1200" dirty="0">
                <a:solidFill>
                  <a:schemeClr val="tx1"/>
                </a:solidFill>
                <a:latin typeface="Courier New" pitchFamily="49" charset="0"/>
                <a:cs typeface="Courier New" pitchFamily="49" charset="0"/>
              </a:rPr>
              <a:t> number """</a:t>
            </a:r>
          </a:p>
          <a:p>
            <a:r>
              <a:rPr lang="en-US" sz="1200" dirty="0">
                <a:solidFill>
                  <a:schemeClr val="tx1"/>
                </a:solidFill>
                <a:latin typeface="Courier New" pitchFamily="49" charset="0"/>
                <a:cs typeface="Courier New" pitchFamily="49" charset="0"/>
              </a:rPr>
              <a:t>    a, b = 0, 1</a:t>
            </a:r>
          </a:p>
          <a:p>
            <a:r>
              <a:rPr lang="en-US" sz="1200" dirty="0">
                <a:solidFill>
                  <a:schemeClr val="tx1"/>
                </a:solidFill>
                <a:latin typeface="Courier New" pitchFamily="49" charset="0"/>
                <a:cs typeface="Courier New" pitchFamily="49" charset="0"/>
              </a:rPr>
              <a:t>    for </a:t>
            </a:r>
            <a:r>
              <a:rPr lang="en-US" sz="1200" dirty="0" err="1">
                <a:solidFill>
                  <a:schemeClr val="tx1"/>
                </a:solidFill>
                <a:latin typeface="Courier New" pitchFamily="49" charset="0"/>
                <a:cs typeface="Courier New" pitchFamily="49" charset="0"/>
              </a:rPr>
              <a:t>i</a:t>
            </a:r>
            <a:r>
              <a:rPr lang="en-US" sz="1200" dirty="0">
                <a:solidFill>
                  <a:schemeClr val="tx1"/>
                </a:solidFill>
                <a:latin typeface="Courier New" pitchFamily="49" charset="0"/>
                <a:cs typeface="Courier New" pitchFamily="49" charset="0"/>
              </a:rPr>
              <a:t> in range(n):</a:t>
            </a:r>
          </a:p>
          <a:p>
            <a:r>
              <a:rPr lang="en-US" sz="1200" dirty="0">
                <a:solidFill>
                  <a:schemeClr val="tx1"/>
                </a:solidFill>
                <a:latin typeface="Courier New" pitchFamily="49" charset="0"/>
                <a:cs typeface="Courier New" pitchFamily="49" charset="0"/>
              </a:rPr>
              <a:t>        a, b = b, a + b</a:t>
            </a:r>
          </a:p>
          <a:p>
            <a:r>
              <a:rPr lang="en-US" sz="1200" dirty="0">
                <a:solidFill>
                  <a:schemeClr val="tx1"/>
                </a:solidFill>
                <a:latin typeface="Courier New" pitchFamily="49" charset="0"/>
                <a:cs typeface="Courier New" pitchFamily="49" charset="0"/>
              </a:rPr>
              <a:t>    return a</a:t>
            </a:r>
          </a:p>
          <a:p>
            <a:endParaRPr lang="en-US" sz="1200" dirty="0">
              <a:solidFill>
                <a:schemeClr val="tx1"/>
              </a:solidFill>
              <a:latin typeface="Courier New" pitchFamily="49" charset="0"/>
              <a:cs typeface="Courier New" pitchFamily="49" charset="0"/>
            </a:endParaRPr>
          </a:p>
        </p:txBody>
      </p:sp>
      <p:sp>
        <p:nvSpPr>
          <p:cNvPr id="5" name="TextBox 4"/>
          <p:cNvSpPr txBox="1"/>
          <p:nvPr/>
        </p:nvSpPr>
        <p:spPr>
          <a:xfrm>
            <a:off x="6248400" y="1676400"/>
            <a:ext cx="3901966" cy="39703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def </a:t>
            </a:r>
            <a:r>
              <a:rPr lang="en-US" sz="1200" dirty="0" err="1">
                <a:solidFill>
                  <a:schemeClr val="tx1"/>
                </a:solidFill>
                <a:latin typeface="Courier New" pitchFamily="49" charset="0"/>
                <a:cs typeface="Courier New" pitchFamily="49" charset="0"/>
              </a:rPr>
              <a:t>gen_fib</a:t>
            </a:r>
            <a:r>
              <a:rPr lang="en-US" sz="1200" dirty="0">
                <a:solidFill>
                  <a:schemeClr val="tx1"/>
                </a:solidFill>
                <a:latin typeface="Courier New" pitchFamily="49" charset="0"/>
                <a:cs typeface="Courier New" pitchFamily="49" charset="0"/>
              </a:rPr>
              <a:t>(n):</a:t>
            </a:r>
          </a:p>
          <a:p>
            <a:r>
              <a:rPr lang="en-US" sz="1200" dirty="0">
                <a:solidFill>
                  <a:schemeClr val="tx1"/>
                </a:solidFill>
                <a:latin typeface="Courier New" pitchFamily="49" charset="0"/>
                <a:cs typeface="Courier New" pitchFamily="49" charset="0"/>
              </a:rPr>
              <a:t>    """ This function generates a series </a:t>
            </a:r>
          </a:p>
          <a:p>
            <a:r>
              <a:rPr lang="en-US" sz="1200" dirty="0">
                <a:solidFill>
                  <a:schemeClr val="tx1"/>
                </a:solidFill>
                <a:latin typeface="Courier New" pitchFamily="49" charset="0"/>
                <a:cs typeface="Courier New" pitchFamily="49" charset="0"/>
              </a:rPr>
              <a:t>    of n </a:t>
            </a:r>
            <a:r>
              <a:rPr lang="en-US" sz="1200" dirty="0" err="1">
                <a:solidFill>
                  <a:schemeClr val="tx1"/>
                </a:solidFill>
                <a:latin typeface="Courier New" pitchFamily="49" charset="0"/>
                <a:cs typeface="Courier New" pitchFamily="49" charset="0"/>
              </a:rPr>
              <a:t>fibonacci</a:t>
            </a:r>
            <a:r>
              <a:rPr lang="en-US" sz="1200" dirty="0">
                <a:solidFill>
                  <a:schemeClr val="tx1"/>
                </a:solidFill>
                <a:latin typeface="Courier New" pitchFamily="49" charset="0"/>
                <a:cs typeface="Courier New" pitchFamily="49" charset="0"/>
              </a:rPr>
              <a:t> numbers"""</a:t>
            </a:r>
          </a:p>
          <a:p>
            <a:r>
              <a:rPr lang="en-US" sz="1200" dirty="0">
                <a:solidFill>
                  <a:schemeClr val="tx1"/>
                </a:solidFill>
                <a:latin typeface="Courier New" pitchFamily="49" charset="0"/>
                <a:cs typeface="Courier New" pitchFamily="49" charset="0"/>
              </a:rPr>
              <a:t>    a = 0</a:t>
            </a:r>
          </a:p>
          <a:p>
            <a:r>
              <a:rPr lang="en-US" sz="1200" dirty="0">
                <a:solidFill>
                  <a:schemeClr val="tx1"/>
                </a:solidFill>
                <a:latin typeface="Courier New" pitchFamily="49" charset="0"/>
                <a:cs typeface="Courier New" pitchFamily="49" charset="0"/>
              </a:rPr>
              <a:t>    b = 1</a:t>
            </a:r>
          </a:p>
          <a:p>
            <a:r>
              <a:rPr lang="en-US" sz="1200" dirty="0">
                <a:solidFill>
                  <a:schemeClr val="tx1"/>
                </a:solidFill>
                <a:latin typeface="Courier New" pitchFamily="49" charset="0"/>
                <a:cs typeface="Courier New" pitchFamily="49" charset="0"/>
              </a:rPr>
              <a:t>    s = []</a:t>
            </a:r>
          </a:p>
          <a:p>
            <a:r>
              <a:rPr lang="en-US" sz="1200" dirty="0">
                <a:solidFill>
                  <a:schemeClr val="tx1"/>
                </a:solidFill>
                <a:latin typeface="Courier New" pitchFamily="49" charset="0"/>
                <a:cs typeface="Courier New" pitchFamily="49" charset="0"/>
              </a:rPr>
              <a:t>    if n == 0:</a:t>
            </a:r>
          </a:p>
          <a:p>
            <a:r>
              <a:rPr lang="en-US" sz="1200" dirty="0">
                <a:solidFill>
                  <a:schemeClr val="tx1"/>
                </a:solidFill>
                <a:latin typeface="Courier New" pitchFamily="49" charset="0"/>
                <a:cs typeface="Courier New" pitchFamily="49" charset="0"/>
              </a:rPr>
              <a:t>        print('Not a valid argument')</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elif</a:t>
            </a:r>
            <a:r>
              <a:rPr lang="en-US" sz="1200" dirty="0">
                <a:solidFill>
                  <a:schemeClr val="tx1"/>
                </a:solidFill>
                <a:latin typeface="Courier New" pitchFamily="49" charset="0"/>
                <a:cs typeface="Courier New" pitchFamily="49" charset="0"/>
              </a:rPr>
              <a:t> n == 1:</a:t>
            </a:r>
          </a:p>
          <a:p>
            <a:r>
              <a:rPr lang="en-US" sz="1200" dirty="0">
                <a:solidFill>
                  <a:schemeClr val="tx1"/>
                </a:solidFill>
                <a:latin typeface="Courier New" pitchFamily="49" charset="0"/>
                <a:cs typeface="Courier New" pitchFamily="49" charset="0"/>
              </a:rPr>
              <a:t>        return </a:t>
            </a:r>
            <a:r>
              <a:rPr lang="en-US" sz="1200" dirty="0" err="1">
                <a:solidFill>
                  <a:schemeClr val="tx1"/>
                </a:solidFill>
                <a:latin typeface="Courier New" pitchFamily="49" charset="0"/>
                <a:cs typeface="Courier New" pitchFamily="49" charset="0"/>
              </a:rPr>
              <a:t>s.append</a:t>
            </a:r>
            <a:r>
              <a:rPr lang="en-US" sz="1200" dirty="0">
                <a:solidFill>
                  <a:schemeClr val="tx1"/>
                </a:solidFill>
                <a:latin typeface="Courier New" pitchFamily="49" charset="0"/>
                <a:cs typeface="Courier New" pitchFamily="49" charset="0"/>
              </a:rPr>
              <a:t>(a)</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elif</a:t>
            </a:r>
            <a:r>
              <a:rPr lang="en-US" sz="1200" dirty="0">
                <a:solidFill>
                  <a:schemeClr val="tx1"/>
                </a:solidFill>
                <a:latin typeface="Courier New" pitchFamily="49" charset="0"/>
                <a:cs typeface="Courier New" pitchFamily="49" charset="0"/>
              </a:rPr>
              <a:t> n == 2:</a:t>
            </a:r>
          </a:p>
          <a:p>
            <a:r>
              <a:rPr lang="en-US" sz="1200" dirty="0">
                <a:solidFill>
                  <a:schemeClr val="tx1"/>
                </a:solidFill>
                <a:latin typeface="Courier New" pitchFamily="49" charset="0"/>
                <a:cs typeface="Courier New" pitchFamily="49" charset="0"/>
              </a:rPr>
              <a:t>        return </a:t>
            </a:r>
            <a:r>
              <a:rPr lang="en-US" sz="1200" dirty="0" err="1">
                <a:solidFill>
                  <a:schemeClr val="tx1"/>
                </a:solidFill>
                <a:latin typeface="Courier New" pitchFamily="49" charset="0"/>
                <a:cs typeface="Courier New" pitchFamily="49" charset="0"/>
              </a:rPr>
              <a:t>s.append</a:t>
            </a:r>
            <a:r>
              <a:rPr lang="en-US" sz="1200" dirty="0">
                <a:solidFill>
                  <a:schemeClr val="tx1"/>
                </a:solidFill>
                <a:latin typeface="Courier New" pitchFamily="49" charset="0"/>
                <a:cs typeface="Courier New" pitchFamily="49" charset="0"/>
              </a:rPr>
              <a:t>([a, b])</a:t>
            </a:r>
          </a:p>
          <a:p>
            <a:r>
              <a:rPr lang="en-US" sz="1200" dirty="0">
                <a:solidFill>
                  <a:schemeClr val="tx1"/>
                </a:solidFill>
                <a:latin typeface="Courier New" pitchFamily="49" charset="0"/>
                <a:cs typeface="Courier New" pitchFamily="49" charset="0"/>
              </a:rPr>
              <a:t>    else:</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s.append</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        for </a:t>
            </a:r>
            <a:r>
              <a:rPr lang="en-US" sz="1200" dirty="0" err="1">
                <a:solidFill>
                  <a:schemeClr val="tx1"/>
                </a:solidFill>
                <a:latin typeface="Courier New" pitchFamily="49" charset="0"/>
                <a:cs typeface="Courier New" pitchFamily="49" charset="0"/>
              </a:rPr>
              <a:t>i</a:t>
            </a:r>
            <a:r>
              <a:rPr lang="en-US" sz="1200" dirty="0">
                <a:solidFill>
                  <a:schemeClr val="tx1"/>
                </a:solidFill>
                <a:latin typeface="Courier New" pitchFamily="49" charset="0"/>
                <a:cs typeface="Courier New" pitchFamily="49" charset="0"/>
              </a:rPr>
              <a:t> in range(n-1):</a:t>
            </a:r>
          </a:p>
          <a:p>
            <a:r>
              <a:rPr lang="en-US" sz="1200" dirty="0">
                <a:solidFill>
                  <a:schemeClr val="tx1"/>
                </a:solidFill>
                <a:latin typeface="Courier New" pitchFamily="49" charset="0"/>
                <a:cs typeface="Courier New" pitchFamily="49" charset="0"/>
              </a:rPr>
              <a:t>            x = a + b</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s.append</a:t>
            </a:r>
            <a:r>
              <a:rPr lang="en-US" sz="1200" dirty="0">
                <a:solidFill>
                  <a:schemeClr val="tx1"/>
                </a:solidFill>
                <a:latin typeface="Courier New" pitchFamily="49" charset="0"/>
                <a:cs typeface="Courier New" pitchFamily="49" charset="0"/>
              </a:rPr>
              <a:t>(x)</a:t>
            </a:r>
          </a:p>
          <a:p>
            <a:r>
              <a:rPr lang="en-US" sz="1200" dirty="0">
                <a:solidFill>
                  <a:schemeClr val="tx1"/>
                </a:solidFill>
                <a:latin typeface="Courier New" pitchFamily="49" charset="0"/>
                <a:cs typeface="Courier New" pitchFamily="49" charset="0"/>
              </a:rPr>
              <a:t>            a = b</a:t>
            </a:r>
          </a:p>
          <a:p>
            <a:r>
              <a:rPr lang="en-US" sz="1200" dirty="0">
                <a:solidFill>
                  <a:schemeClr val="tx1"/>
                </a:solidFill>
                <a:latin typeface="Courier New" pitchFamily="49" charset="0"/>
                <a:cs typeface="Courier New" pitchFamily="49" charset="0"/>
              </a:rPr>
              <a:t>            b = x</a:t>
            </a:r>
          </a:p>
          <a:p>
            <a:r>
              <a:rPr lang="en-US" sz="1200" dirty="0">
                <a:solidFill>
                  <a:schemeClr val="tx1"/>
                </a:solidFill>
                <a:latin typeface="Courier New" pitchFamily="49" charset="0"/>
                <a:cs typeface="Courier New" pitchFamily="49" charset="0"/>
              </a:rPr>
              <a:t>    return 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Using the Module</a:t>
            </a:r>
          </a:p>
        </p:txBody>
      </p:sp>
      <p:sp>
        <p:nvSpPr>
          <p:cNvPr id="3" name="TextBox 2"/>
          <p:cNvSpPr txBox="1"/>
          <p:nvPr/>
        </p:nvSpPr>
        <p:spPr>
          <a:xfrm>
            <a:off x="2057400" y="1676400"/>
            <a:ext cx="4114800" cy="415498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import </a:t>
            </a:r>
            <a:r>
              <a:rPr lang="en-US" sz="1200" dirty="0" err="1">
                <a:latin typeface="Courier New" pitchFamily="49" charset="0"/>
                <a:cs typeface="Courier New" pitchFamily="49" charset="0"/>
              </a:rPr>
              <a:t>fibonacci</a:t>
            </a:r>
            <a:r>
              <a:rPr lang="en-US" sz="1200" dirty="0">
                <a:latin typeface="Courier New" pitchFamily="49" charset="0"/>
                <a:cs typeface="Courier New" pitchFamily="49" charset="0"/>
              </a:rPr>
              <a:t> as </a:t>
            </a:r>
            <a:r>
              <a:rPr lang="en-US" sz="1200" dirty="0" err="1">
                <a:latin typeface="Courier New" pitchFamily="49" charset="0"/>
                <a:cs typeface="Courier New" pitchFamily="49" charset="0"/>
              </a:rPr>
              <a:t>fb</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&gt;&gt;&gt; fb.fib(10)</a:t>
            </a:r>
          </a:p>
          <a:p>
            <a:r>
              <a:rPr lang="en-US" sz="1200" dirty="0">
                <a:latin typeface="Courier New" pitchFamily="49" charset="0"/>
                <a:cs typeface="Courier New" pitchFamily="49" charset="0"/>
              </a:rPr>
              <a:t>55</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fb.ifib</a:t>
            </a:r>
            <a:r>
              <a:rPr lang="en-US" sz="1200" dirty="0">
                <a:latin typeface="Courier New" pitchFamily="49" charset="0"/>
                <a:cs typeface="Courier New" pitchFamily="49" charset="0"/>
              </a:rPr>
              <a:t>(10)</a:t>
            </a:r>
          </a:p>
          <a:p>
            <a:r>
              <a:rPr lang="en-US" sz="1200" dirty="0">
                <a:latin typeface="Courier New" pitchFamily="49" charset="0"/>
                <a:cs typeface="Courier New" pitchFamily="49" charset="0"/>
              </a:rPr>
              <a:t>55</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fb.gen_fib</a:t>
            </a:r>
            <a:r>
              <a:rPr lang="en-US" sz="1200" dirty="0">
                <a:latin typeface="Courier New" pitchFamily="49" charset="0"/>
                <a:cs typeface="Courier New" pitchFamily="49" charset="0"/>
              </a:rPr>
              <a:t>(10)</a:t>
            </a:r>
          </a:p>
          <a:p>
            <a:r>
              <a:rPr lang="en-US" sz="1200" dirty="0">
                <a:latin typeface="Courier New" pitchFamily="49" charset="0"/>
                <a:cs typeface="Courier New" pitchFamily="49" charset="0"/>
              </a:rPr>
              <a:t>[[0, 1], 1, 2, 3, 5, 8, 13, 21, 34, 55]</a:t>
            </a:r>
          </a:p>
          <a:p>
            <a:r>
              <a:rPr lang="en-US" sz="1200" dirty="0">
                <a:latin typeface="Courier New" pitchFamily="49" charset="0"/>
                <a:cs typeface="Courier New" pitchFamily="49" charset="0"/>
              </a:rPr>
              <a:t>&gt;&gt;&gt; s = </a:t>
            </a:r>
            <a:r>
              <a:rPr lang="en-US" sz="1200" dirty="0" err="1">
                <a:latin typeface="Courier New" pitchFamily="49" charset="0"/>
                <a:cs typeface="Courier New" pitchFamily="49" charset="0"/>
              </a:rPr>
              <a:t>fb.gen_fib</a:t>
            </a:r>
            <a:r>
              <a:rPr lang="en-US" sz="1200" dirty="0">
                <a:latin typeface="Courier New" pitchFamily="49" charset="0"/>
                <a:cs typeface="Courier New" pitchFamily="49" charset="0"/>
              </a:rPr>
              <a:t>(10)</a:t>
            </a:r>
          </a:p>
          <a:p>
            <a:r>
              <a:rPr lang="en-US" sz="1200" dirty="0">
                <a:latin typeface="Courier New" pitchFamily="49" charset="0"/>
                <a:cs typeface="Courier New" pitchFamily="49" charset="0"/>
              </a:rPr>
              <a:t>&gt;&gt;&gt; for </a:t>
            </a: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in s:</a:t>
            </a:r>
          </a:p>
          <a:p>
            <a:r>
              <a:rPr lang="en-US" sz="1200" dirty="0">
                <a:latin typeface="Courier New" pitchFamily="49" charset="0"/>
                <a:cs typeface="Courier New" pitchFamily="49" charset="0"/>
              </a:rPr>
              <a:t>	print(</a:t>
            </a: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[0, 1]</a:t>
            </a:r>
          </a:p>
          <a:p>
            <a:r>
              <a:rPr lang="en-US" sz="1200" dirty="0">
                <a:latin typeface="Courier New" pitchFamily="49" charset="0"/>
                <a:cs typeface="Courier New" pitchFamily="49" charset="0"/>
              </a:rPr>
              <a:t>1</a:t>
            </a:r>
          </a:p>
          <a:p>
            <a:r>
              <a:rPr lang="en-US" sz="1200" dirty="0">
                <a:latin typeface="Courier New" pitchFamily="49" charset="0"/>
                <a:cs typeface="Courier New" pitchFamily="49" charset="0"/>
              </a:rPr>
              <a:t>2</a:t>
            </a:r>
          </a:p>
          <a:p>
            <a:r>
              <a:rPr lang="en-US" sz="1200" dirty="0">
                <a:latin typeface="Courier New" pitchFamily="49" charset="0"/>
                <a:cs typeface="Courier New" pitchFamily="49" charset="0"/>
              </a:rPr>
              <a:t>3</a:t>
            </a:r>
          </a:p>
          <a:p>
            <a:r>
              <a:rPr lang="en-US" sz="1200" dirty="0">
                <a:latin typeface="Courier New" pitchFamily="49" charset="0"/>
                <a:cs typeface="Courier New" pitchFamily="49" charset="0"/>
              </a:rPr>
              <a:t>5</a:t>
            </a:r>
          </a:p>
          <a:p>
            <a:r>
              <a:rPr lang="en-US" sz="1200" dirty="0">
                <a:latin typeface="Courier New" pitchFamily="49" charset="0"/>
                <a:cs typeface="Courier New" pitchFamily="49" charset="0"/>
              </a:rPr>
              <a:t>8</a:t>
            </a:r>
          </a:p>
          <a:p>
            <a:r>
              <a:rPr lang="en-US" sz="1200" dirty="0">
                <a:latin typeface="Courier New" pitchFamily="49" charset="0"/>
                <a:cs typeface="Courier New" pitchFamily="49" charset="0"/>
              </a:rPr>
              <a:t>13</a:t>
            </a:r>
          </a:p>
          <a:p>
            <a:r>
              <a:rPr lang="en-US" sz="1200" dirty="0">
                <a:latin typeface="Courier New" pitchFamily="49" charset="0"/>
                <a:cs typeface="Courier New" pitchFamily="49" charset="0"/>
              </a:rPr>
              <a:t>21</a:t>
            </a:r>
          </a:p>
          <a:p>
            <a:r>
              <a:rPr lang="en-US" sz="1200" dirty="0">
                <a:latin typeface="Courier New" pitchFamily="49" charset="0"/>
                <a:cs typeface="Courier New" pitchFamily="49" charset="0"/>
              </a:rPr>
              <a:t>34</a:t>
            </a:r>
          </a:p>
          <a:p>
            <a:r>
              <a:rPr lang="en-US" sz="1200" dirty="0">
                <a:latin typeface="Courier New" pitchFamily="49" charset="0"/>
                <a:cs typeface="Courier New" pitchFamily="49" charset="0"/>
              </a:rPr>
              <a:t>55</a:t>
            </a:r>
            <a:endParaRPr lang="en-US" sz="1200" dirty="0">
              <a:solidFill>
                <a:schemeClr val="tx1"/>
              </a:solidFill>
              <a:latin typeface="Courier New" pitchFamily="49" charset="0"/>
              <a:cs typeface="Courier New" pitchFamily="49" charset="0"/>
            </a:endParaRPr>
          </a:p>
        </p:txBody>
      </p:sp>
      <p:sp>
        <p:nvSpPr>
          <p:cNvPr id="4" name="Rounded Rectangle 3"/>
          <p:cNvSpPr/>
          <p:nvPr/>
        </p:nvSpPr>
        <p:spPr>
          <a:xfrm>
            <a:off x="7467600" y="1905000"/>
            <a:ext cx="28194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Alias name for the namespace</a:t>
            </a:r>
          </a:p>
        </p:txBody>
      </p:sp>
      <p:cxnSp>
        <p:nvCxnSpPr>
          <p:cNvPr id="6" name="Straight Arrow Connector 5"/>
          <p:cNvCxnSpPr>
            <a:stCxn id="4" idx="1"/>
          </p:cNvCxnSpPr>
          <p:nvPr/>
        </p:nvCxnSpPr>
        <p:spPr>
          <a:xfrm rot="10800000">
            <a:off x="4648200" y="1828800"/>
            <a:ext cx="2819400" cy="3810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
        <p:nvSpPr>
          <p:cNvPr id="8" name="Rectangle 7"/>
          <p:cNvSpPr/>
          <p:nvPr/>
        </p:nvSpPr>
        <p:spPr>
          <a:xfrm>
            <a:off x="6324600" y="4419600"/>
            <a:ext cx="3962400" cy="1371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200" b="1" dirty="0">
                <a:solidFill>
                  <a:srgbClr val="FF0000"/>
                </a:solidFill>
                <a:latin typeface="Courier New" pitchFamily="49" charset="0"/>
                <a:cs typeface="Courier New" pitchFamily="49" charset="0"/>
              </a:rPr>
              <a:t># Importing specific functions</a:t>
            </a:r>
          </a:p>
          <a:p>
            <a:r>
              <a:rPr lang="en-US" sz="1200" dirty="0">
                <a:latin typeface="Courier New" pitchFamily="49" charset="0"/>
                <a:cs typeface="Courier New" pitchFamily="49" charset="0"/>
              </a:rPr>
              <a:t>&gt;&gt;&gt; from </a:t>
            </a:r>
            <a:r>
              <a:rPr lang="en-US" sz="1200" dirty="0" err="1">
                <a:latin typeface="Courier New" pitchFamily="49" charset="0"/>
                <a:cs typeface="Courier New" pitchFamily="49" charset="0"/>
              </a:rPr>
              <a:t>fibonacci</a:t>
            </a:r>
            <a:r>
              <a:rPr lang="en-US" sz="1200" dirty="0">
                <a:latin typeface="Courier New" pitchFamily="49" charset="0"/>
                <a:cs typeface="Courier New" pitchFamily="49" charset="0"/>
              </a:rPr>
              <a:t> import </a:t>
            </a:r>
            <a:r>
              <a:rPr lang="en-US" sz="1200" dirty="0" err="1">
                <a:latin typeface="Courier New" pitchFamily="49" charset="0"/>
                <a:cs typeface="Courier New" pitchFamily="49" charset="0"/>
              </a:rPr>
              <a:t>gen_fib</a:t>
            </a:r>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r>
              <a:rPr lang="en-US" sz="1200" b="1" dirty="0">
                <a:solidFill>
                  <a:srgbClr val="FF0000"/>
                </a:solidFill>
                <a:latin typeface="Courier New" pitchFamily="49" charset="0"/>
                <a:cs typeface="Courier New" pitchFamily="49" charset="0"/>
              </a:rPr>
              <a:t># Importing all functions</a:t>
            </a:r>
          </a:p>
          <a:p>
            <a:r>
              <a:rPr lang="en-US" sz="1200" dirty="0">
                <a:latin typeface="Courier New" pitchFamily="49" charset="0"/>
                <a:cs typeface="Courier New" pitchFamily="49" charset="0"/>
              </a:rPr>
              <a:t>&gt;&gt;&gt; from </a:t>
            </a:r>
            <a:r>
              <a:rPr lang="en-US" sz="1200" dirty="0" err="1">
                <a:latin typeface="Courier New" pitchFamily="49" charset="0"/>
                <a:cs typeface="Courier New" pitchFamily="49" charset="0"/>
              </a:rPr>
              <a:t>fibonacci</a:t>
            </a:r>
            <a:r>
              <a:rPr lang="en-US" sz="1200" dirty="0">
                <a:latin typeface="Courier New" pitchFamily="49" charset="0"/>
                <a:cs typeface="Courier New" pitchFamily="49" charset="0"/>
              </a:rPr>
              <a:t> import *</a:t>
            </a:r>
          </a:p>
          <a:p>
            <a:endParaRPr lang="en-US" sz="1200" dirty="0">
              <a:latin typeface="Courier New" pitchFamily="49" charset="0"/>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Error Handling in Python</a:t>
            </a:r>
          </a:p>
        </p:txBody>
      </p:sp>
      <p:sp>
        <p:nvSpPr>
          <p:cNvPr id="3" name="Content Placeholder 2"/>
          <p:cNvSpPr>
            <a:spLocks noGrp="1"/>
          </p:cNvSpPr>
          <p:nvPr>
            <p:ph idx="1"/>
          </p:nvPr>
        </p:nvSpPr>
        <p:spPr/>
        <p:txBody>
          <a:bodyPr>
            <a:normAutofit/>
          </a:bodyPr>
          <a:lstStyle/>
          <a:p>
            <a:r>
              <a:rPr lang="en-US" dirty="0"/>
              <a:t>Python provides two very important features to handle any unexpected error in your programs and to add debugging capabilities in them </a:t>
            </a:r>
          </a:p>
          <a:p>
            <a:pPr lvl="1"/>
            <a:r>
              <a:rPr lang="en-US" b="1" dirty="0"/>
              <a:t>Exception Handling</a:t>
            </a:r>
            <a:endParaRPr lang="en-US" dirty="0"/>
          </a:p>
          <a:p>
            <a:pPr lvl="1"/>
            <a:r>
              <a:rPr lang="en-US" b="1" dirty="0"/>
              <a:t>Assertions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Error Types</a:t>
            </a:r>
          </a:p>
        </p:txBody>
      </p:sp>
      <p:graphicFrame>
        <p:nvGraphicFramePr>
          <p:cNvPr id="6" name="Table 5"/>
          <p:cNvGraphicFramePr>
            <a:graphicFrameLocks noGrp="1"/>
          </p:cNvGraphicFramePr>
          <p:nvPr/>
        </p:nvGraphicFramePr>
        <p:xfrm>
          <a:off x="2209800" y="1524007"/>
          <a:ext cx="8001000" cy="3844043"/>
        </p:xfrm>
        <a:graphic>
          <a:graphicData uri="http://schemas.openxmlformats.org/drawingml/2006/table">
            <a:tbl>
              <a:tblPr/>
              <a:tblGrid>
                <a:gridCol w="1786269">
                  <a:extLst>
                    <a:ext uri="{9D8B030D-6E8A-4147-A177-3AD203B41FA5}">
                      <a16:colId xmlns:a16="http://schemas.microsoft.com/office/drawing/2014/main" val="20000"/>
                    </a:ext>
                  </a:extLst>
                </a:gridCol>
                <a:gridCol w="6214731">
                  <a:extLst>
                    <a:ext uri="{9D8B030D-6E8A-4147-A177-3AD203B41FA5}">
                      <a16:colId xmlns:a16="http://schemas.microsoft.com/office/drawing/2014/main" val="20001"/>
                    </a:ext>
                  </a:extLst>
                </a:gridCol>
              </a:tblGrid>
              <a:tr h="234461">
                <a:tc>
                  <a:txBody>
                    <a:bodyPr/>
                    <a:lstStyle/>
                    <a:p>
                      <a:pPr algn="l" fontAlgn="ctr"/>
                      <a:r>
                        <a:rPr lang="en-US" sz="1100" b="1" i="0" u="none" strike="noStrike" dirty="0">
                          <a:solidFill>
                            <a:srgbClr val="313131"/>
                          </a:solidFill>
                          <a:latin typeface="Verdana"/>
                        </a:rPr>
                        <a:t>EXCEPTION NAME</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sz="1100" b="1" i="0" u="none" strike="noStrike" dirty="0">
                          <a:solidFill>
                            <a:srgbClr val="313131"/>
                          </a:solidFill>
                          <a:latin typeface="Verdana"/>
                        </a:rPr>
                        <a:t>DESCRIPTION</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234461">
                <a:tc>
                  <a:txBody>
                    <a:bodyPr/>
                    <a:lstStyle/>
                    <a:p>
                      <a:pPr algn="l" fontAlgn="ctr"/>
                      <a:r>
                        <a:rPr lang="en-US" sz="1050" b="0" i="0" u="none" strike="noStrike">
                          <a:solidFill>
                            <a:srgbClr val="313131"/>
                          </a:solidFill>
                          <a:latin typeface="Verdana"/>
                        </a:rPr>
                        <a:t>Exception</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313131"/>
                          </a:solidFill>
                          <a:latin typeface="Verdana"/>
                        </a:rPr>
                        <a:t>Base class for all exceptions</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4461">
                <a:tc>
                  <a:txBody>
                    <a:bodyPr/>
                    <a:lstStyle/>
                    <a:p>
                      <a:pPr algn="l" fontAlgn="ctr"/>
                      <a:r>
                        <a:rPr lang="en-US" sz="1050" b="0" i="0" u="none" strike="noStrike">
                          <a:solidFill>
                            <a:srgbClr val="313131"/>
                          </a:solidFill>
                          <a:latin typeface="Verdana"/>
                        </a:rPr>
                        <a:t>StopIteration</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313131"/>
                          </a:solidFill>
                          <a:latin typeface="Verdana"/>
                        </a:rPr>
                        <a:t>Raised when the next() method of an iterator does not point to any object.</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4461">
                <a:tc>
                  <a:txBody>
                    <a:bodyPr/>
                    <a:lstStyle/>
                    <a:p>
                      <a:pPr algn="l" fontAlgn="ctr"/>
                      <a:r>
                        <a:rPr lang="en-US" sz="1050" b="0" i="0" u="none" strike="noStrike">
                          <a:solidFill>
                            <a:srgbClr val="313131"/>
                          </a:solidFill>
                          <a:latin typeface="Verdana"/>
                        </a:rPr>
                        <a:t>SystemExit</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313131"/>
                          </a:solidFill>
                          <a:latin typeface="Verdana"/>
                        </a:rPr>
                        <a:t>Raised by the sys.exit() function.</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4461">
                <a:tc>
                  <a:txBody>
                    <a:bodyPr/>
                    <a:lstStyle/>
                    <a:p>
                      <a:pPr algn="l" fontAlgn="ctr"/>
                      <a:r>
                        <a:rPr lang="en-US" sz="1050" b="0" i="0" u="none" strike="noStrike">
                          <a:solidFill>
                            <a:srgbClr val="313131"/>
                          </a:solidFill>
                          <a:latin typeface="Verdana"/>
                        </a:rPr>
                        <a:t>StandardError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313131"/>
                          </a:solidFill>
                          <a:latin typeface="Verdana"/>
                        </a:rPr>
                        <a:t>Base class for all built-in exceptions except StopIteration and SystemExit.</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4461">
                <a:tc>
                  <a:txBody>
                    <a:bodyPr/>
                    <a:lstStyle/>
                    <a:p>
                      <a:pPr algn="l" fontAlgn="ctr"/>
                      <a:r>
                        <a:rPr lang="en-US" sz="1050" b="0" i="0" u="none" strike="noStrike">
                          <a:solidFill>
                            <a:srgbClr val="313131"/>
                          </a:solidFill>
                          <a:latin typeface="Verdana"/>
                        </a:rPr>
                        <a:t>ArithmeticError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313131"/>
                          </a:solidFill>
                          <a:latin typeface="Verdana"/>
                        </a:rPr>
                        <a:t>Base class for all errors that occur for numeric calculation.</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4461">
                <a:tc>
                  <a:txBody>
                    <a:bodyPr/>
                    <a:lstStyle/>
                    <a:p>
                      <a:pPr algn="l" fontAlgn="ctr"/>
                      <a:r>
                        <a:rPr lang="en-US" sz="1050" b="0" i="0" u="none" strike="noStrike">
                          <a:solidFill>
                            <a:srgbClr val="313131"/>
                          </a:solidFill>
                          <a:latin typeface="Verdana"/>
                        </a:rPr>
                        <a:t>OverflowError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313131"/>
                          </a:solidFill>
                          <a:latin typeface="Verdana"/>
                        </a:rPr>
                        <a:t>Raised when a calculation exceeds maximum limit for a numeric type.</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4461">
                <a:tc>
                  <a:txBody>
                    <a:bodyPr/>
                    <a:lstStyle/>
                    <a:p>
                      <a:pPr algn="l" fontAlgn="ctr"/>
                      <a:r>
                        <a:rPr lang="en-US" sz="1050" b="0" i="0" u="none" strike="noStrike">
                          <a:solidFill>
                            <a:srgbClr val="313131"/>
                          </a:solidFill>
                          <a:latin typeface="Verdana"/>
                        </a:rPr>
                        <a:t>FloatingPointError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313131"/>
                          </a:solidFill>
                          <a:latin typeface="Verdana"/>
                        </a:rPr>
                        <a:t>Raised when a floating point calculation fails.</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4461">
                <a:tc>
                  <a:txBody>
                    <a:bodyPr/>
                    <a:lstStyle/>
                    <a:p>
                      <a:pPr algn="l" fontAlgn="ctr"/>
                      <a:r>
                        <a:rPr lang="en-US" sz="1050" b="0" i="0" u="none" strike="noStrike">
                          <a:solidFill>
                            <a:srgbClr val="313131"/>
                          </a:solidFill>
                          <a:latin typeface="Verdana"/>
                        </a:rPr>
                        <a:t>ZeroDivisonError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313131"/>
                          </a:solidFill>
                          <a:latin typeface="Verdana"/>
                        </a:rPr>
                        <a:t>Raised when division or modulo by zero takes place for all numeric types.</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4461">
                <a:tc>
                  <a:txBody>
                    <a:bodyPr/>
                    <a:lstStyle/>
                    <a:p>
                      <a:pPr algn="l" fontAlgn="ctr"/>
                      <a:r>
                        <a:rPr lang="en-US" sz="1050" b="0" i="0" u="none" strike="noStrike">
                          <a:solidFill>
                            <a:srgbClr val="313131"/>
                          </a:solidFill>
                          <a:latin typeface="Verdana"/>
                        </a:rPr>
                        <a:t>AssertionError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313131"/>
                          </a:solidFill>
                          <a:latin typeface="Verdana"/>
                        </a:rPr>
                        <a:t>Raised in case of failure of the Assert statement.</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4461">
                <a:tc>
                  <a:txBody>
                    <a:bodyPr/>
                    <a:lstStyle/>
                    <a:p>
                      <a:pPr algn="l" fontAlgn="ctr"/>
                      <a:r>
                        <a:rPr lang="en-US" sz="1050" b="0" i="0" u="none" strike="noStrike">
                          <a:solidFill>
                            <a:srgbClr val="313131"/>
                          </a:solidFill>
                          <a:latin typeface="Verdana"/>
                        </a:rPr>
                        <a:t>AttributeError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313131"/>
                          </a:solidFill>
                          <a:latin typeface="Verdana"/>
                        </a:rPr>
                        <a:t>Raised in case of failure of attribute reference or assignment.</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40323">
                <a:tc>
                  <a:txBody>
                    <a:bodyPr/>
                    <a:lstStyle/>
                    <a:p>
                      <a:pPr algn="l" fontAlgn="ctr"/>
                      <a:r>
                        <a:rPr lang="en-US" sz="1050" b="0" i="0" u="none" strike="noStrike">
                          <a:solidFill>
                            <a:srgbClr val="313131"/>
                          </a:solidFill>
                          <a:latin typeface="Verdana"/>
                        </a:rPr>
                        <a:t>EOFError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313131"/>
                          </a:solidFill>
                          <a:latin typeface="Verdana"/>
                        </a:rPr>
                        <a:t>Raised when there is no input from either the raw_input() or input() function and the end of file is reached.</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34461">
                <a:tc>
                  <a:txBody>
                    <a:bodyPr/>
                    <a:lstStyle/>
                    <a:p>
                      <a:pPr algn="l" fontAlgn="ctr"/>
                      <a:r>
                        <a:rPr lang="en-US" sz="1050" b="0" i="0" u="none" strike="noStrike">
                          <a:solidFill>
                            <a:srgbClr val="313131"/>
                          </a:solidFill>
                          <a:latin typeface="Verdana"/>
                        </a:rPr>
                        <a:t>ImportError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313131"/>
                          </a:solidFill>
                          <a:latin typeface="Verdana"/>
                        </a:rPr>
                        <a:t>Raised when an import statement fails.</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34461">
                <a:tc>
                  <a:txBody>
                    <a:bodyPr/>
                    <a:lstStyle/>
                    <a:p>
                      <a:pPr algn="l" fontAlgn="ctr"/>
                      <a:r>
                        <a:rPr lang="en-US" sz="1050" b="0" i="0" u="none" strike="noStrike">
                          <a:solidFill>
                            <a:srgbClr val="313131"/>
                          </a:solidFill>
                          <a:latin typeface="Verdana"/>
                        </a:rPr>
                        <a:t>KeyboardInterrupt</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313131"/>
                          </a:solidFill>
                          <a:latin typeface="Verdana"/>
                        </a:rPr>
                        <a:t>Raised when the user interrupts program execution, usually by pressing Ctrl+c.</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34461">
                <a:tc>
                  <a:txBody>
                    <a:bodyPr/>
                    <a:lstStyle/>
                    <a:p>
                      <a:pPr algn="l" fontAlgn="ctr"/>
                      <a:r>
                        <a:rPr lang="en-US" sz="1050" b="0" i="0" u="none" strike="noStrike">
                          <a:solidFill>
                            <a:srgbClr val="313131"/>
                          </a:solidFill>
                          <a:latin typeface="Verdana"/>
                        </a:rPr>
                        <a:t>LookupError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313131"/>
                          </a:solidFill>
                          <a:latin typeface="Verdana"/>
                        </a:rPr>
                        <a:t>Base class for all lookup errors.</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34461">
                <a:tc>
                  <a:txBody>
                    <a:bodyPr/>
                    <a:lstStyle/>
                    <a:p>
                      <a:pPr algn="l" fontAlgn="ctr"/>
                      <a:r>
                        <a:rPr lang="en-US" sz="1050" b="0" i="0" u="none" strike="noStrike">
                          <a:solidFill>
                            <a:srgbClr val="000000"/>
                          </a:solidFill>
                          <a:latin typeface="Verdana"/>
                        </a:rPr>
                        <a:t>IndexError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latin typeface="Verdana"/>
                        </a:rPr>
                        <a:t>Raised when an index is not found in a sequence.</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Error Types</a:t>
            </a:r>
          </a:p>
        </p:txBody>
      </p:sp>
      <p:graphicFrame>
        <p:nvGraphicFramePr>
          <p:cNvPr id="3" name="Table 2"/>
          <p:cNvGraphicFramePr>
            <a:graphicFrameLocks noGrp="1"/>
          </p:cNvGraphicFramePr>
          <p:nvPr/>
        </p:nvGraphicFramePr>
        <p:xfrm>
          <a:off x="2057400" y="1676398"/>
          <a:ext cx="8077200" cy="4114806"/>
        </p:xfrm>
        <a:graphic>
          <a:graphicData uri="http://schemas.openxmlformats.org/drawingml/2006/table">
            <a:tbl>
              <a:tblPr/>
              <a:tblGrid>
                <a:gridCol w="1803281">
                  <a:extLst>
                    <a:ext uri="{9D8B030D-6E8A-4147-A177-3AD203B41FA5}">
                      <a16:colId xmlns:a16="http://schemas.microsoft.com/office/drawing/2014/main" val="20000"/>
                    </a:ext>
                  </a:extLst>
                </a:gridCol>
                <a:gridCol w="6273919">
                  <a:extLst>
                    <a:ext uri="{9D8B030D-6E8A-4147-A177-3AD203B41FA5}">
                      <a16:colId xmlns:a16="http://schemas.microsoft.com/office/drawing/2014/main" val="20001"/>
                    </a:ext>
                  </a:extLst>
                </a:gridCol>
              </a:tblGrid>
              <a:tr h="235132">
                <a:tc>
                  <a:txBody>
                    <a:bodyPr/>
                    <a:lstStyle/>
                    <a:p>
                      <a:pPr algn="l" fontAlgn="ctr"/>
                      <a:r>
                        <a:rPr lang="en-US" sz="1100" b="1" i="0" u="none" strike="noStrike" dirty="0">
                          <a:solidFill>
                            <a:srgbClr val="313131"/>
                          </a:solidFill>
                          <a:latin typeface="Verdana"/>
                        </a:rPr>
                        <a:t>EXCEPTION NAME</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sz="1100" b="1" i="0" u="none" strike="noStrike" dirty="0">
                          <a:solidFill>
                            <a:srgbClr val="313131"/>
                          </a:solidFill>
                          <a:latin typeface="Verdana"/>
                        </a:rPr>
                        <a:t>DESCRIPTION</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235132">
                <a:tc>
                  <a:txBody>
                    <a:bodyPr/>
                    <a:lstStyle/>
                    <a:p>
                      <a:pPr algn="l" fontAlgn="ctr"/>
                      <a:r>
                        <a:rPr lang="en-US" sz="1100" b="0" i="0" u="none" strike="noStrike" dirty="0" err="1">
                          <a:solidFill>
                            <a:srgbClr val="000000"/>
                          </a:solidFill>
                          <a:latin typeface="Verdana"/>
                        </a:rPr>
                        <a:t>EnvironmentError</a:t>
                      </a:r>
                      <a:endParaRPr lang="en-US" sz="1100" b="0" i="0" u="none" strike="noStrike" dirty="0">
                        <a:solidFill>
                          <a:srgbClr val="000000"/>
                        </a:solidFill>
                        <a:latin typeface="Verdana"/>
                      </a:endParaRP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Verdana"/>
                        </a:rPr>
                        <a:t>Base class for all exceptions that occur outside the Python environment.</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6750">
                <a:tc>
                  <a:txBody>
                    <a:bodyPr/>
                    <a:lstStyle/>
                    <a:p>
                      <a:pPr algn="l" fontAlgn="ctr"/>
                      <a:r>
                        <a:rPr lang="en-US" sz="1100" b="0" i="0" u="none" strike="noStrike" dirty="0" err="1">
                          <a:solidFill>
                            <a:srgbClr val="000000"/>
                          </a:solidFill>
                          <a:latin typeface="Verdana"/>
                        </a:rPr>
                        <a:t>IOError</a:t>
                      </a:r>
                      <a:endParaRPr lang="en-US" sz="1100" b="0" i="0" u="none" strike="noStrike" dirty="0">
                        <a:solidFill>
                          <a:srgbClr val="000000"/>
                        </a:solidFill>
                        <a:latin typeface="Verdana"/>
                      </a:endParaRP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Verdana"/>
                        </a:rPr>
                        <a:t>Raised when an input/ output operation fails, such as the print statement or the open() function when trying to open a file that does not exist.</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5132">
                <a:tc>
                  <a:txBody>
                    <a:bodyPr/>
                    <a:lstStyle/>
                    <a:p>
                      <a:pPr algn="l" fontAlgn="ctr"/>
                      <a:r>
                        <a:rPr lang="en-US" sz="1100" b="0" i="0" u="none" strike="noStrike">
                          <a:solidFill>
                            <a:srgbClr val="000000"/>
                          </a:solidFill>
                          <a:latin typeface="Calibri"/>
                        </a:rPr>
                        <a:t> </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Calibri"/>
                        </a:rPr>
                        <a:t> </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5132">
                <a:tc>
                  <a:txBody>
                    <a:bodyPr/>
                    <a:lstStyle/>
                    <a:p>
                      <a:pPr algn="l" fontAlgn="ctr"/>
                      <a:r>
                        <a:rPr lang="en-US" sz="1100" b="0" i="0" u="none" strike="noStrike">
                          <a:solidFill>
                            <a:srgbClr val="000000"/>
                          </a:solidFill>
                          <a:latin typeface="Verdana"/>
                        </a:rPr>
                        <a:t>IOError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Verdana"/>
                        </a:rPr>
                        <a:t>Raised for operating system-related errors.</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5132">
                <a:tc>
                  <a:txBody>
                    <a:bodyPr/>
                    <a:lstStyle/>
                    <a:p>
                      <a:pPr algn="l" fontAlgn="ctr"/>
                      <a:r>
                        <a:rPr lang="en-US" sz="1100" b="0" i="0" u="none" strike="noStrike">
                          <a:solidFill>
                            <a:srgbClr val="000000"/>
                          </a:solidFill>
                          <a:latin typeface="Verdana"/>
                        </a:rPr>
                        <a:t>SyntaxError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Verdana"/>
                        </a:rPr>
                        <a:t>Raised when there is an error in Python syntax.</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5132">
                <a:tc>
                  <a:txBody>
                    <a:bodyPr/>
                    <a:lstStyle/>
                    <a:p>
                      <a:pPr algn="l" fontAlgn="ctr"/>
                      <a:r>
                        <a:rPr lang="en-US" sz="1100" b="0" i="0" u="none" strike="noStrike">
                          <a:solidFill>
                            <a:srgbClr val="000000"/>
                          </a:solidFill>
                          <a:latin typeface="Calibri"/>
                        </a:rPr>
                        <a:t> </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Calibri"/>
                        </a:rPr>
                        <a:t> </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5132">
                <a:tc>
                  <a:txBody>
                    <a:bodyPr/>
                    <a:lstStyle/>
                    <a:p>
                      <a:pPr algn="l" fontAlgn="ctr"/>
                      <a:r>
                        <a:rPr lang="en-US" sz="1100" b="0" i="0" u="none" strike="noStrike">
                          <a:solidFill>
                            <a:srgbClr val="000000"/>
                          </a:solidFill>
                          <a:latin typeface="Verdana"/>
                        </a:rPr>
                        <a:t>IndentationError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Verdana"/>
                        </a:rPr>
                        <a:t>Raised when indentation is not specified properly.</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46750">
                <a:tc>
                  <a:txBody>
                    <a:bodyPr/>
                    <a:lstStyle/>
                    <a:p>
                      <a:pPr algn="l" fontAlgn="ctr"/>
                      <a:r>
                        <a:rPr lang="en-US" sz="1100" b="0" i="0" u="none" strike="noStrike">
                          <a:solidFill>
                            <a:srgbClr val="313131"/>
                          </a:solidFill>
                          <a:latin typeface="Verdana"/>
                        </a:rPr>
                        <a:t>SystemError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313131"/>
                          </a:solidFill>
                          <a:latin typeface="Verdana"/>
                        </a:rPr>
                        <a:t>Raised when the interpreter finds an internal problem, but when this error is encountered the Python interpreter does not exit.</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46750">
                <a:tc>
                  <a:txBody>
                    <a:bodyPr/>
                    <a:lstStyle/>
                    <a:p>
                      <a:pPr algn="l" fontAlgn="ctr"/>
                      <a:r>
                        <a:rPr lang="en-US" sz="1100" b="0" i="0" u="none" strike="noStrike">
                          <a:solidFill>
                            <a:srgbClr val="313131"/>
                          </a:solidFill>
                          <a:latin typeface="Verdana"/>
                        </a:rPr>
                        <a:t>SystemExit</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313131"/>
                          </a:solidFill>
                          <a:latin typeface="Verdana"/>
                        </a:rPr>
                        <a:t>Raised when Python interpreter is quit by using the </a:t>
                      </a:r>
                      <a:r>
                        <a:rPr lang="en-US" sz="1100" b="0" i="0" u="none" strike="noStrike" dirty="0" err="1">
                          <a:solidFill>
                            <a:srgbClr val="313131"/>
                          </a:solidFill>
                          <a:latin typeface="Verdana"/>
                        </a:rPr>
                        <a:t>sys.exit</a:t>
                      </a:r>
                      <a:r>
                        <a:rPr lang="en-US" sz="1100" b="0" i="0" u="none" strike="noStrike" dirty="0">
                          <a:solidFill>
                            <a:srgbClr val="313131"/>
                          </a:solidFill>
                          <a:latin typeface="Verdana"/>
                        </a:rPr>
                        <a:t>() function. If not handled in the code, causes the interpreter to exit.</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46750">
                <a:tc>
                  <a:txBody>
                    <a:bodyPr/>
                    <a:lstStyle/>
                    <a:p>
                      <a:pPr algn="l" fontAlgn="ctr"/>
                      <a:r>
                        <a:rPr lang="en-US" sz="1100" b="0" i="0" u="none" strike="noStrike">
                          <a:solidFill>
                            <a:srgbClr val="313131"/>
                          </a:solidFill>
                          <a:latin typeface="Verdana"/>
                        </a:rPr>
                        <a:t>ValueError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313131"/>
                          </a:solidFill>
                          <a:latin typeface="Verdana"/>
                        </a:rPr>
                        <a:t>Raised when the built-in function for a data type has the valid type of arguments, but the arguments have invalid values specified.</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35132">
                <a:tc>
                  <a:txBody>
                    <a:bodyPr/>
                    <a:lstStyle/>
                    <a:p>
                      <a:pPr algn="l" fontAlgn="ctr"/>
                      <a:r>
                        <a:rPr lang="en-US" sz="1100" b="0" i="0" u="none" strike="noStrike">
                          <a:solidFill>
                            <a:srgbClr val="313131"/>
                          </a:solidFill>
                          <a:latin typeface="Verdana"/>
                        </a:rPr>
                        <a:t>RuntimeError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313131"/>
                          </a:solidFill>
                          <a:latin typeface="Verdana"/>
                        </a:rPr>
                        <a:t>Raised when a generated error does not fall into any category.</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46750">
                <a:tc>
                  <a:txBody>
                    <a:bodyPr/>
                    <a:lstStyle/>
                    <a:p>
                      <a:pPr algn="l" fontAlgn="ctr"/>
                      <a:r>
                        <a:rPr lang="en-US" sz="1100" b="0" i="0" u="none" strike="noStrike">
                          <a:solidFill>
                            <a:srgbClr val="313131"/>
                          </a:solidFill>
                          <a:latin typeface="Verdana"/>
                        </a:rPr>
                        <a:t>NotImplementedError</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313131"/>
                          </a:solidFill>
                          <a:latin typeface="Verdana"/>
                        </a:rPr>
                        <a:t>Raised when an abstract method that needs to be implemented in an inherited class is not actually implemented.</a:t>
                      </a:r>
                    </a:p>
                  </a:txBody>
                  <a:tcPr marL="7088" marR="7088" marT="7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Exception</a:t>
            </a:r>
          </a:p>
        </p:txBody>
      </p:sp>
      <p:sp>
        <p:nvSpPr>
          <p:cNvPr id="3" name="Content Placeholder 2"/>
          <p:cNvSpPr>
            <a:spLocks noGrp="1"/>
          </p:cNvSpPr>
          <p:nvPr>
            <p:ph idx="1"/>
          </p:nvPr>
        </p:nvSpPr>
        <p:spPr/>
        <p:txBody>
          <a:bodyPr>
            <a:normAutofit/>
          </a:bodyPr>
          <a:lstStyle/>
          <a:p>
            <a:r>
              <a:rPr lang="en-US" sz="3000" dirty="0"/>
              <a:t>An exception is an event, which occurs during the execution of a program that disrupts the normal flow of the program's instructions. </a:t>
            </a:r>
          </a:p>
          <a:p>
            <a:r>
              <a:rPr lang="en-US" sz="3000" dirty="0"/>
              <a:t>In general, when a Python script encounters a situation that it cannot cope with, it raises an exception. </a:t>
            </a:r>
          </a:p>
          <a:p>
            <a:r>
              <a:rPr lang="en-US" sz="3000" dirty="0"/>
              <a:t>An exception is a Python object that represents an error.</a:t>
            </a:r>
          </a:p>
          <a:p>
            <a:r>
              <a:rPr lang="en-US" sz="3000" dirty="0"/>
              <a:t>When a Python script raises an exception, it must either handle the exception immediately otherwise it terminates and quits.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try/except/else Statement</a:t>
            </a:r>
          </a:p>
        </p:txBody>
      </p:sp>
      <p:sp>
        <p:nvSpPr>
          <p:cNvPr id="3" name="Content Placeholder 2"/>
          <p:cNvSpPr>
            <a:spLocks noGrp="1"/>
          </p:cNvSpPr>
          <p:nvPr>
            <p:ph idx="1"/>
          </p:nvPr>
        </p:nvSpPr>
        <p:spPr/>
        <p:txBody>
          <a:bodyPr>
            <a:normAutofit lnSpcReduction="10000"/>
          </a:bodyPr>
          <a:lstStyle/>
          <a:p>
            <a:pPr>
              <a:buNone/>
            </a:pPr>
            <a:r>
              <a:rPr lang="en-US" sz="1800" dirty="0"/>
              <a:t>try:</a:t>
            </a:r>
          </a:p>
          <a:p>
            <a:pPr>
              <a:buNone/>
            </a:pPr>
            <a:r>
              <a:rPr lang="en-US" sz="1800" i="1" dirty="0"/>
              <a:t>	statements                        </a:t>
            </a:r>
            <a:r>
              <a:rPr lang="en-US" sz="1800" i="1" dirty="0">
                <a:solidFill>
                  <a:srgbClr val="FF0000"/>
                </a:solidFill>
              </a:rPr>
              <a:t># Run this main action first</a:t>
            </a:r>
          </a:p>
          <a:p>
            <a:pPr>
              <a:buNone/>
            </a:pPr>
            <a:r>
              <a:rPr lang="en-US" sz="1800" dirty="0"/>
              <a:t>except </a:t>
            </a:r>
            <a:r>
              <a:rPr lang="en-US" sz="1800" i="1" dirty="0"/>
              <a:t>name1:</a:t>
            </a:r>
          </a:p>
          <a:p>
            <a:pPr>
              <a:buNone/>
            </a:pPr>
            <a:r>
              <a:rPr lang="en-US" sz="1800" i="1" dirty="0"/>
              <a:t>	statements                        </a:t>
            </a:r>
            <a:r>
              <a:rPr lang="en-US" sz="1800" i="1" dirty="0">
                <a:solidFill>
                  <a:srgbClr val="FF0000"/>
                </a:solidFill>
              </a:rPr>
              <a:t># Run if name1 is raised during try block</a:t>
            </a:r>
          </a:p>
          <a:p>
            <a:pPr>
              <a:buNone/>
            </a:pPr>
            <a:r>
              <a:rPr lang="en-US" sz="1800" dirty="0"/>
              <a:t>except (</a:t>
            </a:r>
            <a:r>
              <a:rPr lang="en-US" sz="1800" i="1" dirty="0"/>
              <a:t>name2, name3):</a:t>
            </a:r>
          </a:p>
          <a:p>
            <a:pPr>
              <a:buNone/>
            </a:pPr>
            <a:r>
              <a:rPr lang="en-US" sz="1800" i="1" dirty="0"/>
              <a:t>	statements                        </a:t>
            </a:r>
            <a:r>
              <a:rPr lang="en-US" sz="1800" i="1" dirty="0">
                <a:solidFill>
                  <a:srgbClr val="FF0000"/>
                </a:solidFill>
              </a:rPr>
              <a:t># Run if any of these exceptions occur</a:t>
            </a:r>
          </a:p>
          <a:p>
            <a:pPr>
              <a:buNone/>
            </a:pPr>
            <a:r>
              <a:rPr lang="en-US" sz="1800" dirty="0"/>
              <a:t>except </a:t>
            </a:r>
            <a:r>
              <a:rPr lang="en-US" sz="1800" i="1" dirty="0"/>
              <a:t>name4 as </a:t>
            </a:r>
            <a:r>
              <a:rPr lang="en-US" sz="1800" i="1" dirty="0" err="1"/>
              <a:t>var</a:t>
            </a:r>
            <a:r>
              <a:rPr lang="en-US" sz="1800" i="1" dirty="0"/>
              <a:t>:</a:t>
            </a:r>
          </a:p>
          <a:p>
            <a:pPr>
              <a:buNone/>
            </a:pPr>
            <a:r>
              <a:rPr lang="en-US" sz="1800" i="1" dirty="0"/>
              <a:t>	statements                       </a:t>
            </a:r>
            <a:r>
              <a:rPr lang="en-US" sz="1800" i="1" dirty="0">
                <a:solidFill>
                  <a:srgbClr val="FF0000"/>
                </a:solidFill>
              </a:rPr>
              <a:t># Run if name4 is raised, assign instance 	raised to </a:t>
            </a:r>
            <a:r>
              <a:rPr lang="en-US" sz="1800" i="1" dirty="0" err="1">
                <a:solidFill>
                  <a:srgbClr val="FF0000"/>
                </a:solidFill>
              </a:rPr>
              <a:t>var</a:t>
            </a:r>
            <a:endParaRPr lang="en-US" sz="1800" i="1" dirty="0">
              <a:solidFill>
                <a:srgbClr val="FF0000"/>
              </a:solidFill>
            </a:endParaRPr>
          </a:p>
          <a:p>
            <a:pPr>
              <a:buNone/>
            </a:pPr>
            <a:r>
              <a:rPr lang="en-US" sz="1800" dirty="0"/>
              <a:t>except:</a:t>
            </a:r>
          </a:p>
          <a:p>
            <a:pPr>
              <a:buNone/>
            </a:pPr>
            <a:r>
              <a:rPr lang="en-US" sz="1800" i="1" dirty="0"/>
              <a:t>	statements                       </a:t>
            </a:r>
            <a:r>
              <a:rPr lang="en-US" sz="1800" i="1" dirty="0">
                <a:solidFill>
                  <a:srgbClr val="FF0000"/>
                </a:solidFill>
              </a:rPr>
              <a:t># Run for all other exceptions raised</a:t>
            </a:r>
          </a:p>
          <a:p>
            <a:pPr>
              <a:buNone/>
            </a:pPr>
            <a:r>
              <a:rPr lang="en-US" sz="1800" dirty="0"/>
              <a:t>else:</a:t>
            </a:r>
          </a:p>
          <a:p>
            <a:pPr>
              <a:buNone/>
            </a:pPr>
            <a:r>
              <a:rPr lang="en-US" sz="1800" i="1" dirty="0"/>
              <a:t>	statements                       </a:t>
            </a:r>
            <a:r>
              <a:rPr lang="en-US" sz="1800" i="1" dirty="0">
                <a:solidFill>
                  <a:srgbClr val="FF0000"/>
                </a:solidFill>
              </a:rPr>
              <a:t># Run if no exception was raised during try block</a:t>
            </a:r>
            <a:endParaRPr lang="en-US" sz="1800"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assert Statement</a:t>
            </a:r>
          </a:p>
        </p:txBody>
      </p:sp>
      <p:sp>
        <p:nvSpPr>
          <p:cNvPr id="3" name="Content Placeholder 2"/>
          <p:cNvSpPr>
            <a:spLocks noGrp="1"/>
          </p:cNvSpPr>
          <p:nvPr>
            <p:ph idx="1"/>
          </p:nvPr>
        </p:nvSpPr>
        <p:spPr>
          <a:xfrm>
            <a:off x="1981200" y="1600201"/>
            <a:ext cx="8229600" cy="1676400"/>
          </a:xfrm>
        </p:spPr>
        <p:txBody>
          <a:bodyPr>
            <a:normAutofit/>
          </a:bodyPr>
          <a:lstStyle/>
          <a:p>
            <a:r>
              <a:rPr lang="en-US" sz="2400" dirty="0"/>
              <a:t>When it encounters an assert statement, Python evaluates the accompanying expression, which is hopefully true. </a:t>
            </a:r>
          </a:p>
          <a:p>
            <a:r>
              <a:rPr lang="en-US" sz="2400" dirty="0"/>
              <a:t>If the expression is false, Python raises an </a:t>
            </a:r>
            <a:r>
              <a:rPr lang="en-US" sz="2400" i="1" dirty="0" err="1"/>
              <a:t>AssertionError</a:t>
            </a:r>
            <a:r>
              <a:rPr lang="en-US" sz="2400" dirty="0"/>
              <a:t> exception.</a:t>
            </a:r>
          </a:p>
        </p:txBody>
      </p:sp>
      <p:sp>
        <p:nvSpPr>
          <p:cNvPr id="4" name="TextBox 3"/>
          <p:cNvSpPr txBox="1"/>
          <p:nvPr/>
        </p:nvSpPr>
        <p:spPr>
          <a:xfrm>
            <a:off x="3962400" y="3429001"/>
            <a:ext cx="60198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latin typeface="Courier New" pitchFamily="49" charset="0"/>
                <a:cs typeface="Courier New" pitchFamily="49" charset="0"/>
              </a:rPr>
              <a:t>def </a:t>
            </a:r>
            <a:r>
              <a:rPr lang="en-US" sz="1200" dirty="0" err="1">
                <a:latin typeface="Courier New" pitchFamily="49" charset="0"/>
                <a:cs typeface="Courier New" pitchFamily="49" charset="0"/>
              </a:rPr>
              <a:t>KelvinToFahrenheit</a:t>
            </a:r>
            <a:r>
              <a:rPr lang="en-US" sz="1200" dirty="0">
                <a:latin typeface="Courier New" pitchFamily="49" charset="0"/>
                <a:cs typeface="Courier New" pitchFamily="49" charset="0"/>
              </a:rPr>
              <a:t>(Temperature):</a:t>
            </a:r>
          </a:p>
          <a:p>
            <a:r>
              <a:rPr lang="en-US" sz="1200" dirty="0">
                <a:latin typeface="Courier New" pitchFamily="49" charset="0"/>
                <a:cs typeface="Courier New" pitchFamily="49" charset="0"/>
              </a:rPr>
              <a:t>   assert (Temperature &gt;= 0),"Colder than absolute zero!"</a:t>
            </a:r>
          </a:p>
          <a:p>
            <a:r>
              <a:rPr lang="en-US" sz="1200" dirty="0">
                <a:latin typeface="Courier New" pitchFamily="49" charset="0"/>
                <a:cs typeface="Courier New" pitchFamily="49" charset="0"/>
              </a:rPr>
              <a:t>   return ((Temperature-273)*1.8)+32</a:t>
            </a:r>
          </a:p>
          <a:p>
            <a:r>
              <a:rPr lang="en-US" sz="1200" dirty="0">
                <a:latin typeface="Courier New" pitchFamily="49" charset="0"/>
                <a:cs typeface="Courier New" pitchFamily="49" charset="0"/>
              </a:rPr>
              <a:t>print </a:t>
            </a:r>
            <a:r>
              <a:rPr lang="en-US" sz="1200" dirty="0" err="1">
                <a:latin typeface="Courier New" pitchFamily="49" charset="0"/>
                <a:cs typeface="Courier New" pitchFamily="49" charset="0"/>
              </a:rPr>
              <a:t>KelvinToFahrenheit</a:t>
            </a:r>
            <a:r>
              <a:rPr lang="en-US" sz="1200" dirty="0">
                <a:latin typeface="Courier New" pitchFamily="49" charset="0"/>
                <a:cs typeface="Courier New" pitchFamily="49" charset="0"/>
              </a:rPr>
              <a:t>(273)</a:t>
            </a:r>
          </a:p>
          <a:p>
            <a:r>
              <a:rPr lang="en-US" sz="1200" dirty="0">
                <a:latin typeface="Courier New" pitchFamily="49" charset="0"/>
                <a:cs typeface="Courier New" pitchFamily="49" charset="0"/>
              </a:rPr>
              <a:t>print </a:t>
            </a: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KelvinToFahrenheit</a:t>
            </a:r>
            <a:r>
              <a:rPr lang="en-US" sz="1200" dirty="0">
                <a:latin typeface="Courier New" pitchFamily="49" charset="0"/>
                <a:cs typeface="Courier New" pitchFamily="49" charset="0"/>
              </a:rPr>
              <a:t>(505.78))</a:t>
            </a:r>
          </a:p>
          <a:p>
            <a:r>
              <a:rPr lang="en-US" sz="1200" dirty="0">
                <a:latin typeface="Courier New" pitchFamily="49" charset="0"/>
                <a:cs typeface="Courier New" pitchFamily="49" charset="0"/>
              </a:rPr>
              <a:t>print </a:t>
            </a:r>
            <a:r>
              <a:rPr lang="en-US" sz="1200" dirty="0" err="1">
                <a:latin typeface="Courier New" pitchFamily="49" charset="0"/>
                <a:cs typeface="Courier New" pitchFamily="49" charset="0"/>
              </a:rPr>
              <a:t>KelvinToFahrenheit</a:t>
            </a:r>
            <a:r>
              <a:rPr lang="en-US" sz="1200" dirty="0">
                <a:latin typeface="Courier New" pitchFamily="49" charset="0"/>
                <a:cs typeface="Courier New" pitchFamily="49" charset="0"/>
              </a:rPr>
              <a:t>(-5)</a:t>
            </a:r>
          </a:p>
        </p:txBody>
      </p:sp>
      <p:sp>
        <p:nvSpPr>
          <p:cNvPr id="5" name="TextBox 4"/>
          <p:cNvSpPr txBox="1"/>
          <p:nvPr/>
        </p:nvSpPr>
        <p:spPr>
          <a:xfrm>
            <a:off x="3733800" y="4800600"/>
            <a:ext cx="6019800" cy="156966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32.0</a:t>
            </a:r>
          </a:p>
          <a:p>
            <a:r>
              <a:rPr lang="en-US" sz="1200" dirty="0">
                <a:latin typeface="Courier New" pitchFamily="49" charset="0"/>
                <a:cs typeface="Courier New" pitchFamily="49" charset="0"/>
              </a:rPr>
              <a:t>451</a:t>
            </a:r>
          </a:p>
          <a:p>
            <a:r>
              <a:rPr lang="en-US" sz="1200" dirty="0" err="1">
                <a:solidFill>
                  <a:srgbClr val="FF0000"/>
                </a:solidFill>
                <a:latin typeface="Courier New" pitchFamily="49" charset="0"/>
                <a:cs typeface="Courier New" pitchFamily="49" charset="0"/>
              </a:rPr>
              <a:t>Traceback</a:t>
            </a:r>
            <a:r>
              <a:rPr lang="en-US" sz="1200" dirty="0">
                <a:solidFill>
                  <a:srgbClr val="FF0000"/>
                </a:solidFill>
                <a:latin typeface="Courier New" pitchFamily="49" charset="0"/>
                <a:cs typeface="Courier New" pitchFamily="49" charset="0"/>
              </a:rPr>
              <a:t> (most recent call last):</a:t>
            </a:r>
          </a:p>
          <a:p>
            <a:r>
              <a:rPr lang="en-US" sz="1200" dirty="0">
                <a:solidFill>
                  <a:srgbClr val="FF0000"/>
                </a:solidFill>
                <a:latin typeface="Courier New" pitchFamily="49" charset="0"/>
                <a:cs typeface="Courier New" pitchFamily="49" charset="0"/>
              </a:rPr>
              <a:t>File "test.py", line 9, in </a:t>
            </a:r>
          </a:p>
          <a:p>
            <a:r>
              <a:rPr lang="en-US" sz="1200" dirty="0">
                <a:solidFill>
                  <a:srgbClr val="FF0000"/>
                </a:solidFill>
                <a:latin typeface="Courier New" pitchFamily="49" charset="0"/>
                <a:cs typeface="Courier New" pitchFamily="49" charset="0"/>
              </a:rPr>
              <a:t>print </a:t>
            </a:r>
            <a:r>
              <a:rPr lang="en-US" sz="1200" dirty="0" err="1">
                <a:solidFill>
                  <a:srgbClr val="FF0000"/>
                </a:solidFill>
                <a:latin typeface="Courier New" pitchFamily="49" charset="0"/>
                <a:cs typeface="Courier New" pitchFamily="49" charset="0"/>
              </a:rPr>
              <a:t>KelvinToFahrenheit</a:t>
            </a:r>
            <a:r>
              <a:rPr lang="en-US" sz="1200" dirty="0">
                <a:solidFill>
                  <a:srgbClr val="FF0000"/>
                </a:solidFill>
                <a:latin typeface="Courier New" pitchFamily="49" charset="0"/>
                <a:cs typeface="Courier New" pitchFamily="49" charset="0"/>
              </a:rPr>
              <a:t>(-5)</a:t>
            </a:r>
          </a:p>
          <a:p>
            <a:r>
              <a:rPr lang="en-US" sz="1200" dirty="0">
                <a:solidFill>
                  <a:srgbClr val="FF0000"/>
                </a:solidFill>
                <a:latin typeface="Courier New" pitchFamily="49" charset="0"/>
                <a:cs typeface="Courier New" pitchFamily="49" charset="0"/>
              </a:rPr>
              <a:t>File "test.py", line 4, in </a:t>
            </a:r>
            <a:r>
              <a:rPr lang="en-US" sz="1200" dirty="0" err="1">
                <a:solidFill>
                  <a:srgbClr val="FF0000"/>
                </a:solidFill>
                <a:latin typeface="Courier New" pitchFamily="49" charset="0"/>
                <a:cs typeface="Courier New" pitchFamily="49" charset="0"/>
              </a:rPr>
              <a:t>KelvinToFahrenheit</a:t>
            </a:r>
            <a:endParaRPr lang="en-US" sz="1200" dirty="0">
              <a:solidFill>
                <a:srgbClr val="FF0000"/>
              </a:solidFill>
              <a:latin typeface="Courier New" pitchFamily="49" charset="0"/>
              <a:cs typeface="Courier New" pitchFamily="49" charset="0"/>
            </a:endParaRPr>
          </a:p>
          <a:p>
            <a:r>
              <a:rPr lang="en-US" sz="1200" dirty="0">
                <a:solidFill>
                  <a:srgbClr val="FF0000"/>
                </a:solidFill>
                <a:latin typeface="Courier New" pitchFamily="49" charset="0"/>
                <a:cs typeface="Courier New" pitchFamily="49" charset="0"/>
              </a:rPr>
              <a:t>assert (Temperature &gt;= 0),"Colder than absolute zero!"</a:t>
            </a:r>
          </a:p>
          <a:p>
            <a:r>
              <a:rPr lang="en-US" sz="1200" dirty="0" err="1">
                <a:solidFill>
                  <a:srgbClr val="FF0000"/>
                </a:solidFill>
                <a:latin typeface="Courier New" pitchFamily="49" charset="0"/>
                <a:cs typeface="Courier New" pitchFamily="49" charset="0"/>
              </a:rPr>
              <a:t>AssertionError</a:t>
            </a:r>
            <a:r>
              <a:rPr lang="en-US" sz="1200" dirty="0">
                <a:solidFill>
                  <a:srgbClr val="FF0000"/>
                </a:solidFill>
                <a:latin typeface="Courier New" pitchFamily="49" charset="0"/>
                <a:cs typeface="Courier New" pitchFamily="49" charset="0"/>
              </a:rPr>
              <a:t>: Colder than absolute zero!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88394-FCDA-4FA1-B8C7-EE3C0ED55DC8}"/>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4EE59B24-B192-4A4F-9024-E9256FE455E4}"/>
              </a:ext>
            </a:extLst>
          </p:cNvPr>
          <p:cNvSpPr>
            <a:spLocks noGrp="1"/>
          </p:cNvSpPr>
          <p:nvPr>
            <p:ph idx="1"/>
          </p:nvPr>
        </p:nvSpPr>
        <p:spPr/>
        <p:txBody>
          <a:bodyPr/>
          <a:lstStyle/>
          <a:p>
            <a:r>
              <a:rPr lang="en-IN" dirty="0"/>
              <a:t>Regular expressions</a:t>
            </a:r>
          </a:p>
          <a:p>
            <a:r>
              <a:rPr lang="en-IN" dirty="0"/>
              <a:t>Object Oriented Programming</a:t>
            </a:r>
          </a:p>
          <a:p>
            <a:pPr lvl="1"/>
            <a:r>
              <a:rPr lang="en-IN" dirty="0"/>
              <a:t>Classes and objects</a:t>
            </a:r>
          </a:p>
          <a:p>
            <a:pPr lvl="1"/>
            <a:r>
              <a:rPr lang="en-IN" dirty="0"/>
              <a:t>Inheritance </a:t>
            </a:r>
          </a:p>
          <a:p>
            <a:pPr lvl="1"/>
            <a:r>
              <a:rPr lang="en-IN" dirty="0"/>
              <a:t>Polymorphism</a:t>
            </a:r>
          </a:p>
          <a:p>
            <a:pPr lvl="1"/>
            <a:r>
              <a:rPr lang="en-IN" dirty="0"/>
              <a:t>Understanding special methods</a:t>
            </a:r>
          </a:p>
          <a:p>
            <a:endParaRPr lang="en-IN" dirty="0"/>
          </a:p>
        </p:txBody>
      </p:sp>
    </p:spTree>
    <p:extLst>
      <p:ext uri="{BB962C8B-B14F-4D97-AF65-F5344CB8AC3E}">
        <p14:creationId xmlns:p14="http://schemas.microsoft.com/office/powerpoint/2010/main" val="4086356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F40E-C01D-41F5-89D6-1469BF0727DA}"/>
              </a:ext>
            </a:extLst>
          </p:cNvPr>
          <p:cNvSpPr>
            <a:spLocks noGrp="1"/>
          </p:cNvSpPr>
          <p:nvPr>
            <p:ph type="title"/>
          </p:nvPr>
        </p:nvSpPr>
        <p:spPr/>
        <p:txBody>
          <a:bodyPr/>
          <a:lstStyle/>
          <a:p>
            <a:r>
              <a:rPr lang="en-IN" dirty="0"/>
              <a:t>Special Modules</a:t>
            </a:r>
          </a:p>
        </p:txBody>
      </p:sp>
      <p:sp>
        <p:nvSpPr>
          <p:cNvPr id="3" name="Content Placeholder 2">
            <a:extLst>
              <a:ext uri="{FF2B5EF4-FFF2-40B4-BE49-F238E27FC236}">
                <a16:creationId xmlns:a16="http://schemas.microsoft.com/office/drawing/2014/main" id="{D28C57BE-4A5E-4D9A-8B0D-CEAB15249C85}"/>
              </a:ext>
            </a:extLst>
          </p:cNvPr>
          <p:cNvSpPr>
            <a:spLocks noGrp="1"/>
          </p:cNvSpPr>
          <p:nvPr>
            <p:ph idx="1"/>
          </p:nvPr>
        </p:nvSpPr>
        <p:spPr/>
        <p:txBody>
          <a:bodyPr/>
          <a:lstStyle/>
          <a:p>
            <a:r>
              <a:rPr lang="en-IN" dirty="0"/>
              <a:t>Operator</a:t>
            </a:r>
          </a:p>
          <a:p>
            <a:r>
              <a:rPr lang="en-IN" dirty="0" err="1"/>
              <a:t>Itertools</a:t>
            </a:r>
            <a:endParaRPr lang="en-IN" dirty="0"/>
          </a:p>
          <a:p>
            <a:r>
              <a:rPr lang="en-IN" dirty="0"/>
              <a:t>Collections</a:t>
            </a:r>
          </a:p>
        </p:txBody>
      </p:sp>
    </p:spTree>
    <p:extLst>
      <p:ext uri="{BB962C8B-B14F-4D97-AF65-F5344CB8AC3E}">
        <p14:creationId xmlns:p14="http://schemas.microsoft.com/office/powerpoint/2010/main" val="943345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BCB0-768E-4D59-8E30-891D53889A29}"/>
              </a:ext>
            </a:extLst>
          </p:cNvPr>
          <p:cNvSpPr>
            <a:spLocks noGrp="1"/>
          </p:cNvSpPr>
          <p:nvPr>
            <p:ph type="title"/>
          </p:nvPr>
        </p:nvSpPr>
        <p:spPr/>
        <p:txBody>
          <a:bodyPr/>
          <a:lstStyle/>
          <a:p>
            <a:r>
              <a:rPr lang="en-IN" dirty="0"/>
              <a:t>Comprehensions</a:t>
            </a:r>
          </a:p>
        </p:txBody>
      </p:sp>
      <p:sp>
        <p:nvSpPr>
          <p:cNvPr id="3" name="Content Placeholder 2">
            <a:extLst>
              <a:ext uri="{FF2B5EF4-FFF2-40B4-BE49-F238E27FC236}">
                <a16:creationId xmlns:a16="http://schemas.microsoft.com/office/drawing/2014/main" id="{B1F98085-C87A-4A2A-A88D-F10C83B8E0F2}"/>
              </a:ext>
            </a:extLst>
          </p:cNvPr>
          <p:cNvSpPr>
            <a:spLocks noGrp="1"/>
          </p:cNvSpPr>
          <p:nvPr>
            <p:ph idx="1"/>
          </p:nvPr>
        </p:nvSpPr>
        <p:spPr/>
        <p:txBody>
          <a:bodyPr/>
          <a:lstStyle/>
          <a:p>
            <a:r>
              <a:rPr lang="en-US" dirty="0"/>
              <a:t>Comprehensions in Python provide us with a short and concise way to construct new sequences (such as lists, set, dictionary etc.) using sequences which have been already defined</a:t>
            </a:r>
          </a:p>
          <a:p>
            <a:r>
              <a:rPr lang="en-US" dirty="0"/>
              <a:t>Comprehension structure</a:t>
            </a:r>
          </a:p>
          <a:p>
            <a:endParaRPr lang="en-US" dirty="0"/>
          </a:p>
          <a:p>
            <a:pPr marL="0" indent="0">
              <a:buNone/>
            </a:pPr>
            <a:r>
              <a:rPr lang="en-US" dirty="0"/>
              <a:t>	L = [ &lt;expr&gt; &lt;loop&gt; &lt;condition&gt; ]</a:t>
            </a:r>
            <a:endParaRPr lang="en-IN" dirty="0"/>
          </a:p>
        </p:txBody>
      </p:sp>
    </p:spTree>
    <p:extLst>
      <p:ext uri="{BB962C8B-B14F-4D97-AF65-F5344CB8AC3E}">
        <p14:creationId xmlns:p14="http://schemas.microsoft.com/office/powerpoint/2010/main" val="4106040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re</a:t>
            </a:r>
            <a:r>
              <a:rPr lang="en-US" dirty="0"/>
              <a:t> Module </a:t>
            </a:r>
          </a:p>
        </p:txBody>
      </p:sp>
      <p:sp>
        <p:nvSpPr>
          <p:cNvPr id="3" name="Content Placeholder 2"/>
          <p:cNvSpPr>
            <a:spLocks noGrp="1"/>
          </p:cNvSpPr>
          <p:nvPr>
            <p:ph idx="1"/>
          </p:nvPr>
        </p:nvSpPr>
        <p:spPr/>
        <p:txBody>
          <a:bodyPr/>
          <a:lstStyle/>
          <a:p>
            <a:r>
              <a:rPr lang="en-US" dirty="0"/>
              <a:t>This module provides regular expression matching operations similar to those found in Perl</a:t>
            </a:r>
          </a:p>
          <a:p>
            <a:r>
              <a:rPr lang="en-US" dirty="0"/>
              <a:t>The module defines several functions, constants and an exception</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re.match</a:t>
            </a:r>
            <a:r>
              <a:rPr lang="en-US" b="1" dirty="0"/>
              <a:t>()</a:t>
            </a:r>
          </a:p>
        </p:txBody>
      </p:sp>
      <p:sp>
        <p:nvSpPr>
          <p:cNvPr id="3" name="Content Placeholder 2"/>
          <p:cNvSpPr>
            <a:spLocks noGrp="1"/>
          </p:cNvSpPr>
          <p:nvPr>
            <p:ph idx="1"/>
          </p:nvPr>
        </p:nvSpPr>
        <p:spPr/>
        <p:txBody>
          <a:bodyPr>
            <a:normAutofit/>
          </a:bodyPr>
          <a:lstStyle/>
          <a:p>
            <a:r>
              <a:rPr lang="en-US" dirty="0"/>
              <a:t>Attempts to match RE pattern to string with optional flags; return match object on success, </a:t>
            </a:r>
            <a:r>
              <a:rPr lang="en-US" b="1" dirty="0"/>
              <a:t>None</a:t>
            </a:r>
            <a:r>
              <a:rPr lang="en-US" dirty="0"/>
              <a:t> on failure</a:t>
            </a:r>
          </a:p>
          <a:p>
            <a:r>
              <a:rPr lang="en-US" dirty="0"/>
              <a:t>Syntax: </a:t>
            </a:r>
            <a:r>
              <a:rPr lang="en-US" b="1" dirty="0"/>
              <a:t>match(pattern, string, flags=0)</a:t>
            </a:r>
          </a:p>
          <a:p>
            <a:pPr>
              <a:buNone/>
            </a:pPr>
            <a:endParaRPr lang="en-US" dirty="0"/>
          </a:p>
        </p:txBody>
      </p:sp>
      <p:sp>
        <p:nvSpPr>
          <p:cNvPr id="4" name="TextBox 3"/>
          <p:cNvSpPr txBox="1"/>
          <p:nvPr/>
        </p:nvSpPr>
        <p:spPr>
          <a:xfrm>
            <a:off x="4572000" y="3962400"/>
            <a:ext cx="5181600"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pamplemousse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import re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r'pam</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span=(0, 3), match='</a:t>
            </a:r>
            <a:r>
              <a:rPr lang="en-US" sz="1200" b="1" dirty="0" err="1">
                <a:latin typeface="Courier New" pitchFamily="49" charset="0"/>
                <a:cs typeface="Courier New" pitchFamily="49" charset="0"/>
              </a:rPr>
              <a:t>pam</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r'mou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a:t>
            </a:r>
            <a:r>
              <a:rPr lang="en-US" sz="1200" b="1" dirty="0" err="1">
                <a:latin typeface="Courier New" pitchFamily="49" charset="0"/>
                <a:cs typeface="Courier New" pitchFamily="49" charset="0"/>
              </a:rPr>
              <a:t>NoneType</a:t>
            </a:r>
            <a:r>
              <a:rPr lang="en-US" sz="1200" b="1" dirty="0">
                <a:latin typeface="Courier New" pitchFamily="49" charset="0"/>
                <a:cs typeface="Courier New" pitchFamily="49" charset="0"/>
              </a:rPr>
              <a:t>'&gt;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re.search</a:t>
            </a:r>
            <a:r>
              <a:rPr lang="en-US" b="1" dirty="0"/>
              <a:t>()</a:t>
            </a:r>
          </a:p>
        </p:txBody>
      </p:sp>
      <p:sp>
        <p:nvSpPr>
          <p:cNvPr id="3" name="Content Placeholder 2"/>
          <p:cNvSpPr>
            <a:spLocks noGrp="1"/>
          </p:cNvSpPr>
          <p:nvPr>
            <p:ph idx="1"/>
          </p:nvPr>
        </p:nvSpPr>
        <p:spPr>
          <a:xfrm>
            <a:off x="1981200" y="1600201"/>
            <a:ext cx="8229600" cy="2133599"/>
          </a:xfrm>
        </p:spPr>
        <p:txBody>
          <a:bodyPr/>
          <a:lstStyle/>
          <a:p>
            <a:r>
              <a:rPr lang="en-US" dirty="0"/>
              <a:t>Search for first occurrence of RE pattern within string with optional flags; return match object on success, </a:t>
            </a:r>
            <a:r>
              <a:rPr lang="en-US" b="1" dirty="0"/>
              <a:t>None</a:t>
            </a:r>
            <a:r>
              <a:rPr lang="en-US" dirty="0"/>
              <a:t> on failure</a:t>
            </a:r>
          </a:p>
          <a:p>
            <a:r>
              <a:rPr lang="en-US" dirty="0"/>
              <a:t>Syntax: </a:t>
            </a:r>
            <a:r>
              <a:rPr lang="en-US" b="1" dirty="0"/>
              <a:t>search(pattern, string, flags=0)</a:t>
            </a:r>
          </a:p>
          <a:p>
            <a:endParaRPr lang="en-US" dirty="0"/>
          </a:p>
          <a:p>
            <a:endParaRPr lang="en-US" dirty="0"/>
          </a:p>
        </p:txBody>
      </p:sp>
      <p:sp>
        <p:nvSpPr>
          <p:cNvPr id="4" name="TextBox 3"/>
          <p:cNvSpPr txBox="1"/>
          <p:nvPr/>
        </p:nvSpPr>
        <p:spPr>
          <a:xfrm>
            <a:off x="4953000" y="3886201"/>
            <a:ext cx="518160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'Ratatouille'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span=(4, 7), match='</a:t>
            </a:r>
            <a:r>
              <a:rPr lang="en-US" sz="1200" b="1" dirty="0" err="1">
                <a:latin typeface="Courier New" pitchFamily="49" charset="0"/>
                <a:cs typeface="Courier New" pitchFamily="49" charset="0"/>
              </a:rPr>
              <a:t>tou</a:t>
            </a:r>
            <a:r>
              <a:rPr lang="en-US" sz="1200" b="1" dirty="0">
                <a:latin typeface="Courier New" pitchFamily="49" charset="0"/>
                <a:cs typeface="Courier New" pitchFamily="49" charset="0"/>
              </a:rPr>
              <a:t>'&gt;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re.findall</a:t>
            </a:r>
            <a:r>
              <a:rPr lang="en-US" b="1" dirty="0"/>
              <a:t>()</a:t>
            </a:r>
          </a:p>
        </p:txBody>
      </p:sp>
      <p:sp>
        <p:nvSpPr>
          <p:cNvPr id="3" name="Content Placeholder 2"/>
          <p:cNvSpPr>
            <a:spLocks noGrp="1"/>
          </p:cNvSpPr>
          <p:nvPr>
            <p:ph idx="1"/>
          </p:nvPr>
        </p:nvSpPr>
        <p:spPr>
          <a:xfrm>
            <a:off x="1981200" y="1600201"/>
            <a:ext cx="8229600" cy="1828800"/>
          </a:xfrm>
        </p:spPr>
        <p:txBody>
          <a:bodyPr/>
          <a:lstStyle/>
          <a:p>
            <a:r>
              <a:rPr lang="en-US" dirty="0"/>
              <a:t>Look for all (non-overlapping) occurrences of pattern in string; return a list of matches</a:t>
            </a:r>
          </a:p>
          <a:p>
            <a:r>
              <a:rPr lang="en-US" dirty="0"/>
              <a:t>Syntax: </a:t>
            </a:r>
            <a:r>
              <a:rPr lang="en-US" b="1" dirty="0" err="1"/>
              <a:t>findall</a:t>
            </a:r>
            <a:r>
              <a:rPr lang="en-US" b="1" dirty="0"/>
              <a:t>(pattern, string[,flags])</a:t>
            </a:r>
          </a:p>
        </p:txBody>
      </p:sp>
      <p:sp>
        <p:nvSpPr>
          <p:cNvPr id="4" name="TextBox 3"/>
          <p:cNvSpPr txBox="1"/>
          <p:nvPr/>
        </p:nvSpPr>
        <p:spPr>
          <a:xfrm>
            <a:off x="3048000" y="3657600"/>
            <a:ext cx="7010400"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r'stu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r'ho</a:t>
            </a:r>
            <a:r>
              <a:rPr lang="en-US" sz="1200" dirty="0">
                <a:latin typeface="Courier New" pitchFamily="49" charset="0"/>
                <a:cs typeface="Courier New" pitchFamily="49" charset="0"/>
              </a:rPr>
              <a:t>', string)</a:t>
            </a:r>
          </a:p>
          <a:p>
            <a:r>
              <a:rPr lang="pt-BR" sz="1200" dirty="0">
                <a:latin typeface="Courier New" pitchFamily="49" charset="0"/>
                <a:cs typeface="Courier New" pitchFamily="49" charset="0"/>
              </a:rPr>
              <a:t>&gt;&gt;&gt; h</a:t>
            </a:r>
          </a:p>
          <a:p>
            <a:r>
              <a:rPr lang="pt-BR" sz="1200" dirty="0">
                <a:latin typeface="Courier New" pitchFamily="49" charset="0"/>
                <a:cs typeface="Courier New" pitchFamily="49" charset="0"/>
              </a:rPr>
              <a:t>['ho', 'ho', 'ho', 'ho']</a:t>
            </a:r>
          </a:p>
          <a:p>
            <a:r>
              <a:rPr lang="en-US" sz="1200" dirty="0">
                <a:latin typeface="Courier New" pitchFamily="49" charset="0"/>
                <a:cs typeface="Courier New" pitchFamily="49" charset="0"/>
              </a:rPr>
              <a:t>&gt;&gt;&gt; print(</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(r'\b[a-z]ho*',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choo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print(</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(r'\b[a-z]ho\w*', string))</a:t>
            </a:r>
          </a:p>
          <a:p>
            <a:r>
              <a:rPr lang="en-US" sz="1200" dirty="0">
                <a:latin typeface="Courier New" pitchFamily="49" charset="0"/>
                <a:cs typeface="Courier New" pitchFamily="49" charset="0"/>
              </a:rPr>
              <a:t>['shoes', 'should', 'choose', 'shoes']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re.finditer</a:t>
            </a:r>
            <a:r>
              <a:rPr lang="en-US" b="1" dirty="0"/>
              <a:t>()</a:t>
            </a:r>
          </a:p>
        </p:txBody>
      </p:sp>
      <p:sp>
        <p:nvSpPr>
          <p:cNvPr id="3" name="Content Placeholder 2"/>
          <p:cNvSpPr>
            <a:spLocks noGrp="1"/>
          </p:cNvSpPr>
          <p:nvPr>
            <p:ph idx="1"/>
          </p:nvPr>
        </p:nvSpPr>
        <p:spPr/>
        <p:txBody>
          <a:bodyPr>
            <a:normAutofit/>
          </a:bodyPr>
          <a:lstStyle/>
          <a:p>
            <a:r>
              <a:rPr lang="en-US" dirty="0"/>
              <a:t>This is same as </a:t>
            </a:r>
            <a:r>
              <a:rPr lang="en-US" b="1" dirty="0" err="1"/>
              <a:t>findall</a:t>
            </a:r>
            <a:r>
              <a:rPr lang="en-US" b="1" dirty="0"/>
              <a:t>() </a:t>
            </a:r>
            <a:r>
              <a:rPr lang="en-US" dirty="0"/>
              <a:t>except returns an </a:t>
            </a:r>
            <a:r>
              <a:rPr lang="en-US" dirty="0" err="1"/>
              <a:t>iterator</a:t>
            </a:r>
            <a:r>
              <a:rPr lang="en-US" dirty="0"/>
              <a:t> instead of a list; for each match, the </a:t>
            </a:r>
            <a:r>
              <a:rPr lang="en-US" dirty="0" err="1"/>
              <a:t>iterator</a:t>
            </a:r>
            <a:r>
              <a:rPr lang="en-US" dirty="0"/>
              <a:t> returns a match object</a:t>
            </a:r>
          </a:p>
        </p:txBody>
      </p:sp>
      <p:sp>
        <p:nvSpPr>
          <p:cNvPr id="4" name="TextBox 3"/>
          <p:cNvSpPr txBox="1"/>
          <p:nvPr/>
        </p:nvSpPr>
        <p:spPr>
          <a:xfrm>
            <a:off x="1676400" y="3124200"/>
            <a:ext cx="8839200" cy="249299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g = </a:t>
            </a:r>
            <a:r>
              <a:rPr lang="en-US" sz="1200" dirty="0" err="1">
                <a:latin typeface="Courier New" pitchFamily="49" charset="0"/>
                <a:cs typeface="Courier New" pitchFamily="49" charset="0"/>
              </a:rPr>
              <a:t>re.finditer</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r'stu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g</a:t>
            </a:r>
          </a:p>
          <a:p>
            <a:r>
              <a:rPr lang="en-US" sz="1200" b="1" dirty="0">
                <a:latin typeface="Courier New" pitchFamily="49" charset="0"/>
                <a:cs typeface="Courier New" pitchFamily="49" charset="0"/>
              </a:rPr>
              <a:t>&lt;</a:t>
            </a:r>
            <a:r>
              <a:rPr lang="en-US" sz="1200" b="1" dirty="0" err="1">
                <a:latin typeface="Courier New" pitchFamily="49" charset="0"/>
                <a:cs typeface="Courier New" pitchFamily="49" charset="0"/>
              </a:rPr>
              <a:t>callable_iterator</a:t>
            </a:r>
            <a:r>
              <a:rPr lang="en-US" sz="1200" b="1" dirty="0">
                <a:latin typeface="Courier New" pitchFamily="49" charset="0"/>
                <a:cs typeface="Courier New" pitchFamily="49" charset="0"/>
              </a:rPr>
              <a:t> object at 0x016ABE50&gt;</a:t>
            </a:r>
          </a:p>
          <a:p>
            <a:r>
              <a:rPr lang="en-US" sz="1200" dirty="0">
                <a:latin typeface="Courier New" pitchFamily="49" charset="0"/>
                <a:cs typeface="Courier New" pitchFamily="49" charset="0"/>
              </a:rPr>
              <a:t>&gt;&gt;&gt;</a:t>
            </a:r>
          </a:p>
          <a:p>
            <a:r>
              <a:rPr lang="en-US" sz="1200" b="1" dirty="0">
                <a:latin typeface="Courier New" pitchFamily="49" charset="0"/>
                <a:cs typeface="Courier New" pitchFamily="49" charset="0"/>
              </a:rPr>
              <a:t>&gt;&gt;&gt; for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in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(r'\b[a-z]ho\w*', string)):</a:t>
            </a:r>
          </a:p>
          <a:p>
            <a:r>
              <a:rPr lang="en-US" sz="1200" b="1" dirty="0">
                <a:latin typeface="Courier New" pitchFamily="49" charset="0"/>
                <a:cs typeface="Courier New" pitchFamily="49" charset="0"/>
              </a:rPr>
              <a:t>	print ("'{g}' was found between the indices {s}".format(g=</a:t>
            </a:r>
            <a:r>
              <a:rPr lang="en-US" sz="1200" b="1" dirty="0" err="1">
                <a:latin typeface="Courier New" pitchFamily="49" charset="0"/>
                <a:cs typeface="Courier New" pitchFamily="49" charset="0"/>
              </a:rPr>
              <a:t>i.group</a:t>
            </a:r>
            <a:r>
              <a:rPr lang="en-US" sz="1200" b="1" dirty="0">
                <a:latin typeface="Courier New" pitchFamily="49" charset="0"/>
                <a:cs typeface="Courier New" pitchFamily="49" charset="0"/>
              </a:rPr>
              <a:t>(), s=</a:t>
            </a:r>
            <a:r>
              <a:rPr lang="en-US" sz="1200" b="1" dirty="0" err="1">
                <a:latin typeface="Courier New" pitchFamily="49" charset="0"/>
                <a:cs typeface="Courier New" pitchFamily="49" charset="0"/>
              </a:rPr>
              <a:t>i.span</a:t>
            </a:r>
            <a:r>
              <a:rPr lang="en-US" sz="1200" b="1" dirty="0">
                <a:latin typeface="Courier New" pitchFamily="49" charset="0"/>
                <a:cs typeface="Courier New" pitchFamily="49" charset="0"/>
              </a:rPr>
              <a:t>()))</a:t>
            </a: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'shoes' was found between the indices (13, 18)</a:t>
            </a:r>
          </a:p>
          <a:p>
            <a:r>
              <a:rPr lang="en-US" sz="1200" b="1" dirty="0">
                <a:latin typeface="Courier New" pitchFamily="49" charset="0"/>
                <a:cs typeface="Courier New" pitchFamily="49" charset="0"/>
              </a:rPr>
              <a:t>'should' was found between the indices (20, 26)</a:t>
            </a:r>
          </a:p>
          <a:p>
            <a:r>
              <a:rPr lang="en-US" sz="1200" b="1" dirty="0">
                <a:latin typeface="Courier New" pitchFamily="49" charset="0"/>
                <a:cs typeface="Courier New" pitchFamily="49" charset="0"/>
              </a:rPr>
              <a:t>'choose' was found between the indices (31, 37)</a:t>
            </a:r>
          </a:p>
          <a:p>
            <a:r>
              <a:rPr lang="en-US" sz="1200" b="1" dirty="0">
                <a:latin typeface="Courier New" pitchFamily="49" charset="0"/>
                <a:cs typeface="Courier New" pitchFamily="49" charset="0"/>
              </a:rPr>
              <a:t>'shoes' was found between the indices (42, 47)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re.sub()/</a:t>
            </a:r>
            <a:r>
              <a:rPr lang="en-US" b="1" dirty="0" err="1"/>
              <a:t>re.subn</a:t>
            </a:r>
            <a:r>
              <a:rPr lang="en-US" b="1" dirty="0"/>
              <a:t>()</a:t>
            </a:r>
          </a:p>
        </p:txBody>
      </p:sp>
      <p:sp>
        <p:nvSpPr>
          <p:cNvPr id="3" name="Content Placeholder 2"/>
          <p:cNvSpPr>
            <a:spLocks noGrp="1"/>
          </p:cNvSpPr>
          <p:nvPr>
            <p:ph idx="1"/>
          </p:nvPr>
        </p:nvSpPr>
        <p:spPr>
          <a:xfrm>
            <a:off x="1981200" y="1600201"/>
            <a:ext cx="8229600" cy="2971800"/>
          </a:xfrm>
        </p:spPr>
        <p:txBody>
          <a:bodyPr/>
          <a:lstStyle/>
          <a:p>
            <a:r>
              <a:rPr lang="en-US" dirty="0"/>
              <a:t>Syntax: </a:t>
            </a:r>
            <a:r>
              <a:rPr lang="en-US" b="1" dirty="0"/>
              <a:t>sub(pattern, replacement, string, max=0)</a:t>
            </a:r>
          </a:p>
          <a:p>
            <a:r>
              <a:rPr lang="en-US" dirty="0"/>
              <a:t>Replace all occurrences of the RE pattern in string with replacement, substituting all occurrences unless max provided </a:t>
            </a:r>
          </a:p>
          <a:p>
            <a:r>
              <a:rPr lang="en-US" b="1" dirty="0" err="1"/>
              <a:t>subn</a:t>
            </a:r>
            <a:r>
              <a:rPr lang="en-US" b="1" dirty="0"/>
              <a:t>()  </a:t>
            </a:r>
            <a:r>
              <a:rPr lang="en-US" dirty="0"/>
              <a:t>is same as </a:t>
            </a:r>
            <a:r>
              <a:rPr lang="en-US" b="1" dirty="0"/>
              <a:t>sub() </a:t>
            </a:r>
            <a:r>
              <a:rPr lang="en-US" dirty="0"/>
              <a:t>but in addition, it returns the number of substitutions made)</a:t>
            </a:r>
          </a:p>
          <a:p>
            <a:endParaRPr lang="en-US" dirty="0"/>
          </a:p>
        </p:txBody>
      </p:sp>
      <p:sp>
        <p:nvSpPr>
          <p:cNvPr id="4" name="TextBox 3"/>
          <p:cNvSpPr txBox="1"/>
          <p:nvPr/>
        </p:nvSpPr>
        <p:spPr>
          <a:xfrm>
            <a:off x="5029200" y="4572001"/>
            <a:ext cx="5181600" cy="138499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re.sub('</a:t>
            </a:r>
            <a:r>
              <a:rPr lang="en-US" sz="1200" dirty="0" err="1">
                <a:latin typeface="Courier New" pitchFamily="49" charset="0"/>
                <a:cs typeface="Courier New" pitchFamily="49" charset="0"/>
              </a:rPr>
              <a:t>twikle','twinkle',string</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re.subn</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twikle','twinkle',string</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 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start()/end()</a:t>
            </a:r>
          </a:p>
        </p:txBody>
      </p:sp>
      <p:sp>
        <p:nvSpPr>
          <p:cNvPr id="3" name="Content Placeholder 2"/>
          <p:cNvSpPr>
            <a:spLocks noGrp="1"/>
          </p:cNvSpPr>
          <p:nvPr>
            <p:ph idx="1"/>
          </p:nvPr>
        </p:nvSpPr>
        <p:spPr>
          <a:xfrm>
            <a:off x="1981200" y="1600201"/>
            <a:ext cx="8229600" cy="2438400"/>
          </a:xfrm>
        </p:spPr>
        <p:txBody>
          <a:bodyPr>
            <a:normAutofit/>
          </a:bodyPr>
          <a:lstStyle/>
          <a:p>
            <a:r>
              <a:rPr lang="en-US" dirty="0"/>
              <a:t>Return the indices of the start and end of the substring matched by group; group defaults to zero (meaning the whole matched substring). </a:t>
            </a:r>
          </a:p>
          <a:p>
            <a:r>
              <a:rPr lang="en-US" dirty="0"/>
              <a:t>Return -1 if group exists but did not contribute to the match.</a:t>
            </a:r>
          </a:p>
        </p:txBody>
      </p:sp>
      <p:sp>
        <p:nvSpPr>
          <p:cNvPr id="4" name="TextBox 3"/>
          <p:cNvSpPr txBox="1"/>
          <p:nvPr/>
        </p:nvSpPr>
        <p:spPr>
          <a:xfrm>
            <a:off x="4724400" y="4038601"/>
            <a:ext cx="5181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email = "tony@tiremove_thisger.net"</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remove_this</a:t>
            </a:r>
            <a:r>
              <a:rPr lang="en-US" sz="1200" dirty="0">
                <a:latin typeface="Courier New" pitchFamily="49" charset="0"/>
                <a:cs typeface="Courier New" pitchFamily="49" charset="0"/>
              </a:rPr>
              <a:t>", email)</a:t>
            </a:r>
          </a:p>
          <a:p>
            <a:r>
              <a:rPr lang="en-US" sz="1200" dirty="0">
                <a:latin typeface="Courier New" pitchFamily="49" charset="0"/>
                <a:cs typeface="Courier New" pitchFamily="49" charset="0"/>
              </a:rPr>
              <a:t>&gt;&gt;&gt; email[:</a:t>
            </a:r>
            <a:r>
              <a:rPr lang="en-US" sz="1200" dirty="0" err="1">
                <a:latin typeface="Courier New" pitchFamily="49" charset="0"/>
                <a:cs typeface="Courier New" pitchFamily="49" charset="0"/>
              </a:rPr>
              <a:t>m.start</a:t>
            </a:r>
            <a:r>
              <a:rPr lang="en-US" sz="1200" dirty="0">
                <a:latin typeface="Courier New" pitchFamily="49" charset="0"/>
                <a:cs typeface="Courier New" pitchFamily="49" charset="0"/>
              </a:rPr>
              <a:t>()] + email[</a:t>
            </a:r>
            <a:r>
              <a:rPr lang="en-US" sz="1200" dirty="0" err="1">
                <a:latin typeface="Courier New" pitchFamily="49" charset="0"/>
                <a:cs typeface="Courier New" pitchFamily="49" charset="0"/>
              </a:rPr>
              <a:t>m.end</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'tony@tiger.net'</a:t>
            </a:r>
            <a:endParaRPr lang="en-US" sz="1200" b="1" dirty="0">
              <a:latin typeface="Courier New" pitchFamily="49" charset="0"/>
              <a:cs typeface="Courier New"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a:t>
            </a:r>
          </a:p>
        </p:txBody>
      </p:sp>
      <p:sp>
        <p:nvSpPr>
          <p:cNvPr id="3" name="Content Placeholder 2"/>
          <p:cNvSpPr>
            <a:spLocks noGrp="1"/>
          </p:cNvSpPr>
          <p:nvPr>
            <p:ph idx="1"/>
          </p:nvPr>
        </p:nvSpPr>
        <p:spPr/>
        <p:txBody>
          <a:bodyPr>
            <a:normAutofit/>
          </a:bodyPr>
          <a:lstStyle/>
          <a:p>
            <a:r>
              <a:rPr lang="en-US" dirty="0"/>
              <a:t>Returns one or more subgroups of the match. </a:t>
            </a:r>
          </a:p>
          <a:p>
            <a:pPr lvl="1"/>
            <a:r>
              <a:rPr lang="en-US" dirty="0"/>
              <a:t>If there is a single argument, the result is a single string</a:t>
            </a:r>
          </a:p>
          <a:p>
            <a:pPr lvl="1"/>
            <a:r>
              <a:rPr lang="en-US" dirty="0"/>
              <a:t>If there are multiple arguments, the result is a </a:t>
            </a:r>
            <a:r>
              <a:rPr lang="en-US" dirty="0" err="1"/>
              <a:t>tuple</a:t>
            </a:r>
            <a:r>
              <a:rPr lang="en-US" dirty="0"/>
              <a:t> with one item per argument. </a:t>
            </a:r>
          </a:p>
          <a:p>
            <a:pPr lvl="1"/>
            <a:r>
              <a:rPr lang="en-US" dirty="0"/>
              <a:t>Without arguments, </a:t>
            </a:r>
            <a:r>
              <a:rPr lang="en-US" i="1" dirty="0"/>
              <a:t>group1</a:t>
            </a:r>
            <a:r>
              <a:rPr lang="en-US" dirty="0"/>
              <a:t> defaults to zero (the whole match is returned). </a:t>
            </a:r>
          </a:p>
          <a:p>
            <a:pPr lvl="1"/>
            <a:r>
              <a:rPr lang="en-US" dirty="0"/>
              <a:t>If a </a:t>
            </a:r>
            <a:r>
              <a:rPr lang="en-US" i="1" dirty="0" err="1"/>
              <a:t>groupN</a:t>
            </a:r>
            <a:r>
              <a:rPr lang="en-US" dirty="0"/>
              <a:t> argument is zero, the corresponding return value is the entire matching string </a:t>
            </a:r>
          </a:p>
          <a:p>
            <a:pPr lvl="1"/>
            <a:r>
              <a:rPr lang="en-US" dirty="0"/>
              <a:t>If it is in the inclusive range [1..99], it is the string matching the corresponding parenthesized group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Functions</a:t>
            </a:r>
          </a:p>
        </p:txBody>
      </p:sp>
      <p:sp>
        <p:nvSpPr>
          <p:cNvPr id="3" name="Content Placeholder 2"/>
          <p:cNvSpPr>
            <a:spLocks noGrp="1"/>
          </p:cNvSpPr>
          <p:nvPr>
            <p:ph idx="1"/>
          </p:nvPr>
        </p:nvSpPr>
        <p:spPr/>
        <p:txBody>
          <a:bodyPr>
            <a:normAutofit lnSpcReduction="10000"/>
          </a:bodyPr>
          <a:lstStyle/>
          <a:p>
            <a:r>
              <a:rPr lang="en-US" dirty="0"/>
              <a:t>Function is a re-usable block of statements that perform a specific function</a:t>
            </a:r>
          </a:p>
          <a:p>
            <a:r>
              <a:rPr lang="en-US" dirty="0"/>
              <a:t>The following is the syntax for writing functions:</a:t>
            </a:r>
          </a:p>
          <a:p>
            <a:endParaRPr lang="en-US" dirty="0"/>
          </a:p>
          <a:p>
            <a:endParaRPr lang="en-US" dirty="0"/>
          </a:p>
          <a:p>
            <a:endParaRPr lang="en-US" dirty="0"/>
          </a:p>
          <a:p>
            <a:r>
              <a:rPr lang="en-US" dirty="0"/>
              <a:t>Benefits of using functions:</a:t>
            </a:r>
          </a:p>
          <a:p>
            <a:pPr lvl="1"/>
            <a:r>
              <a:rPr lang="en-US" dirty="0"/>
              <a:t>Maximizing code reuse</a:t>
            </a:r>
          </a:p>
          <a:p>
            <a:pPr lvl="1"/>
            <a:r>
              <a:rPr lang="en-US" dirty="0"/>
              <a:t>Minimizing redundancy</a:t>
            </a:r>
          </a:p>
          <a:p>
            <a:pPr lvl="1"/>
            <a:r>
              <a:rPr lang="en-US" dirty="0"/>
              <a:t>Procedural decomposition</a:t>
            </a:r>
          </a:p>
          <a:p>
            <a:endParaRPr lang="en-US" dirty="0"/>
          </a:p>
        </p:txBody>
      </p:sp>
      <p:sp>
        <p:nvSpPr>
          <p:cNvPr id="4" name="TextBox 3"/>
          <p:cNvSpPr txBox="1"/>
          <p:nvPr/>
        </p:nvSpPr>
        <p:spPr>
          <a:xfrm>
            <a:off x="6096000" y="3200401"/>
            <a:ext cx="3657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latin typeface="Courier New" pitchFamily="49" charset="0"/>
                <a:cs typeface="Courier New" pitchFamily="49" charset="0"/>
              </a:rPr>
              <a:t>def </a:t>
            </a:r>
            <a:r>
              <a:rPr lang="en-US" sz="1200" b="1" dirty="0" err="1">
                <a:latin typeface="Courier New" pitchFamily="49" charset="0"/>
                <a:cs typeface="Courier New" pitchFamily="49" charset="0"/>
              </a:rPr>
              <a:t>functionname</a:t>
            </a:r>
            <a:r>
              <a:rPr lang="en-US" sz="1200" b="1" dirty="0">
                <a:latin typeface="Courier New" pitchFamily="49" charset="0"/>
                <a:cs typeface="Courier New" pitchFamily="49" charset="0"/>
              </a:rPr>
              <a:t>( parameters ):</a:t>
            </a:r>
          </a:p>
          <a:p>
            <a:r>
              <a:rPr lang="en-US" sz="1200" b="1" dirty="0">
                <a:latin typeface="Courier New" pitchFamily="49" charset="0"/>
                <a:cs typeface="Courier New" pitchFamily="49" charset="0"/>
              </a:rPr>
              <a:t>   "function </a:t>
            </a:r>
            <a:r>
              <a:rPr lang="en-US" sz="1200" b="1" dirty="0" err="1">
                <a:latin typeface="Courier New" pitchFamily="49" charset="0"/>
                <a:cs typeface="Courier New" pitchFamily="49" charset="0"/>
              </a:rPr>
              <a:t>docstring</a:t>
            </a:r>
            <a:r>
              <a:rPr lang="en-US" sz="1200" b="1" dirty="0">
                <a:latin typeface="Courier New" pitchFamily="49" charset="0"/>
                <a:cs typeface="Courier New" pitchFamily="49" charset="0"/>
              </a:rPr>
              <a:t>"</a:t>
            </a:r>
          </a:p>
          <a:p>
            <a:r>
              <a:rPr lang="en-US" sz="1200" b="1" dirty="0">
                <a:latin typeface="Courier New" pitchFamily="49" charset="0"/>
                <a:cs typeface="Courier New" pitchFamily="49" charset="0"/>
              </a:rPr>
              <a:t>   function body</a:t>
            </a:r>
          </a:p>
          <a:p>
            <a:r>
              <a:rPr lang="en-US" sz="1200" b="1" dirty="0">
                <a:latin typeface="Courier New" pitchFamily="49" charset="0"/>
                <a:cs typeface="Courier New" pitchFamily="49" charset="0"/>
              </a:rPr>
              <a:t>   return [expression]</a:t>
            </a:r>
            <a:endParaRPr lang="en-US" sz="1200" b="1" dirty="0">
              <a:solidFill>
                <a:srgbClr val="FF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A7CDF0D5-B853-4B32-949C-AABFC427D630}"/>
              </a:ext>
            </a:extLst>
          </p:cNvPr>
          <p:cNvSpPr/>
          <p:nvPr/>
        </p:nvSpPr>
        <p:spPr>
          <a:xfrm>
            <a:off x="7533314" y="5192785"/>
            <a:ext cx="2046914" cy="984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logic</a:t>
            </a:r>
          </a:p>
        </p:txBody>
      </p:sp>
      <p:sp>
        <p:nvSpPr>
          <p:cNvPr id="7" name="Arrow: Right 6">
            <a:extLst>
              <a:ext uri="{FF2B5EF4-FFF2-40B4-BE49-F238E27FC236}">
                <a16:creationId xmlns:a16="http://schemas.microsoft.com/office/drawing/2014/main" id="{9E177743-214B-477E-8351-5E461284E48D}"/>
              </a:ext>
            </a:extLst>
          </p:cNvPr>
          <p:cNvSpPr/>
          <p:nvPr/>
        </p:nvSpPr>
        <p:spPr>
          <a:xfrm>
            <a:off x="6694415" y="5406174"/>
            <a:ext cx="838899" cy="399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F4FAF7AB-D6F3-4131-BBE5-CBBD7CD34A34}"/>
              </a:ext>
            </a:extLst>
          </p:cNvPr>
          <p:cNvSpPr/>
          <p:nvPr/>
        </p:nvSpPr>
        <p:spPr>
          <a:xfrm>
            <a:off x="9580228" y="5406174"/>
            <a:ext cx="838899" cy="399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68D36717-BF2E-4B62-942D-2B23E83AA378}"/>
              </a:ext>
            </a:extLst>
          </p:cNvPr>
          <p:cNvCxnSpPr/>
          <p:nvPr/>
        </p:nvCxnSpPr>
        <p:spPr>
          <a:xfrm flipV="1">
            <a:off x="7180976" y="3429000"/>
            <a:ext cx="1166070" cy="19771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584F6310-D730-4D47-85B3-B9BC3CCA7F69}"/>
              </a:ext>
            </a:extLst>
          </p:cNvPr>
          <p:cNvCxnSpPr/>
          <p:nvPr/>
        </p:nvCxnSpPr>
        <p:spPr>
          <a:xfrm flipH="1" flipV="1">
            <a:off x="8103765" y="3967993"/>
            <a:ext cx="1895912" cy="14381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B3CE0A0-FABF-40C3-8469-71BF7C283554}"/>
              </a:ext>
            </a:extLst>
          </p:cNvPr>
          <p:cNvCxnSpPr/>
          <p:nvPr/>
        </p:nvCxnSpPr>
        <p:spPr>
          <a:xfrm flipH="1" flipV="1">
            <a:off x="7432646" y="3775046"/>
            <a:ext cx="1124125" cy="183063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groups()</a:t>
            </a:r>
          </a:p>
        </p:txBody>
      </p:sp>
      <p:sp>
        <p:nvSpPr>
          <p:cNvPr id="3" name="Content Placeholder 2"/>
          <p:cNvSpPr>
            <a:spLocks noGrp="1"/>
          </p:cNvSpPr>
          <p:nvPr>
            <p:ph idx="1"/>
          </p:nvPr>
        </p:nvSpPr>
        <p:spPr/>
        <p:txBody>
          <a:bodyPr>
            <a:normAutofit/>
          </a:bodyPr>
          <a:lstStyle/>
          <a:p>
            <a:r>
              <a:rPr lang="en-US" dirty="0"/>
              <a:t>Return a </a:t>
            </a:r>
            <a:r>
              <a:rPr lang="en-US" dirty="0" err="1"/>
              <a:t>tuple</a:t>
            </a:r>
            <a:r>
              <a:rPr lang="en-US" dirty="0"/>
              <a:t> containing all the subgroups of the match, from 1 up to however many groups are in the pattern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groupdict</a:t>
            </a:r>
            <a:r>
              <a:rPr lang="en-US" b="1" dirty="0"/>
              <a:t>()</a:t>
            </a:r>
          </a:p>
        </p:txBody>
      </p:sp>
      <p:sp>
        <p:nvSpPr>
          <p:cNvPr id="3" name="Content Placeholder 2"/>
          <p:cNvSpPr>
            <a:spLocks noGrp="1"/>
          </p:cNvSpPr>
          <p:nvPr>
            <p:ph idx="1"/>
          </p:nvPr>
        </p:nvSpPr>
        <p:spPr/>
        <p:txBody>
          <a:bodyPr>
            <a:normAutofit/>
          </a:bodyPr>
          <a:lstStyle/>
          <a:p>
            <a:r>
              <a:rPr lang="en-US" dirty="0"/>
              <a:t>Return a dictionary containing all the </a:t>
            </a:r>
            <a:r>
              <a:rPr lang="en-US" i="1" dirty="0"/>
              <a:t>named</a:t>
            </a:r>
            <a:r>
              <a:rPr lang="en-US" dirty="0"/>
              <a:t> subgroups of the match, keyed by the subgroup name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Grouping Examples</a:t>
            </a:r>
          </a:p>
        </p:txBody>
      </p:sp>
      <p:sp>
        <p:nvSpPr>
          <p:cNvPr id="4" name="TextBox 3"/>
          <p:cNvSpPr txBox="1"/>
          <p:nvPr/>
        </p:nvSpPr>
        <p:spPr>
          <a:xfrm>
            <a:off x="2057400" y="1524000"/>
            <a:ext cx="5181600" cy="286232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(1)</a:t>
            </a:r>
          </a:p>
          <a:p>
            <a:r>
              <a:rPr lang="en-US" sz="1200" dirty="0">
                <a:latin typeface="Courier New" pitchFamily="49" charset="0"/>
                <a:cs typeface="Courier New" pitchFamily="49" charset="0"/>
              </a:rPr>
              <a:t>'24'</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(2)</a:t>
            </a:r>
          </a:p>
          <a:p>
            <a:r>
              <a:rPr lang="en-US" sz="1200" dirty="0">
                <a:latin typeface="Courier New" pitchFamily="49" charset="0"/>
                <a:cs typeface="Courier New" pitchFamily="49" charset="0"/>
              </a:rPr>
              <a:t>'1632'</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Traceback</a:t>
            </a:r>
            <a:r>
              <a:rPr lang="en-US" sz="1200" dirty="0">
                <a:solidFill>
                  <a:srgbClr val="FF0000"/>
                </a:solidFill>
                <a:latin typeface="Courier New" pitchFamily="49" charset="0"/>
                <a:cs typeface="Courier New" pitchFamily="49" charset="0"/>
              </a:rPr>
              <a:t> (most recent call last):</a:t>
            </a:r>
          </a:p>
          <a:p>
            <a:r>
              <a:rPr lang="en-US" sz="1200" dirty="0">
                <a:solidFill>
                  <a:srgbClr val="FF0000"/>
                </a:solidFill>
                <a:latin typeface="Courier New" pitchFamily="49" charset="0"/>
                <a:cs typeface="Courier New" pitchFamily="49" charset="0"/>
              </a:rPr>
              <a:t>  File "&lt;pyshell#60&gt;", line 1, in &lt;module&gt;</a:t>
            </a:r>
          </a:p>
          <a:p>
            <a:r>
              <a:rPr lang="en-US" sz="1200" dirty="0">
                <a:solidFill>
                  <a:srgbClr val="FF0000"/>
                </a:solidFill>
                <a:latin typeface="Courier New" pitchFamily="49" charset="0"/>
                <a:cs typeface="Courier New" pitchFamily="49" charset="0"/>
              </a:rPr>
              <a:t>    </a:t>
            </a:r>
            <a:r>
              <a:rPr lang="en-US" sz="1200" dirty="0" err="1">
                <a:solidFill>
                  <a:srgbClr val="FF0000"/>
                </a:solidFill>
                <a:latin typeface="Courier New" pitchFamily="49" charset="0"/>
                <a:cs typeface="Courier New" pitchFamily="49" charset="0"/>
              </a:rPr>
              <a:t>m.group</a:t>
            </a:r>
            <a:r>
              <a:rPr lang="en-US" sz="1200" dirty="0">
                <a:solidFill>
                  <a:srgbClr val="FF0000"/>
                </a:solidFill>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IndexError</a:t>
            </a:r>
            <a:r>
              <a:rPr lang="en-US" sz="1200" dirty="0">
                <a:solidFill>
                  <a:srgbClr val="FF0000"/>
                </a:solidFill>
                <a:latin typeface="Courier New" pitchFamily="49" charset="0"/>
                <a:cs typeface="Courier New" pitchFamily="49" charset="0"/>
              </a:rPr>
              <a:t>: no such group</a:t>
            </a:r>
            <a:endParaRPr lang="en-US" sz="1200" b="1" dirty="0">
              <a:solidFill>
                <a:srgbClr val="FF0000"/>
              </a:solidFill>
              <a:latin typeface="Courier New" pitchFamily="49" charset="0"/>
              <a:cs typeface="Courier New" pitchFamily="49" charset="0"/>
            </a:endParaRPr>
          </a:p>
        </p:txBody>
      </p:sp>
      <p:sp>
        <p:nvSpPr>
          <p:cNvPr id="5" name="TextBox 4"/>
          <p:cNvSpPr txBox="1"/>
          <p:nvPr/>
        </p:nvSpPr>
        <p:spPr>
          <a:xfrm>
            <a:off x="2057400" y="4495800"/>
            <a:ext cx="8153400" cy="156966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(r"(\w+) (\w+)", "Isaac Newton, physicist")</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m.groups</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('Isaac', 'Newton')</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(r"(?P&lt;</a:t>
            </a:r>
            <a:r>
              <a:rPr lang="en-US" sz="1200" dirty="0" err="1">
                <a:latin typeface="Courier New" pitchFamily="49" charset="0"/>
                <a:cs typeface="Courier New" pitchFamily="49" charset="0"/>
              </a:rPr>
              <a:t>first_name</a:t>
            </a:r>
            <a:r>
              <a:rPr lang="en-US" sz="1200" dirty="0">
                <a:latin typeface="Courier New" pitchFamily="49" charset="0"/>
                <a:cs typeface="Courier New" pitchFamily="49" charset="0"/>
              </a:rPr>
              <a:t>&gt;\w+) (?P&lt;</a:t>
            </a:r>
            <a:r>
              <a:rPr lang="en-US" sz="1200" dirty="0" err="1">
                <a:latin typeface="Courier New" pitchFamily="49" charset="0"/>
                <a:cs typeface="Courier New" pitchFamily="49" charset="0"/>
              </a:rPr>
              <a:t>last_name</a:t>
            </a:r>
            <a:r>
              <a:rPr lang="en-US" sz="1200" dirty="0">
                <a:latin typeface="Courier New" pitchFamily="49" charset="0"/>
                <a:cs typeface="Courier New" pitchFamily="49" charset="0"/>
              </a:rPr>
              <a:t>&gt;\w+)", "Malcolm Reynolds")</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m.groups</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('Malcolm', 'Reynolds')</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m.groupdict</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first_name</a:t>
            </a:r>
            <a:r>
              <a:rPr lang="en-US" sz="1200" dirty="0">
                <a:latin typeface="Courier New" pitchFamily="49" charset="0"/>
                <a:cs typeface="Courier New" pitchFamily="49" charset="0"/>
              </a:rPr>
              <a:t>': 'Malcolm', '</a:t>
            </a:r>
            <a:r>
              <a:rPr lang="en-US" sz="1200" dirty="0" err="1">
                <a:latin typeface="Courier New" pitchFamily="49" charset="0"/>
                <a:cs typeface="Courier New" pitchFamily="49" charset="0"/>
              </a:rPr>
              <a:t>last_name</a:t>
            </a:r>
            <a:r>
              <a:rPr lang="en-US" sz="1200" dirty="0">
                <a:latin typeface="Courier New" pitchFamily="49" charset="0"/>
                <a:cs typeface="Courier New" pitchFamily="49" charset="0"/>
              </a:rPr>
              <a:t>': 'Reynolds'}</a:t>
            </a:r>
            <a:endParaRPr lang="en-US" sz="1200" b="1" dirty="0">
              <a:latin typeface="Courier New" pitchFamily="49" charset="0"/>
              <a:cs typeface="Courier New"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endParaRPr lang="en-US" dirty="0"/>
          </a:p>
        </p:txBody>
      </p:sp>
      <p:graphicFrame>
        <p:nvGraphicFramePr>
          <p:cNvPr id="4" name="Table 3"/>
          <p:cNvGraphicFramePr>
            <a:graphicFrameLocks noGrp="1"/>
          </p:cNvGraphicFramePr>
          <p:nvPr/>
        </p:nvGraphicFramePr>
        <p:xfrm>
          <a:off x="2209800" y="1600200"/>
          <a:ext cx="7772400" cy="3834384"/>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dot stands for any character (letter, digit, or special character) except \n.</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Characters within square brackets build a character class. Any character found in the class returns a true value for the expression. A - indicates a range of values.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Any character that is not in the list is a match. This negates the character class.</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This causes the character following \ to be taken literally. There are many characters with special meanings in regular expressions (for example, ., *, or +). To match a + sign, prefix it with a backslash.</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or operator causes multiple patterns to be matched alternatively.</a:t>
                      </a:r>
                    </a:p>
                  </a:txBody>
                  <a:tcPr marL="73152" marR="73152" marT="73152" marB="73152"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133600" y="14478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r'a.c</a:t>
            </a:r>
            <a:r>
              <a:rPr lang="en-US" sz="1200"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4" name="TextBox 3"/>
          <p:cNvSpPr txBox="1"/>
          <p:nvPr/>
        </p:nvSpPr>
        <p:spPr>
          <a:xfrm>
            <a:off x="5181600" y="3352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133600" y="39624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m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r'a.c</a:t>
            </a:r>
            <a:r>
              <a:rPr lang="en-US" sz="1200"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6" name="TextBox 5"/>
          <p:cNvSpPr txBox="1"/>
          <p:nvPr/>
        </p:nvSpPr>
        <p:spPr>
          <a:xfrm>
            <a:off x="5181600" y="5867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28194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abd</a:t>
            </a:r>
            <a:r>
              <a:rPr lang="en-US" sz="1200" dirty="0">
                <a:latin typeface="Courier New" pitchFamily="49" charset="0"/>
                <a:cs typeface="Courier New" pitchFamily="49" charset="0"/>
              </a:rPr>
              <a:t>-z]', item)</a:t>
            </a:r>
          </a:p>
        </p:txBody>
      </p:sp>
      <p:sp>
        <p:nvSpPr>
          <p:cNvPr id="4" name="TextBox 3"/>
          <p:cNvSpPr txBox="1"/>
          <p:nvPr/>
        </p:nvSpPr>
        <p:spPr>
          <a:xfrm>
            <a:off x="4343400" y="20574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[0-9][a-z]', item)</a:t>
            </a:r>
          </a:p>
        </p:txBody>
      </p:sp>
      <p:sp>
        <p:nvSpPr>
          <p:cNvPr id="6" name="TextBox 5"/>
          <p:cNvSpPr txBox="1"/>
          <p:nvPr/>
        </p:nvSpPr>
        <p:spPr>
          <a:xfrm>
            <a:off x="4343400" y="3505201"/>
            <a:ext cx="48006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a6c matched in '123 a6c'</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7" name="TextBox 6"/>
          <p:cNvSpPr txBox="1"/>
          <p:nvPr/>
        </p:nvSpPr>
        <p:spPr>
          <a:xfrm>
            <a:off x="2819400" y="47244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[^0-9][^0-9]', item)</a:t>
            </a:r>
          </a:p>
        </p:txBody>
      </p:sp>
      <p:sp>
        <p:nvSpPr>
          <p:cNvPr id="8" name="TextBox 7"/>
          <p:cNvSpPr txBox="1"/>
          <p:nvPr/>
        </p:nvSpPr>
        <p:spPr>
          <a:xfrm>
            <a:off x="4343400" y="51816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(r'[0-9]\+[0-9]', item)</a:t>
            </a:r>
          </a:p>
        </p:txBody>
      </p:sp>
      <p:sp>
        <p:nvSpPr>
          <p:cNvPr id="4" name="TextBox 3"/>
          <p:cNvSpPr txBox="1"/>
          <p:nvPr/>
        </p:nvSpPr>
        <p:spPr>
          <a:xfrm>
            <a:off x="4343400" y="20574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3+2 matched in '3+2=5'</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(r'bc|a6', item)</a:t>
            </a:r>
          </a:p>
        </p:txBody>
      </p:sp>
      <p:sp>
        <p:nvSpPr>
          <p:cNvPr id="6" name="TextBox 5"/>
          <p:cNvSpPr txBox="1"/>
          <p:nvPr/>
        </p:nvSpPr>
        <p:spPr>
          <a:xfrm>
            <a:off x="4343400" y="35052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Default Character Class</a:t>
            </a:r>
          </a:p>
        </p:txBody>
      </p:sp>
      <p:sp>
        <p:nvSpPr>
          <p:cNvPr id="3" name="Content Placeholder 2"/>
          <p:cNvSpPr>
            <a:spLocks noGrp="1"/>
          </p:cNvSpPr>
          <p:nvPr>
            <p:ph idx="1"/>
          </p:nvPr>
        </p:nvSpPr>
        <p:spPr>
          <a:xfrm>
            <a:off x="1981200" y="1600202"/>
            <a:ext cx="8229600" cy="1295399"/>
          </a:xfrm>
        </p:spPr>
        <p:txBody>
          <a:bodyPr>
            <a:normAutofit/>
          </a:bodyPr>
          <a:lstStyle/>
          <a:p>
            <a:r>
              <a:rPr lang="en-US" sz="2400" dirty="0"/>
              <a:t>Default character class is a special predefined characters as shorthand for these character classes. The default characters are shown in the following table:</a:t>
            </a:r>
          </a:p>
        </p:txBody>
      </p:sp>
      <p:graphicFrame>
        <p:nvGraphicFramePr>
          <p:cNvPr id="4" name="Table 3"/>
          <p:cNvGraphicFramePr>
            <a:graphicFrameLocks noGrp="1"/>
          </p:cNvGraphicFramePr>
          <p:nvPr/>
        </p:nvGraphicFramePr>
        <p:xfrm>
          <a:off x="2286000" y="3276600"/>
          <a:ext cx="7543800" cy="1853184"/>
        </p:xfrm>
        <a:graphic>
          <a:graphicData uri="http://schemas.openxmlformats.org/drawingml/2006/table">
            <a:tbl>
              <a:tblPr firstRow="1" bandRow="1">
                <a:tableStyleId>{5C22544A-7EE6-4342-B048-85BDC9FD1C3A}</a:tableStyleId>
              </a:tblPr>
              <a:tblGrid>
                <a:gridCol w="2197223">
                  <a:extLst>
                    <a:ext uri="{9D8B030D-6E8A-4147-A177-3AD203B41FA5}">
                      <a16:colId xmlns:a16="http://schemas.microsoft.com/office/drawing/2014/main" val="20000"/>
                    </a:ext>
                  </a:extLst>
                </a:gridCol>
                <a:gridCol w="1574677">
                  <a:extLst>
                    <a:ext uri="{9D8B030D-6E8A-4147-A177-3AD203B41FA5}">
                      <a16:colId xmlns:a16="http://schemas.microsoft.com/office/drawing/2014/main" val="20001"/>
                    </a:ext>
                  </a:extLst>
                </a:gridCol>
                <a:gridCol w="1428195">
                  <a:extLst>
                    <a:ext uri="{9D8B030D-6E8A-4147-A177-3AD203B41FA5}">
                      <a16:colId xmlns:a16="http://schemas.microsoft.com/office/drawing/2014/main" val="20002"/>
                    </a:ext>
                  </a:extLst>
                </a:gridCol>
                <a:gridCol w="2343705">
                  <a:extLst>
                    <a:ext uri="{9D8B030D-6E8A-4147-A177-3AD203B41FA5}">
                      <a16:colId xmlns:a16="http://schemas.microsoft.com/office/drawing/2014/main" val="20003"/>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Predefined </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 Class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Class</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r>
                        <a:rPr kumimoji="0" lang="en-US" sz="1600" b="0" i="0" u="none" strike="noStrike" kern="1200" cap="none" normalizeH="0" baseline="0" dirty="0">
                          <a:ln>
                            <a:noFill/>
                          </a:ln>
                          <a:solidFill>
                            <a:schemeClr val="tx1"/>
                          </a:solidFill>
                          <a:effectLst/>
                          <a:latin typeface="+mj-lt"/>
                          <a:ea typeface="+mn-ea"/>
                          <a:cs typeface="+mn-cs"/>
                        </a:rPr>
                        <a:t> (digit)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 </a:t>
                      </a:r>
                      <a:r>
                        <a:rPr kumimoji="0" lang="en-US" sz="1600" b="0" i="0" u="none" strike="noStrike" kern="1200" cap="none" normalizeH="0" baseline="0" dirty="0">
                          <a:ln>
                            <a:noFill/>
                          </a:ln>
                          <a:solidFill>
                            <a:schemeClr val="tx1"/>
                          </a:solidFill>
                          <a:effectLst/>
                          <a:latin typeface="+mj-lt"/>
                          <a:ea typeface="+mn-ea"/>
                          <a:cs typeface="+mn-cs"/>
                        </a:rPr>
                        <a:t>(word-building char)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 </a:t>
                      </a:r>
                      <a:r>
                        <a:rPr kumimoji="0" lang="en-US" sz="1600" b="0" i="0" u="none" strike="noStrike" kern="1200" cap="none" normalizeH="0" baseline="0" dirty="0">
                          <a:ln>
                            <a:noFill/>
                          </a:ln>
                          <a:solidFill>
                            <a:schemeClr val="tx1"/>
                          </a:solidFill>
                          <a:effectLst/>
                          <a:latin typeface="+mj-lt"/>
                          <a:ea typeface="+mn-ea"/>
                          <a:cs typeface="+mn-cs"/>
                        </a:rPr>
                        <a:t>(white space)</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extLst>
                  <a:ext uri="{0D108BD9-81ED-4DB2-BD59-A6C34878D82A}">
                    <a16:rowId xmlns:a16="http://schemas.microsoft.com/office/drawing/2014/main" val="10003"/>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pPr algn="l"/>
            <a:r>
              <a:rPr lang="en-US" dirty="0"/>
              <a:t>Default Character Class</a:t>
            </a:r>
          </a:p>
        </p:txBody>
      </p:sp>
      <p:sp>
        <p:nvSpPr>
          <p:cNvPr id="4" name="TextBox 3"/>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\D\D', item)</a:t>
            </a:r>
          </a:p>
        </p:txBody>
      </p:sp>
      <p:sp>
        <p:nvSpPr>
          <p:cNvPr id="5" name="TextBox 4"/>
          <p:cNvSpPr txBox="1"/>
          <p:nvPr/>
        </p:nvSpPr>
        <p:spPr>
          <a:xfrm>
            <a:off x="4343400" y="20574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819400" y="3048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(r'...\s.', item)</a:t>
            </a:r>
          </a:p>
        </p:txBody>
      </p:sp>
      <p:sp>
        <p:nvSpPr>
          <p:cNvPr id="7" name="TextBox 6"/>
          <p:cNvSpPr txBox="1"/>
          <p:nvPr/>
        </p:nvSpPr>
        <p:spPr>
          <a:xfrm>
            <a:off x="4343400" y="34290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123 a matched in '123 a6c'</a:t>
            </a:r>
          </a:p>
          <a:p>
            <a:r>
              <a:rPr lang="en-US" sz="1200" dirty="0">
                <a:solidFill>
                  <a:schemeClr val="tx1"/>
                </a:solidFill>
                <a:latin typeface="Courier New" pitchFamily="49" charset="0"/>
                <a:cs typeface="Courier New" pitchFamily="49" charset="0"/>
              </a:rPr>
              <a:t>def g matched in 'def </a:t>
            </a:r>
            <a:r>
              <a:rPr lang="en-US" sz="1200" dirty="0" err="1">
                <a:solidFill>
                  <a:schemeClr val="tx1"/>
                </a:solidFill>
                <a:latin typeface="Courier New" pitchFamily="49" charset="0"/>
                <a:cs typeface="Courier New" pitchFamily="49" charset="0"/>
              </a:rPr>
              <a:t>ghi</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Anchors</a:t>
            </a:r>
          </a:p>
        </p:txBody>
      </p:sp>
      <p:sp>
        <p:nvSpPr>
          <p:cNvPr id="3" name="Content Placeholder 2"/>
          <p:cNvSpPr>
            <a:spLocks noGrp="1"/>
          </p:cNvSpPr>
          <p:nvPr>
            <p:ph idx="1"/>
          </p:nvPr>
        </p:nvSpPr>
        <p:spPr>
          <a:xfrm>
            <a:off x="1981200" y="1600201"/>
            <a:ext cx="8229600" cy="1600200"/>
          </a:xfrm>
        </p:spPr>
        <p:txBody>
          <a:bodyPr/>
          <a:lstStyle/>
          <a:p>
            <a:r>
              <a:rPr lang="en-US" sz="2400" dirty="0"/>
              <a:t>Anchors determine the edges of the search patterns. Patterns may be anchored to the start or end of strings or words as well as lines. The anchor characters are shown in the following table:</a:t>
            </a:r>
          </a:p>
          <a:p>
            <a:endParaRPr lang="en-US" dirty="0"/>
          </a:p>
        </p:txBody>
      </p:sp>
      <p:graphicFrame>
        <p:nvGraphicFramePr>
          <p:cNvPr id="4" name="Table 3"/>
          <p:cNvGraphicFramePr>
            <a:graphicFrameLocks noGrp="1"/>
          </p:cNvGraphicFramePr>
          <p:nvPr/>
        </p:nvGraphicFramePr>
        <p:xfrm>
          <a:off x="2438400" y="3276600"/>
          <a:ext cx="7620000" cy="268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Anchor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beginning of the line</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end of the line</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A word boundary. To delimit a word, put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in the front and at the end of the pattern. A word is everything that consists of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characters that ends before </a:t>
                      </a:r>
                      <a:r>
                        <a:rPr kumimoji="0" lang="en-US" sz="1600" b="0" i="0" u="none" strike="noStrike" cap="none" normalizeH="0" baseline="0" dirty="0">
                          <a:ln>
                            <a:noFill/>
                          </a:ln>
                          <a:solidFill>
                            <a:schemeClr val="tx1"/>
                          </a:solidFill>
                          <a:effectLst/>
                          <a:latin typeface="Arial" pitchFamily="34" charset="0"/>
                          <a:cs typeface="Arial" pitchFamily="34" charset="0"/>
                        </a:rPr>
                        <a:t>a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 or </a:t>
                      </a:r>
                      <a:r>
                        <a:rPr kumimoji="0" lang="en-US" sz="1600" b="0" i="0" u="none" strike="noStrike" cap="none" normalizeH="0" baseline="0" dirty="0">
                          <a:ln>
                            <a:noFill/>
                          </a:ln>
                          <a:solidFill>
                            <a:schemeClr val="tx1"/>
                          </a:solidFill>
                          <a:effectLst/>
                          <a:latin typeface="Courier New"/>
                        </a:rPr>
                        <a:t>newline</a:t>
                      </a:r>
                      <a:r>
                        <a:rPr kumimoji="0" lang="en-US" sz="1600" b="0" i="0" u="none" strike="noStrike" cap="none" normalizeH="0" baseline="0" dirty="0">
                          <a:ln>
                            <a:noFill/>
                          </a:ln>
                          <a:solidFill>
                            <a:schemeClr val="tx1"/>
                          </a:solidFill>
                          <a:effectLst/>
                          <a:latin typeface="+mn-lt"/>
                        </a:rPr>
                        <a:t>.</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is the opposite of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which specifies that the word does not end at this point.</a:t>
                      </a:r>
                    </a:p>
                  </a:txBody>
                  <a:tcPr marL="73152" marR="73152" marT="73152" marB="73152"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def</a:t>
            </a:r>
            <a:r>
              <a:rPr lang="en-US" dirty="0"/>
              <a:t> Statement: Facts</a:t>
            </a:r>
          </a:p>
        </p:txBody>
      </p:sp>
      <p:sp>
        <p:nvSpPr>
          <p:cNvPr id="3" name="Content Placeholder 2"/>
          <p:cNvSpPr>
            <a:spLocks noGrp="1"/>
          </p:cNvSpPr>
          <p:nvPr>
            <p:ph idx="1"/>
          </p:nvPr>
        </p:nvSpPr>
        <p:spPr>
          <a:xfrm>
            <a:off x="1905000" y="1447801"/>
            <a:ext cx="8229600" cy="4525963"/>
          </a:xfrm>
        </p:spPr>
        <p:txBody>
          <a:bodyPr>
            <a:normAutofit/>
          </a:bodyPr>
          <a:lstStyle/>
          <a:p>
            <a:r>
              <a:rPr lang="en-US" b="1" dirty="0"/>
              <a:t>def</a:t>
            </a:r>
            <a:r>
              <a:rPr lang="en-US" dirty="0"/>
              <a:t> is executable code</a:t>
            </a:r>
          </a:p>
          <a:p>
            <a:pPr lvl="1"/>
            <a:r>
              <a:rPr lang="en-US" dirty="0"/>
              <a:t>Your functions is “not visible” until python reaches and executes </a:t>
            </a:r>
            <a:r>
              <a:rPr lang="en-US" b="1" dirty="0"/>
              <a:t>def</a:t>
            </a:r>
          </a:p>
          <a:p>
            <a:pPr lvl="1"/>
            <a:r>
              <a:rPr lang="en-US" dirty="0"/>
              <a:t>It’s legal (and even occasionally useful) to nest </a:t>
            </a:r>
            <a:r>
              <a:rPr lang="en-US" b="1" dirty="0"/>
              <a:t>def</a:t>
            </a:r>
            <a:r>
              <a:rPr lang="en-US" sz="2000" dirty="0"/>
              <a:t> </a:t>
            </a:r>
            <a:r>
              <a:rPr lang="en-US" dirty="0"/>
              <a:t>statements inside </a:t>
            </a:r>
            <a:r>
              <a:rPr lang="en-US" b="1" dirty="0"/>
              <a:t>if</a:t>
            </a:r>
            <a:r>
              <a:rPr lang="en-US" dirty="0"/>
              <a:t> statements, </a:t>
            </a:r>
            <a:r>
              <a:rPr lang="en-US" b="1" dirty="0"/>
              <a:t>while</a:t>
            </a:r>
            <a:r>
              <a:rPr lang="en-US" dirty="0"/>
              <a:t> loops and even other </a:t>
            </a:r>
            <a:r>
              <a:rPr lang="en-US" b="1" dirty="0" err="1"/>
              <a:t>def</a:t>
            </a:r>
            <a:r>
              <a:rPr lang="en-US" dirty="0" err="1"/>
              <a:t>s</a:t>
            </a:r>
            <a:endParaRPr lang="en-US" dirty="0"/>
          </a:p>
          <a:p>
            <a:r>
              <a:rPr lang="en-US" b="1" dirty="0"/>
              <a:t>def</a:t>
            </a:r>
            <a:r>
              <a:rPr lang="en-US" dirty="0"/>
              <a:t> creates a new function object and assigns it to a name</a:t>
            </a:r>
          </a:p>
          <a:p>
            <a:pPr lvl="1"/>
            <a:r>
              <a:rPr lang="en-US" dirty="0"/>
              <a:t>Function name becomes a reference to a function object</a:t>
            </a:r>
          </a:p>
          <a:p>
            <a:r>
              <a:rPr lang="en-US" b="1" dirty="0"/>
              <a:t>def</a:t>
            </a:r>
            <a:r>
              <a:rPr lang="en-US" dirty="0"/>
              <a:t> executes in run time</a:t>
            </a:r>
          </a:p>
        </p:txBody>
      </p:sp>
      <p:sp>
        <p:nvSpPr>
          <p:cNvPr id="4" name="TextBox 3"/>
          <p:cNvSpPr txBox="1"/>
          <p:nvPr/>
        </p:nvSpPr>
        <p:spPr>
          <a:xfrm>
            <a:off x="6172200" y="5410201"/>
            <a:ext cx="40386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latin typeface="Courier New" pitchFamily="49" charset="0"/>
                <a:cs typeface="Courier New" pitchFamily="49" charset="0"/>
              </a:rPr>
              <a:t>if test:</a:t>
            </a:r>
            <a:endParaRPr lang="en-US" sz="1200" b="1" dirty="0">
              <a:solidFill>
                <a:srgbClr val="FF0000"/>
              </a:solidFill>
              <a:latin typeface="Courier New" pitchFamily="49" charset="0"/>
              <a:cs typeface="Courier New" pitchFamily="49" charset="0"/>
            </a:endParaRPr>
          </a:p>
          <a:p>
            <a:r>
              <a:rPr lang="en-US" sz="1200" b="1" dirty="0">
                <a:solidFill>
                  <a:schemeClr val="tx1"/>
                </a:solidFill>
                <a:latin typeface="Courier New" pitchFamily="49" charset="0"/>
                <a:cs typeface="Courier New" pitchFamily="49" charset="0"/>
              </a:rPr>
              <a:t>   def </a:t>
            </a:r>
            <a:r>
              <a:rPr lang="en-US" sz="1200" b="1" dirty="0" err="1">
                <a:solidFill>
                  <a:schemeClr val="tx1"/>
                </a:solidFill>
                <a:latin typeface="Courier New" pitchFamily="49" charset="0"/>
                <a:cs typeface="Courier New" pitchFamily="49" charset="0"/>
              </a:rPr>
              <a:t>func</a:t>
            </a:r>
            <a:r>
              <a:rPr lang="en-US" sz="1200" b="1" dirty="0">
                <a:solidFill>
                  <a:schemeClr val="tx1"/>
                </a:solidFill>
                <a:latin typeface="Courier New" pitchFamily="49" charset="0"/>
                <a:cs typeface="Courier New" pitchFamily="49" charset="0"/>
              </a:rPr>
              <a:t>():   </a:t>
            </a:r>
            <a:r>
              <a:rPr lang="en-US" sz="1200" b="1" dirty="0">
                <a:solidFill>
                  <a:srgbClr val="FF0000"/>
                </a:solidFill>
                <a:latin typeface="Courier New" pitchFamily="49" charset="0"/>
                <a:cs typeface="Courier New" pitchFamily="49" charset="0"/>
              </a:rPr>
              <a:t># This way</a:t>
            </a:r>
          </a:p>
          <a:p>
            <a:r>
              <a:rPr lang="en-US" sz="1200" b="1" dirty="0">
                <a:solidFill>
                  <a:schemeClr val="tx1"/>
                </a:solidFill>
                <a:latin typeface="Courier New" pitchFamily="49" charset="0"/>
                <a:cs typeface="Courier New" pitchFamily="49" charset="0"/>
              </a:rPr>
              <a:t>else</a:t>
            </a:r>
          </a:p>
          <a:p>
            <a:r>
              <a:rPr lang="en-US" sz="1200" b="1" dirty="0">
                <a:solidFill>
                  <a:schemeClr val="tx1"/>
                </a:solidFill>
                <a:latin typeface="Courier New" pitchFamily="49" charset="0"/>
                <a:cs typeface="Courier New" pitchFamily="49" charset="0"/>
              </a:rPr>
              <a:t>   def </a:t>
            </a:r>
            <a:r>
              <a:rPr lang="en-US" sz="1200" b="1" dirty="0" err="1">
                <a:solidFill>
                  <a:schemeClr val="tx1"/>
                </a:solidFill>
                <a:latin typeface="Courier New" pitchFamily="49" charset="0"/>
                <a:cs typeface="Courier New" pitchFamily="49" charset="0"/>
              </a:rPr>
              <a:t>func</a:t>
            </a:r>
            <a:r>
              <a:rPr lang="en-US" sz="1200" b="1" dirty="0">
                <a:solidFill>
                  <a:schemeClr val="tx1"/>
                </a:solidFill>
                <a:latin typeface="Courier New" pitchFamily="49" charset="0"/>
                <a:cs typeface="Courier New" pitchFamily="49" charset="0"/>
              </a:rPr>
              <a:t>():   </a:t>
            </a:r>
            <a:r>
              <a:rPr lang="en-US" sz="1200" b="1" dirty="0">
                <a:solidFill>
                  <a:srgbClr val="FF0000"/>
                </a:solidFill>
                <a:latin typeface="Courier New" pitchFamily="49" charset="0"/>
                <a:cs typeface="Courier New" pitchFamily="49" charset="0"/>
              </a:rPr>
              <a:t># or this way</a:t>
            </a:r>
          </a:p>
          <a:p>
            <a:r>
              <a:rPr lang="en-US" sz="1200" b="1" dirty="0">
                <a:solidFill>
                  <a:schemeClr val="tx1"/>
                </a:solidFill>
                <a:latin typeface="Courier New" pitchFamily="49" charset="0"/>
                <a:cs typeface="Courier New" pitchFamily="49" charset="0"/>
              </a:rPr>
              <a:t>..</a:t>
            </a:r>
          </a:p>
          <a:p>
            <a:r>
              <a:rPr lang="en-US" sz="1200" b="1" dirty="0" err="1">
                <a:solidFill>
                  <a:schemeClr val="tx1"/>
                </a:solidFill>
                <a:latin typeface="Courier New" pitchFamily="49" charset="0"/>
                <a:cs typeface="Courier New" pitchFamily="49" charset="0"/>
              </a:rPr>
              <a:t>func</a:t>
            </a:r>
            <a:r>
              <a:rPr lang="en-US" sz="1200" b="1" dirty="0">
                <a:solidFill>
                  <a:schemeClr val="tx1"/>
                </a:solidFill>
                <a:latin typeface="Courier New" pitchFamily="49" charset="0"/>
                <a:cs typeface="Courier New" pitchFamily="49" charset="0"/>
              </a:rPr>
              <a:t>()  </a:t>
            </a:r>
            <a:r>
              <a:rPr lang="en-US" sz="1200" b="1" dirty="0">
                <a:solidFill>
                  <a:srgbClr val="FF0000"/>
                </a:solidFill>
                <a:latin typeface="Courier New" pitchFamily="49" charset="0"/>
                <a:cs typeface="Courier New" pitchFamily="49" charset="0"/>
              </a:rPr>
              <a:t>#call version selected and built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7" name="TextBox 6"/>
          <p:cNvSpPr txBox="1"/>
          <p:nvPr/>
        </p:nvSpPr>
        <p:spPr>
          <a:xfrm>
            <a:off x="3886200" y="29718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p:txBody>
      </p:sp>
      <p:sp>
        <p:nvSpPr>
          <p:cNvPr id="9" name="TextBox 8"/>
          <p:cNvSpPr txBox="1"/>
          <p:nvPr/>
        </p:nvSpPr>
        <p:spPr>
          <a:xfrm>
            <a:off x="2362200" y="3581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0" name="TextBox 9"/>
          <p:cNvSpPr txBox="1"/>
          <p:nvPr/>
        </p:nvSpPr>
        <p:spPr>
          <a:xfrm>
            <a:off x="3886200" y="3962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11" name="TextBox 10"/>
          <p:cNvSpPr txBox="1"/>
          <p:nvPr/>
        </p:nvSpPr>
        <p:spPr>
          <a:xfrm>
            <a:off x="2362200" y="4876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2" name="TextBox 11"/>
          <p:cNvSpPr txBox="1"/>
          <p:nvPr/>
        </p:nvSpPr>
        <p:spPr>
          <a:xfrm>
            <a:off x="3886200" y="5257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7" name="TextBox 6"/>
          <p:cNvSpPr txBox="1"/>
          <p:nvPr/>
        </p:nvSpPr>
        <p:spPr>
          <a:xfrm>
            <a:off x="3886200" y="2971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a:t>
            </a:r>
          </a:p>
        </p:txBody>
      </p:sp>
      <p:sp>
        <p:nvSpPr>
          <p:cNvPr id="3" name="Content Placeholder 2"/>
          <p:cNvSpPr>
            <a:spLocks noGrp="1"/>
          </p:cNvSpPr>
          <p:nvPr>
            <p:ph idx="1"/>
          </p:nvPr>
        </p:nvSpPr>
        <p:spPr>
          <a:xfrm>
            <a:off x="1981200" y="1600201"/>
            <a:ext cx="8229600" cy="914400"/>
          </a:xfrm>
        </p:spPr>
        <p:txBody>
          <a:bodyPr/>
          <a:lstStyle/>
          <a:p>
            <a:r>
              <a:rPr lang="en-US" sz="2400" dirty="0"/>
              <a:t>To specify that a placeholder is repeated a number of times, a quantifier is used. </a:t>
            </a:r>
          </a:p>
          <a:p>
            <a:endParaRPr lang="en-US" dirty="0"/>
          </a:p>
        </p:txBody>
      </p:sp>
      <p:graphicFrame>
        <p:nvGraphicFramePr>
          <p:cNvPr id="4" name="Table 3"/>
          <p:cNvGraphicFramePr>
            <a:graphicFrameLocks noGrp="1"/>
          </p:cNvGraphicFramePr>
          <p:nvPr/>
        </p:nvGraphicFramePr>
        <p:xfrm>
          <a:off x="2743200" y="2514600"/>
          <a:ext cx="6705600" cy="3364992"/>
        </p:xfrm>
        <a:graphic>
          <a:graphicData uri="http://schemas.openxmlformats.org/drawingml/2006/table">
            <a:tbl>
              <a:tblPr firstRow="1" bandRow="1">
                <a:tableStyleId>{5C22544A-7EE6-4342-B048-85BDC9FD1C3A}</a:tableStyleId>
              </a:tblPr>
              <a:tblGrid>
                <a:gridCol w="1844040">
                  <a:extLst>
                    <a:ext uri="{9D8B030D-6E8A-4147-A177-3AD203B41FA5}">
                      <a16:colId xmlns:a16="http://schemas.microsoft.com/office/drawing/2014/main" val="20000"/>
                    </a:ext>
                  </a:extLst>
                </a:gridCol>
                <a:gridCol w="4861560">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Quantifier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zero or more times.</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one or more times.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must appear exactly one time or not at all.</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exactly n times.</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from m to n times.</a:t>
                      </a:r>
                    </a:p>
                  </a:txBody>
                  <a:tcPr marL="73152" marR="73152" marT="73152" marB="73152" horzOverflow="overflow"/>
                </a:tc>
                <a:extLst>
                  <a:ext uri="{0D108BD9-81ED-4DB2-BD59-A6C34878D82A}">
                    <a16:rowId xmlns:a16="http://schemas.microsoft.com/office/drawing/2014/main" val="10005"/>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m or more times.</a:t>
                      </a:r>
                    </a:p>
                  </a:txBody>
                  <a:tcPr marL="73152" marR="73152" marT="73152" marB="73152" horzOverflow="overflow"/>
                </a:tc>
                <a:extLst>
                  <a:ext uri="{0D108BD9-81ED-4DB2-BD59-A6C34878D82A}">
                    <a16:rowId xmlns:a16="http://schemas.microsoft.com/office/drawing/2014/main" val="10006"/>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groups characters together for use in alternation.</a:t>
                      </a:r>
                    </a:p>
                  </a:txBody>
                  <a:tcPr marL="73152" marR="73152" marT="73152" marB="73152" horzOverflow="overflow"/>
                </a:tc>
                <a:extLst>
                  <a:ext uri="{0D108BD9-81ED-4DB2-BD59-A6C34878D82A}">
                    <a16:rowId xmlns:a16="http://schemas.microsoft.com/office/drawing/2014/main" val="10007"/>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5" name="TextBox 4"/>
          <p:cNvSpPr txBox="1"/>
          <p:nvPr/>
        </p:nvSpPr>
        <p:spPr>
          <a:xfrm>
            <a:off x="3886200" y="19050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 matched in 'a555b'</a:t>
            </a:r>
          </a:p>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6" name="TextBox 5"/>
          <p:cNvSpPr txBox="1"/>
          <p:nvPr/>
        </p:nvSpPr>
        <p:spPr>
          <a:xfrm>
            <a:off x="2362200" y="30248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7" name="TextBox 6"/>
          <p:cNvSpPr txBox="1"/>
          <p:nvPr/>
        </p:nvSpPr>
        <p:spPr>
          <a:xfrm>
            <a:off x="3886200" y="34058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8" name="TextBox 7"/>
          <p:cNvSpPr txBox="1"/>
          <p:nvPr/>
        </p:nvSpPr>
        <p:spPr>
          <a:xfrm>
            <a:off x="2362200" y="4267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(r'a5?\D', item)</a:t>
            </a:r>
          </a:p>
        </p:txBody>
      </p:sp>
      <p:sp>
        <p:nvSpPr>
          <p:cNvPr id="9" name="TextBox 8"/>
          <p:cNvSpPr txBox="1"/>
          <p:nvPr/>
        </p:nvSpPr>
        <p:spPr>
          <a:xfrm>
            <a:off x="3886200" y="4648201"/>
            <a:ext cx="480060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5" name="TextBox 4"/>
          <p:cNvSpPr txBox="1"/>
          <p:nvPr/>
        </p:nvSpPr>
        <p:spPr>
          <a:xfrm>
            <a:off x="3886200" y="19050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p:txBody>
      </p:sp>
      <p:sp>
        <p:nvSpPr>
          <p:cNvPr id="6" name="TextBox 5"/>
          <p:cNvSpPr txBox="1"/>
          <p:nvPr/>
        </p:nvSpPr>
        <p:spPr>
          <a:xfrm>
            <a:off x="2362200" y="25146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(r'a5{3,5}\D', item)</a:t>
            </a:r>
          </a:p>
        </p:txBody>
      </p:sp>
      <p:sp>
        <p:nvSpPr>
          <p:cNvPr id="7" name="TextBox 6"/>
          <p:cNvSpPr txBox="1"/>
          <p:nvPr/>
        </p:nvSpPr>
        <p:spPr>
          <a:xfrm>
            <a:off x="3886200" y="28956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a555b matched in 'a555b'</a:t>
            </a:r>
          </a:p>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p:txBody>
      </p:sp>
      <p:sp>
        <p:nvSpPr>
          <p:cNvPr id="8" name="TextBox 7"/>
          <p:cNvSpPr txBox="1"/>
          <p:nvPr/>
        </p:nvSpPr>
        <p:spPr>
          <a:xfrm>
            <a:off x="2362200" y="37569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9" name="TextBox 8"/>
          <p:cNvSpPr txBox="1"/>
          <p:nvPr/>
        </p:nvSpPr>
        <p:spPr>
          <a:xfrm>
            <a:off x="3886200" y="41379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a:p>
            <a:r>
              <a:rPr lang="en-US" sz="1200" dirty="0">
                <a:solidFill>
                  <a:schemeClr val="tx1"/>
                </a:solidFill>
                <a:latin typeface="Courier New" pitchFamily="49" charset="0"/>
                <a:cs typeface="Courier New" pitchFamily="49" charset="0"/>
              </a:rPr>
              <a:t>a555555b matched in 'a555555b'</a:t>
            </a:r>
          </a:p>
        </p:txBody>
      </p:sp>
      <p:sp>
        <p:nvSpPr>
          <p:cNvPr id="10" name="TextBox 9"/>
          <p:cNvSpPr txBox="1"/>
          <p:nvPr/>
        </p:nvSpPr>
        <p:spPr>
          <a:xfrm>
            <a:off x="2362200" y="5029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(r'(55){2}', item)</a:t>
            </a:r>
          </a:p>
        </p:txBody>
      </p:sp>
      <p:sp>
        <p:nvSpPr>
          <p:cNvPr id="11" name="TextBox 10"/>
          <p:cNvSpPr txBox="1"/>
          <p:nvPr/>
        </p:nvSpPr>
        <p:spPr>
          <a:xfrm>
            <a:off x="3886200" y="54102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5555 matched in 'a5555b'</a:t>
            </a:r>
          </a:p>
          <a:p>
            <a:r>
              <a:rPr lang="en-US" sz="1200" dirty="0">
                <a:solidFill>
                  <a:schemeClr val="tx1"/>
                </a:solidFill>
                <a:latin typeface="Courier New" pitchFamily="49" charset="0"/>
                <a:cs typeface="Courier New" pitchFamily="49" charset="0"/>
              </a:rPr>
              <a:t>5555 matched in 'a55555b'</a:t>
            </a:r>
          </a:p>
          <a:p>
            <a:r>
              <a:rPr lang="en-US" sz="1200" dirty="0">
                <a:solidFill>
                  <a:schemeClr val="tx1"/>
                </a:solidFill>
                <a:latin typeface="Courier New" pitchFamily="49" charset="0"/>
                <a:cs typeface="Courier New" pitchFamily="49" charset="0"/>
              </a:rPr>
              <a:t>5555 matched in 'a555555b'</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#01</a:t>
            </a:r>
          </a:p>
        </p:txBody>
      </p:sp>
      <p:sp>
        <p:nvSpPr>
          <p:cNvPr id="3" name="Content Placeholder 2"/>
          <p:cNvSpPr>
            <a:spLocks noGrp="1"/>
          </p:cNvSpPr>
          <p:nvPr>
            <p:ph idx="1"/>
          </p:nvPr>
        </p:nvSpPr>
        <p:spPr/>
        <p:txBody>
          <a:bodyPr/>
          <a:lstStyle/>
          <a:p>
            <a:r>
              <a:rPr lang="en-US" dirty="0"/>
              <a:t>Write a python script to check if an input string contains a floating point number </a:t>
            </a:r>
          </a:p>
          <a:p>
            <a:r>
              <a:rPr lang="en-US" dirty="0"/>
              <a:t>Use regular expressions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Solution</a:t>
            </a:r>
          </a:p>
        </p:txBody>
      </p:sp>
      <p:sp>
        <p:nvSpPr>
          <p:cNvPr id="4" name="TextBox 3"/>
          <p:cNvSpPr txBox="1"/>
          <p:nvPr/>
        </p:nvSpPr>
        <p:spPr>
          <a:xfrm>
            <a:off x="1981200" y="1524000"/>
            <a:ext cx="6400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latin typeface="Courier New" pitchFamily="49" charset="0"/>
                <a:cs typeface="Courier New" pitchFamily="49" charset="0"/>
              </a:rPr>
              <a:t>import re</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 = '37.0 degree centigrade is equal to +98.6 </a:t>
            </a:r>
            <a:r>
              <a:rPr lang="en-US" sz="1200" dirty="0" err="1">
                <a:latin typeface="Courier New" pitchFamily="49" charset="0"/>
                <a:cs typeface="Courier New" pitchFamily="49" charset="0"/>
              </a:rPr>
              <a:t>farhenheit</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pattern = r'-|\+?\d+\.?\d*|\.?\d+'</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a:t>
            </a:r>
            <a:r>
              <a:rPr lang="en-US" sz="1200" dirty="0" err="1">
                <a:latin typeface="Courier New" pitchFamily="49" charset="0"/>
                <a:cs typeface="Courier New" pitchFamily="49" charset="0"/>
              </a:rPr>
              <a:t>expr</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'Trying to find a floating point numbers in the statement...'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match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(pattern, </a:t>
            </a:r>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if match:</a:t>
            </a:r>
          </a:p>
          <a:p>
            <a:r>
              <a:rPr lang="en-US" sz="1200" dirty="0">
                <a:latin typeface="Courier New" pitchFamily="49" charset="0"/>
                <a:cs typeface="Courier New" pitchFamily="49" charset="0"/>
              </a:rPr>
              <a:t>    print 'Following numbers were found', match</a:t>
            </a:r>
          </a:p>
          <a:p>
            <a:r>
              <a:rPr lang="en-US" sz="1200" dirty="0">
                <a:latin typeface="Courier New" pitchFamily="49" charset="0"/>
                <a:cs typeface="Courier New" pitchFamily="49" charset="0"/>
              </a:rPr>
              <a:t>else:</a:t>
            </a:r>
          </a:p>
          <a:p>
            <a:r>
              <a:rPr lang="en-US" sz="1200" dirty="0">
                <a:latin typeface="Courier New" pitchFamily="49" charset="0"/>
                <a:cs typeface="Courier New" pitchFamily="49" charset="0"/>
              </a:rPr>
              <a:t>    print 'Seems like there is no floating point number'</a:t>
            </a:r>
          </a:p>
        </p:txBody>
      </p:sp>
      <p:sp>
        <p:nvSpPr>
          <p:cNvPr id="5" name="TextBox 4"/>
          <p:cNvSpPr txBox="1"/>
          <p:nvPr/>
        </p:nvSpPr>
        <p:spPr>
          <a:xfrm>
            <a:off x="1981200" y="4419601"/>
            <a:ext cx="83058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 RESTART: E:/Python27/mindful_examples/regex/floating_point.py =======</a:t>
            </a:r>
          </a:p>
          <a:p>
            <a:r>
              <a:rPr lang="en-US" sz="1200" dirty="0">
                <a:solidFill>
                  <a:schemeClr val="tx1"/>
                </a:solidFill>
                <a:latin typeface="Courier New" pitchFamily="49" charset="0"/>
                <a:cs typeface="Courier New" pitchFamily="49" charset="0"/>
              </a:rPr>
              <a:t>37.0 degree centigrade is equal to +98.6 </a:t>
            </a:r>
            <a:r>
              <a:rPr lang="en-US" sz="1200" dirty="0" err="1">
                <a:solidFill>
                  <a:schemeClr val="tx1"/>
                </a:solidFill>
                <a:latin typeface="Courier New" pitchFamily="49" charset="0"/>
                <a:cs typeface="Courier New" pitchFamily="49" charset="0"/>
              </a:rPr>
              <a:t>farhenheit</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Trying to find a floating point numbers in the statement...</a:t>
            </a:r>
          </a:p>
          <a:p>
            <a:r>
              <a:rPr lang="en-US" sz="1200" dirty="0">
                <a:solidFill>
                  <a:schemeClr val="tx1"/>
                </a:solidFill>
                <a:latin typeface="Courier New" pitchFamily="49" charset="0"/>
                <a:cs typeface="Courier New" pitchFamily="49" charset="0"/>
              </a:rPr>
              <a:t>Following numbers were found ['37.0', '+98.6']</a:t>
            </a:r>
          </a:p>
        </p:txBody>
      </p:sp>
      <p:sp>
        <p:nvSpPr>
          <p:cNvPr id="6" name="TextBox 5"/>
          <p:cNvSpPr txBox="1"/>
          <p:nvPr/>
        </p:nvSpPr>
        <p:spPr>
          <a:xfrm>
            <a:off x="1981200" y="5410200"/>
            <a:ext cx="8305800" cy="67710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i="1" dirty="0">
                <a:solidFill>
                  <a:schemeClr val="tx1"/>
                </a:solidFill>
                <a:cs typeface="Courier New" pitchFamily="49" charset="0"/>
              </a:rPr>
              <a:t>Explain the results of the following patterns in the above code:</a:t>
            </a:r>
          </a:p>
          <a:p>
            <a:r>
              <a:rPr lang="en-US" sz="1200" dirty="0">
                <a:solidFill>
                  <a:schemeClr val="tx1"/>
                </a:solidFill>
                <a:latin typeface="Courier New" pitchFamily="49" charset="0"/>
                <a:cs typeface="Courier New" pitchFamily="49" charset="0"/>
              </a:rPr>
              <a:t>pattern = r'(-|\+)?(\d+\.?\d*|\.?\d+)‘</a:t>
            </a:r>
          </a:p>
          <a:p>
            <a:r>
              <a:rPr lang="en-US" sz="1200" dirty="0">
                <a:solidFill>
                  <a:schemeClr val="tx1"/>
                </a:solidFill>
                <a:latin typeface="Courier New" pitchFamily="49" charset="0"/>
                <a:cs typeface="Courier New" pitchFamily="49" charset="0"/>
              </a:rPr>
              <a:t>pattern = r'(-|\+)?(\d+\.?\d*)|(\.?\d+)'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4A3A85-83D2-4880-9A81-2C95BDC75E50}"/>
              </a:ext>
            </a:extLst>
          </p:cNvPr>
          <p:cNvSpPr/>
          <p:nvPr/>
        </p:nvSpPr>
        <p:spPr>
          <a:xfrm>
            <a:off x="8237989" y="2902591"/>
            <a:ext cx="1672205" cy="2541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135939E-B044-4E1D-9BB1-25FF3556F3BC}"/>
              </a:ext>
            </a:extLst>
          </p:cNvPr>
          <p:cNvSpPr/>
          <p:nvPr/>
        </p:nvSpPr>
        <p:spPr>
          <a:xfrm>
            <a:off x="1468073" y="3313651"/>
            <a:ext cx="5008228" cy="1879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7816568-2999-4845-955B-0B3CBC2B6A54}"/>
              </a:ext>
            </a:extLst>
          </p:cNvPr>
          <p:cNvSpPr>
            <a:spLocks noGrp="1"/>
          </p:cNvSpPr>
          <p:nvPr>
            <p:ph type="title"/>
          </p:nvPr>
        </p:nvSpPr>
        <p:spPr/>
        <p:txBody>
          <a:bodyPr/>
          <a:lstStyle/>
          <a:p>
            <a:r>
              <a:rPr lang="en-IN" dirty="0"/>
              <a:t>OOP</a:t>
            </a:r>
          </a:p>
        </p:txBody>
      </p:sp>
      <p:sp>
        <p:nvSpPr>
          <p:cNvPr id="3" name="Content Placeholder 2">
            <a:extLst>
              <a:ext uri="{FF2B5EF4-FFF2-40B4-BE49-F238E27FC236}">
                <a16:creationId xmlns:a16="http://schemas.microsoft.com/office/drawing/2014/main" id="{F278E072-52E1-4FED-A202-00443D76DDA6}"/>
              </a:ext>
            </a:extLst>
          </p:cNvPr>
          <p:cNvSpPr>
            <a:spLocks noGrp="1"/>
          </p:cNvSpPr>
          <p:nvPr>
            <p:ph idx="1"/>
          </p:nvPr>
        </p:nvSpPr>
        <p:spPr/>
        <p:txBody>
          <a:bodyPr/>
          <a:lstStyle/>
          <a:p>
            <a:r>
              <a:rPr lang="en-IN" dirty="0"/>
              <a:t>Combine/associate the data and relevant functions in a single entity</a:t>
            </a:r>
          </a:p>
          <a:p>
            <a:pPr marL="0" indent="0">
              <a:buNone/>
            </a:pPr>
            <a:endParaRPr lang="en-IN" dirty="0"/>
          </a:p>
          <a:p>
            <a:pPr marL="0" indent="0">
              <a:buNone/>
            </a:pPr>
            <a:r>
              <a:rPr lang="en-IN" dirty="0"/>
              <a:t>Ram</a:t>
            </a:r>
          </a:p>
          <a:p>
            <a:pPr marL="0" indent="0">
              <a:buNone/>
            </a:pPr>
            <a:r>
              <a:rPr lang="en-IN" dirty="0"/>
              <a:t>	Play                                    Pizza</a:t>
            </a:r>
          </a:p>
          <a:p>
            <a:pPr marL="0" indent="0">
              <a:buNone/>
            </a:pPr>
            <a:r>
              <a:rPr lang="en-IN" dirty="0"/>
              <a:t>           eat                                      home</a:t>
            </a:r>
          </a:p>
          <a:p>
            <a:pPr marL="0" indent="0">
              <a:buNone/>
            </a:pPr>
            <a:r>
              <a:rPr lang="en-IN" dirty="0"/>
              <a:t>           go                                       tennis</a:t>
            </a:r>
          </a:p>
        </p:txBody>
      </p:sp>
      <p:sp>
        <p:nvSpPr>
          <p:cNvPr id="11" name="Rectangle 10">
            <a:extLst>
              <a:ext uri="{FF2B5EF4-FFF2-40B4-BE49-F238E27FC236}">
                <a16:creationId xmlns:a16="http://schemas.microsoft.com/office/drawing/2014/main" id="{EE0E52A4-76F4-4E93-9DE9-91E37ABB9E82}"/>
              </a:ext>
            </a:extLst>
          </p:cNvPr>
          <p:cNvSpPr/>
          <p:nvPr/>
        </p:nvSpPr>
        <p:spPr>
          <a:xfrm>
            <a:off x="8506437" y="30619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2" name="Rectangle 11">
            <a:extLst>
              <a:ext uri="{FF2B5EF4-FFF2-40B4-BE49-F238E27FC236}">
                <a16:creationId xmlns:a16="http://schemas.microsoft.com/office/drawing/2014/main" id="{65C91E6F-E084-4240-B374-591EC80EEF03}"/>
              </a:ext>
            </a:extLst>
          </p:cNvPr>
          <p:cNvSpPr/>
          <p:nvPr/>
        </p:nvSpPr>
        <p:spPr>
          <a:xfrm>
            <a:off x="8514826" y="33814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3" name="Rectangle 12">
            <a:extLst>
              <a:ext uri="{FF2B5EF4-FFF2-40B4-BE49-F238E27FC236}">
                <a16:creationId xmlns:a16="http://schemas.microsoft.com/office/drawing/2014/main" id="{88B4564A-EB0A-4606-8ED8-58DB94E91173}"/>
              </a:ext>
            </a:extLst>
          </p:cNvPr>
          <p:cNvSpPr/>
          <p:nvPr/>
        </p:nvSpPr>
        <p:spPr>
          <a:xfrm>
            <a:off x="8514826" y="37496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4" name="Rectangle 13">
            <a:extLst>
              <a:ext uri="{FF2B5EF4-FFF2-40B4-BE49-F238E27FC236}">
                <a16:creationId xmlns:a16="http://schemas.microsoft.com/office/drawing/2014/main" id="{5F4FFA51-C5E2-4685-9F14-398E97DF7E75}"/>
              </a:ext>
            </a:extLst>
          </p:cNvPr>
          <p:cNvSpPr/>
          <p:nvPr/>
        </p:nvSpPr>
        <p:spPr>
          <a:xfrm>
            <a:off x="8514826" y="43678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5" name="Rectangle 14">
            <a:extLst>
              <a:ext uri="{FF2B5EF4-FFF2-40B4-BE49-F238E27FC236}">
                <a16:creationId xmlns:a16="http://schemas.microsoft.com/office/drawing/2014/main" id="{77EE7622-A754-4889-AC9C-F95629D40503}"/>
              </a:ext>
            </a:extLst>
          </p:cNvPr>
          <p:cNvSpPr/>
          <p:nvPr/>
        </p:nvSpPr>
        <p:spPr>
          <a:xfrm>
            <a:off x="8514826" y="47544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E58408C7-1ED3-4F9E-B752-3D7F77250F2A}"/>
              </a:ext>
            </a:extLst>
          </p:cNvPr>
          <p:cNvSpPr/>
          <p:nvPr/>
        </p:nvSpPr>
        <p:spPr>
          <a:xfrm>
            <a:off x="8514826" y="51020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DD5AF9C6-F170-4535-B796-93AB570D0F72}"/>
              </a:ext>
            </a:extLst>
          </p:cNvPr>
          <p:cNvSpPr/>
          <p:nvPr/>
        </p:nvSpPr>
        <p:spPr>
          <a:xfrm>
            <a:off x="9798341" y="555904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0DC5FD6C-198C-495A-ADBC-E792F15CD9F7}"/>
              </a:ext>
            </a:extLst>
          </p:cNvPr>
          <p:cNvSpPr/>
          <p:nvPr/>
        </p:nvSpPr>
        <p:spPr>
          <a:xfrm>
            <a:off x="8861570" y="595920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cxnSp>
        <p:nvCxnSpPr>
          <p:cNvPr id="6" name="Straight Arrow Connector 5">
            <a:extLst>
              <a:ext uri="{FF2B5EF4-FFF2-40B4-BE49-F238E27FC236}">
                <a16:creationId xmlns:a16="http://schemas.microsoft.com/office/drawing/2014/main" id="{18D8E258-4CAD-4470-AAE2-5E108AE2CC10}"/>
              </a:ext>
            </a:extLst>
          </p:cNvPr>
          <p:cNvCxnSpPr/>
          <p:nvPr/>
        </p:nvCxnSpPr>
        <p:spPr>
          <a:xfrm>
            <a:off x="2467992" y="3642010"/>
            <a:ext cx="2734323" cy="9863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648FF51D-A17D-43DF-A53B-E8E89B9E5D67}"/>
              </a:ext>
            </a:extLst>
          </p:cNvPr>
          <p:cNvCxnSpPr/>
          <p:nvPr/>
        </p:nvCxnSpPr>
        <p:spPr>
          <a:xfrm flipV="1">
            <a:off x="2423604" y="3642010"/>
            <a:ext cx="2796466" cy="5482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165FF5C4-8AC2-4AFA-AFF0-B6BC1ABF0232}"/>
              </a:ext>
            </a:extLst>
          </p:cNvPr>
          <p:cNvCxnSpPr/>
          <p:nvPr/>
        </p:nvCxnSpPr>
        <p:spPr>
          <a:xfrm flipV="1">
            <a:off x="2281806" y="4110361"/>
            <a:ext cx="2920509" cy="5179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911662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3884938-FF75-4DDC-95D7-A8EC8CC55CBC}"/>
              </a:ext>
            </a:extLst>
          </p:cNvPr>
          <p:cNvSpPr/>
          <p:nvPr/>
        </p:nvSpPr>
        <p:spPr>
          <a:xfrm>
            <a:off x="4186950" y="103976"/>
            <a:ext cx="6812971" cy="62360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C05E6636-7137-4FD2-8B24-0CC35FB88E65}"/>
              </a:ext>
            </a:extLst>
          </p:cNvPr>
          <p:cNvSpPr/>
          <p:nvPr/>
        </p:nvSpPr>
        <p:spPr>
          <a:xfrm>
            <a:off x="989901" y="436227"/>
            <a:ext cx="1672205" cy="2541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EA299F2-78E3-4326-9F2A-4E00F5161414}"/>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6" name="Rectangle 5">
            <a:extLst>
              <a:ext uri="{FF2B5EF4-FFF2-40B4-BE49-F238E27FC236}">
                <a16:creationId xmlns:a16="http://schemas.microsoft.com/office/drawing/2014/main" id="{26292CD8-06C3-4DA0-81AA-77A04818CD6F}"/>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7" name="Rectangle 6">
            <a:extLst>
              <a:ext uri="{FF2B5EF4-FFF2-40B4-BE49-F238E27FC236}">
                <a16:creationId xmlns:a16="http://schemas.microsoft.com/office/drawing/2014/main" id="{3E0083BD-8D08-4756-834F-8C13CCF4D30E}"/>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8" name="Rectangle 7">
            <a:extLst>
              <a:ext uri="{FF2B5EF4-FFF2-40B4-BE49-F238E27FC236}">
                <a16:creationId xmlns:a16="http://schemas.microsoft.com/office/drawing/2014/main" id="{D421DF68-39B4-48A6-B54E-911EA6B9419A}"/>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9" name="Rectangle 8">
            <a:extLst>
              <a:ext uri="{FF2B5EF4-FFF2-40B4-BE49-F238E27FC236}">
                <a16:creationId xmlns:a16="http://schemas.microsoft.com/office/drawing/2014/main" id="{257D913A-0B1B-4856-8102-A395D8A67A1B}"/>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0" name="Rectangle 9">
            <a:extLst>
              <a:ext uri="{FF2B5EF4-FFF2-40B4-BE49-F238E27FC236}">
                <a16:creationId xmlns:a16="http://schemas.microsoft.com/office/drawing/2014/main" id="{AD1FCAB1-8C48-497F-B736-0E2CEEF6EA5F}"/>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1" name="Rectangle 10">
            <a:extLst>
              <a:ext uri="{FF2B5EF4-FFF2-40B4-BE49-F238E27FC236}">
                <a16:creationId xmlns:a16="http://schemas.microsoft.com/office/drawing/2014/main" id="{315E7B60-3A1B-41FB-A9BD-355FF89EF743}"/>
              </a:ext>
            </a:extLst>
          </p:cNvPr>
          <p:cNvSpPr/>
          <p:nvPr/>
        </p:nvSpPr>
        <p:spPr>
          <a:xfrm>
            <a:off x="6242808" y="436227"/>
            <a:ext cx="1672205" cy="2541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C7E2288-6397-43E4-A343-30EF41D3405C}"/>
              </a:ext>
            </a:extLst>
          </p:cNvPr>
          <p:cNvSpPr/>
          <p:nvPr/>
        </p:nvSpPr>
        <p:spPr>
          <a:xfrm>
            <a:off x="6511256"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3" name="Rectangle 12">
            <a:extLst>
              <a:ext uri="{FF2B5EF4-FFF2-40B4-BE49-F238E27FC236}">
                <a16:creationId xmlns:a16="http://schemas.microsoft.com/office/drawing/2014/main" id="{C60B6808-0386-40B8-81BB-7B348567C093}"/>
              </a:ext>
            </a:extLst>
          </p:cNvPr>
          <p:cNvSpPr/>
          <p:nvPr/>
        </p:nvSpPr>
        <p:spPr>
          <a:xfrm>
            <a:off x="6519645"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4" name="Rectangle 13">
            <a:extLst>
              <a:ext uri="{FF2B5EF4-FFF2-40B4-BE49-F238E27FC236}">
                <a16:creationId xmlns:a16="http://schemas.microsoft.com/office/drawing/2014/main" id="{3CB09BE3-7EC8-4517-B9B1-ACE743BA9331}"/>
              </a:ext>
            </a:extLst>
          </p:cNvPr>
          <p:cNvSpPr/>
          <p:nvPr/>
        </p:nvSpPr>
        <p:spPr>
          <a:xfrm>
            <a:off x="6519645"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5" name="Rectangle 14">
            <a:extLst>
              <a:ext uri="{FF2B5EF4-FFF2-40B4-BE49-F238E27FC236}">
                <a16:creationId xmlns:a16="http://schemas.microsoft.com/office/drawing/2014/main" id="{68980657-8CAD-4DD6-B4C1-51C09354B307}"/>
              </a:ext>
            </a:extLst>
          </p:cNvPr>
          <p:cNvSpPr/>
          <p:nvPr/>
        </p:nvSpPr>
        <p:spPr>
          <a:xfrm>
            <a:off x="6519645"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1B3687D7-C211-4199-A6AA-9A6858DAD21C}"/>
              </a:ext>
            </a:extLst>
          </p:cNvPr>
          <p:cNvSpPr/>
          <p:nvPr/>
        </p:nvSpPr>
        <p:spPr>
          <a:xfrm>
            <a:off x="6519645"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CC382612-E753-4565-8A35-B6EFF4705E63}"/>
              </a:ext>
            </a:extLst>
          </p:cNvPr>
          <p:cNvSpPr/>
          <p:nvPr/>
        </p:nvSpPr>
        <p:spPr>
          <a:xfrm>
            <a:off x="6519645"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C4D2CD1E-B86A-42B8-94A0-73789384820C}"/>
              </a:ext>
            </a:extLst>
          </p:cNvPr>
          <p:cNvSpPr/>
          <p:nvPr/>
        </p:nvSpPr>
        <p:spPr>
          <a:xfrm>
            <a:off x="7239699" y="1017113"/>
            <a:ext cx="1672205" cy="2541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06438B8D-0B3E-4685-B977-6D28AE45D84D}"/>
              </a:ext>
            </a:extLst>
          </p:cNvPr>
          <p:cNvSpPr/>
          <p:nvPr/>
        </p:nvSpPr>
        <p:spPr>
          <a:xfrm>
            <a:off x="7508147" y="11765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0" name="Rectangle 19">
            <a:extLst>
              <a:ext uri="{FF2B5EF4-FFF2-40B4-BE49-F238E27FC236}">
                <a16:creationId xmlns:a16="http://schemas.microsoft.com/office/drawing/2014/main" id="{C3C76424-198C-4005-93BD-F662FACD8377}"/>
              </a:ext>
            </a:extLst>
          </p:cNvPr>
          <p:cNvSpPr/>
          <p:nvPr/>
        </p:nvSpPr>
        <p:spPr>
          <a:xfrm>
            <a:off x="7516536" y="14959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1" name="Rectangle 20">
            <a:extLst>
              <a:ext uri="{FF2B5EF4-FFF2-40B4-BE49-F238E27FC236}">
                <a16:creationId xmlns:a16="http://schemas.microsoft.com/office/drawing/2014/main" id="{207C2591-A2A7-4198-A507-CB4D98F2E857}"/>
              </a:ext>
            </a:extLst>
          </p:cNvPr>
          <p:cNvSpPr/>
          <p:nvPr/>
        </p:nvSpPr>
        <p:spPr>
          <a:xfrm>
            <a:off x="7516536" y="18641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2" name="Rectangle 21">
            <a:extLst>
              <a:ext uri="{FF2B5EF4-FFF2-40B4-BE49-F238E27FC236}">
                <a16:creationId xmlns:a16="http://schemas.microsoft.com/office/drawing/2014/main" id="{0003B90D-E74E-41B9-B978-7C3BDDE1772D}"/>
              </a:ext>
            </a:extLst>
          </p:cNvPr>
          <p:cNvSpPr/>
          <p:nvPr/>
        </p:nvSpPr>
        <p:spPr>
          <a:xfrm>
            <a:off x="7516536" y="24823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3" name="Rectangle 22">
            <a:extLst>
              <a:ext uri="{FF2B5EF4-FFF2-40B4-BE49-F238E27FC236}">
                <a16:creationId xmlns:a16="http://schemas.microsoft.com/office/drawing/2014/main" id="{F5DD826E-F297-4B3A-8605-68F183FB49C4}"/>
              </a:ext>
            </a:extLst>
          </p:cNvPr>
          <p:cNvSpPr/>
          <p:nvPr/>
        </p:nvSpPr>
        <p:spPr>
          <a:xfrm>
            <a:off x="7516536" y="28689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4" name="Rectangle 23">
            <a:extLst>
              <a:ext uri="{FF2B5EF4-FFF2-40B4-BE49-F238E27FC236}">
                <a16:creationId xmlns:a16="http://schemas.microsoft.com/office/drawing/2014/main" id="{2B0E70B4-7289-4A6E-8B4E-7A0BABAD1E8B}"/>
              </a:ext>
            </a:extLst>
          </p:cNvPr>
          <p:cNvSpPr/>
          <p:nvPr/>
        </p:nvSpPr>
        <p:spPr>
          <a:xfrm>
            <a:off x="7516536" y="321662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5" name="Rectangle 24">
            <a:extLst>
              <a:ext uri="{FF2B5EF4-FFF2-40B4-BE49-F238E27FC236}">
                <a16:creationId xmlns:a16="http://schemas.microsoft.com/office/drawing/2014/main" id="{77CAD0A6-59A9-4B66-9E91-CD56FCD7AF4C}"/>
              </a:ext>
            </a:extLst>
          </p:cNvPr>
          <p:cNvSpPr/>
          <p:nvPr/>
        </p:nvSpPr>
        <p:spPr>
          <a:xfrm>
            <a:off x="5852720" y="2190400"/>
            <a:ext cx="1672205" cy="2541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5E4E6ED2-A7BA-4804-98E4-7FB861807B3A}"/>
              </a:ext>
            </a:extLst>
          </p:cNvPr>
          <p:cNvSpPr/>
          <p:nvPr/>
        </p:nvSpPr>
        <p:spPr>
          <a:xfrm>
            <a:off x="6121168" y="234979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7" name="Rectangle 26">
            <a:extLst>
              <a:ext uri="{FF2B5EF4-FFF2-40B4-BE49-F238E27FC236}">
                <a16:creationId xmlns:a16="http://schemas.microsoft.com/office/drawing/2014/main" id="{19CE6722-BE71-4F3F-9B74-C59B683D8CFE}"/>
              </a:ext>
            </a:extLst>
          </p:cNvPr>
          <p:cNvSpPr/>
          <p:nvPr/>
        </p:nvSpPr>
        <p:spPr>
          <a:xfrm>
            <a:off x="6129557" y="26692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8" name="Rectangle 27">
            <a:extLst>
              <a:ext uri="{FF2B5EF4-FFF2-40B4-BE49-F238E27FC236}">
                <a16:creationId xmlns:a16="http://schemas.microsoft.com/office/drawing/2014/main" id="{B9A32E7C-34D1-4DD2-A858-C3FB5EC8AB39}"/>
              </a:ext>
            </a:extLst>
          </p:cNvPr>
          <p:cNvSpPr/>
          <p:nvPr/>
        </p:nvSpPr>
        <p:spPr>
          <a:xfrm>
            <a:off x="6129557" y="303743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9" name="Rectangle 28">
            <a:extLst>
              <a:ext uri="{FF2B5EF4-FFF2-40B4-BE49-F238E27FC236}">
                <a16:creationId xmlns:a16="http://schemas.microsoft.com/office/drawing/2014/main" id="{6D7AEE46-6721-4FE9-AC0A-48C8D1E6C3A3}"/>
              </a:ext>
            </a:extLst>
          </p:cNvPr>
          <p:cNvSpPr/>
          <p:nvPr/>
        </p:nvSpPr>
        <p:spPr>
          <a:xfrm>
            <a:off x="6129557" y="365561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0" name="Rectangle 29">
            <a:extLst>
              <a:ext uri="{FF2B5EF4-FFF2-40B4-BE49-F238E27FC236}">
                <a16:creationId xmlns:a16="http://schemas.microsoft.com/office/drawing/2014/main" id="{1EA51150-8E4A-410C-8426-B5354B53854F}"/>
              </a:ext>
            </a:extLst>
          </p:cNvPr>
          <p:cNvSpPr/>
          <p:nvPr/>
        </p:nvSpPr>
        <p:spPr>
          <a:xfrm>
            <a:off x="6129557" y="404221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1" name="Rectangle 30">
            <a:extLst>
              <a:ext uri="{FF2B5EF4-FFF2-40B4-BE49-F238E27FC236}">
                <a16:creationId xmlns:a16="http://schemas.microsoft.com/office/drawing/2014/main" id="{E7DD454F-D4C4-4036-B8DC-A4E67E8483E6}"/>
              </a:ext>
            </a:extLst>
          </p:cNvPr>
          <p:cNvSpPr/>
          <p:nvPr/>
        </p:nvSpPr>
        <p:spPr>
          <a:xfrm>
            <a:off x="6129557" y="438990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2" name="Rectangle 31">
            <a:extLst>
              <a:ext uri="{FF2B5EF4-FFF2-40B4-BE49-F238E27FC236}">
                <a16:creationId xmlns:a16="http://schemas.microsoft.com/office/drawing/2014/main" id="{48D4D6D4-E8CE-4F5B-BFCE-EABAB72205D1}"/>
              </a:ext>
            </a:extLst>
          </p:cNvPr>
          <p:cNvSpPr/>
          <p:nvPr/>
        </p:nvSpPr>
        <p:spPr>
          <a:xfrm>
            <a:off x="7408876" y="3299023"/>
            <a:ext cx="1672205" cy="2541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F7A71A66-0CB0-48EA-9468-458259B7033C}"/>
              </a:ext>
            </a:extLst>
          </p:cNvPr>
          <p:cNvSpPr/>
          <p:nvPr/>
        </p:nvSpPr>
        <p:spPr>
          <a:xfrm>
            <a:off x="7677324" y="34584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34" name="Rectangle 33">
            <a:extLst>
              <a:ext uri="{FF2B5EF4-FFF2-40B4-BE49-F238E27FC236}">
                <a16:creationId xmlns:a16="http://schemas.microsoft.com/office/drawing/2014/main" id="{89286C8D-0F6C-42A5-8CA9-BB3CC44AB091}"/>
              </a:ext>
            </a:extLst>
          </p:cNvPr>
          <p:cNvSpPr/>
          <p:nvPr/>
        </p:nvSpPr>
        <p:spPr>
          <a:xfrm>
            <a:off x="7685713" y="377789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35" name="Rectangle 34">
            <a:extLst>
              <a:ext uri="{FF2B5EF4-FFF2-40B4-BE49-F238E27FC236}">
                <a16:creationId xmlns:a16="http://schemas.microsoft.com/office/drawing/2014/main" id="{E70F56FB-34CA-4C89-ABE0-2A39BBFC23EF}"/>
              </a:ext>
            </a:extLst>
          </p:cNvPr>
          <p:cNvSpPr/>
          <p:nvPr/>
        </p:nvSpPr>
        <p:spPr>
          <a:xfrm>
            <a:off x="7685713" y="41460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36" name="Rectangle 35">
            <a:extLst>
              <a:ext uri="{FF2B5EF4-FFF2-40B4-BE49-F238E27FC236}">
                <a16:creationId xmlns:a16="http://schemas.microsoft.com/office/drawing/2014/main" id="{1D8D5110-B8FE-4A2D-AE23-D070D9E82EF1}"/>
              </a:ext>
            </a:extLst>
          </p:cNvPr>
          <p:cNvSpPr/>
          <p:nvPr/>
        </p:nvSpPr>
        <p:spPr>
          <a:xfrm>
            <a:off x="7685713" y="476423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7" name="Rectangle 36">
            <a:extLst>
              <a:ext uri="{FF2B5EF4-FFF2-40B4-BE49-F238E27FC236}">
                <a16:creationId xmlns:a16="http://schemas.microsoft.com/office/drawing/2014/main" id="{6FABB3C8-A4DB-48DC-8542-12EB47DB7181}"/>
              </a:ext>
            </a:extLst>
          </p:cNvPr>
          <p:cNvSpPr/>
          <p:nvPr/>
        </p:nvSpPr>
        <p:spPr>
          <a:xfrm>
            <a:off x="7685713" y="515084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8" name="Rectangle 37">
            <a:extLst>
              <a:ext uri="{FF2B5EF4-FFF2-40B4-BE49-F238E27FC236}">
                <a16:creationId xmlns:a16="http://schemas.microsoft.com/office/drawing/2014/main" id="{88DB6702-50C3-479E-9700-D18C59234F1D}"/>
              </a:ext>
            </a:extLst>
          </p:cNvPr>
          <p:cNvSpPr/>
          <p:nvPr/>
        </p:nvSpPr>
        <p:spPr>
          <a:xfrm>
            <a:off x="7685713" y="549853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9" name="TextBox 38">
            <a:extLst>
              <a:ext uri="{FF2B5EF4-FFF2-40B4-BE49-F238E27FC236}">
                <a16:creationId xmlns:a16="http://schemas.microsoft.com/office/drawing/2014/main" id="{D4973CA7-7F98-41EE-A05E-578335B00A2B}"/>
              </a:ext>
            </a:extLst>
          </p:cNvPr>
          <p:cNvSpPr txBox="1"/>
          <p:nvPr/>
        </p:nvSpPr>
        <p:spPr>
          <a:xfrm>
            <a:off x="989901" y="3374311"/>
            <a:ext cx="2298584" cy="369332"/>
          </a:xfrm>
          <a:prstGeom prst="rect">
            <a:avLst/>
          </a:prstGeom>
          <a:noFill/>
        </p:spPr>
        <p:txBody>
          <a:bodyPr wrap="square" rtlCol="0">
            <a:spAutoFit/>
          </a:bodyPr>
          <a:lstStyle/>
          <a:p>
            <a:r>
              <a:rPr lang="en-IN" dirty="0"/>
              <a:t>Plan -&gt; class</a:t>
            </a:r>
          </a:p>
        </p:txBody>
      </p:sp>
      <p:sp>
        <p:nvSpPr>
          <p:cNvPr id="40" name="TextBox 39">
            <a:extLst>
              <a:ext uri="{FF2B5EF4-FFF2-40B4-BE49-F238E27FC236}">
                <a16:creationId xmlns:a16="http://schemas.microsoft.com/office/drawing/2014/main" id="{42E73548-CB9D-4A92-943E-1D8D4384D565}"/>
              </a:ext>
            </a:extLst>
          </p:cNvPr>
          <p:cNvSpPr txBox="1"/>
          <p:nvPr/>
        </p:nvSpPr>
        <p:spPr>
          <a:xfrm>
            <a:off x="3000547" y="6230452"/>
            <a:ext cx="3473042" cy="369332"/>
          </a:xfrm>
          <a:prstGeom prst="rect">
            <a:avLst/>
          </a:prstGeom>
          <a:noFill/>
        </p:spPr>
        <p:txBody>
          <a:bodyPr wrap="square" rtlCol="0">
            <a:spAutoFit/>
          </a:bodyPr>
          <a:lstStyle/>
          <a:p>
            <a:r>
              <a:rPr lang="en-IN" dirty="0"/>
              <a:t>Implement plan -&gt; creating objects</a:t>
            </a:r>
          </a:p>
        </p:txBody>
      </p:sp>
    </p:spTree>
    <p:extLst>
      <p:ext uri="{BB962C8B-B14F-4D97-AF65-F5344CB8AC3E}">
        <p14:creationId xmlns:p14="http://schemas.microsoft.com/office/powerpoint/2010/main" val="42171400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AB2F81-3CD8-4B4A-9529-372E3C1D0DA5}"/>
              </a:ext>
            </a:extLst>
          </p:cNvPr>
          <p:cNvSpPr/>
          <p:nvPr/>
        </p:nvSpPr>
        <p:spPr>
          <a:xfrm>
            <a:off x="1497928" y="1708558"/>
            <a:ext cx="3833769" cy="2994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A995132D-A781-47CA-B2FC-2FD64E0EA45C}"/>
              </a:ext>
            </a:extLst>
          </p:cNvPr>
          <p:cNvSpPr/>
          <p:nvPr/>
        </p:nvSpPr>
        <p:spPr>
          <a:xfrm>
            <a:off x="1716042" y="1960227"/>
            <a:ext cx="1672205" cy="2541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4" name="Rectangle 3">
            <a:extLst>
              <a:ext uri="{FF2B5EF4-FFF2-40B4-BE49-F238E27FC236}">
                <a16:creationId xmlns:a16="http://schemas.microsoft.com/office/drawing/2014/main" id="{0953B5BB-92DE-44AB-8B62-9A9A54185C6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5DEC9222-38CF-4586-8FF7-85CB6DAAEAF3}"/>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38AFE994-E0AF-4767-AD4D-F685427DB37E}"/>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91CEDB9-3F70-4F83-AA96-3565612474E2}"/>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35FF4956-FCF2-4A5B-991B-67CFABFCE18F}"/>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9" name="Rectangle 8">
            <a:extLst>
              <a:ext uri="{FF2B5EF4-FFF2-40B4-BE49-F238E27FC236}">
                <a16:creationId xmlns:a16="http://schemas.microsoft.com/office/drawing/2014/main" id="{F8AFC193-A0C9-48E1-9643-310274557B4F}"/>
              </a:ext>
            </a:extLst>
          </p:cNvPr>
          <p:cNvSpPr/>
          <p:nvPr/>
        </p:nvSpPr>
        <p:spPr>
          <a:xfrm>
            <a:off x="1992879" y="4159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0" name="Rectangle 9">
            <a:extLst>
              <a:ext uri="{FF2B5EF4-FFF2-40B4-BE49-F238E27FC236}">
                <a16:creationId xmlns:a16="http://schemas.microsoft.com/office/drawing/2014/main" id="{E28230B9-9F29-4F39-8201-B3B9E2CB08A6}"/>
              </a:ext>
            </a:extLst>
          </p:cNvPr>
          <p:cNvSpPr/>
          <p:nvPr/>
        </p:nvSpPr>
        <p:spPr>
          <a:xfrm>
            <a:off x="3388247" y="1948976"/>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11" name="Rectangle 10">
            <a:extLst>
              <a:ext uri="{FF2B5EF4-FFF2-40B4-BE49-F238E27FC236}">
                <a16:creationId xmlns:a16="http://schemas.microsoft.com/office/drawing/2014/main" id="{FEBC9717-AE32-4AAE-B896-35AC5574D70A}"/>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2" name="Rectangle 11">
            <a:extLst>
              <a:ext uri="{FF2B5EF4-FFF2-40B4-BE49-F238E27FC236}">
                <a16:creationId xmlns:a16="http://schemas.microsoft.com/office/drawing/2014/main" id="{DABF3836-BD41-4313-BF78-57FD773CBAE1}"/>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3" name="Rectangle 12">
            <a:extLst>
              <a:ext uri="{FF2B5EF4-FFF2-40B4-BE49-F238E27FC236}">
                <a16:creationId xmlns:a16="http://schemas.microsoft.com/office/drawing/2014/main" id="{65C7F47C-13DE-4ABC-87FC-9013351D9403}"/>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4" name="Rectangle 13">
            <a:extLst>
              <a:ext uri="{FF2B5EF4-FFF2-40B4-BE49-F238E27FC236}">
                <a16:creationId xmlns:a16="http://schemas.microsoft.com/office/drawing/2014/main" id="{7D48FAB4-9073-47FB-99E9-633B27BFD537}"/>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5" name="Rectangle 14">
            <a:extLst>
              <a:ext uri="{FF2B5EF4-FFF2-40B4-BE49-F238E27FC236}">
                <a16:creationId xmlns:a16="http://schemas.microsoft.com/office/drawing/2014/main" id="{A6C0DEBE-C9CB-4D6B-AA1B-E6458E57E036}"/>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6" name="Rectangle 15">
            <a:extLst>
              <a:ext uri="{FF2B5EF4-FFF2-40B4-BE49-F238E27FC236}">
                <a16:creationId xmlns:a16="http://schemas.microsoft.com/office/drawing/2014/main" id="{AD57CCB0-7017-465A-85D4-3C0EFFDEE11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Tree>
    <p:extLst>
      <p:ext uri="{BB962C8B-B14F-4D97-AF65-F5344CB8AC3E}">
        <p14:creationId xmlns:p14="http://schemas.microsoft.com/office/powerpoint/2010/main" val="279611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return</a:t>
            </a:r>
            <a:r>
              <a:rPr lang="en-US" dirty="0"/>
              <a:t> Statement</a:t>
            </a:r>
          </a:p>
        </p:txBody>
      </p:sp>
      <p:sp>
        <p:nvSpPr>
          <p:cNvPr id="3" name="Content Placeholder 2"/>
          <p:cNvSpPr>
            <a:spLocks noGrp="1"/>
          </p:cNvSpPr>
          <p:nvPr>
            <p:ph idx="1"/>
          </p:nvPr>
        </p:nvSpPr>
        <p:spPr/>
        <p:txBody>
          <a:bodyPr>
            <a:normAutofit/>
          </a:bodyPr>
          <a:lstStyle/>
          <a:p>
            <a:r>
              <a:rPr lang="en-US" dirty="0"/>
              <a:t>The statement return [expression] exits a function, optionally passing back an expression to the caller </a:t>
            </a:r>
          </a:p>
          <a:p>
            <a:r>
              <a:rPr lang="en-US" dirty="0"/>
              <a:t>A return statement with no arguments is the same as return </a:t>
            </a:r>
            <a:r>
              <a:rPr lang="en-US" b="1" dirty="0"/>
              <a:t>None</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15556C-55DC-48C4-9D50-0D5B4F7013F9}"/>
              </a:ext>
            </a:extLst>
          </p:cNvPr>
          <p:cNvSpPr/>
          <p:nvPr/>
        </p:nvSpPr>
        <p:spPr>
          <a:xfrm>
            <a:off x="771787" y="184558"/>
            <a:ext cx="3833769" cy="2994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9084D6B2-17CE-4241-83DB-5288672BFB11}"/>
              </a:ext>
            </a:extLst>
          </p:cNvPr>
          <p:cNvSpPr/>
          <p:nvPr/>
        </p:nvSpPr>
        <p:spPr>
          <a:xfrm>
            <a:off x="989901" y="436227"/>
            <a:ext cx="1672205" cy="2541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 name="Rectangle 2">
            <a:extLst>
              <a:ext uri="{FF2B5EF4-FFF2-40B4-BE49-F238E27FC236}">
                <a16:creationId xmlns:a16="http://schemas.microsoft.com/office/drawing/2014/main" id="{0289E872-CCA3-4FF9-B94E-29AD9BFBF107}"/>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 name="Rectangle 3">
            <a:extLst>
              <a:ext uri="{FF2B5EF4-FFF2-40B4-BE49-F238E27FC236}">
                <a16:creationId xmlns:a16="http://schemas.microsoft.com/office/drawing/2014/main" id="{0DE3C406-5CCB-412E-9C4D-E558CC6745BE}"/>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 name="Rectangle 4">
            <a:extLst>
              <a:ext uri="{FF2B5EF4-FFF2-40B4-BE49-F238E27FC236}">
                <a16:creationId xmlns:a16="http://schemas.microsoft.com/office/drawing/2014/main" id="{A3D72CEC-AA98-474D-B418-7703A7809F64}"/>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6" name="Rectangle 5">
            <a:extLst>
              <a:ext uri="{FF2B5EF4-FFF2-40B4-BE49-F238E27FC236}">
                <a16:creationId xmlns:a16="http://schemas.microsoft.com/office/drawing/2014/main" id="{0F1065BE-6C65-47F1-B654-7989A31B5223}"/>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7" name="Rectangle 6">
            <a:extLst>
              <a:ext uri="{FF2B5EF4-FFF2-40B4-BE49-F238E27FC236}">
                <a16:creationId xmlns:a16="http://schemas.microsoft.com/office/drawing/2014/main" id="{4662D3EF-E54F-4981-AFC8-BD36655F3E05}"/>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8" name="Rectangle 7">
            <a:extLst>
              <a:ext uri="{FF2B5EF4-FFF2-40B4-BE49-F238E27FC236}">
                <a16:creationId xmlns:a16="http://schemas.microsoft.com/office/drawing/2014/main" id="{26AF9D6D-DBBC-4B0F-8A2E-96AB525E5A5B}"/>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9" name="Rectangle 8">
            <a:extLst>
              <a:ext uri="{FF2B5EF4-FFF2-40B4-BE49-F238E27FC236}">
                <a16:creationId xmlns:a16="http://schemas.microsoft.com/office/drawing/2014/main" id="{5686FE51-6A15-4952-AAE2-770D5E37570C}"/>
              </a:ext>
            </a:extLst>
          </p:cNvPr>
          <p:cNvSpPr/>
          <p:nvPr/>
        </p:nvSpPr>
        <p:spPr>
          <a:xfrm>
            <a:off x="2662106" y="424976"/>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10" name="Rectangle 9">
            <a:extLst>
              <a:ext uri="{FF2B5EF4-FFF2-40B4-BE49-F238E27FC236}">
                <a16:creationId xmlns:a16="http://schemas.microsoft.com/office/drawing/2014/main" id="{7F952936-EB20-4F4F-83C8-08802462B84E}"/>
              </a:ext>
            </a:extLst>
          </p:cNvPr>
          <p:cNvSpPr/>
          <p:nvPr/>
        </p:nvSpPr>
        <p:spPr>
          <a:xfrm>
            <a:off x="2930554" y="584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125C0F6A-EC00-47ED-AB7D-93767B37C280}"/>
              </a:ext>
            </a:extLst>
          </p:cNvPr>
          <p:cNvSpPr/>
          <p:nvPr/>
        </p:nvSpPr>
        <p:spPr>
          <a:xfrm>
            <a:off x="2938943" y="903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EDDFB5D9-B726-4EF0-B1D8-3247C3CAFD55}"/>
              </a:ext>
            </a:extLst>
          </p:cNvPr>
          <p:cNvSpPr/>
          <p:nvPr/>
        </p:nvSpPr>
        <p:spPr>
          <a:xfrm>
            <a:off x="2938943" y="1272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8BD84E4-3C00-4EDD-8232-CBE206144705}"/>
              </a:ext>
            </a:extLst>
          </p:cNvPr>
          <p:cNvSpPr/>
          <p:nvPr/>
        </p:nvSpPr>
        <p:spPr>
          <a:xfrm>
            <a:off x="2938943" y="1890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28469486-59EE-4D7E-81FE-7AE889FCC458}"/>
              </a:ext>
            </a:extLst>
          </p:cNvPr>
          <p:cNvSpPr/>
          <p:nvPr/>
        </p:nvSpPr>
        <p:spPr>
          <a:xfrm>
            <a:off x="2938943" y="2276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A960666F-1C49-40F8-B035-68B61C112BBB}"/>
              </a:ext>
            </a:extLst>
          </p:cNvPr>
          <p:cNvSpPr/>
          <p:nvPr/>
        </p:nvSpPr>
        <p:spPr>
          <a:xfrm>
            <a:off x="2938943" y="262448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7" name="Rectangle 16">
            <a:extLst>
              <a:ext uri="{FF2B5EF4-FFF2-40B4-BE49-F238E27FC236}">
                <a16:creationId xmlns:a16="http://schemas.microsoft.com/office/drawing/2014/main" id="{F54CCE13-EE65-4738-B0A5-B59A4381DD52}"/>
              </a:ext>
            </a:extLst>
          </p:cNvPr>
          <p:cNvSpPr/>
          <p:nvPr/>
        </p:nvSpPr>
        <p:spPr>
          <a:xfrm>
            <a:off x="6430161" y="655673"/>
            <a:ext cx="3833769" cy="299487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0D23B23-3AC1-4054-8348-FDE4E0A2021F}"/>
              </a:ext>
            </a:extLst>
          </p:cNvPr>
          <p:cNvSpPr/>
          <p:nvPr/>
        </p:nvSpPr>
        <p:spPr>
          <a:xfrm>
            <a:off x="6648275" y="907342"/>
            <a:ext cx="1672205" cy="2541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9" name="Rectangle 18">
            <a:extLst>
              <a:ext uri="{FF2B5EF4-FFF2-40B4-BE49-F238E27FC236}">
                <a16:creationId xmlns:a16="http://schemas.microsoft.com/office/drawing/2014/main" id="{C30AFFAE-1725-4E3D-A2B8-0622655FB4F9}"/>
              </a:ext>
            </a:extLst>
          </p:cNvPr>
          <p:cNvSpPr/>
          <p:nvPr/>
        </p:nvSpPr>
        <p:spPr>
          <a:xfrm>
            <a:off x="6916723" y="106673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B170E494-5180-40AB-8F6D-156C2D926F06}"/>
              </a:ext>
            </a:extLst>
          </p:cNvPr>
          <p:cNvSpPr/>
          <p:nvPr/>
        </p:nvSpPr>
        <p:spPr>
          <a:xfrm>
            <a:off x="6925112" y="13862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0B415963-0ECB-4785-BEB8-E0F2900CDD0D}"/>
              </a:ext>
            </a:extLst>
          </p:cNvPr>
          <p:cNvSpPr/>
          <p:nvPr/>
        </p:nvSpPr>
        <p:spPr>
          <a:xfrm>
            <a:off x="6925112" y="17543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72F0C881-F54C-491F-AFE3-112BDECBC0AB}"/>
              </a:ext>
            </a:extLst>
          </p:cNvPr>
          <p:cNvSpPr/>
          <p:nvPr/>
        </p:nvSpPr>
        <p:spPr>
          <a:xfrm>
            <a:off x="6925112" y="23725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AE586B9F-AD42-4C13-A143-278342E59FF9}"/>
              </a:ext>
            </a:extLst>
          </p:cNvPr>
          <p:cNvSpPr/>
          <p:nvPr/>
        </p:nvSpPr>
        <p:spPr>
          <a:xfrm>
            <a:off x="6925112" y="275916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E980F5E3-D0BC-4451-9558-7F244FF89688}"/>
              </a:ext>
            </a:extLst>
          </p:cNvPr>
          <p:cNvSpPr/>
          <p:nvPr/>
        </p:nvSpPr>
        <p:spPr>
          <a:xfrm>
            <a:off x="6925112" y="310684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5" name="Rectangle 24">
            <a:extLst>
              <a:ext uri="{FF2B5EF4-FFF2-40B4-BE49-F238E27FC236}">
                <a16:creationId xmlns:a16="http://schemas.microsoft.com/office/drawing/2014/main" id="{F2FAE2B4-F70B-4855-B506-49B9B3939BE1}"/>
              </a:ext>
            </a:extLst>
          </p:cNvPr>
          <p:cNvSpPr/>
          <p:nvPr/>
        </p:nvSpPr>
        <p:spPr>
          <a:xfrm>
            <a:off x="8320480" y="896091"/>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26" name="Rectangle 25">
            <a:extLst>
              <a:ext uri="{FF2B5EF4-FFF2-40B4-BE49-F238E27FC236}">
                <a16:creationId xmlns:a16="http://schemas.microsoft.com/office/drawing/2014/main" id="{176FA7ED-91DF-40F7-A6F9-12FAF7795B0A}"/>
              </a:ext>
            </a:extLst>
          </p:cNvPr>
          <p:cNvSpPr/>
          <p:nvPr/>
        </p:nvSpPr>
        <p:spPr>
          <a:xfrm>
            <a:off x="8588928" y="10554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7" name="Rectangle 26">
            <a:extLst>
              <a:ext uri="{FF2B5EF4-FFF2-40B4-BE49-F238E27FC236}">
                <a16:creationId xmlns:a16="http://schemas.microsoft.com/office/drawing/2014/main" id="{5A4DFF85-610A-4652-B229-959F50E27F9A}"/>
              </a:ext>
            </a:extLst>
          </p:cNvPr>
          <p:cNvSpPr/>
          <p:nvPr/>
        </p:nvSpPr>
        <p:spPr>
          <a:xfrm>
            <a:off x="8597317" y="13749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8" name="Rectangle 27">
            <a:extLst>
              <a:ext uri="{FF2B5EF4-FFF2-40B4-BE49-F238E27FC236}">
                <a16:creationId xmlns:a16="http://schemas.microsoft.com/office/drawing/2014/main" id="{73159484-130E-4FC4-ADA6-695FC3B6B1E5}"/>
              </a:ext>
            </a:extLst>
          </p:cNvPr>
          <p:cNvSpPr/>
          <p:nvPr/>
        </p:nvSpPr>
        <p:spPr>
          <a:xfrm>
            <a:off x="8597317" y="17431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9" name="Rectangle 28">
            <a:extLst>
              <a:ext uri="{FF2B5EF4-FFF2-40B4-BE49-F238E27FC236}">
                <a16:creationId xmlns:a16="http://schemas.microsoft.com/office/drawing/2014/main" id="{A6530CEC-E0C8-4606-8FA3-5BF7657AEE6B}"/>
              </a:ext>
            </a:extLst>
          </p:cNvPr>
          <p:cNvSpPr/>
          <p:nvPr/>
        </p:nvSpPr>
        <p:spPr>
          <a:xfrm>
            <a:off x="8597317" y="23613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30" name="Rectangle 29">
            <a:extLst>
              <a:ext uri="{FF2B5EF4-FFF2-40B4-BE49-F238E27FC236}">
                <a16:creationId xmlns:a16="http://schemas.microsoft.com/office/drawing/2014/main" id="{3EE33C29-EDFF-4D3A-9F5E-F191DF2A0E54}"/>
              </a:ext>
            </a:extLst>
          </p:cNvPr>
          <p:cNvSpPr/>
          <p:nvPr/>
        </p:nvSpPr>
        <p:spPr>
          <a:xfrm>
            <a:off x="8597317" y="27479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1" name="Rectangle 30">
            <a:extLst>
              <a:ext uri="{FF2B5EF4-FFF2-40B4-BE49-F238E27FC236}">
                <a16:creationId xmlns:a16="http://schemas.microsoft.com/office/drawing/2014/main" id="{C363FD93-CD8C-44E7-8023-C7C73625765C}"/>
              </a:ext>
            </a:extLst>
          </p:cNvPr>
          <p:cNvSpPr/>
          <p:nvPr/>
        </p:nvSpPr>
        <p:spPr>
          <a:xfrm>
            <a:off x="8597317" y="30955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32" name="Rectangle 31">
            <a:extLst>
              <a:ext uri="{FF2B5EF4-FFF2-40B4-BE49-F238E27FC236}">
                <a16:creationId xmlns:a16="http://schemas.microsoft.com/office/drawing/2014/main" id="{FFDC7F9D-C70D-4EF0-BBFE-B65691572C89}"/>
              </a:ext>
            </a:extLst>
          </p:cNvPr>
          <p:cNvSpPr/>
          <p:nvPr/>
        </p:nvSpPr>
        <p:spPr>
          <a:xfrm>
            <a:off x="7509545" y="2488167"/>
            <a:ext cx="3833769" cy="299487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B16C4365-6F4F-46C7-977B-6C0954C61B40}"/>
              </a:ext>
            </a:extLst>
          </p:cNvPr>
          <p:cNvSpPr/>
          <p:nvPr/>
        </p:nvSpPr>
        <p:spPr>
          <a:xfrm>
            <a:off x="7727659" y="2739836"/>
            <a:ext cx="1672205" cy="2541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4" name="Rectangle 33">
            <a:extLst>
              <a:ext uri="{FF2B5EF4-FFF2-40B4-BE49-F238E27FC236}">
                <a16:creationId xmlns:a16="http://schemas.microsoft.com/office/drawing/2014/main" id="{5A4E90E5-47BC-4390-9972-3A0318686468}"/>
              </a:ext>
            </a:extLst>
          </p:cNvPr>
          <p:cNvSpPr/>
          <p:nvPr/>
        </p:nvSpPr>
        <p:spPr>
          <a:xfrm>
            <a:off x="7996107" y="289922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5" name="Rectangle 34">
            <a:extLst>
              <a:ext uri="{FF2B5EF4-FFF2-40B4-BE49-F238E27FC236}">
                <a16:creationId xmlns:a16="http://schemas.microsoft.com/office/drawing/2014/main" id="{38EFB128-DEDE-466A-BE2C-ACD9156B81DF}"/>
              </a:ext>
            </a:extLst>
          </p:cNvPr>
          <p:cNvSpPr/>
          <p:nvPr/>
        </p:nvSpPr>
        <p:spPr>
          <a:xfrm>
            <a:off x="8004496" y="321870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6" name="Rectangle 35">
            <a:extLst>
              <a:ext uri="{FF2B5EF4-FFF2-40B4-BE49-F238E27FC236}">
                <a16:creationId xmlns:a16="http://schemas.microsoft.com/office/drawing/2014/main" id="{3A1CAA44-AB2A-42C9-8008-17A64C9EA9B5}"/>
              </a:ext>
            </a:extLst>
          </p:cNvPr>
          <p:cNvSpPr/>
          <p:nvPr/>
        </p:nvSpPr>
        <p:spPr>
          <a:xfrm>
            <a:off x="8004496" y="358687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7" name="Rectangle 36">
            <a:extLst>
              <a:ext uri="{FF2B5EF4-FFF2-40B4-BE49-F238E27FC236}">
                <a16:creationId xmlns:a16="http://schemas.microsoft.com/office/drawing/2014/main" id="{DFAFB764-D062-448E-9A5B-5DAA8FEBEDE3}"/>
              </a:ext>
            </a:extLst>
          </p:cNvPr>
          <p:cNvSpPr/>
          <p:nvPr/>
        </p:nvSpPr>
        <p:spPr>
          <a:xfrm>
            <a:off x="8004496" y="42050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8" name="Rectangle 37">
            <a:extLst>
              <a:ext uri="{FF2B5EF4-FFF2-40B4-BE49-F238E27FC236}">
                <a16:creationId xmlns:a16="http://schemas.microsoft.com/office/drawing/2014/main" id="{1F444CB6-6A5F-4331-913A-B39F1276D466}"/>
              </a:ext>
            </a:extLst>
          </p:cNvPr>
          <p:cNvSpPr/>
          <p:nvPr/>
        </p:nvSpPr>
        <p:spPr>
          <a:xfrm>
            <a:off x="8004496" y="45916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9" name="Rectangle 38">
            <a:extLst>
              <a:ext uri="{FF2B5EF4-FFF2-40B4-BE49-F238E27FC236}">
                <a16:creationId xmlns:a16="http://schemas.microsoft.com/office/drawing/2014/main" id="{B01E4DA7-1356-4CEF-9A9A-EB2D12F9E002}"/>
              </a:ext>
            </a:extLst>
          </p:cNvPr>
          <p:cNvSpPr/>
          <p:nvPr/>
        </p:nvSpPr>
        <p:spPr>
          <a:xfrm>
            <a:off x="8004496" y="493934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0" name="Rectangle 39">
            <a:extLst>
              <a:ext uri="{FF2B5EF4-FFF2-40B4-BE49-F238E27FC236}">
                <a16:creationId xmlns:a16="http://schemas.microsoft.com/office/drawing/2014/main" id="{5877B7DF-D9C0-4A5D-9F65-2A81AC304991}"/>
              </a:ext>
            </a:extLst>
          </p:cNvPr>
          <p:cNvSpPr/>
          <p:nvPr/>
        </p:nvSpPr>
        <p:spPr>
          <a:xfrm>
            <a:off x="9399864" y="272858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41" name="Rectangle 40">
            <a:extLst>
              <a:ext uri="{FF2B5EF4-FFF2-40B4-BE49-F238E27FC236}">
                <a16:creationId xmlns:a16="http://schemas.microsoft.com/office/drawing/2014/main" id="{7CB5702B-1389-4453-8DBA-A45BBE6F5F46}"/>
              </a:ext>
            </a:extLst>
          </p:cNvPr>
          <p:cNvSpPr/>
          <p:nvPr/>
        </p:nvSpPr>
        <p:spPr>
          <a:xfrm>
            <a:off x="9668312" y="28879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42" name="Rectangle 41">
            <a:extLst>
              <a:ext uri="{FF2B5EF4-FFF2-40B4-BE49-F238E27FC236}">
                <a16:creationId xmlns:a16="http://schemas.microsoft.com/office/drawing/2014/main" id="{4F8F6FF0-5B8A-45CB-9240-9E8A3DE83FD1}"/>
              </a:ext>
            </a:extLst>
          </p:cNvPr>
          <p:cNvSpPr/>
          <p:nvPr/>
        </p:nvSpPr>
        <p:spPr>
          <a:xfrm>
            <a:off x="9676701" y="32074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3" name="Rectangle 42">
            <a:extLst>
              <a:ext uri="{FF2B5EF4-FFF2-40B4-BE49-F238E27FC236}">
                <a16:creationId xmlns:a16="http://schemas.microsoft.com/office/drawing/2014/main" id="{EC494706-6D3C-4D5C-AE8D-8FB8DD3A03E8}"/>
              </a:ext>
            </a:extLst>
          </p:cNvPr>
          <p:cNvSpPr/>
          <p:nvPr/>
        </p:nvSpPr>
        <p:spPr>
          <a:xfrm>
            <a:off x="9676701" y="357561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4" name="Rectangle 43">
            <a:extLst>
              <a:ext uri="{FF2B5EF4-FFF2-40B4-BE49-F238E27FC236}">
                <a16:creationId xmlns:a16="http://schemas.microsoft.com/office/drawing/2014/main" id="{2BBC18FC-8BE4-4538-8524-24721CF3C0C5}"/>
              </a:ext>
            </a:extLst>
          </p:cNvPr>
          <p:cNvSpPr/>
          <p:nvPr/>
        </p:nvSpPr>
        <p:spPr>
          <a:xfrm>
            <a:off x="9676701" y="419379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5" name="Rectangle 44">
            <a:extLst>
              <a:ext uri="{FF2B5EF4-FFF2-40B4-BE49-F238E27FC236}">
                <a16:creationId xmlns:a16="http://schemas.microsoft.com/office/drawing/2014/main" id="{CA1B0B7C-0326-4299-AC67-7E375FB33D04}"/>
              </a:ext>
            </a:extLst>
          </p:cNvPr>
          <p:cNvSpPr/>
          <p:nvPr/>
        </p:nvSpPr>
        <p:spPr>
          <a:xfrm>
            <a:off x="9676701" y="45804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6" name="Rectangle 45">
            <a:extLst>
              <a:ext uri="{FF2B5EF4-FFF2-40B4-BE49-F238E27FC236}">
                <a16:creationId xmlns:a16="http://schemas.microsoft.com/office/drawing/2014/main" id="{243A514D-44D5-4FAC-83CB-A709637353C0}"/>
              </a:ext>
            </a:extLst>
          </p:cNvPr>
          <p:cNvSpPr/>
          <p:nvPr/>
        </p:nvSpPr>
        <p:spPr>
          <a:xfrm>
            <a:off x="9676701" y="492809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7" name="Rectangle 46">
            <a:extLst>
              <a:ext uri="{FF2B5EF4-FFF2-40B4-BE49-F238E27FC236}">
                <a16:creationId xmlns:a16="http://schemas.microsoft.com/office/drawing/2014/main" id="{C83E1E1C-85CF-432A-9E84-5EF19B7D45A1}"/>
              </a:ext>
            </a:extLst>
          </p:cNvPr>
          <p:cNvSpPr/>
          <p:nvPr/>
        </p:nvSpPr>
        <p:spPr>
          <a:xfrm>
            <a:off x="4358081" y="3414517"/>
            <a:ext cx="3833769" cy="299487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B36B3FB7-3E90-49B3-8D58-68520C4B39FA}"/>
              </a:ext>
            </a:extLst>
          </p:cNvPr>
          <p:cNvSpPr/>
          <p:nvPr/>
        </p:nvSpPr>
        <p:spPr>
          <a:xfrm>
            <a:off x="4576195" y="3666186"/>
            <a:ext cx="1672205" cy="2541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49" name="Rectangle 48">
            <a:extLst>
              <a:ext uri="{FF2B5EF4-FFF2-40B4-BE49-F238E27FC236}">
                <a16:creationId xmlns:a16="http://schemas.microsoft.com/office/drawing/2014/main" id="{7BA4EEA9-5993-4B2A-96CD-B00BAB25ECB3}"/>
              </a:ext>
            </a:extLst>
          </p:cNvPr>
          <p:cNvSpPr/>
          <p:nvPr/>
        </p:nvSpPr>
        <p:spPr>
          <a:xfrm>
            <a:off x="4844643" y="382557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0" name="Rectangle 49">
            <a:extLst>
              <a:ext uri="{FF2B5EF4-FFF2-40B4-BE49-F238E27FC236}">
                <a16:creationId xmlns:a16="http://schemas.microsoft.com/office/drawing/2014/main" id="{7FF5A1D3-167D-4FE9-9FE3-793555678EA2}"/>
              </a:ext>
            </a:extLst>
          </p:cNvPr>
          <p:cNvSpPr/>
          <p:nvPr/>
        </p:nvSpPr>
        <p:spPr>
          <a:xfrm>
            <a:off x="4853032" y="41450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1" name="Rectangle 50">
            <a:extLst>
              <a:ext uri="{FF2B5EF4-FFF2-40B4-BE49-F238E27FC236}">
                <a16:creationId xmlns:a16="http://schemas.microsoft.com/office/drawing/2014/main" id="{9724FF4B-4302-4528-ADCE-4C7223B0B319}"/>
              </a:ext>
            </a:extLst>
          </p:cNvPr>
          <p:cNvSpPr/>
          <p:nvPr/>
        </p:nvSpPr>
        <p:spPr>
          <a:xfrm>
            <a:off x="4853032" y="451322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52" name="Rectangle 51">
            <a:extLst>
              <a:ext uri="{FF2B5EF4-FFF2-40B4-BE49-F238E27FC236}">
                <a16:creationId xmlns:a16="http://schemas.microsoft.com/office/drawing/2014/main" id="{AEE94513-B85B-4CFC-874C-B0615B1E00F3}"/>
              </a:ext>
            </a:extLst>
          </p:cNvPr>
          <p:cNvSpPr/>
          <p:nvPr/>
        </p:nvSpPr>
        <p:spPr>
          <a:xfrm>
            <a:off x="4853032" y="51313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3" name="Rectangle 52">
            <a:extLst>
              <a:ext uri="{FF2B5EF4-FFF2-40B4-BE49-F238E27FC236}">
                <a16:creationId xmlns:a16="http://schemas.microsoft.com/office/drawing/2014/main" id="{EB74B52A-D3C7-4D90-87E9-756F80576294}"/>
              </a:ext>
            </a:extLst>
          </p:cNvPr>
          <p:cNvSpPr/>
          <p:nvPr/>
        </p:nvSpPr>
        <p:spPr>
          <a:xfrm>
            <a:off x="4853032" y="551800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4" name="Rectangle 53">
            <a:extLst>
              <a:ext uri="{FF2B5EF4-FFF2-40B4-BE49-F238E27FC236}">
                <a16:creationId xmlns:a16="http://schemas.microsoft.com/office/drawing/2014/main" id="{1C30D169-B98A-42B9-8E7A-77756C36E318}"/>
              </a:ext>
            </a:extLst>
          </p:cNvPr>
          <p:cNvSpPr/>
          <p:nvPr/>
        </p:nvSpPr>
        <p:spPr>
          <a:xfrm>
            <a:off x="4853032" y="58656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55" name="Rectangle 54">
            <a:extLst>
              <a:ext uri="{FF2B5EF4-FFF2-40B4-BE49-F238E27FC236}">
                <a16:creationId xmlns:a16="http://schemas.microsoft.com/office/drawing/2014/main" id="{4D3A5477-A6D5-473D-B33B-015D8D456809}"/>
              </a:ext>
            </a:extLst>
          </p:cNvPr>
          <p:cNvSpPr/>
          <p:nvPr/>
        </p:nvSpPr>
        <p:spPr>
          <a:xfrm>
            <a:off x="6248400" y="365493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56" name="Rectangle 55">
            <a:extLst>
              <a:ext uri="{FF2B5EF4-FFF2-40B4-BE49-F238E27FC236}">
                <a16:creationId xmlns:a16="http://schemas.microsoft.com/office/drawing/2014/main" id="{6515E1DE-F280-4E20-B126-E306A2749EE7}"/>
              </a:ext>
            </a:extLst>
          </p:cNvPr>
          <p:cNvSpPr/>
          <p:nvPr/>
        </p:nvSpPr>
        <p:spPr>
          <a:xfrm>
            <a:off x="6516848" y="381432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7" name="Rectangle 56">
            <a:extLst>
              <a:ext uri="{FF2B5EF4-FFF2-40B4-BE49-F238E27FC236}">
                <a16:creationId xmlns:a16="http://schemas.microsoft.com/office/drawing/2014/main" id="{B1B02EAF-6E56-4AA5-9C19-3A7EA3E4494A}"/>
              </a:ext>
            </a:extLst>
          </p:cNvPr>
          <p:cNvSpPr/>
          <p:nvPr/>
        </p:nvSpPr>
        <p:spPr>
          <a:xfrm>
            <a:off x="6525237" y="41338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8" name="Rectangle 57">
            <a:extLst>
              <a:ext uri="{FF2B5EF4-FFF2-40B4-BE49-F238E27FC236}">
                <a16:creationId xmlns:a16="http://schemas.microsoft.com/office/drawing/2014/main" id="{517FEB8A-8CC4-4A20-88E8-DEB9E582CF08}"/>
              </a:ext>
            </a:extLst>
          </p:cNvPr>
          <p:cNvSpPr/>
          <p:nvPr/>
        </p:nvSpPr>
        <p:spPr>
          <a:xfrm>
            <a:off x="6525237" y="450196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9" name="Rectangle 58">
            <a:extLst>
              <a:ext uri="{FF2B5EF4-FFF2-40B4-BE49-F238E27FC236}">
                <a16:creationId xmlns:a16="http://schemas.microsoft.com/office/drawing/2014/main" id="{D7C76C07-0DDF-4EA7-A484-A5891D5C3C96}"/>
              </a:ext>
            </a:extLst>
          </p:cNvPr>
          <p:cNvSpPr/>
          <p:nvPr/>
        </p:nvSpPr>
        <p:spPr>
          <a:xfrm>
            <a:off x="6525237" y="512014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60" name="Rectangle 59">
            <a:extLst>
              <a:ext uri="{FF2B5EF4-FFF2-40B4-BE49-F238E27FC236}">
                <a16:creationId xmlns:a16="http://schemas.microsoft.com/office/drawing/2014/main" id="{8AFD81F5-15C1-40D8-B0DD-666C351C610B}"/>
              </a:ext>
            </a:extLst>
          </p:cNvPr>
          <p:cNvSpPr/>
          <p:nvPr/>
        </p:nvSpPr>
        <p:spPr>
          <a:xfrm>
            <a:off x="6525237" y="550675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61" name="Rectangle 60">
            <a:extLst>
              <a:ext uri="{FF2B5EF4-FFF2-40B4-BE49-F238E27FC236}">
                <a16:creationId xmlns:a16="http://schemas.microsoft.com/office/drawing/2014/main" id="{50A561A3-2A43-4932-B10F-DC6F8551E8E9}"/>
              </a:ext>
            </a:extLst>
          </p:cNvPr>
          <p:cNvSpPr/>
          <p:nvPr/>
        </p:nvSpPr>
        <p:spPr>
          <a:xfrm>
            <a:off x="6525237" y="58544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62" name="Arrow: Up 61">
            <a:extLst>
              <a:ext uri="{FF2B5EF4-FFF2-40B4-BE49-F238E27FC236}">
                <a16:creationId xmlns:a16="http://schemas.microsoft.com/office/drawing/2014/main" id="{A1FD68D7-CB7D-42AB-9396-E1614A2B0746}"/>
              </a:ext>
            </a:extLst>
          </p:cNvPr>
          <p:cNvSpPr/>
          <p:nvPr/>
        </p:nvSpPr>
        <p:spPr>
          <a:xfrm>
            <a:off x="3180827" y="3212983"/>
            <a:ext cx="485162" cy="932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1476B6A3-A628-426F-B6F8-DFCB5888D612}"/>
              </a:ext>
            </a:extLst>
          </p:cNvPr>
          <p:cNvSpPr txBox="1"/>
          <p:nvPr/>
        </p:nvSpPr>
        <p:spPr>
          <a:xfrm>
            <a:off x="8770443" y="5893733"/>
            <a:ext cx="2572871" cy="369332"/>
          </a:xfrm>
          <a:prstGeom prst="rect">
            <a:avLst/>
          </a:prstGeom>
          <a:noFill/>
        </p:spPr>
        <p:txBody>
          <a:bodyPr wrap="square" rtlCol="0">
            <a:spAutoFit/>
          </a:bodyPr>
          <a:lstStyle/>
          <a:p>
            <a:r>
              <a:rPr lang="en-IN" dirty="0"/>
              <a:t>super().__</a:t>
            </a:r>
            <a:r>
              <a:rPr lang="en-IN" dirty="0" err="1"/>
              <a:t>init</a:t>
            </a:r>
            <a:r>
              <a:rPr lang="en-IN" dirty="0"/>
              <a:t>__(n, a, g)</a:t>
            </a:r>
          </a:p>
        </p:txBody>
      </p:sp>
    </p:spTree>
    <p:extLst>
      <p:ext uri="{BB962C8B-B14F-4D97-AF65-F5344CB8AC3E}">
        <p14:creationId xmlns:p14="http://schemas.microsoft.com/office/powerpoint/2010/main" val="315254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Default Arguments</a:t>
            </a:r>
          </a:p>
        </p:txBody>
      </p:sp>
      <p:sp>
        <p:nvSpPr>
          <p:cNvPr id="3" name="Content Placeholder 2"/>
          <p:cNvSpPr>
            <a:spLocks noGrp="1"/>
          </p:cNvSpPr>
          <p:nvPr>
            <p:ph idx="1"/>
          </p:nvPr>
        </p:nvSpPr>
        <p:spPr>
          <a:xfrm>
            <a:off x="1981200" y="1600201"/>
            <a:ext cx="8229600" cy="1295400"/>
          </a:xfrm>
        </p:spPr>
        <p:txBody>
          <a:bodyPr>
            <a:normAutofit/>
          </a:bodyPr>
          <a:lstStyle/>
          <a:p>
            <a:r>
              <a:rPr lang="en-US" sz="2400" dirty="0"/>
              <a:t>A default argument is an argument that assumes a default value if a value is not provided in the function call for that argument</a:t>
            </a:r>
          </a:p>
        </p:txBody>
      </p:sp>
      <p:sp>
        <p:nvSpPr>
          <p:cNvPr id="4" name="TextBox 3"/>
          <p:cNvSpPr txBox="1"/>
          <p:nvPr/>
        </p:nvSpPr>
        <p:spPr>
          <a:xfrm>
            <a:off x="4648200" y="2667000"/>
            <a:ext cx="5486400"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latin typeface="Courier New" pitchFamily="49" charset="0"/>
                <a:cs typeface="Courier New" pitchFamily="49" charset="0"/>
              </a:rPr>
              <a:t># Function definition </a:t>
            </a:r>
          </a:p>
          <a:p>
            <a:r>
              <a:rPr lang="en-US" sz="1200" b="1" dirty="0">
                <a:latin typeface="Courier New" pitchFamily="49" charset="0"/>
                <a:cs typeface="Courier New" pitchFamily="49" charset="0"/>
              </a:rPr>
              <a:t>def </a:t>
            </a:r>
            <a:r>
              <a:rPr lang="en-US" sz="1200" b="1" dirty="0" err="1">
                <a:latin typeface="Courier New" pitchFamily="49" charset="0"/>
                <a:cs typeface="Courier New" pitchFamily="49" charset="0"/>
              </a:rPr>
              <a:t>printinfo</a:t>
            </a:r>
            <a:r>
              <a:rPr lang="en-US" sz="1200" b="1" dirty="0">
                <a:latin typeface="Courier New" pitchFamily="49" charset="0"/>
                <a:cs typeface="Courier New" pitchFamily="49" charset="0"/>
              </a:rPr>
              <a:t>( name, age = 35 ):</a:t>
            </a:r>
          </a:p>
          <a:p>
            <a:r>
              <a:rPr lang="en-US" sz="1200" b="1" dirty="0">
                <a:latin typeface="Courier New" pitchFamily="49" charset="0"/>
                <a:cs typeface="Courier New" pitchFamily="49" charset="0"/>
              </a:rPr>
              <a:t>   "This prints a passed info into this function"</a:t>
            </a:r>
          </a:p>
          <a:p>
            <a:r>
              <a:rPr lang="en-US" sz="1200" b="1" dirty="0">
                <a:latin typeface="Courier New" pitchFamily="49" charset="0"/>
                <a:cs typeface="Courier New" pitchFamily="49" charset="0"/>
              </a:rPr>
              <a:t>   print ("Name: ", name)</a:t>
            </a:r>
          </a:p>
          <a:p>
            <a:r>
              <a:rPr lang="en-US" sz="1200" b="1" dirty="0">
                <a:latin typeface="Courier New" pitchFamily="49" charset="0"/>
                <a:cs typeface="Courier New" pitchFamily="49" charset="0"/>
              </a:rPr>
              <a:t>   print ("Age ", age)</a:t>
            </a:r>
          </a:p>
          <a:p>
            <a:r>
              <a:rPr lang="en-US" sz="1200" b="1" dirty="0">
                <a:latin typeface="Courier New" pitchFamily="49" charset="0"/>
                <a:cs typeface="Courier New" pitchFamily="49" charset="0"/>
              </a:rPr>
              <a:t>   return;</a:t>
            </a: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Call </a:t>
            </a:r>
            <a:r>
              <a:rPr lang="en-US" sz="1200" b="1" dirty="0" err="1">
                <a:latin typeface="Courier New" pitchFamily="49" charset="0"/>
                <a:cs typeface="Courier New" pitchFamily="49" charset="0"/>
              </a:rPr>
              <a:t>printinfo</a:t>
            </a:r>
            <a:r>
              <a:rPr lang="en-US" sz="1200" b="1" dirty="0">
                <a:latin typeface="Courier New" pitchFamily="49" charset="0"/>
                <a:cs typeface="Courier New" pitchFamily="49" charset="0"/>
              </a:rPr>
              <a:t> function</a:t>
            </a:r>
          </a:p>
          <a:p>
            <a:r>
              <a:rPr lang="en-US" sz="1200" b="1" dirty="0" err="1">
                <a:latin typeface="Courier New" pitchFamily="49" charset="0"/>
                <a:cs typeface="Courier New" pitchFamily="49" charset="0"/>
              </a:rPr>
              <a:t>printinfo</a:t>
            </a:r>
            <a:r>
              <a:rPr lang="en-US" sz="1200" b="1" dirty="0">
                <a:latin typeface="Courier New" pitchFamily="49" charset="0"/>
                <a:cs typeface="Courier New" pitchFamily="49" charset="0"/>
              </a:rPr>
              <a:t>( age=50, name="Tom" )</a:t>
            </a:r>
          </a:p>
          <a:p>
            <a:r>
              <a:rPr lang="en-US" sz="1200" b="1" dirty="0" err="1">
                <a:latin typeface="Courier New" pitchFamily="49" charset="0"/>
                <a:cs typeface="Courier New" pitchFamily="49" charset="0"/>
              </a:rPr>
              <a:t>printinfo</a:t>
            </a:r>
            <a:r>
              <a:rPr lang="en-US" sz="1200" b="1" dirty="0">
                <a:latin typeface="Courier New" pitchFamily="49" charset="0"/>
                <a:cs typeface="Courier New" pitchFamily="49" charset="0"/>
              </a:rPr>
              <a:t>( name="Jerry" )</a:t>
            </a:r>
            <a:endParaRPr lang="en-US" sz="1200" b="1" dirty="0">
              <a:solidFill>
                <a:srgbClr val="FF0000"/>
              </a:solidFill>
              <a:latin typeface="Courier New" pitchFamily="49" charset="0"/>
              <a:cs typeface="Courier New" pitchFamily="49" charset="0"/>
            </a:endParaRPr>
          </a:p>
        </p:txBody>
      </p:sp>
      <p:sp>
        <p:nvSpPr>
          <p:cNvPr id="5" name="TextBox 4"/>
          <p:cNvSpPr txBox="1"/>
          <p:nvPr/>
        </p:nvSpPr>
        <p:spPr>
          <a:xfrm>
            <a:off x="2286000" y="4724401"/>
            <a:ext cx="784860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 RESTART ================================</a:t>
            </a:r>
          </a:p>
          <a:p>
            <a:r>
              <a:rPr lang="en-US" sz="1200" dirty="0">
                <a:latin typeface="Courier New" pitchFamily="49" charset="0"/>
                <a:cs typeface="Courier New" pitchFamily="49" charset="0"/>
              </a:rPr>
              <a:t>&gt;&gt;&gt; </a:t>
            </a:r>
          </a:p>
          <a:p>
            <a:r>
              <a:rPr lang="en-US" sz="1200" dirty="0">
                <a:latin typeface="Courier New" pitchFamily="49" charset="0"/>
                <a:cs typeface="Courier New" pitchFamily="49" charset="0"/>
              </a:rPr>
              <a:t>Name:  Tom</a:t>
            </a:r>
          </a:p>
          <a:p>
            <a:r>
              <a:rPr lang="en-US" sz="1200" dirty="0">
                <a:latin typeface="Courier New" pitchFamily="49" charset="0"/>
                <a:cs typeface="Courier New" pitchFamily="49" charset="0"/>
              </a:rPr>
              <a:t>Age  50</a:t>
            </a:r>
          </a:p>
          <a:p>
            <a:r>
              <a:rPr lang="en-US" sz="1200" dirty="0">
                <a:latin typeface="Courier New" pitchFamily="49" charset="0"/>
                <a:cs typeface="Courier New" pitchFamily="49" charset="0"/>
              </a:rPr>
              <a:t>Name:  Jerry</a:t>
            </a:r>
          </a:p>
          <a:p>
            <a:r>
              <a:rPr lang="en-US" sz="1200" dirty="0">
                <a:latin typeface="Courier New" pitchFamily="49" charset="0"/>
                <a:cs typeface="Courier New" pitchFamily="49" charset="0"/>
              </a:rPr>
              <a:t>Age  35</a:t>
            </a:r>
            <a:endParaRPr lang="en-US" sz="1200" dirty="0">
              <a:solidFill>
                <a:srgbClr val="FF0000"/>
              </a:solidFill>
              <a:latin typeface="Courier New" pitchFamily="49" charset="0"/>
              <a:cs typeface="Courier New"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Key-word Arguments</a:t>
            </a:r>
          </a:p>
        </p:txBody>
      </p:sp>
      <p:sp>
        <p:nvSpPr>
          <p:cNvPr id="3" name="Content Placeholder 2"/>
          <p:cNvSpPr>
            <a:spLocks noGrp="1"/>
          </p:cNvSpPr>
          <p:nvPr>
            <p:ph idx="1"/>
          </p:nvPr>
        </p:nvSpPr>
        <p:spPr>
          <a:xfrm>
            <a:off x="1981200" y="1600201"/>
            <a:ext cx="8229600" cy="990600"/>
          </a:xfrm>
        </p:spPr>
        <p:txBody>
          <a:bodyPr>
            <a:normAutofit/>
          </a:bodyPr>
          <a:lstStyle/>
          <a:p>
            <a:r>
              <a:rPr lang="en-US" dirty="0"/>
              <a:t>In this, parameters are passed to the function definition by name as shown in the example</a:t>
            </a:r>
          </a:p>
        </p:txBody>
      </p:sp>
      <p:sp>
        <p:nvSpPr>
          <p:cNvPr id="4" name="TextBox 3"/>
          <p:cNvSpPr txBox="1"/>
          <p:nvPr/>
        </p:nvSpPr>
        <p:spPr>
          <a:xfrm>
            <a:off x="3810000" y="2667000"/>
            <a:ext cx="632460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latin typeface="Courier New" pitchFamily="49" charset="0"/>
                <a:cs typeface="Courier New" pitchFamily="49" charset="0"/>
              </a:rPr>
              <a:t># Function definition </a:t>
            </a:r>
          </a:p>
          <a:p>
            <a:r>
              <a:rPr lang="en-US" sz="1200" b="1" dirty="0">
                <a:latin typeface="Courier New" pitchFamily="49" charset="0"/>
                <a:cs typeface="Courier New" pitchFamily="49" charset="0"/>
              </a:rPr>
              <a:t>def </a:t>
            </a:r>
            <a:r>
              <a:rPr lang="en-US" sz="1200" b="1" dirty="0" err="1">
                <a:latin typeface="Courier New" pitchFamily="49" charset="0"/>
                <a:cs typeface="Courier New" pitchFamily="49" charset="0"/>
              </a:rPr>
              <a:t>printinfo</a:t>
            </a:r>
            <a:r>
              <a:rPr lang="en-US" sz="1200" b="1" dirty="0">
                <a:latin typeface="Courier New" pitchFamily="49" charset="0"/>
                <a:cs typeface="Courier New" pitchFamily="49" charset="0"/>
              </a:rPr>
              <a:t>( name, age, </a:t>
            </a:r>
            <a:r>
              <a:rPr lang="en-US" sz="1200" b="1" dirty="0" err="1">
                <a:latin typeface="Courier New" pitchFamily="49" charset="0"/>
                <a:cs typeface="Courier New" pitchFamily="49" charset="0"/>
              </a:rPr>
              <a:t>quote_of_the_day</a:t>
            </a:r>
            <a:r>
              <a:rPr lang="en-US" sz="1200" b="1" dirty="0">
                <a:latin typeface="Courier New" pitchFamily="49" charset="0"/>
                <a:cs typeface="Courier New" pitchFamily="49" charset="0"/>
              </a:rPr>
              <a:t> = 'Have a nice day!'):</a:t>
            </a:r>
          </a:p>
          <a:p>
            <a:r>
              <a:rPr lang="en-US" sz="1200" b="1" dirty="0">
                <a:latin typeface="Courier New" pitchFamily="49" charset="0"/>
                <a:cs typeface="Courier New" pitchFamily="49" charset="0"/>
              </a:rPr>
              <a:t>   "This prints a passed info into this function"</a:t>
            </a:r>
          </a:p>
          <a:p>
            <a:r>
              <a:rPr lang="en-US" sz="1200" b="1" dirty="0">
                <a:latin typeface="Courier New" pitchFamily="49" charset="0"/>
                <a:cs typeface="Courier New" pitchFamily="49" charset="0"/>
              </a:rPr>
              <a:t>   print ("Name : ", name)</a:t>
            </a:r>
          </a:p>
          <a:p>
            <a:r>
              <a:rPr lang="en-US" sz="1200" b="1" dirty="0">
                <a:latin typeface="Courier New" pitchFamily="49" charset="0"/>
                <a:cs typeface="Courier New" pitchFamily="49" charset="0"/>
              </a:rPr>
              <a:t>   print ("Age  : ", age)</a:t>
            </a:r>
          </a:p>
          <a:p>
            <a:r>
              <a:rPr lang="en-US" sz="1200" b="1" dirty="0">
                <a:latin typeface="Courier New" pitchFamily="49" charset="0"/>
                <a:cs typeface="Courier New" pitchFamily="49" charset="0"/>
              </a:rPr>
              <a:t>   print (</a:t>
            </a:r>
            <a:r>
              <a:rPr lang="en-US" sz="1200" b="1" dirty="0" err="1">
                <a:latin typeface="Courier New" pitchFamily="49" charset="0"/>
                <a:cs typeface="Courier New" pitchFamily="49" charset="0"/>
              </a:rPr>
              <a:t>quote_of_the_day</a:t>
            </a:r>
            <a:r>
              <a:rPr lang="en-US" sz="1200" b="1" dirty="0">
                <a:latin typeface="Courier New" pitchFamily="49" charset="0"/>
                <a:cs typeface="Courier New" pitchFamily="49" charset="0"/>
              </a:rPr>
              <a:t>)</a:t>
            </a:r>
          </a:p>
          <a:p>
            <a:r>
              <a:rPr lang="en-US" sz="1200" b="1" dirty="0">
                <a:latin typeface="Courier New" pitchFamily="49" charset="0"/>
                <a:cs typeface="Courier New" pitchFamily="49" charset="0"/>
              </a:rPr>
              <a:t>   return</a:t>
            </a: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Call </a:t>
            </a:r>
            <a:r>
              <a:rPr lang="en-US" sz="1200" b="1" dirty="0" err="1">
                <a:latin typeface="Courier New" pitchFamily="49" charset="0"/>
                <a:cs typeface="Courier New" pitchFamily="49" charset="0"/>
              </a:rPr>
              <a:t>printinfo</a:t>
            </a:r>
            <a:r>
              <a:rPr lang="en-US" sz="1200" b="1" dirty="0">
                <a:latin typeface="Courier New" pitchFamily="49" charset="0"/>
                <a:cs typeface="Courier New" pitchFamily="49" charset="0"/>
              </a:rPr>
              <a:t> function</a:t>
            </a:r>
          </a:p>
          <a:p>
            <a:r>
              <a:rPr lang="en-US" sz="1200" b="1" dirty="0" err="1">
                <a:latin typeface="Courier New" pitchFamily="49" charset="0"/>
                <a:cs typeface="Courier New" pitchFamily="49" charset="0"/>
              </a:rPr>
              <a:t>printinfo</a:t>
            </a:r>
            <a:r>
              <a:rPr lang="en-US" sz="1200" b="1" dirty="0">
                <a:latin typeface="Courier New" pitchFamily="49" charset="0"/>
                <a:cs typeface="Courier New" pitchFamily="49" charset="0"/>
              </a:rPr>
              <a:t>( age=50, name='Dennis' )</a:t>
            </a:r>
          </a:p>
          <a:p>
            <a:r>
              <a:rPr lang="en-US" sz="1200" b="1" dirty="0" err="1">
                <a:latin typeface="Courier New" pitchFamily="49" charset="0"/>
                <a:cs typeface="Courier New" pitchFamily="49" charset="0"/>
              </a:rPr>
              <a:t>printinfo</a:t>
            </a:r>
            <a:r>
              <a:rPr lang="en-US" sz="1200" b="1" dirty="0">
                <a:latin typeface="Courier New" pitchFamily="49" charset="0"/>
                <a:cs typeface="Courier New" pitchFamily="49" charset="0"/>
              </a:rPr>
              <a:t>( name="Calvin", age='15', </a:t>
            </a:r>
            <a:r>
              <a:rPr lang="en-US" sz="1200" b="1" dirty="0" err="1">
                <a:latin typeface="Courier New" pitchFamily="49" charset="0"/>
                <a:cs typeface="Courier New" pitchFamily="49" charset="0"/>
              </a:rPr>
              <a:t>quote_of_the_day</a:t>
            </a:r>
            <a:r>
              <a:rPr lang="en-US" sz="1200" b="1" dirty="0">
                <a:latin typeface="Courier New" pitchFamily="49" charset="0"/>
                <a:cs typeface="Courier New" pitchFamily="49" charset="0"/>
              </a:rPr>
              <a:t>='Be yourself!' )</a:t>
            </a:r>
            <a:endParaRPr lang="en-US" sz="1200" b="1" dirty="0">
              <a:solidFill>
                <a:srgbClr val="FF0000"/>
              </a:solidFill>
              <a:latin typeface="Courier New" pitchFamily="49" charset="0"/>
              <a:cs typeface="Courier New" pitchFamily="49" charset="0"/>
            </a:endParaRPr>
          </a:p>
        </p:txBody>
      </p:sp>
      <p:sp>
        <p:nvSpPr>
          <p:cNvPr id="5" name="TextBox 4"/>
          <p:cNvSpPr txBox="1"/>
          <p:nvPr/>
        </p:nvSpPr>
        <p:spPr>
          <a:xfrm>
            <a:off x="2286000" y="5181601"/>
            <a:ext cx="7848600" cy="138499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r>
              <a:rPr lang="en-US" sz="1200" dirty="0">
                <a:latin typeface="Courier New" pitchFamily="49" charset="0"/>
                <a:cs typeface="Courier New" pitchFamily="49" charset="0"/>
              </a:rPr>
              <a:t>Name :  Dennis</a:t>
            </a:r>
          </a:p>
          <a:p>
            <a:r>
              <a:rPr lang="en-US" sz="1200" dirty="0">
                <a:latin typeface="Courier New" pitchFamily="49" charset="0"/>
                <a:cs typeface="Courier New" pitchFamily="49" charset="0"/>
              </a:rPr>
              <a:t>Age  :  50</a:t>
            </a:r>
          </a:p>
          <a:p>
            <a:r>
              <a:rPr lang="en-US" sz="1200" dirty="0">
                <a:latin typeface="Courier New" pitchFamily="49" charset="0"/>
                <a:cs typeface="Courier New" pitchFamily="49" charset="0"/>
              </a:rPr>
              <a:t>Have a nice day!</a:t>
            </a:r>
          </a:p>
          <a:p>
            <a:r>
              <a:rPr lang="en-US" sz="1200" dirty="0">
                <a:latin typeface="Courier New" pitchFamily="49" charset="0"/>
                <a:cs typeface="Courier New" pitchFamily="49" charset="0"/>
              </a:rPr>
              <a:t>Name :  Calvin</a:t>
            </a:r>
          </a:p>
          <a:p>
            <a:r>
              <a:rPr lang="en-US" sz="1200" dirty="0">
                <a:latin typeface="Courier New" pitchFamily="49" charset="0"/>
                <a:cs typeface="Courier New" pitchFamily="49" charset="0"/>
              </a:rPr>
              <a:t>Age  :  15</a:t>
            </a:r>
          </a:p>
          <a:p>
            <a:r>
              <a:rPr lang="en-US" sz="1200" dirty="0">
                <a:latin typeface="Courier New" pitchFamily="49" charset="0"/>
                <a:cs typeface="Courier New" pitchFamily="49" charset="0"/>
              </a:rPr>
              <a:t>Be yourself!</a:t>
            </a:r>
            <a:endParaRPr lang="en-US" sz="1200" dirty="0">
              <a:solidFill>
                <a:srgbClr val="FF0000"/>
              </a:solidFill>
              <a:latin typeface="Courier New"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Lambda Functions</a:t>
            </a:r>
          </a:p>
        </p:txBody>
      </p:sp>
      <p:sp>
        <p:nvSpPr>
          <p:cNvPr id="3" name="Content Placeholder 2"/>
          <p:cNvSpPr>
            <a:spLocks noGrp="1"/>
          </p:cNvSpPr>
          <p:nvPr>
            <p:ph idx="1"/>
          </p:nvPr>
        </p:nvSpPr>
        <p:spPr>
          <a:xfrm>
            <a:off x="1981200" y="1524000"/>
            <a:ext cx="8229600" cy="3352800"/>
          </a:xfrm>
        </p:spPr>
        <p:txBody>
          <a:bodyPr>
            <a:normAutofit/>
          </a:bodyPr>
          <a:lstStyle/>
          <a:p>
            <a:r>
              <a:rPr lang="en-US" sz="2400" dirty="0"/>
              <a:t>The lambda operator or lambda function is a way to create small anonymous functions, i.e. functions without a name </a:t>
            </a:r>
          </a:p>
          <a:p>
            <a:r>
              <a:rPr lang="en-US" sz="2400" dirty="0"/>
              <a:t>These functions are throw-away functions, i.e. they are just needed where they have been created</a:t>
            </a:r>
          </a:p>
          <a:p>
            <a:r>
              <a:rPr lang="en-US" sz="2400" dirty="0"/>
              <a:t>Lambda functions are mainly used in combination with the functions filter(), map() and reduce() </a:t>
            </a:r>
          </a:p>
          <a:p>
            <a:r>
              <a:rPr lang="en-US" sz="2400" dirty="0"/>
              <a:t>The lambda feature was added to Python due to the demand from Lisp programmers</a:t>
            </a:r>
          </a:p>
        </p:txBody>
      </p:sp>
      <p:sp>
        <p:nvSpPr>
          <p:cNvPr id="5" name="TextBox 4"/>
          <p:cNvSpPr txBox="1"/>
          <p:nvPr/>
        </p:nvSpPr>
        <p:spPr>
          <a:xfrm>
            <a:off x="6553200" y="4800601"/>
            <a:ext cx="3124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s-ES" sz="1200" b="1" dirty="0">
                <a:latin typeface="Courier New" pitchFamily="49" charset="0"/>
                <a:cs typeface="Courier New" pitchFamily="49" charset="0"/>
              </a:rPr>
              <a:t>&gt;&gt;&gt; f = lambda x, y: x + y</a:t>
            </a:r>
          </a:p>
          <a:p>
            <a:r>
              <a:rPr lang="es-ES" sz="1200" b="1" dirty="0">
                <a:latin typeface="Courier New" pitchFamily="49" charset="0"/>
                <a:cs typeface="Courier New" pitchFamily="49" charset="0"/>
              </a:rPr>
              <a:t>&gt;&gt;&gt; f(10, 20)</a:t>
            </a:r>
          </a:p>
          <a:p>
            <a:r>
              <a:rPr lang="es-ES" sz="1200" b="1" dirty="0">
                <a:latin typeface="Courier New" pitchFamily="49" charset="0"/>
                <a:cs typeface="Courier New" pitchFamily="49" charset="0"/>
              </a:rPr>
              <a:t>30</a:t>
            </a:r>
            <a:endParaRPr lang="en-US" sz="1200" b="1" dirty="0">
              <a:solidFill>
                <a:schemeClr val="tx1"/>
              </a:solidFill>
              <a:latin typeface="Courier New" pitchFamily="49" charset="0"/>
              <a:cs typeface="Courier New" pitchFamily="49" charset="0"/>
            </a:endParaRPr>
          </a:p>
        </p:txBody>
      </p:sp>
      <p:sp>
        <p:nvSpPr>
          <p:cNvPr id="6" name="Rounded Rectangle 5"/>
          <p:cNvSpPr/>
          <p:nvPr/>
        </p:nvSpPr>
        <p:spPr>
          <a:xfrm>
            <a:off x="3276600" y="5638800"/>
            <a:ext cx="64008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More information while discussion on functions in python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5816</Words>
  <Application>Microsoft Office PowerPoint</Application>
  <PresentationFormat>Widescreen</PresentationFormat>
  <Paragraphs>850</Paragraphs>
  <Slides>60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Courier New</vt:lpstr>
      <vt:lpstr>Verdana</vt:lpstr>
      <vt:lpstr>Office Theme</vt:lpstr>
      <vt:lpstr>Python</vt:lpstr>
      <vt:lpstr>Agenda</vt:lpstr>
      <vt:lpstr>Agenda</vt:lpstr>
      <vt:lpstr>Functions</vt:lpstr>
      <vt:lpstr>def Statement: Facts</vt:lpstr>
      <vt:lpstr>return Statement</vt:lpstr>
      <vt:lpstr>Default Arguments</vt:lpstr>
      <vt:lpstr>Key-word Arguments</vt:lpstr>
      <vt:lpstr>Lambda Functions</vt:lpstr>
      <vt:lpstr>map()</vt:lpstr>
      <vt:lpstr>map() : Usage</vt:lpstr>
      <vt:lpstr>map() with lambda</vt:lpstr>
      <vt:lpstr>Filtering using filter()</vt:lpstr>
      <vt:lpstr>Reducing a List Using reduce()</vt:lpstr>
      <vt:lpstr>Reducing a List Using reduce()</vt:lpstr>
      <vt:lpstr>Another Example using reduce()</vt:lpstr>
      <vt:lpstr>zip()</vt:lpstr>
      <vt:lpstr>yield</vt:lpstr>
      <vt:lpstr>yield</vt:lpstr>
      <vt:lpstr>Yield: Another Example</vt:lpstr>
      <vt:lpstr>Modules</vt:lpstr>
      <vt:lpstr>Creating Custom Modules</vt:lpstr>
      <vt:lpstr>Using the Module</vt:lpstr>
      <vt:lpstr>Error Handling in Python</vt:lpstr>
      <vt:lpstr>Error Types</vt:lpstr>
      <vt:lpstr>Error Types</vt:lpstr>
      <vt:lpstr>Exception</vt:lpstr>
      <vt:lpstr>The try/except/else Statement</vt:lpstr>
      <vt:lpstr>The assert Statement</vt:lpstr>
      <vt:lpstr>Special Modules</vt:lpstr>
      <vt:lpstr>Comprehensions</vt:lpstr>
      <vt:lpstr>The re Module </vt:lpstr>
      <vt:lpstr>re.match()</vt:lpstr>
      <vt:lpstr>re.search()</vt:lpstr>
      <vt:lpstr>re.findall()</vt:lpstr>
      <vt:lpstr>re.finditer()</vt:lpstr>
      <vt:lpstr>re.sub()/re.subn()</vt:lpstr>
      <vt:lpstr>start()/end()</vt:lpstr>
      <vt:lpstr>group()</vt:lpstr>
      <vt:lpstr>groups()</vt:lpstr>
      <vt:lpstr>groupdict()</vt:lpstr>
      <vt:lpstr>Grouping Examples</vt:lpstr>
      <vt:lpstr>Metacharacters</vt:lpstr>
      <vt:lpstr>Metacharacters: Examples</vt:lpstr>
      <vt:lpstr>Metacharacters: Examples</vt:lpstr>
      <vt:lpstr>Metacharacters: Examples</vt:lpstr>
      <vt:lpstr>Default Character Class</vt:lpstr>
      <vt:lpstr>Default Character Class</vt:lpstr>
      <vt:lpstr>Anchors</vt:lpstr>
      <vt:lpstr>Anchors: Examples</vt:lpstr>
      <vt:lpstr>Anchors: Examples</vt:lpstr>
      <vt:lpstr>Quantifiers</vt:lpstr>
      <vt:lpstr>Quantifiers: Examples</vt:lpstr>
      <vt:lpstr>Quantifiers: Examples</vt:lpstr>
      <vt:lpstr>Example #01</vt:lpstr>
      <vt:lpstr>Solution</vt:lpstr>
      <vt:lpstr>OOP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Purushotham Sannakariyappa</dc:creator>
  <cp:lastModifiedBy>Purushotham Sannakariyappa</cp:lastModifiedBy>
  <cp:revision>8</cp:revision>
  <dcterms:created xsi:type="dcterms:W3CDTF">2020-02-04T14:51:41Z</dcterms:created>
  <dcterms:modified xsi:type="dcterms:W3CDTF">2020-02-04T18:21:33Z</dcterms:modified>
</cp:coreProperties>
</file>