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7" r:id="rId8"/>
    <p:sldId id="260" r:id="rId9"/>
    <p:sldId id="266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37320C-00EF-4473-9BE3-5D9FD3D0488E}" type="doc">
      <dgm:prSet loTypeId="urn:microsoft.com/office/officeart/2005/8/layout/bProcess3" loCatId="process" qsTypeId="urn:microsoft.com/office/officeart/2005/8/quickstyle/3d7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7A8167-E5EB-452B-BECF-9DDEC87C5152}">
      <dgm:prSet phldrT="[Text]"/>
      <dgm:spPr/>
      <dgm:t>
        <a:bodyPr/>
        <a:lstStyle/>
        <a:p>
          <a:r>
            <a:rPr lang="en-US" dirty="0" smtClean="0"/>
            <a:t>Read Images</a:t>
          </a:r>
          <a:endParaRPr lang="en-US" dirty="0"/>
        </a:p>
      </dgm:t>
    </dgm:pt>
    <dgm:pt modelId="{F0DDADDF-AA98-43FD-9971-485BB2607C78}" type="parTrans" cxnId="{40191D12-FD90-4825-9769-D14A5E1F6115}">
      <dgm:prSet/>
      <dgm:spPr/>
      <dgm:t>
        <a:bodyPr/>
        <a:lstStyle/>
        <a:p>
          <a:endParaRPr lang="en-US"/>
        </a:p>
      </dgm:t>
    </dgm:pt>
    <dgm:pt modelId="{C560BB54-144B-4954-B923-A6D70FA9F5D0}" type="sibTrans" cxnId="{40191D12-FD90-4825-9769-D14A5E1F6115}">
      <dgm:prSet/>
      <dgm:spPr/>
      <dgm:t>
        <a:bodyPr/>
        <a:lstStyle/>
        <a:p>
          <a:endParaRPr lang="en-US"/>
        </a:p>
      </dgm:t>
    </dgm:pt>
    <dgm:pt modelId="{4099ED46-7E84-4958-B1A4-61A81FBEFC60}">
      <dgm:prSet phldrT="[Text]"/>
      <dgm:spPr/>
      <dgm:t>
        <a:bodyPr/>
        <a:lstStyle/>
        <a:p>
          <a:r>
            <a:rPr lang="en-US" dirty="0" smtClean="0"/>
            <a:t>Detect Features Points</a:t>
          </a:r>
          <a:endParaRPr lang="en-US" dirty="0"/>
        </a:p>
      </dgm:t>
    </dgm:pt>
    <dgm:pt modelId="{3824759D-6960-4033-AED8-ADAC35D62F96}" type="parTrans" cxnId="{9FA08209-A44B-4549-8E11-C857B78798AF}">
      <dgm:prSet/>
      <dgm:spPr/>
      <dgm:t>
        <a:bodyPr/>
        <a:lstStyle/>
        <a:p>
          <a:endParaRPr lang="en-US"/>
        </a:p>
      </dgm:t>
    </dgm:pt>
    <dgm:pt modelId="{18160CFD-1984-4187-9432-28751EF9A8D9}" type="sibTrans" cxnId="{9FA08209-A44B-4549-8E11-C857B78798AF}">
      <dgm:prSet/>
      <dgm:spPr/>
      <dgm:t>
        <a:bodyPr/>
        <a:lstStyle/>
        <a:p>
          <a:endParaRPr lang="en-US"/>
        </a:p>
      </dgm:t>
    </dgm:pt>
    <dgm:pt modelId="{403C21F5-8DAA-4E7A-90D4-000FDAED8F19}">
      <dgm:prSet phldrT="[Text]"/>
      <dgm:spPr/>
      <dgm:t>
        <a:bodyPr/>
        <a:lstStyle/>
        <a:p>
          <a:r>
            <a:rPr lang="en-US" dirty="0" smtClean="0"/>
            <a:t>Extract Feature Descriptors</a:t>
          </a:r>
          <a:endParaRPr lang="en-US" dirty="0"/>
        </a:p>
      </dgm:t>
    </dgm:pt>
    <dgm:pt modelId="{9AF73D8E-2BF9-4C17-BC8D-DC3A05874D51}" type="parTrans" cxnId="{BA79E250-26BE-4601-941A-268BAAFF5D91}">
      <dgm:prSet/>
      <dgm:spPr/>
      <dgm:t>
        <a:bodyPr/>
        <a:lstStyle/>
        <a:p>
          <a:endParaRPr lang="en-US"/>
        </a:p>
      </dgm:t>
    </dgm:pt>
    <dgm:pt modelId="{9F37D2CC-1BC1-429D-BE9B-1FF7262A77F5}" type="sibTrans" cxnId="{BA79E250-26BE-4601-941A-268BAAFF5D91}">
      <dgm:prSet/>
      <dgm:spPr/>
      <dgm:t>
        <a:bodyPr/>
        <a:lstStyle/>
        <a:p>
          <a:endParaRPr lang="en-US"/>
        </a:p>
      </dgm:t>
    </dgm:pt>
    <dgm:pt modelId="{8424A12E-82C6-4443-8187-298A609343B1}">
      <dgm:prSet phldrT="[Text]"/>
      <dgm:spPr/>
      <dgm:t>
        <a:bodyPr/>
        <a:lstStyle/>
        <a:p>
          <a:r>
            <a:rPr lang="en-US" dirty="0" smtClean="0"/>
            <a:t>Find Putative Point Matches</a:t>
          </a:r>
          <a:endParaRPr lang="en-US" dirty="0"/>
        </a:p>
      </dgm:t>
    </dgm:pt>
    <dgm:pt modelId="{09969F3F-7469-4545-9E3E-65C18907D4EB}" type="parTrans" cxnId="{E6371C6F-600D-4BED-88E0-DDD5D9DC73A8}">
      <dgm:prSet/>
      <dgm:spPr/>
      <dgm:t>
        <a:bodyPr/>
        <a:lstStyle/>
        <a:p>
          <a:endParaRPr lang="en-US"/>
        </a:p>
      </dgm:t>
    </dgm:pt>
    <dgm:pt modelId="{EF200A91-17AC-4631-99A6-B6105FA15539}" type="sibTrans" cxnId="{E6371C6F-600D-4BED-88E0-DDD5D9DC73A8}">
      <dgm:prSet/>
      <dgm:spPr/>
      <dgm:t>
        <a:bodyPr/>
        <a:lstStyle/>
        <a:p>
          <a:endParaRPr lang="en-US"/>
        </a:p>
      </dgm:t>
    </dgm:pt>
    <dgm:pt modelId="{2CB93595-8166-4D53-9040-D0B805CD2B2F}">
      <dgm:prSet phldrT="[Text]"/>
      <dgm:spPr/>
      <dgm:t>
        <a:bodyPr/>
        <a:lstStyle/>
        <a:p>
          <a:r>
            <a:rPr lang="en-US" dirty="0" smtClean="0"/>
            <a:t>Locate Object in the Scene</a:t>
          </a:r>
          <a:endParaRPr lang="en-US" dirty="0"/>
        </a:p>
      </dgm:t>
    </dgm:pt>
    <dgm:pt modelId="{2EEE0999-CDBF-4F0E-A9AD-1425912582DD}" type="parTrans" cxnId="{785F6FC3-E7FA-4498-9CAB-E1A4DA65EB42}">
      <dgm:prSet/>
      <dgm:spPr/>
      <dgm:t>
        <a:bodyPr/>
        <a:lstStyle/>
        <a:p>
          <a:endParaRPr lang="en-US"/>
        </a:p>
      </dgm:t>
    </dgm:pt>
    <dgm:pt modelId="{B68E1A54-8793-49B7-874B-385687084F95}" type="sibTrans" cxnId="{785F6FC3-E7FA-4498-9CAB-E1A4DA65EB42}">
      <dgm:prSet/>
      <dgm:spPr/>
      <dgm:t>
        <a:bodyPr/>
        <a:lstStyle/>
        <a:p>
          <a:endParaRPr lang="en-US"/>
        </a:p>
      </dgm:t>
    </dgm:pt>
    <dgm:pt modelId="{A7AAD7A4-F0C5-472E-A020-A48E4D8206A1}" type="pres">
      <dgm:prSet presAssocID="{9237320C-00EF-4473-9BE3-5D9FD3D048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F1D2A6-E2AA-4256-A5E0-8C7C4527E22E}" type="pres">
      <dgm:prSet presAssocID="{D37A8167-E5EB-452B-BECF-9DDEC87C515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762A1C-D634-4BA7-B938-DA5A96DB6943}" type="pres">
      <dgm:prSet presAssocID="{C560BB54-144B-4954-B923-A6D70FA9F5D0}" presName="sibTrans" presStyleLbl="sibTrans1D1" presStyleIdx="0" presStyleCnt="4"/>
      <dgm:spPr/>
      <dgm:t>
        <a:bodyPr/>
        <a:lstStyle/>
        <a:p>
          <a:endParaRPr lang="en-US"/>
        </a:p>
      </dgm:t>
    </dgm:pt>
    <dgm:pt modelId="{183375D4-0CDD-4A80-BA17-78685A94EA6B}" type="pres">
      <dgm:prSet presAssocID="{C560BB54-144B-4954-B923-A6D70FA9F5D0}" presName="connectorText" presStyleLbl="sibTrans1D1" presStyleIdx="0" presStyleCnt="4"/>
      <dgm:spPr/>
      <dgm:t>
        <a:bodyPr/>
        <a:lstStyle/>
        <a:p>
          <a:endParaRPr lang="en-US"/>
        </a:p>
      </dgm:t>
    </dgm:pt>
    <dgm:pt modelId="{92209B58-40E7-406E-8ADA-C4ADBEEA15D5}" type="pres">
      <dgm:prSet presAssocID="{4099ED46-7E84-4958-B1A4-61A81FBEFC6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A10D96-FA6D-46DF-B0B2-607A686CD0A2}" type="pres">
      <dgm:prSet presAssocID="{18160CFD-1984-4187-9432-28751EF9A8D9}" presName="sibTrans" presStyleLbl="sibTrans1D1" presStyleIdx="1" presStyleCnt="4"/>
      <dgm:spPr/>
      <dgm:t>
        <a:bodyPr/>
        <a:lstStyle/>
        <a:p>
          <a:endParaRPr lang="en-US"/>
        </a:p>
      </dgm:t>
    </dgm:pt>
    <dgm:pt modelId="{8037B760-53A2-4DA7-A688-A97634189897}" type="pres">
      <dgm:prSet presAssocID="{18160CFD-1984-4187-9432-28751EF9A8D9}" presName="connectorText" presStyleLbl="sibTrans1D1" presStyleIdx="1" presStyleCnt="4"/>
      <dgm:spPr/>
      <dgm:t>
        <a:bodyPr/>
        <a:lstStyle/>
        <a:p>
          <a:endParaRPr lang="en-US"/>
        </a:p>
      </dgm:t>
    </dgm:pt>
    <dgm:pt modelId="{F0732714-A688-4462-B393-F21F676F47BE}" type="pres">
      <dgm:prSet presAssocID="{403C21F5-8DAA-4E7A-90D4-000FDAED8F1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825F53-A4D6-42F3-AAFC-2B828F31BA6E}" type="pres">
      <dgm:prSet presAssocID="{9F37D2CC-1BC1-429D-BE9B-1FF7262A77F5}" presName="sibTrans" presStyleLbl="sibTrans1D1" presStyleIdx="2" presStyleCnt="4"/>
      <dgm:spPr/>
      <dgm:t>
        <a:bodyPr/>
        <a:lstStyle/>
        <a:p>
          <a:endParaRPr lang="en-US"/>
        </a:p>
      </dgm:t>
    </dgm:pt>
    <dgm:pt modelId="{39AE39D9-E4B0-4B15-9D56-8D9D24EE267D}" type="pres">
      <dgm:prSet presAssocID="{9F37D2CC-1BC1-429D-BE9B-1FF7262A77F5}" presName="connectorText" presStyleLbl="sibTrans1D1" presStyleIdx="2" presStyleCnt="4"/>
      <dgm:spPr/>
      <dgm:t>
        <a:bodyPr/>
        <a:lstStyle/>
        <a:p>
          <a:endParaRPr lang="en-US"/>
        </a:p>
      </dgm:t>
    </dgm:pt>
    <dgm:pt modelId="{8DDC6342-A2AD-47E7-9C5F-DEB14C829499}" type="pres">
      <dgm:prSet presAssocID="{8424A12E-82C6-4443-8187-298A609343B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73E80-5819-43EC-8294-21D4E34CBD97}" type="pres">
      <dgm:prSet presAssocID="{EF200A91-17AC-4631-99A6-B6105FA15539}" presName="sibTrans" presStyleLbl="sibTrans1D1" presStyleIdx="3" presStyleCnt="4"/>
      <dgm:spPr/>
      <dgm:t>
        <a:bodyPr/>
        <a:lstStyle/>
        <a:p>
          <a:endParaRPr lang="en-US"/>
        </a:p>
      </dgm:t>
    </dgm:pt>
    <dgm:pt modelId="{F773B8B8-E52B-4C55-A815-643584161AFF}" type="pres">
      <dgm:prSet presAssocID="{EF200A91-17AC-4631-99A6-B6105FA15539}" presName="connectorText" presStyleLbl="sibTrans1D1" presStyleIdx="3" presStyleCnt="4"/>
      <dgm:spPr/>
      <dgm:t>
        <a:bodyPr/>
        <a:lstStyle/>
        <a:p>
          <a:endParaRPr lang="en-US"/>
        </a:p>
      </dgm:t>
    </dgm:pt>
    <dgm:pt modelId="{D3BC76C5-A6FB-499B-B22C-D76075FB4D14}" type="pres">
      <dgm:prSet presAssocID="{2CB93595-8166-4D53-9040-D0B805CD2B2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79E250-26BE-4601-941A-268BAAFF5D91}" srcId="{9237320C-00EF-4473-9BE3-5D9FD3D0488E}" destId="{403C21F5-8DAA-4E7A-90D4-000FDAED8F19}" srcOrd="2" destOrd="0" parTransId="{9AF73D8E-2BF9-4C17-BC8D-DC3A05874D51}" sibTransId="{9F37D2CC-1BC1-429D-BE9B-1FF7262A77F5}"/>
    <dgm:cxn modelId="{80CF0147-551C-4494-8A95-AA194479DBBB}" type="presOf" srcId="{9F37D2CC-1BC1-429D-BE9B-1FF7262A77F5}" destId="{39AE39D9-E4B0-4B15-9D56-8D9D24EE267D}" srcOrd="1" destOrd="0" presId="urn:microsoft.com/office/officeart/2005/8/layout/bProcess3"/>
    <dgm:cxn modelId="{18310081-281E-4A6E-A6F7-78289F9556C4}" type="presOf" srcId="{8424A12E-82C6-4443-8187-298A609343B1}" destId="{8DDC6342-A2AD-47E7-9C5F-DEB14C829499}" srcOrd="0" destOrd="0" presId="urn:microsoft.com/office/officeart/2005/8/layout/bProcess3"/>
    <dgm:cxn modelId="{81453F47-E9AF-490C-AAAB-C953B05C402F}" type="presOf" srcId="{C560BB54-144B-4954-B923-A6D70FA9F5D0}" destId="{183375D4-0CDD-4A80-BA17-78685A94EA6B}" srcOrd="1" destOrd="0" presId="urn:microsoft.com/office/officeart/2005/8/layout/bProcess3"/>
    <dgm:cxn modelId="{9866FD49-CE32-4D0E-BDA0-E32CDF5D7071}" type="presOf" srcId="{9F37D2CC-1BC1-429D-BE9B-1FF7262A77F5}" destId="{96825F53-A4D6-42F3-AAFC-2B828F31BA6E}" srcOrd="0" destOrd="0" presId="urn:microsoft.com/office/officeart/2005/8/layout/bProcess3"/>
    <dgm:cxn modelId="{286D9FD4-6BF1-42CF-B900-26E4C0AA83BE}" type="presOf" srcId="{4099ED46-7E84-4958-B1A4-61A81FBEFC60}" destId="{92209B58-40E7-406E-8ADA-C4ADBEEA15D5}" srcOrd="0" destOrd="0" presId="urn:microsoft.com/office/officeart/2005/8/layout/bProcess3"/>
    <dgm:cxn modelId="{3AD34D57-4220-4167-BA2B-115DC3D26686}" type="presOf" srcId="{EF200A91-17AC-4631-99A6-B6105FA15539}" destId="{F773B8B8-E52B-4C55-A815-643584161AFF}" srcOrd="1" destOrd="0" presId="urn:microsoft.com/office/officeart/2005/8/layout/bProcess3"/>
    <dgm:cxn modelId="{66991E12-46F3-4285-9978-EB06EF35DF45}" type="presOf" srcId="{403C21F5-8DAA-4E7A-90D4-000FDAED8F19}" destId="{F0732714-A688-4462-B393-F21F676F47BE}" srcOrd="0" destOrd="0" presId="urn:microsoft.com/office/officeart/2005/8/layout/bProcess3"/>
    <dgm:cxn modelId="{D2A94BE2-FF04-4A2A-BD71-51F398897C1F}" type="presOf" srcId="{EF200A91-17AC-4631-99A6-B6105FA15539}" destId="{C7C73E80-5819-43EC-8294-21D4E34CBD97}" srcOrd="0" destOrd="0" presId="urn:microsoft.com/office/officeart/2005/8/layout/bProcess3"/>
    <dgm:cxn modelId="{9FA08209-A44B-4549-8E11-C857B78798AF}" srcId="{9237320C-00EF-4473-9BE3-5D9FD3D0488E}" destId="{4099ED46-7E84-4958-B1A4-61A81FBEFC60}" srcOrd="1" destOrd="0" parTransId="{3824759D-6960-4033-AED8-ADAC35D62F96}" sibTransId="{18160CFD-1984-4187-9432-28751EF9A8D9}"/>
    <dgm:cxn modelId="{40191D12-FD90-4825-9769-D14A5E1F6115}" srcId="{9237320C-00EF-4473-9BE3-5D9FD3D0488E}" destId="{D37A8167-E5EB-452B-BECF-9DDEC87C5152}" srcOrd="0" destOrd="0" parTransId="{F0DDADDF-AA98-43FD-9971-485BB2607C78}" sibTransId="{C560BB54-144B-4954-B923-A6D70FA9F5D0}"/>
    <dgm:cxn modelId="{9E89713F-9B59-4172-A6B1-814F05E70229}" type="presOf" srcId="{2CB93595-8166-4D53-9040-D0B805CD2B2F}" destId="{D3BC76C5-A6FB-499B-B22C-D76075FB4D14}" srcOrd="0" destOrd="0" presId="urn:microsoft.com/office/officeart/2005/8/layout/bProcess3"/>
    <dgm:cxn modelId="{E6371C6F-600D-4BED-88E0-DDD5D9DC73A8}" srcId="{9237320C-00EF-4473-9BE3-5D9FD3D0488E}" destId="{8424A12E-82C6-4443-8187-298A609343B1}" srcOrd="3" destOrd="0" parTransId="{09969F3F-7469-4545-9E3E-65C18907D4EB}" sibTransId="{EF200A91-17AC-4631-99A6-B6105FA15539}"/>
    <dgm:cxn modelId="{7147850B-4859-460B-B527-45077C0DD132}" type="presOf" srcId="{18160CFD-1984-4187-9432-28751EF9A8D9}" destId="{66A10D96-FA6D-46DF-B0B2-607A686CD0A2}" srcOrd="0" destOrd="0" presId="urn:microsoft.com/office/officeart/2005/8/layout/bProcess3"/>
    <dgm:cxn modelId="{785F6FC3-E7FA-4498-9CAB-E1A4DA65EB42}" srcId="{9237320C-00EF-4473-9BE3-5D9FD3D0488E}" destId="{2CB93595-8166-4D53-9040-D0B805CD2B2F}" srcOrd="4" destOrd="0" parTransId="{2EEE0999-CDBF-4F0E-A9AD-1425912582DD}" sibTransId="{B68E1A54-8793-49B7-874B-385687084F95}"/>
    <dgm:cxn modelId="{1165DE2E-D539-4982-A6B1-DEEC20D3F878}" type="presOf" srcId="{C560BB54-144B-4954-B923-A6D70FA9F5D0}" destId="{77762A1C-D634-4BA7-B938-DA5A96DB6943}" srcOrd="0" destOrd="0" presId="urn:microsoft.com/office/officeart/2005/8/layout/bProcess3"/>
    <dgm:cxn modelId="{E324E0E3-90D7-4988-B262-8F3FA5F0DC55}" type="presOf" srcId="{D37A8167-E5EB-452B-BECF-9DDEC87C5152}" destId="{10F1D2A6-E2AA-4256-A5E0-8C7C4527E22E}" srcOrd="0" destOrd="0" presId="urn:microsoft.com/office/officeart/2005/8/layout/bProcess3"/>
    <dgm:cxn modelId="{B7767698-BB6C-4B68-A628-ACAF615F1074}" type="presOf" srcId="{18160CFD-1984-4187-9432-28751EF9A8D9}" destId="{8037B760-53A2-4DA7-A688-A97634189897}" srcOrd="1" destOrd="0" presId="urn:microsoft.com/office/officeart/2005/8/layout/bProcess3"/>
    <dgm:cxn modelId="{E1844BAE-CFB3-4742-BE91-E3821F599918}" type="presOf" srcId="{9237320C-00EF-4473-9BE3-5D9FD3D0488E}" destId="{A7AAD7A4-F0C5-472E-A020-A48E4D8206A1}" srcOrd="0" destOrd="0" presId="urn:microsoft.com/office/officeart/2005/8/layout/bProcess3"/>
    <dgm:cxn modelId="{00BCB26D-2E21-4181-9DB8-7A704B4A4AE3}" type="presParOf" srcId="{A7AAD7A4-F0C5-472E-A020-A48E4D8206A1}" destId="{10F1D2A6-E2AA-4256-A5E0-8C7C4527E22E}" srcOrd="0" destOrd="0" presId="urn:microsoft.com/office/officeart/2005/8/layout/bProcess3"/>
    <dgm:cxn modelId="{FF092A55-0654-410B-B9E7-223482AAEA01}" type="presParOf" srcId="{A7AAD7A4-F0C5-472E-A020-A48E4D8206A1}" destId="{77762A1C-D634-4BA7-B938-DA5A96DB6943}" srcOrd="1" destOrd="0" presId="urn:microsoft.com/office/officeart/2005/8/layout/bProcess3"/>
    <dgm:cxn modelId="{5241CF75-479C-452C-93B4-C04A9A090A41}" type="presParOf" srcId="{77762A1C-D634-4BA7-B938-DA5A96DB6943}" destId="{183375D4-0CDD-4A80-BA17-78685A94EA6B}" srcOrd="0" destOrd="0" presId="urn:microsoft.com/office/officeart/2005/8/layout/bProcess3"/>
    <dgm:cxn modelId="{175B333E-CBBB-4F00-835C-85AEBCDA1C39}" type="presParOf" srcId="{A7AAD7A4-F0C5-472E-A020-A48E4D8206A1}" destId="{92209B58-40E7-406E-8ADA-C4ADBEEA15D5}" srcOrd="2" destOrd="0" presId="urn:microsoft.com/office/officeart/2005/8/layout/bProcess3"/>
    <dgm:cxn modelId="{89D6DBBF-3327-4C3E-B2B2-971C562AA5F6}" type="presParOf" srcId="{A7AAD7A4-F0C5-472E-A020-A48E4D8206A1}" destId="{66A10D96-FA6D-46DF-B0B2-607A686CD0A2}" srcOrd="3" destOrd="0" presId="urn:microsoft.com/office/officeart/2005/8/layout/bProcess3"/>
    <dgm:cxn modelId="{8CD2B7C4-A4B6-4111-A2F8-4013D2368F44}" type="presParOf" srcId="{66A10D96-FA6D-46DF-B0B2-607A686CD0A2}" destId="{8037B760-53A2-4DA7-A688-A97634189897}" srcOrd="0" destOrd="0" presId="urn:microsoft.com/office/officeart/2005/8/layout/bProcess3"/>
    <dgm:cxn modelId="{807DFF87-B75D-4833-AD83-0576FE00C5AF}" type="presParOf" srcId="{A7AAD7A4-F0C5-472E-A020-A48E4D8206A1}" destId="{F0732714-A688-4462-B393-F21F676F47BE}" srcOrd="4" destOrd="0" presId="urn:microsoft.com/office/officeart/2005/8/layout/bProcess3"/>
    <dgm:cxn modelId="{8B34C70A-1921-4DE7-B7F5-7BC27E62A996}" type="presParOf" srcId="{A7AAD7A4-F0C5-472E-A020-A48E4D8206A1}" destId="{96825F53-A4D6-42F3-AAFC-2B828F31BA6E}" srcOrd="5" destOrd="0" presId="urn:microsoft.com/office/officeart/2005/8/layout/bProcess3"/>
    <dgm:cxn modelId="{B1D25AAC-A885-47DD-A664-AAE29962792C}" type="presParOf" srcId="{96825F53-A4D6-42F3-AAFC-2B828F31BA6E}" destId="{39AE39D9-E4B0-4B15-9D56-8D9D24EE267D}" srcOrd="0" destOrd="0" presId="urn:microsoft.com/office/officeart/2005/8/layout/bProcess3"/>
    <dgm:cxn modelId="{264DB392-5A73-4A4B-B016-DDA11807020F}" type="presParOf" srcId="{A7AAD7A4-F0C5-472E-A020-A48E4D8206A1}" destId="{8DDC6342-A2AD-47E7-9C5F-DEB14C829499}" srcOrd="6" destOrd="0" presId="urn:microsoft.com/office/officeart/2005/8/layout/bProcess3"/>
    <dgm:cxn modelId="{F57B88DD-7AF7-4257-9398-FCC74A7C291D}" type="presParOf" srcId="{A7AAD7A4-F0C5-472E-A020-A48E4D8206A1}" destId="{C7C73E80-5819-43EC-8294-21D4E34CBD97}" srcOrd="7" destOrd="0" presId="urn:microsoft.com/office/officeart/2005/8/layout/bProcess3"/>
    <dgm:cxn modelId="{E909671A-23DF-4EB5-AE39-8BF1D0B5E38F}" type="presParOf" srcId="{C7C73E80-5819-43EC-8294-21D4E34CBD97}" destId="{F773B8B8-E52B-4C55-A815-643584161AFF}" srcOrd="0" destOrd="0" presId="urn:microsoft.com/office/officeart/2005/8/layout/bProcess3"/>
    <dgm:cxn modelId="{B9C424C7-74AB-4DDF-B82E-F4C14A1023F6}" type="presParOf" srcId="{A7AAD7A4-F0C5-472E-A020-A48E4D8206A1}" destId="{D3BC76C5-A6FB-499B-B22C-D76075FB4D14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62A1C-D634-4BA7-B938-DA5A96DB6943}">
      <dsp:nvSpPr>
        <dsp:cNvPr id="0" name=""/>
        <dsp:cNvSpPr/>
      </dsp:nvSpPr>
      <dsp:spPr>
        <a:xfrm>
          <a:off x="2528079" y="1002485"/>
          <a:ext cx="5497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9730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88436" y="1045303"/>
        <a:ext cx="29016" cy="5803"/>
      </dsp:txXfrm>
    </dsp:sp>
    <dsp:sp modelId="{10F1D2A6-E2AA-4256-A5E0-8C7C4527E22E}">
      <dsp:nvSpPr>
        <dsp:cNvPr id="0" name=""/>
        <dsp:cNvSpPr/>
      </dsp:nvSpPr>
      <dsp:spPr>
        <a:xfrm>
          <a:off x="6702" y="291252"/>
          <a:ext cx="2523176" cy="15139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Read Images</a:t>
          </a:r>
          <a:endParaRPr lang="en-US" sz="2800" kern="1200" dirty="0"/>
        </a:p>
      </dsp:txBody>
      <dsp:txXfrm>
        <a:off x="6702" y="291252"/>
        <a:ext cx="2523176" cy="1513906"/>
      </dsp:txXfrm>
    </dsp:sp>
    <dsp:sp modelId="{66A10D96-FA6D-46DF-B0B2-607A686CD0A2}">
      <dsp:nvSpPr>
        <dsp:cNvPr id="0" name=""/>
        <dsp:cNvSpPr/>
      </dsp:nvSpPr>
      <dsp:spPr>
        <a:xfrm>
          <a:off x="5631586" y="1002485"/>
          <a:ext cx="5497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9730" y="45720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91943" y="1045303"/>
        <a:ext cx="29016" cy="5803"/>
      </dsp:txXfrm>
    </dsp:sp>
    <dsp:sp modelId="{92209B58-40E7-406E-8ADA-C4ADBEEA15D5}">
      <dsp:nvSpPr>
        <dsp:cNvPr id="0" name=""/>
        <dsp:cNvSpPr/>
      </dsp:nvSpPr>
      <dsp:spPr>
        <a:xfrm>
          <a:off x="3110210" y="291252"/>
          <a:ext cx="2523176" cy="15139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Detect Features Points</a:t>
          </a:r>
          <a:endParaRPr lang="en-US" sz="2800" kern="1200" dirty="0"/>
        </a:p>
      </dsp:txBody>
      <dsp:txXfrm>
        <a:off x="3110210" y="291252"/>
        <a:ext cx="2523176" cy="1513906"/>
      </dsp:txXfrm>
    </dsp:sp>
    <dsp:sp modelId="{96825F53-A4D6-42F3-AAFC-2B828F31BA6E}">
      <dsp:nvSpPr>
        <dsp:cNvPr id="0" name=""/>
        <dsp:cNvSpPr/>
      </dsp:nvSpPr>
      <dsp:spPr>
        <a:xfrm>
          <a:off x="1268291" y="1803358"/>
          <a:ext cx="6207014" cy="549730"/>
        </a:xfrm>
        <a:custGeom>
          <a:avLst/>
          <a:gdLst/>
          <a:ahLst/>
          <a:cxnLst/>
          <a:rect l="0" t="0" r="0" b="0"/>
          <a:pathLst>
            <a:path>
              <a:moveTo>
                <a:pt x="6207014" y="0"/>
              </a:moveTo>
              <a:lnTo>
                <a:pt x="6207014" y="291965"/>
              </a:lnTo>
              <a:lnTo>
                <a:pt x="0" y="291965"/>
              </a:lnTo>
              <a:lnTo>
                <a:pt x="0" y="549730"/>
              </a:lnTo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15946" y="2075321"/>
        <a:ext cx="311704" cy="5803"/>
      </dsp:txXfrm>
    </dsp:sp>
    <dsp:sp modelId="{F0732714-A688-4462-B393-F21F676F47BE}">
      <dsp:nvSpPr>
        <dsp:cNvPr id="0" name=""/>
        <dsp:cNvSpPr/>
      </dsp:nvSpPr>
      <dsp:spPr>
        <a:xfrm>
          <a:off x="6213717" y="291252"/>
          <a:ext cx="2523176" cy="15139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Extract Feature Descriptors</a:t>
          </a:r>
          <a:endParaRPr lang="en-US" sz="2800" kern="1200" dirty="0"/>
        </a:p>
      </dsp:txBody>
      <dsp:txXfrm>
        <a:off x="6213717" y="291252"/>
        <a:ext cx="2523176" cy="1513906"/>
      </dsp:txXfrm>
    </dsp:sp>
    <dsp:sp modelId="{C7C73E80-5819-43EC-8294-21D4E34CBD97}">
      <dsp:nvSpPr>
        <dsp:cNvPr id="0" name=""/>
        <dsp:cNvSpPr/>
      </dsp:nvSpPr>
      <dsp:spPr>
        <a:xfrm>
          <a:off x="2528079" y="3096721"/>
          <a:ext cx="5497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9730" y="45720"/>
              </a:lnTo>
            </a:path>
          </a:pathLst>
        </a:custGeom>
        <a:noFill/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88436" y="3139540"/>
        <a:ext cx="29016" cy="5803"/>
      </dsp:txXfrm>
    </dsp:sp>
    <dsp:sp modelId="{8DDC6342-A2AD-47E7-9C5F-DEB14C829499}">
      <dsp:nvSpPr>
        <dsp:cNvPr id="0" name=""/>
        <dsp:cNvSpPr/>
      </dsp:nvSpPr>
      <dsp:spPr>
        <a:xfrm>
          <a:off x="6702" y="2385488"/>
          <a:ext cx="2523176" cy="15139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Find Putative Point Matches</a:t>
          </a:r>
          <a:endParaRPr lang="en-US" sz="2800" kern="1200" dirty="0"/>
        </a:p>
      </dsp:txBody>
      <dsp:txXfrm>
        <a:off x="6702" y="2385488"/>
        <a:ext cx="2523176" cy="1513906"/>
      </dsp:txXfrm>
    </dsp:sp>
    <dsp:sp modelId="{D3BC76C5-A6FB-499B-B22C-D76075FB4D14}">
      <dsp:nvSpPr>
        <dsp:cNvPr id="0" name=""/>
        <dsp:cNvSpPr/>
      </dsp:nvSpPr>
      <dsp:spPr>
        <a:xfrm>
          <a:off x="3110210" y="2385488"/>
          <a:ext cx="2523176" cy="15139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Locate Object in the Scene</a:t>
          </a:r>
          <a:endParaRPr lang="en-US" sz="2800" kern="1200" dirty="0"/>
        </a:p>
      </dsp:txBody>
      <dsp:txXfrm>
        <a:off x="3110210" y="2385488"/>
        <a:ext cx="2523176" cy="1513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sion.caltech.edu/html-files/archiv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2444" y="1625598"/>
            <a:ext cx="8184445" cy="935103"/>
          </a:xfrm>
        </p:spPr>
        <p:txBody>
          <a:bodyPr/>
          <a:lstStyle/>
          <a:p>
            <a:r>
              <a:rPr lang="en-IN" sz="6000" b="1" dirty="0" smtClean="0"/>
              <a:t>OBJECT RECOGNITION</a:t>
            </a:r>
            <a:endParaRPr lang="en-IN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07289" y="4389500"/>
            <a:ext cx="3251200" cy="1661345"/>
          </a:xfrm>
        </p:spPr>
        <p:txBody>
          <a:bodyPr>
            <a:noAutofit/>
          </a:bodyPr>
          <a:lstStyle/>
          <a:p>
            <a:pPr algn="l"/>
            <a:r>
              <a:rPr lang="en-IN" sz="2400" b="1" dirty="0" smtClean="0"/>
              <a:t>TEAM-</a:t>
            </a:r>
          </a:p>
          <a:p>
            <a:pPr algn="l"/>
            <a:r>
              <a:rPr lang="en-IN" sz="2400" b="1" dirty="0" smtClean="0"/>
              <a:t>GUNJAN ASRANI</a:t>
            </a:r>
          </a:p>
          <a:p>
            <a:pPr algn="l"/>
            <a:r>
              <a:rPr lang="en-IN" sz="2400" b="1" dirty="0" smtClean="0"/>
              <a:t>MANISH CHAUDHARI</a:t>
            </a:r>
            <a:endParaRPr lang="en-IN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28" y="3109943"/>
            <a:ext cx="4865186" cy="336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8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18" y="112890"/>
            <a:ext cx="8596668" cy="790222"/>
          </a:xfrm>
        </p:spPr>
        <p:txBody>
          <a:bodyPr/>
          <a:lstStyle/>
          <a:p>
            <a:r>
              <a:rPr lang="en-IN" b="1" dirty="0" smtClean="0"/>
              <a:t>COMMON PROBLEMS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094" y="650345"/>
            <a:ext cx="7429087" cy="25895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24552" y="3186088"/>
            <a:ext cx="3315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Large variation in illumination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17" y="3501597"/>
            <a:ext cx="4101625" cy="30865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164" y="3501598"/>
            <a:ext cx="4867609" cy="308650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873420" y="6488668"/>
            <a:ext cx="1866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Heavy Occlusion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03533" y="6488668"/>
            <a:ext cx="2310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 Intra-class variation</a:t>
            </a:r>
          </a:p>
        </p:txBody>
      </p:sp>
    </p:spTree>
    <p:extLst>
      <p:ext uri="{BB962C8B-B14F-4D97-AF65-F5344CB8AC3E}">
        <p14:creationId xmlns:p14="http://schemas.microsoft.com/office/powerpoint/2010/main" val="356849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8622"/>
          </a:xfrm>
        </p:spPr>
        <p:txBody>
          <a:bodyPr/>
          <a:lstStyle/>
          <a:p>
            <a:r>
              <a:rPr lang="en-IN" b="1" dirty="0" smtClean="0"/>
              <a:t>EXPERIMENTAL RESULTS</a:t>
            </a:r>
            <a:endParaRPr lang="en-IN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813924"/>
              </p:ext>
            </p:extLst>
          </p:nvPr>
        </p:nvGraphicFramePr>
        <p:xfrm>
          <a:off x="756885" y="4249032"/>
          <a:ext cx="8596312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627750492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57196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                      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                       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71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Objects</a:t>
                      </a:r>
                      <a:r>
                        <a:rPr lang="en-IN" baseline="0" dirty="0" smtClean="0"/>
                        <a:t> in a cluttered scene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        100%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969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Single</a:t>
                      </a:r>
                      <a:r>
                        <a:rPr lang="en-IN" baseline="0" dirty="0" smtClean="0"/>
                        <a:t> object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          64%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83426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6885" y="1512711"/>
            <a:ext cx="87257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 smtClean="0"/>
              <a:t>-We conducted our experiment on 101 data set of object categories. </a:t>
            </a:r>
          </a:p>
          <a:p>
            <a:pPr algn="just"/>
            <a:r>
              <a:rPr lang="en-IN" sz="2000" dirty="0"/>
              <a:t>-</a:t>
            </a:r>
            <a:r>
              <a:rPr lang="en-IN" sz="2000" dirty="0" smtClean="0"/>
              <a:t>Each experiment was carried out under identical conditions.</a:t>
            </a:r>
          </a:p>
          <a:p>
            <a:pPr algn="just"/>
            <a:r>
              <a:rPr lang="en-IN" sz="2000" dirty="0" smtClean="0"/>
              <a:t>-For each category dataset, 50 images are drawn for the training and testing data set, followed by feature extraction and unique point feature matching.</a:t>
            </a:r>
          </a:p>
          <a:p>
            <a:pPr algn="just"/>
            <a:r>
              <a:rPr lang="en-IN" sz="2000" dirty="0" smtClean="0"/>
              <a:t>-If more feature point matches, more is the accuracy and similarly if less     feature point matches, less is the accuracy.</a:t>
            </a:r>
          </a:p>
        </p:txBody>
      </p:sp>
    </p:spTree>
    <p:extLst>
      <p:ext uri="{BB962C8B-B14F-4D97-AF65-F5344CB8AC3E}">
        <p14:creationId xmlns:p14="http://schemas.microsoft.com/office/powerpoint/2010/main" val="100119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489"/>
          </a:xfrm>
        </p:spPr>
        <p:txBody>
          <a:bodyPr/>
          <a:lstStyle/>
          <a:p>
            <a:r>
              <a:rPr lang="en-IN" b="1" dirty="0" smtClean="0"/>
              <a:t>DATA SETS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 err="1"/>
              <a:t>CalTech</a:t>
            </a:r>
            <a:r>
              <a:rPr lang="en-IN" sz="2000" b="1" dirty="0"/>
              <a:t> data sets:</a:t>
            </a:r>
          </a:p>
          <a:p>
            <a:pPr marL="0" indent="0">
              <a:buNone/>
            </a:pPr>
            <a:r>
              <a:rPr lang="en-IN" sz="2000" dirty="0">
                <a:hlinkClick r:id="rId2"/>
              </a:rPr>
              <a:t>http://www.vision.caltech.edu/html-files/archive.html</a:t>
            </a:r>
            <a:endParaRPr lang="en-IN" sz="2000" b="1" dirty="0"/>
          </a:p>
          <a:p>
            <a:r>
              <a:rPr lang="en-IN" sz="2000" b="1" dirty="0"/>
              <a:t>Well recognized Data set</a:t>
            </a:r>
          </a:p>
          <a:p>
            <a:r>
              <a:rPr lang="en-IN" sz="2000" b="1" dirty="0"/>
              <a:t>101 Different categories of Images</a:t>
            </a:r>
          </a:p>
          <a:p>
            <a:r>
              <a:rPr lang="en-IN" sz="2000" b="1" dirty="0"/>
              <a:t>From 40 to 800 images per category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5750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CONCLUSION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W</a:t>
            </a:r>
            <a:r>
              <a:rPr lang="en-IN" sz="2400" dirty="0" smtClean="0"/>
              <a:t>e </a:t>
            </a:r>
            <a:r>
              <a:rPr lang="en-IN" sz="2400" dirty="0"/>
              <a:t>analysed the complexity and easiness in object detection and recognition in a cluttered scene as well as of individual ones in different </a:t>
            </a:r>
            <a:r>
              <a:rPr lang="en-IN" sz="2400" dirty="0" smtClean="0"/>
              <a:t>categories.</a:t>
            </a:r>
          </a:p>
          <a:p>
            <a:r>
              <a:rPr lang="en-IN" sz="2400" dirty="0" smtClean="0"/>
              <a:t>Detection and recognition is based on the feature extraction and accuracy is based on the number of matches of feature points between testing and training images.</a:t>
            </a:r>
          </a:p>
          <a:p>
            <a:r>
              <a:rPr lang="en-IN" sz="2400" dirty="0" smtClean="0"/>
              <a:t>More the number of feature point matches, more is the accuracy.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0163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3467"/>
          </a:xfrm>
        </p:spPr>
        <p:txBody>
          <a:bodyPr/>
          <a:lstStyle/>
          <a:p>
            <a:r>
              <a:rPr lang="en-IN" b="1" dirty="0" smtClean="0"/>
              <a:t>REFERENCES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9033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/>
              <a:t>[1] D. </a:t>
            </a:r>
            <a:r>
              <a:rPr lang="en-US" sz="2400" dirty="0" err="1"/>
              <a:t>Jugessur</a:t>
            </a:r>
            <a:r>
              <a:rPr lang="en-US" sz="2400" dirty="0"/>
              <a:t> and G. </a:t>
            </a:r>
            <a:r>
              <a:rPr lang="en-US" sz="2400" dirty="0" err="1"/>
              <a:t>Dudek</a:t>
            </a:r>
            <a:r>
              <a:rPr lang="en-US" sz="2400" dirty="0"/>
              <a:t>. Local appearance for robust object recognition. In Computer Vision and Pattern Recognition. </a:t>
            </a:r>
          </a:p>
          <a:p>
            <a:r>
              <a:rPr lang="en-US" sz="2400" dirty="0" smtClean="0"/>
              <a:t>[2] </a:t>
            </a:r>
            <a:r>
              <a:rPr lang="en-US" sz="2400" dirty="0"/>
              <a:t>L. </a:t>
            </a:r>
            <a:r>
              <a:rPr lang="en-US" sz="2400" dirty="0" err="1"/>
              <a:t>Fei-Fei</a:t>
            </a:r>
            <a:r>
              <a:rPr lang="en-US" sz="2400" dirty="0"/>
              <a:t>, R. Fergus and P. </a:t>
            </a:r>
            <a:r>
              <a:rPr lang="en-US" sz="2400" dirty="0" err="1"/>
              <a:t>Perona</a:t>
            </a:r>
            <a:r>
              <a:rPr lang="en-US" sz="2400" dirty="0"/>
              <a:t>, “A Bayesian approach to unsupervised learning of object categories’, </a:t>
            </a:r>
            <a:r>
              <a:rPr lang="en-US" sz="2400" i="1" dirty="0"/>
              <a:t>Proc. ICCV</a:t>
            </a:r>
            <a:r>
              <a:rPr lang="en-US" sz="2400" dirty="0"/>
              <a:t>, 2003.</a:t>
            </a:r>
            <a:endParaRPr lang="en-IN" sz="2400" dirty="0"/>
          </a:p>
          <a:p>
            <a:r>
              <a:rPr lang="en-US" sz="2400" dirty="0" smtClean="0"/>
              <a:t>[3] </a:t>
            </a:r>
            <a:r>
              <a:rPr lang="en-US" sz="2400" dirty="0"/>
              <a:t>I. </a:t>
            </a:r>
            <a:r>
              <a:rPr lang="en-US" sz="2400" dirty="0" err="1"/>
              <a:t>Biederman</a:t>
            </a:r>
            <a:r>
              <a:rPr lang="en-US" sz="2400" dirty="0"/>
              <a:t>, “Recognition-by-Components: A Theory of Human Image </a:t>
            </a:r>
            <a:r>
              <a:rPr lang="en-IN" sz="2400" dirty="0"/>
              <a:t>Understanding.” </a:t>
            </a:r>
            <a:r>
              <a:rPr lang="en-IN" sz="2400" i="1" dirty="0"/>
              <a:t>Psychological Review</a:t>
            </a:r>
            <a:r>
              <a:rPr lang="en-IN" sz="2400" dirty="0"/>
              <a:t>, vol. 94, pp.115-147, 1987.</a:t>
            </a:r>
          </a:p>
          <a:p>
            <a:r>
              <a:rPr lang="en-US" sz="2400" dirty="0" smtClean="0"/>
              <a:t>[4] </a:t>
            </a:r>
            <a:r>
              <a:rPr lang="en-US" sz="2400" dirty="0"/>
              <a:t>Y. Amit and D. </a:t>
            </a:r>
            <a:r>
              <a:rPr lang="en-US" sz="2400" dirty="0" err="1"/>
              <a:t>Geman</a:t>
            </a:r>
            <a:r>
              <a:rPr lang="en-US" sz="2400" dirty="0"/>
              <a:t>, “A computational model for visual selection”, </a:t>
            </a:r>
            <a:r>
              <a:rPr lang="it-IT" sz="2400" i="1" dirty="0"/>
              <a:t>Neural Computation</a:t>
            </a:r>
            <a:r>
              <a:rPr lang="it-IT" sz="2400" dirty="0"/>
              <a:t>, vol. 11, no. 7, pp1691-1715, 1999.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2663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511"/>
          </a:xfrm>
        </p:spPr>
        <p:txBody>
          <a:bodyPr/>
          <a:lstStyle/>
          <a:p>
            <a:r>
              <a:rPr lang="en-IN" b="1" dirty="0" smtClean="0"/>
              <a:t>OUR MAJOR CONTRIBUTION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/>
              <a:t>Our main focus was to research on the object detection of different categories as well as recognize them.</a:t>
            </a:r>
          </a:p>
          <a:p>
            <a:pPr algn="just"/>
            <a:r>
              <a:rPr lang="en-IN" sz="2400" dirty="0" smtClean="0"/>
              <a:t>We considered three test cases:</a:t>
            </a:r>
          </a:p>
          <a:p>
            <a:pPr marL="0" indent="0" algn="just">
              <a:buNone/>
            </a:pPr>
            <a:r>
              <a:rPr lang="en-IN" sz="2400" dirty="0" smtClean="0"/>
              <a:t>	1. Detection of objects of red colour in a LIVE video 		   	    sequence.</a:t>
            </a:r>
          </a:p>
          <a:p>
            <a:pPr marL="0" indent="0" algn="just">
              <a:buNone/>
            </a:pPr>
            <a:r>
              <a:rPr lang="en-IN" sz="2400" dirty="0"/>
              <a:t>	</a:t>
            </a:r>
            <a:r>
              <a:rPr lang="en-IN" sz="2400" dirty="0" smtClean="0"/>
              <a:t>2. Object detection and recognition in a cluttered scene.</a:t>
            </a:r>
          </a:p>
          <a:p>
            <a:pPr marL="0" indent="0" algn="just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3. Detection and recognition of a single object in          	      	    different categories. </a:t>
            </a:r>
          </a:p>
        </p:txBody>
      </p:sp>
    </p:spTree>
    <p:extLst>
      <p:ext uri="{BB962C8B-B14F-4D97-AF65-F5344CB8AC3E}">
        <p14:creationId xmlns:p14="http://schemas.microsoft.com/office/powerpoint/2010/main" val="298547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78488" cy="643467"/>
          </a:xfrm>
        </p:spPr>
        <p:txBody>
          <a:bodyPr/>
          <a:lstStyle/>
          <a:p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488" y="1630011"/>
            <a:ext cx="8596668" cy="3880773"/>
          </a:xfrm>
        </p:spPr>
        <p:txBody>
          <a:bodyPr>
            <a:noAutofit/>
          </a:bodyPr>
          <a:lstStyle/>
          <a:p>
            <a:r>
              <a:rPr lang="en-IN" sz="2400" dirty="0"/>
              <a:t>It is task of finding and identifying objects in an image or a video sequence.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Like Human Understanding, it includes:</a:t>
            </a:r>
          </a:p>
          <a:p>
            <a:r>
              <a:rPr lang="en-IN" sz="2400" dirty="0"/>
              <a:t>Detection- of separate objects</a:t>
            </a:r>
          </a:p>
          <a:p>
            <a:r>
              <a:rPr lang="en-IN" sz="2400" dirty="0"/>
              <a:t>Description- of their geometry and positions in 3D</a:t>
            </a:r>
          </a:p>
          <a:p>
            <a:r>
              <a:rPr lang="en-IN" sz="2400" dirty="0"/>
              <a:t>Classification- as being one of a known class</a:t>
            </a:r>
          </a:p>
          <a:p>
            <a:r>
              <a:rPr lang="en-IN" sz="2400" dirty="0"/>
              <a:t>Identification- of the particular instance</a:t>
            </a:r>
          </a:p>
          <a:p>
            <a:r>
              <a:rPr lang="en-IN" sz="2400" dirty="0"/>
              <a:t>Understanding- of spatial relationships between objects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9821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489"/>
          </a:xfrm>
        </p:spPr>
        <p:txBody>
          <a:bodyPr/>
          <a:lstStyle/>
          <a:p>
            <a:r>
              <a:rPr lang="en-IN" b="1" dirty="0" smtClean="0"/>
              <a:t>OBJECT RECOGNITION CATEGORIES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Geometry-based approach</a:t>
            </a:r>
          </a:p>
          <a:p>
            <a:endParaRPr lang="en-IN" sz="2400" dirty="0"/>
          </a:p>
          <a:p>
            <a:r>
              <a:rPr lang="en-IN" sz="2400" dirty="0"/>
              <a:t>Appearance-based approach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Feature-based approach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9137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Geometry-based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087556" cy="3880773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Focused on Geometric description of 3D object </a:t>
            </a:r>
          </a:p>
          <a:p>
            <a:pPr marL="0" indent="0" algn="just">
              <a:buNone/>
            </a:pPr>
            <a:r>
              <a:rPr lang="en-IN" sz="2000" dirty="0"/>
              <a:t>	 - allows the shapes to be accurately predicted in a </a:t>
            </a:r>
            <a:r>
              <a:rPr lang="en-IN" sz="2000" dirty="0" smtClean="0"/>
              <a:t>2D </a:t>
            </a:r>
            <a:r>
              <a:rPr lang="en-IN" sz="2000" dirty="0"/>
              <a:t>image </a:t>
            </a:r>
            <a:r>
              <a:rPr lang="en-IN" sz="2000" dirty="0" smtClean="0"/>
              <a:t>projection 	   using </a:t>
            </a:r>
            <a:r>
              <a:rPr lang="en-IN" sz="2000" dirty="0"/>
              <a:t>edge or boundary information.</a:t>
            </a:r>
          </a:p>
          <a:p>
            <a:pPr algn="just"/>
            <a:r>
              <a:rPr lang="en-IN" sz="2000" dirty="0"/>
              <a:t>Used to extract geometric primitives that are invariant to viewpoint change</a:t>
            </a:r>
            <a:r>
              <a:rPr lang="en-IN" sz="2000" dirty="0" smtClean="0"/>
              <a:t>.</a:t>
            </a:r>
            <a:endParaRPr lang="en-IN" sz="2000" dirty="0"/>
          </a:p>
          <a:p>
            <a:pPr algn="just"/>
            <a:endParaRPr lang="en-IN" sz="2000" dirty="0"/>
          </a:p>
          <a:p>
            <a:pPr algn="just"/>
            <a:endParaRPr lang="en-IN" sz="2000" dirty="0"/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473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Appearance-based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166577" cy="3880773"/>
          </a:xfrm>
        </p:spPr>
        <p:txBody>
          <a:bodyPr>
            <a:normAutofit/>
          </a:bodyPr>
          <a:lstStyle/>
          <a:p>
            <a:r>
              <a:rPr lang="en-IN" sz="2000" dirty="0"/>
              <a:t>To compute eigenvectors from a set of vectors</a:t>
            </a:r>
          </a:p>
          <a:p>
            <a:pPr marL="0" indent="0">
              <a:buNone/>
            </a:pPr>
            <a:r>
              <a:rPr lang="en-IN" sz="2000" dirty="0"/>
              <a:t>	- Each vector represents one face image as a scan </a:t>
            </a:r>
            <a:r>
              <a:rPr lang="en-IN" sz="2000" dirty="0" smtClean="0"/>
              <a:t>vector of </a:t>
            </a:r>
            <a:r>
              <a:rPr lang="en-IN" sz="2000" dirty="0"/>
              <a:t>various pixels.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- Each </a:t>
            </a:r>
            <a:r>
              <a:rPr lang="en-IN" sz="2000" dirty="0"/>
              <a:t>eigenvectors captures certain variance among all </a:t>
            </a:r>
            <a:r>
              <a:rPr lang="en-IN" sz="2000" dirty="0" smtClean="0"/>
              <a:t>vectors</a:t>
            </a:r>
            <a:r>
              <a:rPr lang="en-IN" sz="2000" dirty="0"/>
              <a:t>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1950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Feature-based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Focused on finding interest points, occurring at intensity discontinuity that are invariant to change.</a:t>
            </a:r>
          </a:p>
          <a:p>
            <a:pPr algn="just"/>
            <a:r>
              <a:rPr lang="en-IN" sz="2000" dirty="0"/>
              <a:t>SIFT (Scale-invariant feature transform) approach extracts features insensitive to certain scale and illumination change.</a:t>
            </a:r>
          </a:p>
          <a:p>
            <a:pPr algn="just"/>
            <a:r>
              <a:rPr lang="en-IN" sz="2000" dirty="0"/>
              <a:t>SIFT based methods are expected to perform matching algorithms and indexing for effective object recognition.</a:t>
            </a: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3366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7644"/>
          </a:xfrm>
        </p:spPr>
        <p:txBody>
          <a:bodyPr>
            <a:normAutofit/>
          </a:bodyPr>
          <a:lstStyle/>
          <a:p>
            <a:r>
              <a:rPr lang="en-IN" b="1" dirty="0" smtClean="0"/>
              <a:t>FEATURE </a:t>
            </a:r>
            <a:r>
              <a:rPr lang="en-IN" b="1" dirty="0" smtClean="0"/>
              <a:t>MATCHING CONCEPT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373510" cy="3880773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Effective object detection must be able to handle cluttered </a:t>
            </a:r>
            <a:r>
              <a:rPr lang="en-US" sz="2000" dirty="0" smtClean="0"/>
              <a:t>scenes, </a:t>
            </a:r>
            <a:r>
              <a:rPr lang="en-US" sz="2000" dirty="0"/>
              <a:t>changes to the object size, location, </a:t>
            </a:r>
            <a:r>
              <a:rPr lang="en-US" sz="2000" dirty="0" smtClean="0"/>
              <a:t>orientation and </a:t>
            </a:r>
            <a:r>
              <a:rPr lang="en-US" sz="2000" dirty="0"/>
              <a:t>other challenges.</a:t>
            </a:r>
          </a:p>
          <a:p>
            <a:pPr algn="just"/>
            <a:r>
              <a:rPr lang="en-US" sz="2000" dirty="0"/>
              <a:t>Computer Vision System Toolbox offers a variety of techniques for handling challenges in object detection.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12" y="1566644"/>
            <a:ext cx="5373511" cy="481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8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5067"/>
          </a:xfrm>
        </p:spPr>
        <p:txBody>
          <a:bodyPr/>
          <a:lstStyle/>
          <a:p>
            <a:r>
              <a:rPr lang="en-IN" b="1" dirty="0" smtClean="0"/>
              <a:t>FLOW 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452978"/>
              </p:ext>
            </p:extLst>
          </p:nvPr>
        </p:nvGraphicFramePr>
        <p:xfrm>
          <a:off x="530578" y="1851378"/>
          <a:ext cx="8743597" cy="4190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56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550</TotalTime>
  <Words>546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OBJECT RECOGNITION</vt:lpstr>
      <vt:lpstr>OUR MAJOR CONTRIBUTION</vt:lpstr>
      <vt:lpstr>INTRODUCTION</vt:lpstr>
      <vt:lpstr>OBJECT RECOGNITION CATEGORIES</vt:lpstr>
      <vt:lpstr>Geometry-based approach</vt:lpstr>
      <vt:lpstr>Appearance-based approach</vt:lpstr>
      <vt:lpstr>Feature-based approach</vt:lpstr>
      <vt:lpstr>FEATURE MATCHING CONCEPT</vt:lpstr>
      <vt:lpstr>FLOW </vt:lpstr>
      <vt:lpstr>COMMON PROBLEMS</vt:lpstr>
      <vt:lpstr>EXPERIMENTAL RESULTS</vt:lpstr>
      <vt:lpstr>DATA SETS</vt:lpstr>
      <vt:lpstr>CONCLUSION</vt:lpstr>
      <vt:lpstr>REFERENCES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RECOGNITION</dc:title>
  <dc:creator>Manish Chaudhari</dc:creator>
  <cp:lastModifiedBy>Manish Chaudhari</cp:lastModifiedBy>
  <cp:revision>18</cp:revision>
  <dcterms:created xsi:type="dcterms:W3CDTF">2016-12-16T20:57:14Z</dcterms:created>
  <dcterms:modified xsi:type="dcterms:W3CDTF">2016-12-18T19:56:36Z</dcterms:modified>
</cp:coreProperties>
</file>