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media/image4.jpg" ContentType="image/png"/>
  <Override PartName="/ppt/media/image6.jpg" ContentType="image/png"/>
  <Override PartName="/ppt/media/image8.jpg" ContentType="image/jpg"/>
  <Override PartName="/ppt/media/image9.jpg" ContentType="image/jpg"/>
  <Override PartName="/ppt/media/image10.jpg" ContentType="image/jpg"/>
  <Override PartName="/ppt/media/image11.jpg" ContentType="image/jpg"/>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60" r:id="rId2"/>
    <p:sldId id="265" r:id="rId3"/>
    <p:sldId id="266" r:id="rId4"/>
    <p:sldId id="267" r:id="rId5"/>
    <p:sldId id="292" r:id="rId6"/>
    <p:sldId id="268" r:id="rId7"/>
    <p:sldId id="307" r:id="rId8"/>
    <p:sldId id="294" r:id="rId9"/>
    <p:sldId id="306" r:id="rId10"/>
    <p:sldId id="295" r:id="rId11"/>
    <p:sldId id="296" r:id="rId12"/>
    <p:sldId id="297" r:id="rId13"/>
    <p:sldId id="298" r:id="rId14"/>
    <p:sldId id="299" r:id="rId15"/>
    <p:sldId id="300" r:id="rId16"/>
    <p:sldId id="301" r:id="rId17"/>
    <p:sldId id="302" r:id="rId18"/>
    <p:sldId id="303" r:id="rId19"/>
    <p:sldId id="304" r:id="rId20"/>
    <p:sldId id="305" r:id="rId21"/>
    <p:sldId id="308" r:id="rId22"/>
    <p:sldId id="309" r:id="rId23"/>
    <p:sldId id="312" r:id="rId24"/>
    <p:sldId id="313" r:id="rId25"/>
    <p:sldId id="310" r:id="rId26"/>
    <p:sldId id="311" r:id="rId27"/>
    <p:sldId id="314" r:id="rId28"/>
    <p:sldId id="315" r:id="rId29"/>
    <p:sldId id="316" r:id="rId30"/>
    <p:sldId id="317" r:id="rId31"/>
    <p:sldId id="318" r:id="rId32"/>
    <p:sldId id="319" r:id="rId33"/>
    <p:sldId id="320" r:id="rId34"/>
    <p:sldId id="3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BC92-9284-4E3C-A4A8-5C8200F9A05D}"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BB15B-1C83-499C-96D2-2BAD90C58ECF}" type="slidenum">
              <a:rPr lang="en-IN" smtClean="0"/>
              <a:t>‹#›</a:t>
            </a:fld>
            <a:endParaRPr lang="en-IN"/>
          </a:p>
        </p:txBody>
      </p:sp>
    </p:spTree>
    <p:extLst>
      <p:ext uri="{BB962C8B-B14F-4D97-AF65-F5344CB8AC3E}">
        <p14:creationId xmlns:p14="http://schemas.microsoft.com/office/powerpoint/2010/main" val="281763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21250-A1F0-4E7C-9F1A-96E3E3FAD125}" type="slidenum">
              <a:rPr lang="en-US" smtClean="0"/>
              <a:t>5</a:t>
            </a:fld>
            <a:endParaRPr lang="en-US" dirty="0"/>
          </a:p>
        </p:txBody>
      </p:sp>
    </p:spTree>
    <p:extLst>
      <p:ext uri="{BB962C8B-B14F-4D97-AF65-F5344CB8AC3E}">
        <p14:creationId xmlns:p14="http://schemas.microsoft.com/office/powerpoint/2010/main" val="356344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324183760"/>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6613A-2B6D-47E1-A66A-99169C37B32A}"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499078397"/>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742186426"/>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788238131"/>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12474428"/>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172554731"/>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610899045"/>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947943120"/>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921393957"/>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ingle Timelin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C6ED5-DBEC-4BA5-9BFE-9A5E0ED8D8CA}"/>
              </a:ext>
            </a:extLst>
          </p:cNvPr>
          <p:cNvSpPr>
            <a:spLocks noGrp="1"/>
          </p:cNvSpPr>
          <p:nvPr>
            <p:ph type="title" hasCustomPrompt="1"/>
          </p:nvPr>
        </p:nvSpPr>
        <p:spPr>
          <a:xfrm>
            <a:off x="230124" y="457199"/>
            <a:ext cx="11731752" cy="1176055"/>
          </a:xfrm>
        </p:spPr>
        <p:txBody>
          <a:bodyPr/>
          <a:lstStyle>
            <a:lvl1pPr>
              <a:defRPr baseline="0"/>
            </a:lvl1pPr>
          </a:lstStyle>
          <a:p>
            <a:r>
              <a:rPr lang="en-US" dirty="0"/>
              <a:t>Click to add title</a:t>
            </a:r>
          </a:p>
        </p:txBody>
      </p:sp>
      <p:grpSp>
        <p:nvGrpSpPr>
          <p:cNvPr id="7" name="Group 6">
            <a:extLst>
              <a:ext uri="{FF2B5EF4-FFF2-40B4-BE49-F238E27FC236}">
                <a16:creationId xmlns:a16="http://schemas.microsoft.com/office/drawing/2014/main" id="{EE4AF8E1-6D3D-7A31-0DD3-7B583B821892}"/>
              </a:ext>
              <a:ext uri="{C183D7F6-B498-43B3-948B-1728B52AA6E4}">
                <adec:decorative xmlns:adec="http://schemas.microsoft.com/office/drawing/2017/decorative" val="1"/>
              </a:ext>
            </a:extLst>
          </p:cNvPr>
          <p:cNvGrpSpPr/>
          <p:nvPr userDrawn="1"/>
        </p:nvGrpSpPr>
        <p:grpSpPr>
          <a:xfrm>
            <a:off x="1320120" y="2020391"/>
            <a:ext cx="9378501" cy="2410190"/>
            <a:chOff x="1320120" y="2020391"/>
            <a:chExt cx="9378501" cy="2410190"/>
          </a:xfrm>
        </p:grpSpPr>
        <p:sp>
          <p:nvSpPr>
            <p:cNvPr id="8" name="Freeform: Shape 7" descr="timeline ">
              <a:extLst>
                <a:ext uri="{FF2B5EF4-FFF2-40B4-BE49-F238E27FC236}">
                  <a16:creationId xmlns:a16="http://schemas.microsoft.com/office/drawing/2014/main" id="{95FFD2E4-8235-F2BF-A205-9D552619322C}"/>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chemeClr val="accent6"/>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9" name="Oval 8" descr="timeline endpoints">
              <a:extLst>
                <a:ext uri="{FF2B5EF4-FFF2-40B4-BE49-F238E27FC236}">
                  <a16:creationId xmlns:a16="http://schemas.microsoft.com/office/drawing/2014/main" id="{FD500365-FF2B-BD97-E160-2EE37926D791}"/>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descr="timeline endpoints">
              <a:extLst>
                <a:ext uri="{FF2B5EF4-FFF2-40B4-BE49-F238E27FC236}">
                  <a16:creationId xmlns:a16="http://schemas.microsoft.com/office/drawing/2014/main" id="{34C8CF17-1B0C-28D1-6E4D-5187FFFDCE2D}"/>
                </a:ext>
              </a:extLst>
            </p:cNvPr>
            <p:cNvSpPr/>
            <p:nvPr/>
          </p:nvSpPr>
          <p:spPr>
            <a:xfrm>
              <a:off x="10480529" y="3149771"/>
              <a:ext cx="218092" cy="218092"/>
            </a:xfrm>
            <a:prstGeom prst="ellipse">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A472"/>
                </a:solidFill>
              </a:endParaRPr>
            </a:p>
          </p:txBody>
        </p:sp>
      </p:grpSp>
      <p:sp>
        <p:nvSpPr>
          <p:cNvPr id="12" name="Text Placeholder 11">
            <a:extLst>
              <a:ext uri="{FF2B5EF4-FFF2-40B4-BE49-F238E27FC236}">
                <a16:creationId xmlns:a16="http://schemas.microsoft.com/office/drawing/2014/main" id="{488AC32E-428F-9A0A-3195-B3423A2C9397}"/>
              </a:ext>
            </a:extLst>
          </p:cNvPr>
          <p:cNvSpPr>
            <a:spLocks noGrp="1"/>
          </p:cNvSpPr>
          <p:nvPr>
            <p:ph type="body" sz="quarter" idx="18" hasCustomPrompt="1"/>
          </p:nvPr>
        </p:nvSpPr>
        <p:spPr>
          <a:xfrm>
            <a:off x="1980355" y="2660943"/>
            <a:ext cx="1161288" cy="1161288"/>
          </a:xfrm>
          <a:prstGeom prst="ellipse">
            <a:avLst/>
          </a:prstGeom>
          <a:ln w="38100">
            <a:solidFill>
              <a:schemeClr val="accent4"/>
            </a:solidFill>
          </a:ln>
        </p:spPr>
        <p:txBody>
          <a:bodyPr anchor="ctr">
            <a:noAutofit/>
          </a:bodyPr>
          <a:lstStyle>
            <a:lvl1pPr marL="0" indent="0" algn="ctr">
              <a:buNone/>
              <a:defRPr sz="3200" cap="all" baseline="0">
                <a:solidFill>
                  <a:schemeClr val="accent4"/>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Q1</a:t>
            </a:r>
          </a:p>
        </p:txBody>
      </p:sp>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hasCustomPrompt="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13" name="Text Placeholder 11">
            <a:extLst>
              <a:ext uri="{FF2B5EF4-FFF2-40B4-BE49-F238E27FC236}">
                <a16:creationId xmlns:a16="http://schemas.microsoft.com/office/drawing/2014/main" id="{38A1666A-610A-35B4-038A-027C26F293CD}"/>
              </a:ext>
            </a:extLst>
          </p:cNvPr>
          <p:cNvSpPr>
            <a:spLocks noGrp="1"/>
          </p:cNvSpPr>
          <p:nvPr>
            <p:ph type="body" sz="quarter" idx="19" hasCustomPrompt="1"/>
          </p:nvPr>
        </p:nvSpPr>
        <p:spPr>
          <a:xfrm>
            <a:off x="4279505" y="2660943"/>
            <a:ext cx="1161288" cy="1161288"/>
          </a:xfrm>
          <a:prstGeom prst="ellipse">
            <a:avLst/>
          </a:prstGeom>
          <a:ln w="38100">
            <a:solidFill>
              <a:schemeClr val="accent5"/>
            </a:solidFill>
          </a:ln>
        </p:spPr>
        <p:txBody>
          <a:bodyPr anchor="ctr">
            <a:noAutofit/>
          </a:bodyPr>
          <a:lstStyle>
            <a:lvl1pPr marL="0" indent="0" algn="ctr">
              <a:buNone/>
              <a:defRPr sz="3200" cap="all" baseline="0">
                <a:solidFill>
                  <a:schemeClr val="accent5"/>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Q2</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hasCustomPrompt="1"/>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14" name="Text Placeholder 11">
            <a:extLst>
              <a:ext uri="{FF2B5EF4-FFF2-40B4-BE49-F238E27FC236}">
                <a16:creationId xmlns:a16="http://schemas.microsoft.com/office/drawing/2014/main" id="{3FDDA6AC-3BDE-259D-EBBE-6A7B12A217C7}"/>
              </a:ext>
            </a:extLst>
          </p:cNvPr>
          <p:cNvSpPr>
            <a:spLocks noGrp="1"/>
          </p:cNvSpPr>
          <p:nvPr>
            <p:ph type="body" sz="quarter" idx="20" hasCustomPrompt="1"/>
          </p:nvPr>
        </p:nvSpPr>
        <p:spPr>
          <a:xfrm>
            <a:off x="6578655" y="2660943"/>
            <a:ext cx="1161288" cy="1161288"/>
          </a:xfrm>
          <a:prstGeom prst="ellipse">
            <a:avLst/>
          </a:prstGeom>
          <a:ln w="38100">
            <a:solidFill>
              <a:schemeClr val="accent6"/>
            </a:solidFill>
          </a:ln>
        </p:spPr>
        <p:txBody>
          <a:bodyPr anchor="ctr">
            <a:noAutofit/>
          </a:bodyPr>
          <a:lstStyle>
            <a:lvl1pPr marL="0" indent="0" algn="ctr">
              <a:buNone/>
              <a:defRPr sz="3200" cap="all" baseline="0">
                <a:solidFill>
                  <a:schemeClr val="accent6"/>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Q3</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hasCustomPrompt="1"/>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15" name="Text Placeholder 11">
            <a:extLst>
              <a:ext uri="{FF2B5EF4-FFF2-40B4-BE49-F238E27FC236}">
                <a16:creationId xmlns:a16="http://schemas.microsoft.com/office/drawing/2014/main" id="{4DFBC172-3AC7-02D5-403B-5AB8BAB34940}"/>
              </a:ext>
            </a:extLst>
          </p:cNvPr>
          <p:cNvSpPr>
            <a:spLocks noGrp="1"/>
          </p:cNvSpPr>
          <p:nvPr>
            <p:ph type="body" sz="quarter" idx="21" hasCustomPrompt="1"/>
          </p:nvPr>
        </p:nvSpPr>
        <p:spPr>
          <a:xfrm>
            <a:off x="8877805" y="2644842"/>
            <a:ext cx="1161288" cy="1161288"/>
          </a:xfrm>
          <a:prstGeom prst="ellipse">
            <a:avLst/>
          </a:prstGeom>
          <a:ln w="38100">
            <a:solidFill>
              <a:schemeClr val="accent3"/>
            </a:solidFill>
          </a:ln>
        </p:spPr>
        <p:txBody>
          <a:bodyPr anchor="ctr">
            <a:noAutofit/>
          </a:bodyPr>
          <a:lstStyle>
            <a:lvl1pPr marL="0" indent="0" algn="ctr">
              <a:buNone/>
              <a:defRPr sz="3200" cap="all" baseline="0">
                <a:solidFill>
                  <a:schemeClr val="accent3"/>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dirty="0"/>
              <a:t>Q4</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hasCustomPrompt="1"/>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71281422"/>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72859241"/>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613A-2B6D-47E1-A66A-99169C37B32A}"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182910385"/>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6613A-2B6D-47E1-A66A-99169C37B32A}"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335826590"/>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6613A-2B6D-47E1-A66A-99169C37B32A}"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307219825"/>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6613A-2B6D-47E1-A66A-99169C37B32A}"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832459515"/>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6613A-2B6D-47E1-A66A-99169C37B32A}"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212761908"/>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6613A-2B6D-47E1-A66A-99169C37B32A}"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194502791"/>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856613A-2B6D-47E1-A66A-99169C37B32A}" type="datetimeFigureOut">
              <a:rPr lang="en-IN" smtClean="0"/>
              <a:t>22-07-2024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87A3C41-3620-4BDD-9C7D-741F1F4E8D68}" type="slidenum">
              <a:rPr lang="en-IN" smtClean="0"/>
              <a:t>‹#›</a:t>
            </a:fld>
            <a:endParaRPr lang="en-IN"/>
          </a:p>
        </p:txBody>
      </p:sp>
    </p:spTree>
    <p:extLst>
      <p:ext uri="{BB962C8B-B14F-4D97-AF65-F5344CB8AC3E}">
        <p14:creationId xmlns:p14="http://schemas.microsoft.com/office/powerpoint/2010/main" val="2907094863"/>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56613A-2B6D-47E1-A66A-99169C37B32A}" type="datetimeFigureOut">
              <a:rPr lang="en-IN" smtClean="0"/>
              <a:t>22-07-2024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87A3C41-3620-4BDD-9C7D-741F1F4E8D68}" type="slidenum">
              <a:rPr lang="en-IN" smtClean="0"/>
              <a:t>‹#›</a:t>
            </a:fld>
            <a:endParaRPr lang="en-IN"/>
          </a:p>
        </p:txBody>
      </p:sp>
    </p:spTree>
    <p:extLst>
      <p:ext uri="{BB962C8B-B14F-4D97-AF65-F5344CB8AC3E}">
        <p14:creationId xmlns:p14="http://schemas.microsoft.com/office/powerpoint/2010/main" val="42525568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8D313-58BA-CEDD-FDCC-F5BE269A405B}"/>
              </a:ext>
            </a:extLst>
          </p:cNvPr>
          <p:cNvSpPr txBox="1"/>
          <p:nvPr/>
        </p:nvSpPr>
        <p:spPr>
          <a:xfrm>
            <a:off x="531813" y="-54911"/>
            <a:ext cx="11277600" cy="1661993"/>
          </a:xfrm>
          <a:prstGeom prst="rect">
            <a:avLst/>
          </a:prstGeom>
          <a:noFill/>
        </p:spPr>
        <p:txBody>
          <a:bodyPr wrap="square" rtlCol="0">
            <a:spAutoFit/>
          </a:bodyPr>
          <a:lstStyle/>
          <a:p>
            <a:pPr algn="ctr"/>
            <a:r>
              <a:rPr lang="en-IN" sz="10200" b="1" dirty="0">
                <a:solidFill>
                  <a:schemeClr val="accent2">
                    <a:lumMod val="60000"/>
                    <a:lumOff val="40000"/>
                  </a:schemeClr>
                </a:solidFill>
              </a:rPr>
              <a:t>MUS MUSCULUS</a:t>
            </a:r>
          </a:p>
        </p:txBody>
      </p:sp>
      <p:sp>
        <p:nvSpPr>
          <p:cNvPr id="3" name="TextBox 2">
            <a:extLst>
              <a:ext uri="{FF2B5EF4-FFF2-40B4-BE49-F238E27FC236}">
                <a16:creationId xmlns:a16="http://schemas.microsoft.com/office/drawing/2014/main" id="{83F50C6B-5893-C52A-5303-A26EE291D5E6}"/>
              </a:ext>
            </a:extLst>
          </p:cNvPr>
          <p:cNvSpPr txBox="1"/>
          <p:nvPr/>
        </p:nvSpPr>
        <p:spPr>
          <a:xfrm>
            <a:off x="2149022" y="5043822"/>
            <a:ext cx="8242300" cy="830997"/>
          </a:xfrm>
          <a:prstGeom prst="rect">
            <a:avLst/>
          </a:prstGeom>
          <a:noFill/>
        </p:spPr>
        <p:txBody>
          <a:bodyPr wrap="square" rtlCol="0">
            <a:spAutoFit/>
          </a:bodyPr>
          <a:lstStyle/>
          <a:p>
            <a:pPr algn="ctr"/>
            <a:r>
              <a:rPr lang="en-IN" sz="4800" b="1" dirty="0">
                <a:solidFill>
                  <a:srgbClr val="00B0F0"/>
                </a:solidFill>
              </a:rPr>
              <a:t>MAJOR PROJECT 1</a:t>
            </a:r>
            <a:endParaRPr lang="en-IN" b="1" dirty="0">
              <a:solidFill>
                <a:srgbClr val="00B0F0"/>
              </a:solidFill>
            </a:endParaRPr>
          </a:p>
        </p:txBody>
      </p:sp>
      <p:sp>
        <p:nvSpPr>
          <p:cNvPr id="4" name="TextBox 3">
            <a:extLst>
              <a:ext uri="{FF2B5EF4-FFF2-40B4-BE49-F238E27FC236}">
                <a16:creationId xmlns:a16="http://schemas.microsoft.com/office/drawing/2014/main" id="{C8284339-B99D-0950-9965-AB4BBD9E5BC9}"/>
              </a:ext>
            </a:extLst>
          </p:cNvPr>
          <p:cNvSpPr txBox="1"/>
          <p:nvPr/>
        </p:nvSpPr>
        <p:spPr>
          <a:xfrm>
            <a:off x="2965450" y="6121400"/>
            <a:ext cx="6261100" cy="584775"/>
          </a:xfrm>
          <a:prstGeom prst="rect">
            <a:avLst/>
          </a:prstGeom>
          <a:noFill/>
        </p:spPr>
        <p:txBody>
          <a:bodyPr wrap="square" rtlCol="0">
            <a:spAutoFit/>
          </a:bodyPr>
          <a:lstStyle/>
          <a:p>
            <a:pPr algn="ctr"/>
            <a:r>
              <a:rPr lang="en-IN" sz="3200" b="1" dirty="0">
                <a:solidFill>
                  <a:schemeClr val="accent5"/>
                </a:solidFill>
              </a:rPr>
              <a:t>TEAM D</a:t>
            </a:r>
          </a:p>
        </p:txBody>
      </p:sp>
      <p:pic>
        <p:nvPicPr>
          <p:cNvPr id="11" name="Picture Placeholder 10">
            <a:extLst>
              <a:ext uri="{FF2B5EF4-FFF2-40B4-BE49-F238E27FC236}">
                <a16:creationId xmlns:a16="http://schemas.microsoft.com/office/drawing/2014/main" id="{BD872769-5226-9CA6-8057-75DAA8FC1A2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889" b="21889"/>
          <a:stretch>
            <a:fillRect/>
          </a:stretch>
        </p:blipFill>
        <p:spPr>
          <a:xfrm>
            <a:off x="1981199" y="1607082"/>
            <a:ext cx="8226425" cy="3165475"/>
          </a:xfrm>
        </p:spPr>
      </p:pic>
    </p:spTree>
    <p:extLst>
      <p:ext uri="{BB962C8B-B14F-4D97-AF65-F5344CB8AC3E}">
        <p14:creationId xmlns:p14="http://schemas.microsoft.com/office/powerpoint/2010/main" val="895527253"/>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0" fill="hold"/>
                                        <p:tgtEl>
                                          <p:spTgt spid="11"/>
                                        </p:tgtEl>
                                        <p:attrNameLst>
                                          <p:attrName>ppt_w</p:attrName>
                                        </p:attrNameLst>
                                      </p:cBhvr>
                                      <p:tavLst>
                                        <p:tav tm="0" fmla="#ppt_w*sin(2.5*pi*$)">
                                          <p:val>
                                            <p:fltVal val="0"/>
                                          </p:val>
                                        </p:tav>
                                        <p:tav tm="100000">
                                          <p:val>
                                            <p:fltVal val="1"/>
                                          </p:val>
                                        </p:tav>
                                      </p:tavLst>
                                    </p:anim>
                                    <p:anim calcmode="lin" valueType="num">
                                      <p:cBhvr>
                                        <p:cTn id="8" dur="5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685A-3C45-9251-36C2-BFE39B880989}"/>
              </a:ext>
            </a:extLst>
          </p:cNvPr>
          <p:cNvSpPr>
            <a:spLocks noGrp="1"/>
          </p:cNvSpPr>
          <p:nvPr>
            <p:ph type="title"/>
          </p:nvPr>
        </p:nvSpPr>
        <p:spPr/>
        <p:txBody>
          <a:bodyPr>
            <a:normAutofit/>
          </a:bodyPr>
          <a:lstStyle/>
          <a:p>
            <a:pPr algn="ctr"/>
            <a:r>
              <a:rPr lang="en-IN" sz="6000" dirty="0"/>
              <a:t>Data Preprocessing</a:t>
            </a:r>
            <a:endParaRPr lang="en-IN" sz="4800" dirty="0"/>
          </a:p>
        </p:txBody>
      </p:sp>
      <p:sp>
        <p:nvSpPr>
          <p:cNvPr id="3" name="Content Placeholder 2">
            <a:extLst>
              <a:ext uri="{FF2B5EF4-FFF2-40B4-BE49-F238E27FC236}">
                <a16:creationId xmlns:a16="http://schemas.microsoft.com/office/drawing/2014/main" id="{AB24FC17-2BC9-7048-691E-75B8DCCB7C07}"/>
              </a:ext>
            </a:extLst>
          </p:cNvPr>
          <p:cNvSpPr>
            <a:spLocks noGrp="1"/>
          </p:cNvSpPr>
          <p:nvPr>
            <p:ph idx="1"/>
          </p:nvPr>
        </p:nvSpPr>
        <p:spPr/>
        <p:txBody>
          <a:bodyPr/>
          <a:lstStyle/>
          <a:p>
            <a:pPr marL="0" indent="0">
              <a:buNone/>
            </a:pPr>
            <a:r>
              <a:rPr lang="en-US" b="1" dirty="0">
                <a:latin typeface="Trebuchet MS"/>
                <a:cs typeface="Trebuchet MS"/>
              </a:rPr>
              <a:t>Data Preprocessing</a:t>
            </a:r>
            <a:r>
              <a:rPr lang="en-US" dirty="0">
                <a:latin typeface="Trebuchet MS"/>
                <a:cs typeface="Trebuchet MS"/>
              </a:rPr>
              <a:t> refers to the cleaning, transforming,</a:t>
            </a:r>
            <a:r>
              <a:rPr lang="en-US" spc="434" dirty="0">
                <a:latin typeface="Trebuchet MS"/>
                <a:cs typeface="Trebuchet MS"/>
              </a:rPr>
              <a:t> </a:t>
            </a:r>
            <a:r>
              <a:rPr lang="en-US" dirty="0">
                <a:latin typeface="Trebuchet MS"/>
                <a:cs typeface="Trebuchet MS"/>
              </a:rPr>
              <a:t>and</a:t>
            </a:r>
            <a:r>
              <a:rPr lang="en-US" spc="385" dirty="0">
                <a:latin typeface="Trebuchet MS"/>
                <a:cs typeface="Trebuchet MS"/>
              </a:rPr>
              <a:t> </a:t>
            </a:r>
            <a:r>
              <a:rPr lang="en-US" dirty="0">
                <a:latin typeface="Trebuchet MS"/>
                <a:cs typeface="Trebuchet MS"/>
              </a:rPr>
              <a:t>integrating</a:t>
            </a:r>
            <a:r>
              <a:rPr lang="en-US" spc="390" dirty="0">
                <a:latin typeface="Trebuchet MS"/>
                <a:cs typeface="Trebuchet MS"/>
              </a:rPr>
              <a:t> </a:t>
            </a:r>
            <a:r>
              <a:rPr lang="en-US" dirty="0">
                <a:latin typeface="Trebuchet MS"/>
                <a:cs typeface="Trebuchet MS"/>
              </a:rPr>
              <a:t>of</a:t>
            </a:r>
            <a:r>
              <a:rPr lang="en-US" spc="425" dirty="0">
                <a:latin typeface="Trebuchet MS"/>
                <a:cs typeface="Trebuchet MS"/>
              </a:rPr>
              <a:t> </a:t>
            </a:r>
            <a:r>
              <a:rPr lang="en-US" dirty="0">
                <a:latin typeface="Trebuchet MS"/>
                <a:cs typeface="Trebuchet MS"/>
              </a:rPr>
              <a:t>data</a:t>
            </a:r>
            <a:r>
              <a:rPr lang="en-US" spc="434" dirty="0">
                <a:latin typeface="Trebuchet MS"/>
                <a:cs typeface="Trebuchet MS"/>
              </a:rPr>
              <a:t> </a:t>
            </a:r>
            <a:r>
              <a:rPr lang="en-US" spc="-25" dirty="0">
                <a:latin typeface="Trebuchet MS"/>
                <a:cs typeface="Trebuchet MS"/>
              </a:rPr>
              <a:t>in </a:t>
            </a:r>
            <a:r>
              <a:rPr lang="en-US" dirty="0">
                <a:latin typeface="Trebuchet MS"/>
                <a:cs typeface="Trebuchet MS"/>
              </a:rPr>
              <a:t>order</a:t>
            </a:r>
            <a:r>
              <a:rPr lang="en-US" spc="270" dirty="0">
                <a:latin typeface="Trebuchet MS"/>
                <a:cs typeface="Trebuchet MS"/>
              </a:rPr>
              <a:t> </a:t>
            </a:r>
            <a:r>
              <a:rPr lang="en-US" dirty="0">
                <a:latin typeface="Trebuchet MS"/>
                <a:cs typeface="Trebuchet MS"/>
              </a:rPr>
              <a:t>to</a:t>
            </a:r>
            <a:r>
              <a:rPr lang="en-US" spc="280" dirty="0">
                <a:latin typeface="Trebuchet MS"/>
                <a:cs typeface="Trebuchet MS"/>
              </a:rPr>
              <a:t> </a:t>
            </a:r>
            <a:r>
              <a:rPr lang="en-US" dirty="0">
                <a:latin typeface="Trebuchet MS"/>
                <a:cs typeface="Trebuchet MS"/>
              </a:rPr>
              <a:t>make</a:t>
            </a:r>
            <a:r>
              <a:rPr lang="en-US" spc="335" dirty="0">
                <a:latin typeface="Trebuchet MS"/>
                <a:cs typeface="Trebuchet MS"/>
              </a:rPr>
              <a:t> </a:t>
            </a:r>
            <a:r>
              <a:rPr lang="en-US" dirty="0">
                <a:latin typeface="Trebuchet MS"/>
                <a:cs typeface="Trebuchet MS"/>
              </a:rPr>
              <a:t>it</a:t>
            </a:r>
            <a:r>
              <a:rPr lang="en-US" spc="320" dirty="0">
                <a:latin typeface="Trebuchet MS"/>
                <a:cs typeface="Trebuchet MS"/>
              </a:rPr>
              <a:t> </a:t>
            </a:r>
            <a:r>
              <a:rPr lang="en-US" dirty="0">
                <a:latin typeface="Trebuchet MS"/>
                <a:cs typeface="Trebuchet MS"/>
              </a:rPr>
              <a:t>ready</a:t>
            </a:r>
            <a:r>
              <a:rPr lang="en-US" spc="315" dirty="0">
                <a:latin typeface="Trebuchet MS"/>
                <a:cs typeface="Trebuchet MS"/>
              </a:rPr>
              <a:t> </a:t>
            </a:r>
            <a:r>
              <a:rPr lang="en-US" dirty="0">
                <a:latin typeface="Trebuchet MS"/>
                <a:cs typeface="Trebuchet MS"/>
              </a:rPr>
              <a:t>for</a:t>
            </a:r>
            <a:r>
              <a:rPr lang="en-US" spc="310" dirty="0">
                <a:latin typeface="Trebuchet MS"/>
                <a:cs typeface="Trebuchet MS"/>
              </a:rPr>
              <a:t> </a:t>
            </a:r>
            <a:r>
              <a:rPr lang="en-US" dirty="0">
                <a:latin typeface="Trebuchet MS"/>
                <a:cs typeface="Trebuchet MS"/>
              </a:rPr>
              <a:t>analysis.</a:t>
            </a:r>
            <a:r>
              <a:rPr lang="en-US" spc="290" dirty="0">
                <a:latin typeface="Trebuchet MS"/>
                <a:cs typeface="Trebuchet MS"/>
              </a:rPr>
              <a:t> </a:t>
            </a:r>
            <a:r>
              <a:rPr lang="en-US" spc="-25" dirty="0">
                <a:latin typeface="Trebuchet MS"/>
                <a:cs typeface="Trebuchet MS"/>
              </a:rPr>
              <a:t>The </a:t>
            </a:r>
            <a:r>
              <a:rPr lang="en-US" dirty="0">
                <a:latin typeface="Trebuchet MS"/>
                <a:cs typeface="Trebuchet MS"/>
              </a:rPr>
              <a:t>goal</a:t>
            </a:r>
            <a:r>
              <a:rPr lang="en-US" spc="290" dirty="0">
                <a:latin typeface="Trebuchet MS"/>
                <a:cs typeface="Trebuchet MS"/>
              </a:rPr>
              <a:t> </a:t>
            </a:r>
            <a:r>
              <a:rPr lang="en-US" dirty="0">
                <a:latin typeface="Trebuchet MS"/>
                <a:cs typeface="Trebuchet MS"/>
              </a:rPr>
              <a:t>of</a:t>
            </a:r>
            <a:r>
              <a:rPr lang="en-US" spc="350" dirty="0">
                <a:latin typeface="Trebuchet MS"/>
                <a:cs typeface="Trebuchet MS"/>
              </a:rPr>
              <a:t> </a:t>
            </a:r>
            <a:r>
              <a:rPr lang="en-US" dirty="0">
                <a:latin typeface="Trebuchet MS"/>
                <a:cs typeface="Trebuchet MS"/>
              </a:rPr>
              <a:t>data</a:t>
            </a:r>
            <a:r>
              <a:rPr lang="en-US" spc="350" dirty="0">
                <a:latin typeface="Trebuchet MS"/>
                <a:cs typeface="Trebuchet MS"/>
              </a:rPr>
              <a:t> </a:t>
            </a:r>
            <a:r>
              <a:rPr lang="en-US" dirty="0">
                <a:latin typeface="Trebuchet MS"/>
                <a:cs typeface="Trebuchet MS"/>
              </a:rPr>
              <a:t>preprocessing</a:t>
            </a:r>
            <a:r>
              <a:rPr lang="en-US" spc="315" dirty="0">
                <a:latin typeface="Trebuchet MS"/>
                <a:cs typeface="Trebuchet MS"/>
              </a:rPr>
              <a:t> </a:t>
            </a:r>
            <a:r>
              <a:rPr lang="en-US" dirty="0">
                <a:latin typeface="Trebuchet MS"/>
                <a:cs typeface="Trebuchet MS"/>
              </a:rPr>
              <a:t>is</a:t>
            </a:r>
            <a:r>
              <a:rPr lang="en-US" spc="360" dirty="0">
                <a:latin typeface="Trebuchet MS"/>
                <a:cs typeface="Trebuchet MS"/>
              </a:rPr>
              <a:t> </a:t>
            </a:r>
            <a:r>
              <a:rPr lang="en-US" dirty="0">
                <a:latin typeface="Trebuchet MS"/>
                <a:cs typeface="Trebuchet MS"/>
              </a:rPr>
              <a:t>to</a:t>
            </a:r>
            <a:r>
              <a:rPr lang="en-US" spc="310" dirty="0">
                <a:latin typeface="Trebuchet MS"/>
                <a:cs typeface="Trebuchet MS"/>
              </a:rPr>
              <a:t> </a:t>
            </a:r>
            <a:r>
              <a:rPr lang="en-US" spc="-10" dirty="0">
                <a:latin typeface="Trebuchet MS"/>
                <a:cs typeface="Trebuchet MS"/>
              </a:rPr>
              <a:t>improve </a:t>
            </a:r>
            <a:r>
              <a:rPr lang="en-US" dirty="0">
                <a:latin typeface="Trebuchet MS"/>
                <a:cs typeface="Trebuchet MS"/>
              </a:rPr>
              <a:t>the</a:t>
            </a:r>
            <a:r>
              <a:rPr lang="en-US" spc="465" dirty="0">
                <a:latin typeface="Trebuchet MS"/>
                <a:cs typeface="Trebuchet MS"/>
              </a:rPr>
              <a:t> </a:t>
            </a:r>
            <a:r>
              <a:rPr lang="en-US" dirty="0">
                <a:latin typeface="Trebuchet MS"/>
                <a:cs typeface="Trebuchet MS"/>
              </a:rPr>
              <a:t>quality</a:t>
            </a:r>
            <a:r>
              <a:rPr lang="en-US" spc="480" dirty="0">
                <a:latin typeface="Trebuchet MS"/>
                <a:cs typeface="Trebuchet MS"/>
              </a:rPr>
              <a:t> </a:t>
            </a:r>
            <a:r>
              <a:rPr lang="en-US" dirty="0">
                <a:latin typeface="Trebuchet MS"/>
                <a:cs typeface="Trebuchet MS"/>
              </a:rPr>
              <a:t>of</a:t>
            </a:r>
            <a:r>
              <a:rPr lang="en-US" spc="455" dirty="0">
                <a:latin typeface="Trebuchet MS"/>
                <a:cs typeface="Trebuchet MS"/>
              </a:rPr>
              <a:t> </a:t>
            </a:r>
            <a:r>
              <a:rPr lang="en-US" dirty="0">
                <a:latin typeface="Trebuchet MS"/>
                <a:cs typeface="Trebuchet MS"/>
              </a:rPr>
              <a:t>the</a:t>
            </a:r>
            <a:r>
              <a:rPr lang="en-US" spc="480" dirty="0">
                <a:latin typeface="Trebuchet MS"/>
                <a:cs typeface="Trebuchet MS"/>
              </a:rPr>
              <a:t> </a:t>
            </a:r>
            <a:r>
              <a:rPr lang="en-US" dirty="0">
                <a:latin typeface="Trebuchet MS"/>
                <a:cs typeface="Trebuchet MS"/>
              </a:rPr>
              <a:t>data</a:t>
            </a:r>
            <a:r>
              <a:rPr lang="en-US" spc="459" dirty="0">
                <a:latin typeface="Trebuchet MS"/>
                <a:cs typeface="Trebuchet MS"/>
              </a:rPr>
              <a:t> </a:t>
            </a:r>
            <a:r>
              <a:rPr lang="en-US" dirty="0">
                <a:latin typeface="Trebuchet MS"/>
                <a:cs typeface="Trebuchet MS"/>
              </a:rPr>
              <a:t>and</a:t>
            </a:r>
            <a:r>
              <a:rPr lang="en-US" spc="415" dirty="0">
                <a:latin typeface="Trebuchet MS"/>
                <a:cs typeface="Trebuchet MS"/>
              </a:rPr>
              <a:t> </a:t>
            </a:r>
            <a:r>
              <a:rPr lang="en-US" dirty="0">
                <a:latin typeface="Trebuchet MS"/>
                <a:cs typeface="Trebuchet MS"/>
              </a:rPr>
              <a:t>to</a:t>
            </a:r>
            <a:r>
              <a:rPr lang="en-US" spc="425" dirty="0">
                <a:latin typeface="Trebuchet MS"/>
                <a:cs typeface="Trebuchet MS"/>
              </a:rPr>
              <a:t> </a:t>
            </a:r>
            <a:r>
              <a:rPr lang="en-US" dirty="0">
                <a:latin typeface="Trebuchet MS"/>
                <a:cs typeface="Trebuchet MS"/>
              </a:rPr>
              <a:t>make</a:t>
            </a:r>
            <a:r>
              <a:rPr lang="en-US" spc="484" dirty="0">
                <a:latin typeface="Trebuchet MS"/>
                <a:cs typeface="Trebuchet MS"/>
              </a:rPr>
              <a:t> </a:t>
            </a:r>
            <a:r>
              <a:rPr lang="en-US" spc="-25" dirty="0">
                <a:latin typeface="Trebuchet MS"/>
                <a:cs typeface="Trebuchet MS"/>
              </a:rPr>
              <a:t>it </a:t>
            </a:r>
            <a:r>
              <a:rPr lang="en-US" dirty="0">
                <a:latin typeface="Trebuchet MS"/>
                <a:cs typeface="Trebuchet MS"/>
              </a:rPr>
              <a:t>more</a:t>
            </a:r>
            <a:r>
              <a:rPr lang="en-US" spc="-10" dirty="0">
                <a:latin typeface="Trebuchet MS"/>
                <a:cs typeface="Trebuchet MS"/>
              </a:rPr>
              <a:t> </a:t>
            </a:r>
            <a:r>
              <a:rPr lang="en-US" dirty="0">
                <a:latin typeface="Trebuchet MS"/>
                <a:cs typeface="Trebuchet MS"/>
              </a:rPr>
              <a:t>suitable</a:t>
            </a:r>
            <a:r>
              <a:rPr lang="en-US" spc="25" dirty="0">
                <a:latin typeface="Trebuchet MS"/>
                <a:cs typeface="Trebuchet MS"/>
              </a:rPr>
              <a:t> </a:t>
            </a:r>
            <a:r>
              <a:rPr lang="en-US" dirty="0">
                <a:latin typeface="Trebuchet MS"/>
                <a:cs typeface="Trebuchet MS"/>
              </a:rPr>
              <a:t>for</a:t>
            </a:r>
            <a:r>
              <a:rPr lang="en-US" spc="20" dirty="0">
                <a:latin typeface="Trebuchet MS"/>
                <a:cs typeface="Trebuchet MS"/>
              </a:rPr>
              <a:t> </a:t>
            </a:r>
            <a:r>
              <a:rPr lang="en-US" dirty="0">
                <a:latin typeface="Trebuchet MS"/>
                <a:cs typeface="Trebuchet MS"/>
              </a:rPr>
              <a:t>the</a:t>
            </a:r>
            <a:r>
              <a:rPr lang="en-US" spc="25" dirty="0">
                <a:latin typeface="Trebuchet MS"/>
                <a:cs typeface="Trebuchet MS"/>
              </a:rPr>
              <a:t> </a:t>
            </a:r>
            <a:r>
              <a:rPr lang="en-US" dirty="0">
                <a:latin typeface="Trebuchet MS"/>
                <a:cs typeface="Trebuchet MS"/>
              </a:rPr>
              <a:t>specific</a:t>
            </a:r>
            <a:r>
              <a:rPr lang="en-US" spc="10" dirty="0">
                <a:latin typeface="Trebuchet MS"/>
                <a:cs typeface="Trebuchet MS"/>
              </a:rPr>
              <a:t> </a:t>
            </a:r>
            <a:r>
              <a:rPr lang="en-US" dirty="0">
                <a:latin typeface="Trebuchet MS"/>
                <a:cs typeface="Trebuchet MS"/>
              </a:rPr>
              <a:t>data</a:t>
            </a:r>
            <a:r>
              <a:rPr lang="en-US" spc="15" dirty="0">
                <a:latin typeface="Trebuchet MS"/>
                <a:cs typeface="Trebuchet MS"/>
              </a:rPr>
              <a:t> </a:t>
            </a:r>
            <a:r>
              <a:rPr lang="en-US" spc="-10" dirty="0">
                <a:latin typeface="Trebuchet MS"/>
                <a:cs typeface="Trebuchet MS"/>
              </a:rPr>
              <a:t>mining task.</a:t>
            </a:r>
            <a:endParaRPr lang="en-US"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2714425674"/>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198-8833-7F3B-CDAC-56B29D5F174D}"/>
              </a:ext>
            </a:extLst>
          </p:cNvPr>
          <p:cNvSpPr>
            <a:spLocks noGrp="1"/>
          </p:cNvSpPr>
          <p:nvPr>
            <p:ph type="title"/>
          </p:nvPr>
        </p:nvSpPr>
        <p:spPr/>
        <p:txBody>
          <a:bodyPr>
            <a:normAutofit fontScale="90000"/>
          </a:bodyPr>
          <a:lstStyle/>
          <a:p>
            <a:pPr algn="ctr"/>
            <a:r>
              <a:rPr lang="en-IN" sz="6700" dirty="0"/>
              <a:t>Flow Of Data Preprocessing</a:t>
            </a:r>
            <a:br>
              <a:rPr lang="en-IN" dirty="0"/>
            </a:br>
            <a:endParaRPr lang="en-IN" dirty="0"/>
          </a:p>
        </p:txBody>
      </p:sp>
      <p:sp>
        <p:nvSpPr>
          <p:cNvPr id="3" name="Content Placeholder 2">
            <a:extLst>
              <a:ext uri="{FF2B5EF4-FFF2-40B4-BE49-F238E27FC236}">
                <a16:creationId xmlns:a16="http://schemas.microsoft.com/office/drawing/2014/main" id="{A9CBA747-6D98-8A9B-F4B0-499D8E0719FC}"/>
              </a:ext>
            </a:extLst>
          </p:cNvPr>
          <p:cNvSpPr>
            <a:spLocks noGrp="1"/>
          </p:cNvSpPr>
          <p:nvPr>
            <p:ph idx="1"/>
          </p:nvPr>
        </p:nvSpPr>
        <p:spPr>
          <a:xfrm>
            <a:off x="1141413" y="2666999"/>
            <a:ext cx="9905998" cy="3984172"/>
          </a:xfrm>
        </p:spPr>
        <p:txBody>
          <a:bodyPr>
            <a:normAutofit fontScale="92500" lnSpcReduction="20000"/>
          </a:bodyPr>
          <a:lstStyle/>
          <a:p>
            <a:pPr>
              <a:buFont typeface="Wingdings" panose="05000000000000000000" pitchFamily="2" charset="2"/>
              <a:buChar char="Ø"/>
            </a:pPr>
            <a:r>
              <a:rPr lang="en-IN" b="1" dirty="0"/>
              <a:t>Handling missing values</a:t>
            </a:r>
          </a:p>
          <a:p>
            <a:pPr marL="0" indent="0">
              <a:buNone/>
            </a:pPr>
            <a:r>
              <a:rPr lang="en-IN" sz="2400" dirty="0"/>
              <a:t>It </a:t>
            </a:r>
            <a:r>
              <a:rPr lang="en-US" sz="2400" dirty="0"/>
              <a:t>is a crucial part of data preprocessing to ensure that the data used  for analysis or modeling is accurate and reliable.</a:t>
            </a:r>
            <a:endParaRPr lang="en-IN" dirty="0"/>
          </a:p>
          <a:p>
            <a:pPr>
              <a:buFont typeface="Wingdings" panose="05000000000000000000" pitchFamily="2" charset="2"/>
              <a:buChar char="Ø"/>
            </a:pPr>
            <a:r>
              <a:rPr lang="en-IN" b="1" dirty="0"/>
              <a:t>Normalizing/Scaling the data</a:t>
            </a:r>
          </a:p>
          <a:p>
            <a:pPr marL="457200" lvl="1" indent="0">
              <a:buNone/>
            </a:pPr>
            <a:r>
              <a:rPr lang="en-US" sz="2400" dirty="0"/>
              <a:t>Normalizing or scaling data is a crucial step in data preprocessing, especially when dealing with machine learning algorithms that are sensitive to the scale of numerical input features.</a:t>
            </a:r>
            <a:endParaRPr lang="en-IN" sz="2400" dirty="0"/>
          </a:p>
          <a:p>
            <a:pPr>
              <a:buFont typeface="Wingdings" panose="05000000000000000000" pitchFamily="2" charset="2"/>
              <a:buChar char="Ø"/>
            </a:pPr>
            <a:r>
              <a:rPr lang="en-IN" b="1" dirty="0"/>
              <a:t>Encoding categorical variables</a:t>
            </a:r>
          </a:p>
          <a:p>
            <a:pPr marL="457200" lvl="1" indent="0">
              <a:buNone/>
            </a:pPr>
            <a:r>
              <a:rPr lang="en-US" sz="2600" dirty="0"/>
              <a:t>Encoding categorical variables is a crucial step in data preprocessing for machine learning tasks, as many algorithms cannot directly handle categorical data in its raw form.</a:t>
            </a:r>
            <a:endParaRPr lang="en-IN" sz="2600" dirty="0"/>
          </a:p>
        </p:txBody>
      </p:sp>
    </p:spTree>
    <p:extLst>
      <p:ext uri="{BB962C8B-B14F-4D97-AF65-F5344CB8AC3E}">
        <p14:creationId xmlns:p14="http://schemas.microsoft.com/office/powerpoint/2010/main" val="3845519396"/>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A3C3-3BE5-7F02-8BC0-7EDEAEF3250F}"/>
              </a:ext>
            </a:extLst>
          </p:cNvPr>
          <p:cNvSpPr>
            <a:spLocks noGrp="1"/>
          </p:cNvSpPr>
          <p:nvPr>
            <p:ph type="title"/>
          </p:nvPr>
        </p:nvSpPr>
        <p:spPr/>
        <p:txBody>
          <a:bodyPr/>
          <a:lstStyle/>
          <a:p>
            <a:pPr algn="ctr"/>
            <a:r>
              <a:rPr lang="en-IN" sz="6000" dirty="0"/>
              <a:t>Dataset</a:t>
            </a:r>
            <a:endParaRPr lang="en-IN" dirty="0"/>
          </a:p>
        </p:txBody>
      </p:sp>
      <p:pic>
        <p:nvPicPr>
          <p:cNvPr id="5" name="Content Placeholder 4">
            <a:extLst>
              <a:ext uri="{FF2B5EF4-FFF2-40B4-BE49-F238E27FC236}">
                <a16:creationId xmlns:a16="http://schemas.microsoft.com/office/drawing/2014/main" id="{99D27AA4-D26A-053A-F2AB-71A429CF11E7}"/>
              </a:ext>
            </a:extLst>
          </p:cNvPr>
          <p:cNvPicPr>
            <a:picLocks noGrp="1" noChangeAspect="1"/>
          </p:cNvPicPr>
          <p:nvPr>
            <p:ph idx="1"/>
          </p:nvPr>
        </p:nvPicPr>
        <p:blipFill>
          <a:blip r:embed="rId2"/>
          <a:stretch>
            <a:fillRect/>
          </a:stretch>
        </p:blipFill>
        <p:spPr>
          <a:xfrm>
            <a:off x="827315" y="2079062"/>
            <a:ext cx="10905901" cy="4169338"/>
          </a:xfrm>
        </p:spPr>
      </p:pic>
    </p:spTree>
    <p:extLst>
      <p:ext uri="{BB962C8B-B14F-4D97-AF65-F5344CB8AC3E}">
        <p14:creationId xmlns:p14="http://schemas.microsoft.com/office/powerpoint/2010/main" val="2465526513"/>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8CAD-AF4C-6DE7-8EC5-E61792A02A16}"/>
              </a:ext>
            </a:extLst>
          </p:cNvPr>
          <p:cNvSpPr>
            <a:spLocks noGrp="1"/>
          </p:cNvSpPr>
          <p:nvPr>
            <p:ph type="title"/>
          </p:nvPr>
        </p:nvSpPr>
        <p:spPr/>
        <p:txBody>
          <a:bodyPr>
            <a:normAutofit fontScale="90000"/>
          </a:bodyPr>
          <a:lstStyle/>
          <a:p>
            <a:pPr algn="ctr"/>
            <a:r>
              <a:rPr lang="en-IN" sz="6000" dirty="0"/>
              <a:t>Exploratory Data Analysis</a:t>
            </a:r>
            <a:endParaRPr lang="en-IN" dirty="0"/>
          </a:p>
        </p:txBody>
      </p:sp>
      <p:sp>
        <p:nvSpPr>
          <p:cNvPr id="3" name="Content Placeholder 2">
            <a:extLst>
              <a:ext uri="{FF2B5EF4-FFF2-40B4-BE49-F238E27FC236}">
                <a16:creationId xmlns:a16="http://schemas.microsoft.com/office/drawing/2014/main" id="{D1B731AD-0AAA-C622-3D9C-0D307D8F5CE5}"/>
              </a:ext>
            </a:extLst>
          </p:cNvPr>
          <p:cNvSpPr>
            <a:spLocks noGrp="1"/>
          </p:cNvSpPr>
          <p:nvPr>
            <p:ph idx="1"/>
          </p:nvPr>
        </p:nvSpPr>
        <p:spPr/>
        <p:txBody>
          <a:bodyPr/>
          <a:lstStyle/>
          <a:p>
            <a:pPr marL="0" indent="0">
              <a:buNone/>
            </a:pPr>
            <a:r>
              <a:rPr lang="en-US" sz="2800" dirty="0">
                <a:latin typeface="Trebuchet MS"/>
                <a:cs typeface="Trebuchet MS"/>
              </a:rPr>
              <a:t>The</a:t>
            </a:r>
            <a:r>
              <a:rPr lang="en-US" sz="2800" spc="-30" dirty="0">
                <a:latin typeface="Trebuchet MS"/>
                <a:cs typeface="Trebuchet MS"/>
              </a:rPr>
              <a:t> </a:t>
            </a:r>
            <a:r>
              <a:rPr lang="en-US" sz="2800" dirty="0">
                <a:latin typeface="Trebuchet MS"/>
                <a:cs typeface="Trebuchet MS"/>
              </a:rPr>
              <a:t>task</a:t>
            </a:r>
            <a:r>
              <a:rPr lang="en-US" sz="2800" spc="-30" dirty="0">
                <a:latin typeface="Trebuchet MS"/>
                <a:cs typeface="Trebuchet MS"/>
              </a:rPr>
              <a:t> </a:t>
            </a:r>
            <a:r>
              <a:rPr lang="en-US" sz="2800" dirty="0">
                <a:latin typeface="Trebuchet MS"/>
                <a:cs typeface="Trebuchet MS"/>
              </a:rPr>
              <a:t>is</a:t>
            </a:r>
            <a:r>
              <a:rPr lang="en-US" sz="2800" spc="25" dirty="0">
                <a:latin typeface="Trebuchet MS"/>
                <a:cs typeface="Trebuchet MS"/>
              </a:rPr>
              <a:t> </a:t>
            </a:r>
            <a:r>
              <a:rPr lang="en-US" sz="2800" dirty="0">
                <a:latin typeface="Trebuchet MS"/>
                <a:cs typeface="Trebuchet MS"/>
              </a:rPr>
              <a:t>to</a:t>
            </a:r>
            <a:r>
              <a:rPr lang="en-US" sz="2800" spc="20" dirty="0">
                <a:latin typeface="Trebuchet MS"/>
                <a:cs typeface="Trebuchet MS"/>
              </a:rPr>
              <a:t> </a:t>
            </a:r>
            <a:r>
              <a:rPr lang="en-US" sz="2800" spc="-10" dirty="0">
                <a:latin typeface="Trebuchet MS"/>
                <a:cs typeface="Trebuchet MS"/>
              </a:rPr>
              <a:t>perform</a:t>
            </a:r>
            <a:r>
              <a:rPr lang="en-US" sz="2800" spc="30" dirty="0">
                <a:latin typeface="Trebuchet MS"/>
                <a:cs typeface="Trebuchet MS"/>
              </a:rPr>
              <a:t> </a:t>
            </a:r>
            <a:r>
              <a:rPr lang="en-US" sz="2800" spc="-10" dirty="0">
                <a:latin typeface="Trebuchet MS"/>
                <a:cs typeface="Trebuchet MS"/>
              </a:rPr>
              <a:t>exploratory</a:t>
            </a:r>
            <a:r>
              <a:rPr lang="en-US" sz="2800" spc="25" dirty="0">
                <a:latin typeface="Trebuchet MS"/>
                <a:cs typeface="Trebuchet MS"/>
              </a:rPr>
              <a:t> </a:t>
            </a:r>
            <a:r>
              <a:rPr lang="en-US" sz="2800" dirty="0">
                <a:latin typeface="Trebuchet MS"/>
                <a:cs typeface="Trebuchet MS"/>
              </a:rPr>
              <a:t>data</a:t>
            </a:r>
            <a:r>
              <a:rPr lang="en-US" sz="2800" spc="25" dirty="0">
                <a:latin typeface="Trebuchet MS"/>
                <a:cs typeface="Trebuchet MS"/>
              </a:rPr>
              <a:t> </a:t>
            </a:r>
            <a:r>
              <a:rPr lang="en-US" sz="2800" dirty="0">
                <a:latin typeface="Trebuchet MS"/>
                <a:cs typeface="Trebuchet MS"/>
              </a:rPr>
              <a:t>analysis </a:t>
            </a:r>
            <a:r>
              <a:rPr lang="en-US" sz="2800" spc="-25" dirty="0">
                <a:latin typeface="Trebuchet MS"/>
                <a:cs typeface="Trebuchet MS"/>
              </a:rPr>
              <a:t>to </a:t>
            </a:r>
            <a:r>
              <a:rPr lang="en-US" sz="2800" dirty="0">
                <a:latin typeface="Trebuchet MS"/>
                <a:cs typeface="Trebuchet MS"/>
              </a:rPr>
              <a:t>understand</a:t>
            </a:r>
            <a:r>
              <a:rPr lang="en-US" sz="2800" spc="375" dirty="0">
                <a:latin typeface="Trebuchet MS"/>
                <a:cs typeface="Trebuchet MS"/>
              </a:rPr>
              <a:t> </a:t>
            </a:r>
            <a:r>
              <a:rPr lang="en-US" sz="2800" dirty="0">
                <a:latin typeface="Trebuchet MS"/>
                <a:cs typeface="Trebuchet MS"/>
              </a:rPr>
              <a:t>the</a:t>
            </a:r>
            <a:r>
              <a:rPr lang="en-US" sz="2800" spc="385" dirty="0">
                <a:latin typeface="Trebuchet MS"/>
                <a:cs typeface="Trebuchet MS"/>
              </a:rPr>
              <a:t> </a:t>
            </a:r>
            <a:r>
              <a:rPr lang="en-US" sz="2800" dirty="0">
                <a:latin typeface="Trebuchet MS"/>
                <a:cs typeface="Trebuchet MS"/>
              </a:rPr>
              <a:t>distribution</a:t>
            </a:r>
            <a:r>
              <a:rPr lang="en-US" sz="2800" spc="405" dirty="0">
                <a:latin typeface="Trebuchet MS"/>
                <a:cs typeface="Trebuchet MS"/>
              </a:rPr>
              <a:t> </a:t>
            </a:r>
            <a:r>
              <a:rPr lang="en-US" sz="2800" dirty="0">
                <a:latin typeface="Trebuchet MS"/>
                <a:cs typeface="Trebuchet MS"/>
              </a:rPr>
              <a:t>and</a:t>
            </a:r>
            <a:r>
              <a:rPr lang="en-US" sz="2800" spc="409" dirty="0">
                <a:latin typeface="Trebuchet MS"/>
                <a:cs typeface="Trebuchet MS"/>
              </a:rPr>
              <a:t> </a:t>
            </a:r>
            <a:r>
              <a:rPr lang="en-US" sz="2800" dirty="0">
                <a:latin typeface="Trebuchet MS"/>
                <a:cs typeface="Trebuchet MS"/>
              </a:rPr>
              <a:t>relationships</a:t>
            </a:r>
            <a:r>
              <a:rPr lang="en-US" sz="2800" spc="405" dirty="0">
                <a:latin typeface="Trebuchet MS"/>
                <a:cs typeface="Trebuchet MS"/>
              </a:rPr>
              <a:t> </a:t>
            </a:r>
            <a:r>
              <a:rPr lang="en-US" sz="2800" spc="-25" dirty="0">
                <a:latin typeface="Trebuchet MS"/>
                <a:cs typeface="Trebuchet MS"/>
              </a:rPr>
              <a:t>in </a:t>
            </a:r>
            <a:r>
              <a:rPr lang="en-IN" sz="2800" spc="-25" dirty="0">
                <a:latin typeface="Trebuchet MS"/>
                <a:cs typeface="Trebuchet MS"/>
              </a:rPr>
              <a:t>the</a:t>
            </a:r>
            <a:r>
              <a:rPr lang="en-IN" spc="-25" dirty="0">
                <a:latin typeface="Trebuchet MS"/>
                <a:cs typeface="Trebuchet MS"/>
              </a:rPr>
              <a:t> </a:t>
            </a:r>
            <a:r>
              <a:rPr lang="en-IN" sz="2800" spc="-35" dirty="0">
                <a:latin typeface="Trebuchet MS"/>
                <a:cs typeface="Trebuchet MS"/>
              </a:rPr>
              <a:t>protein </a:t>
            </a:r>
            <a:r>
              <a:rPr lang="en-IN" sz="2800" spc="-10" dirty="0">
                <a:latin typeface="Trebuchet MS"/>
                <a:cs typeface="Trebuchet MS"/>
              </a:rPr>
              <a:t>expression</a:t>
            </a:r>
            <a:r>
              <a:rPr lang="en-IN" spc="-10" dirty="0">
                <a:latin typeface="Trebuchet MS"/>
                <a:cs typeface="Trebuchet MS"/>
              </a:rPr>
              <a:t> </a:t>
            </a:r>
            <a:r>
              <a:rPr lang="en-IN" sz="2800" spc="-20" dirty="0">
                <a:latin typeface="Trebuchet MS"/>
                <a:cs typeface="Trebuchet MS"/>
              </a:rPr>
              <a:t>data.</a:t>
            </a:r>
            <a:r>
              <a:rPr lang="en-IN" sz="2800" dirty="0">
                <a:latin typeface="Trebuchet MS"/>
                <a:cs typeface="Trebuchet MS"/>
              </a:rPr>
              <a:t>	</a:t>
            </a:r>
            <a:r>
              <a:rPr lang="en-IN" sz="2800" spc="-20" dirty="0">
                <a:latin typeface="Trebuchet MS"/>
                <a:cs typeface="Trebuchet MS"/>
              </a:rPr>
              <a:t>This includes calculating summary statistics, creating visualizations to explore data distributions, and analysing correlations between features.</a:t>
            </a:r>
            <a:endParaRPr lang="en-IN" sz="2800" dirty="0">
              <a:latin typeface="Trebuchet MS"/>
              <a:cs typeface="Trebuchet MS"/>
            </a:endParaRPr>
          </a:p>
          <a:p>
            <a:pPr marL="0" indent="0">
              <a:buNone/>
            </a:pPr>
            <a:endParaRPr lang="en-US" sz="2800"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1515092918"/>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ECE-9658-B7F1-6B55-592E6430C8B6}"/>
              </a:ext>
            </a:extLst>
          </p:cNvPr>
          <p:cNvSpPr>
            <a:spLocks noGrp="1"/>
          </p:cNvSpPr>
          <p:nvPr>
            <p:ph type="title"/>
          </p:nvPr>
        </p:nvSpPr>
        <p:spPr>
          <a:xfrm>
            <a:off x="1141413" y="609600"/>
            <a:ext cx="9905998" cy="979714"/>
          </a:xfrm>
        </p:spPr>
        <p:txBody>
          <a:bodyPr>
            <a:normAutofit fontScale="90000"/>
          </a:bodyPr>
          <a:lstStyle/>
          <a:p>
            <a:pPr algn="ctr"/>
            <a:r>
              <a:rPr lang="en-IN" sz="6000" dirty="0"/>
              <a:t>Task Performed</a:t>
            </a:r>
          </a:p>
        </p:txBody>
      </p:sp>
      <p:sp>
        <p:nvSpPr>
          <p:cNvPr id="3" name="Content Placeholder 2">
            <a:extLst>
              <a:ext uri="{FF2B5EF4-FFF2-40B4-BE49-F238E27FC236}">
                <a16:creationId xmlns:a16="http://schemas.microsoft.com/office/drawing/2014/main" id="{70BEFA28-BA00-831F-5895-5120D941DCF6}"/>
              </a:ext>
            </a:extLst>
          </p:cNvPr>
          <p:cNvSpPr>
            <a:spLocks noGrp="1"/>
          </p:cNvSpPr>
          <p:nvPr>
            <p:ph idx="1"/>
          </p:nvPr>
        </p:nvSpPr>
        <p:spPr>
          <a:xfrm>
            <a:off x="130629" y="2666999"/>
            <a:ext cx="13705114" cy="5421087"/>
          </a:xfrm>
        </p:spPr>
        <p:txBody>
          <a:bodyPr>
            <a:normAutofit/>
          </a:bodyPr>
          <a:lstStyle/>
          <a:p>
            <a:pPr>
              <a:buFont typeface="Wingdings" panose="05000000000000000000" pitchFamily="2" charset="2"/>
              <a:buChar char="Ø"/>
            </a:pPr>
            <a:r>
              <a:rPr lang="en-US" sz="2000" b="1" spc="-10" dirty="0">
                <a:uFill>
                  <a:solidFill>
                    <a:srgbClr val="000000"/>
                  </a:solidFill>
                </a:uFill>
                <a:latin typeface="Trebuchet MS"/>
                <a:cs typeface="Trebuchet MS"/>
              </a:rPr>
              <a:t>Count:</a:t>
            </a:r>
            <a:r>
              <a:rPr lang="en-US" sz="2000" b="1" spc="35" dirty="0">
                <a:latin typeface="Trebuchet MS"/>
                <a:cs typeface="Trebuchet MS"/>
              </a:rPr>
              <a:t> </a:t>
            </a:r>
            <a:r>
              <a:rPr lang="en-US" sz="2000" dirty="0">
                <a:latin typeface="Trebuchet MS"/>
                <a:cs typeface="Trebuchet MS"/>
              </a:rPr>
              <a:t>Indicates</a:t>
            </a:r>
            <a:r>
              <a:rPr lang="en-US" sz="2000" spc="40" dirty="0">
                <a:latin typeface="Trebuchet MS"/>
                <a:cs typeface="Trebuchet MS"/>
              </a:rPr>
              <a:t> </a:t>
            </a:r>
            <a:r>
              <a:rPr lang="en-US" sz="2000" dirty="0">
                <a:latin typeface="Trebuchet MS"/>
                <a:cs typeface="Trebuchet MS"/>
              </a:rPr>
              <a:t>the</a:t>
            </a:r>
            <a:r>
              <a:rPr lang="en-US" sz="2000" spc="35" dirty="0">
                <a:latin typeface="Trebuchet MS"/>
                <a:cs typeface="Trebuchet MS"/>
              </a:rPr>
              <a:t> </a:t>
            </a:r>
            <a:r>
              <a:rPr lang="en-US" sz="2000" dirty="0">
                <a:latin typeface="Trebuchet MS"/>
                <a:cs typeface="Trebuchet MS"/>
              </a:rPr>
              <a:t>number</a:t>
            </a:r>
            <a:r>
              <a:rPr lang="en-US" sz="2000" spc="30" dirty="0">
                <a:latin typeface="Trebuchet MS"/>
                <a:cs typeface="Trebuchet MS"/>
              </a:rPr>
              <a:t> </a:t>
            </a:r>
            <a:r>
              <a:rPr lang="en-US" sz="2000" dirty="0">
                <a:latin typeface="Trebuchet MS"/>
                <a:cs typeface="Trebuchet MS"/>
              </a:rPr>
              <a:t>of</a:t>
            </a:r>
            <a:r>
              <a:rPr lang="en-US" sz="2000" spc="60" dirty="0">
                <a:latin typeface="Trebuchet MS"/>
                <a:cs typeface="Trebuchet MS"/>
              </a:rPr>
              <a:t> </a:t>
            </a:r>
            <a:r>
              <a:rPr lang="en-US" sz="2000" dirty="0">
                <a:latin typeface="Trebuchet MS"/>
                <a:cs typeface="Trebuchet MS"/>
              </a:rPr>
              <a:t>non-null</a:t>
            </a:r>
            <a:r>
              <a:rPr lang="en-US" sz="2000" spc="25" dirty="0">
                <a:latin typeface="Trebuchet MS"/>
                <a:cs typeface="Trebuchet MS"/>
              </a:rPr>
              <a:t> </a:t>
            </a:r>
            <a:r>
              <a:rPr lang="en-US" sz="2000" spc="-25" dirty="0">
                <a:latin typeface="Trebuchet MS"/>
                <a:cs typeface="Trebuchet MS"/>
              </a:rPr>
              <a:t>entries</a:t>
            </a:r>
            <a:r>
              <a:rPr lang="en-US" sz="2000" spc="55" dirty="0">
                <a:latin typeface="Trebuchet MS"/>
                <a:cs typeface="Trebuchet MS"/>
              </a:rPr>
              <a:t> </a:t>
            </a:r>
            <a:r>
              <a:rPr lang="en-US" sz="2000" dirty="0">
                <a:latin typeface="Trebuchet MS"/>
                <a:cs typeface="Trebuchet MS"/>
              </a:rPr>
              <a:t>in</a:t>
            </a:r>
            <a:r>
              <a:rPr lang="en-US" sz="2000" spc="35" dirty="0">
                <a:latin typeface="Trebuchet MS"/>
                <a:cs typeface="Trebuchet MS"/>
              </a:rPr>
              <a:t> </a:t>
            </a:r>
            <a:r>
              <a:rPr lang="en-US" sz="2000" spc="-20" dirty="0">
                <a:latin typeface="Trebuchet MS"/>
                <a:cs typeface="Trebuchet MS"/>
              </a:rPr>
              <a:t>each </a:t>
            </a:r>
            <a:r>
              <a:rPr lang="en-US" sz="2000" spc="-30" dirty="0">
                <a:latin typeface="Trebuchet MS"/>
                <a:cs typeface="Trebuchet MS"/>
              </a:rPr>
              <a:t>column</a:t>
            </a:r>
            <a:r>
              <a:rPr lang="en-US" sz="2000" spc="-70" dirty="0">
                <a:latin typeface="Trebuchet MS"/>
                <a:cs typeface="Trebuchet MS"/>
              </a:rPr>
              <a:t> </a:t>
            </a:r>
            <a:r>
              <a:rPr lang="en-US" sz="2000" spc="-40" dirty="0">
                <a:latin typeface="Trebuchet MS"/>
                <a:cs typeface="Trebuchet MS"/>
              </a:rPr>
              <a:t>(all </a:t>
            </a:r>
            <a:r>
              <a:rPr lang="en-US" sz="2000" spc="-25" dirty="0">
                <a:latin typeface="Trebuchet MS"/>
                <a:cs typeface="Trebuchet MS"/>
              </a:rPr>
              <a:t>columns</a:t>
            </a:r>
            <a:r>
              <a:rPr lang="en-US" sz="2000" spc="-35" dirty="0">
                <a:latin typeface="Trebuchet MS"/>
                <a:cs typeface="Trebuchet MS"/>
              </a:rPr>
              <a:t> </a:t>
            </a:r>
            <a:r>
              <a:rPr lang="en-US" sz="2000" spc="-10" dirty="0">
                <a:latin typeface="Trebuchet MS"/>
                <a:cs typeface="Trebuchet MS"/>
              </a:rPr>
              <a:t>have</a:t>
            </a:r>
            <a:r>
              <a:rPr lang="en-US" sz="2000" spc="-60" dirty="0">
                <a:latin typeface="Trebuchet MS"/>
                <a:cs typeface="Trebuchet MS"/>
              </a:rPr>
              <a:t> </a:t>
            </a:r>
            <a:r>
              <a:rPr lang="en-US" sz="2000" dirty="0">
                <a:latin typeface="Trebuchet MS"/>
                <a:cs typeface="Trebuchet MS"/>
              </a:rPr>
              <a:t>1080</a:t>
            </a:r>
            <a:r>
              <a:rPr lang="en-US" sz="2000" spc="-35" dirty="0">
                <a:latin typeface="Trebuchet MS"/>
                <a:cs typeface="Trebuchet MS"/>
              </a:rPr>
              <a:t> </a:t>
            </a:r>
            <a:r>
              <a:rPr lang="en-US" sz="2000" spc="-10" dirty="0">
                <a:latin typeface="Trebuchet MS"/>
                <a:cs typeface="Trebuchet MS"/>
              </a:rPr>
              <a:t>entries).</a:t>
            </a:r>
            <a:endParaRPr lang="en-US" sz="2000" dirty="0">
              <a:latin typeface="Trebuchet MS"/>
              <a:cs typeface="Trebuchet MS"/>
            </a:endParaRPr>
          </a:p>
          <a:p>
            <a:pPr>
              <a:buFont typeface="Wingdings" panose="05000000000000000000" pitchFamily="2" charset="2"/>
              <a:buChar char="Ø"/>
            </a:pPr>
            <a:r>
              <a:rPr lang="en-US" sz="2000" b="1" dirty="0">
                <a:uFill>
                  <a:solidFill>
                    <a:srgbClr val="000000"/>
                  </a:solidFill>
                </a:uFill>
                <a:latin typeface="Trebuchet MS"/>
                <a:cs typeface="Trebuchet MS"/>
              </a:rPr>
              <a:t>Mean:</a:t>
            </a:r>
            <a:r>
              <a:rPr lang="en-US" sz="2000" b="1" spc="225" dirty="0">
                <a:latin typeface="Trebuchet MS"/>
                <a:cs typeface="Trebuchet MS"/>
              </a:rPr>
              <a:t> </a:t>
            </a:r>
            <a:r>
              <a:rPr lang="en-US" sz="2000" spc="-10" dirty="0">
                <a:latin typeface="Trebuchet MS"/>
                <a:cs typeface="Trebuchet MS"/>
              </a:rPr>
              <a:t>Represents</a:t>
            </a:r>
            <a:r>
              <a:rPr lang="en-US" sz="2000" spc="220" dirty="0">
                <a:latin typeface="Trebuchet MS"/>
                <a:cs typeface="Trebuchet MS"/>
              </a:rPr>
              <a:t> </a:t>
            </a:r>
            <a:r>
              <a:rPr lang="en-US" sz="2000" dirty="0">
                <a:latin typeface="Trebuchet MS"/>
                <a:cs typeface="Trebuchet MS"/>
              </a:rPr>
              <a:t>the</a:t>
            </a:r>
            <a:r>
              <a:rPr lang="en-US" sz="2000" spc="220" dirty="0">
                <a:latin typeface="Trebuchet MS"/>
                <a:cs typeface="Trebuchet MS"/>
              </a:rPr>
              <a:t> </a:t>
            </a:r>
            <a:r>
              <a:rPr lang="en-US" sz="2000" dirty="0">
                <a:latin typeface="Trebuchet MS"/>
                <a:cs typeface="Trebuchet MS"/>
              </a:rPr>
              <a:t>average</a:t>
            </a:r>
            <a:r>
              <a:rPr lang="en-US" sz="2000" spc="250" dirty="0">
                <a:latin typeface="Trebuchet MS"/>
                <a:cs typeface="Trebuchet MS"/>
              </a:rPr>
              <a:t> </a:t>
            </a:r>
            <a:r>
              <a:rPr lang="en-US" sz="2000" dirty="0">
                <a:latin typeface="Trebuchet MS"/>
                <a:cs typeface="Trebuchet MS"/>
              </a:rPr>
              <a:t>value</a:t>
            </a:r>
            <a:r>
              <a:rPr lang="en-US" sz="2000" spc="210" dirty="0">
                <a:latin typeface="Trebuchet MS"/>
                <a:cs typeface="Trebuchet MS"/>
              </a:rPr>
              <a:t> </a:t>
            </a:r>
            <a:r>
              <a:rPr lang="en-US" sz="2000" dirty="0">
                <a:latin typeface="Trebuchet MS"/>
                <a:cs typeface="Trebuchet MS"/>
              </a:rPr>
              <a:t>of</a:t>
            </a:r>
            <a:r>
              <a:rPr lang="en-US" sz="2000" spc="245" dirty="0">
                <a:latin typeface="Trebuchet MS"/>
                <a:cs typeface="Trebuchet MS"/>
              </a:rPr>
              <a:t> </a:t>
            </a:r>
            <a:r>
              <a:rPr lang="en-US" sz="2000" dirty="0">
                <a:latin typeface="Trebuchet MS"/>
                <a:cs typeface="Trebuchet MS"/>
              </a:rPr>
              <a:t>the</a:t>
            </a:r>
            <a:r>
              <a:rPr lang="en-US" sz="2000" spc="225" dirty="0">
                <a:latin typeface="Trebuchet MS"/>
                <a:cs typeface="Trebuchet MS"/>
              </a:rPr>
              <a:t> </a:t>
            </a:r>
            <a:r>
              <a:rPr lang="en-US" sz="2000" spc="-10" dirty="0">
                <a:latin typeface="Trebuchet MS"/>
                <a:cs typeface="Trebuchet MS"/>
              </a:rPr>
              <a:t>numerical </a:t>
            </a:r>
            <a:r>
              <a:rPr lang="en-US" sz="2000" spc="-25" dirty="0">
                <a:latin typeface="Trebuchet MS"/>
                <a:cs typeface="Trebuchet MS"/>
              </a:rPr>
              <a:t>columns</a:t>
            </a:r>
            <a:r>
              <a:rPr lang="en-US" sz="2000" spc="-35" dirty="0">
                <a:latin typeface="Trebuchet MS"/>
                <a:cs typeface="Trebuchet MS"/>
              </a:rPr>
              <a:t> (close</a:t>
            </a:r>
            <a:r>
              <a:rPr lang="en-US" sz="2000" spc="-50" dirty="0">
                <a:latin typeface="Trebuchet MS"/>
                <a:cs typeface="Trebuchet MS"/>
              </a:rPr>
              <a:t> </a:t>
            </a:r>
            <a:r>
              <a:rPr lang="en-US" sz="2000" spc="-55" dirty="0">
                <a:latin typeface="Trebuchet MS"/>
                <a:cs typeface="Trebuchet MS"/>
              </a:rPr>
              <a:t>to</a:t>
            </a:r>
            <a:r>
              <a:rPr lang="en-US" sz="2000" dirty="0">
                <a:latin typeface="Trebuchet MS"/>
                <a:cs typeface="Trebuchet MS"/>
              </a:rPr>
              <a:t> </a:t>
            </a:r>
            <a:r>
              <a:rPr lang="en-US" sz="2000" spc="-85" dirty="0">
                <a:latin typeface="Trebuchet MS"/>
                <a:cs typeface="Trebuchet MS"/>
              </a:rPr>
              <a:t>zero,</a:t>
            </a:r>
            <a:r>
              <a:rPr lang="en-US" sz="2000" spc="-25" dirty="0">
                <a:latin typeface="Trebuchet MS"/>
                <a:cs typeface="Trebuchet MS"/>
              </a:rPr>
              <a:t> </a:t>
            </a:r>
            <a:r>
              <a:rPr lang="en-US" sz="2000" spc="-20" dirty="0">
                <a:latin typeface="Trebuchet MS"/>
                <a:cs typeface="Trebuchet MS"/>
              </a:rPr>
              <a:t>indicating</a:t>
            </a:r>
            <a:r>
              <a:rPr lang="en-US" sz="2000" spc="-35" dirty="0">
                <a:latin typeface="Trebuchet MS"/>
                <a:cs typeface="Trebuchet MS"/>
              </a:rPr>
              <a:t> </a:t>
            </a:r>
            <a:r>
              <a:rPr lang="en-US" sz="2000" spc="-10" dirty="0">
                <a:latin typeface="Trebuchet MS"/>
                <a:cs typeface="Trebuchet MS"/>
              </a:rPr>
              <a:t>normalization).</a:t>
            </a:r>
            <a:endParaRPr lang="en-US" sz="2000" dirty="0">
              <a:latin typeface="Trebuchet MS"/>
              <a:cs typeface="Trebuchet MS"/>
            </a:endParaRPr>
          </a:p>
          <a:p>
            <a:pPr>
              <a:buFont typeface="Wingdings" panose="05000000000000000000" pitchFamily="2" charset="2"/>
              <a:buChar char="Ø"/>
            </a:pPr>
            <a:r>
              <a:rPr lang="en-US" sz="2000" b="1" dirty="0">
                <a:uFill>
                  <a:solidFill>
                    <a:srgbClr val="000000"/>
                  </a:solidFill>
                </a:uFill>
                <a:latin typeface="Trebuchet MS"/>
                <a:cs typeface="Trebuchet MS"/>
              </a:rPr>
              <a:t>Standard</a:t>
            </a:r>
            <a:r>
              <a:rPr lang="en-US" sz="2000" b="1" spc="10" dirty="0">
                <a:uFill>
                  <a:solidFill>
                    <a:srgbClr val="000000"/>
                  </a:solidFill>
                </a:uFill>
                <a:latin typeface="Trebuchet MS"/>
                <a:cs typeface="Trebuchet MS"/>
              </a:rPr>
              <a:t> </a:t>
            </a:r>
            <a:r>
              <a:rPr lang="en-US" sz="2000" b="1" spc="-10" dirty="0">
                <a:uFill>
                  <a:solidFill>
                    <a:srgbClr val="000000"/>
                  </a:solidFill>
                </a:uFill>
                <a:latin typeface="Trebuchet MS"/>
                <a:cs typeface="Trebuchet MS"/>
              </a:rPr>
              <a:t>Deviation</a:t>
            </a:r>
            <a:r>
              <a:rPr lang="en-US" sz="2000" b="1" spc="-5" dirty="0">
                <a:uFill>
                  <a:solidFill>
                    <a:srgbClr val="000000"/>
                  </a:solidFill>
                </a:uFill>
                <a:latin typeface="Trebuchet MS"/>
                <a:cs typeface="Trebuchet MS"/>
              </a:rPr>
              <a:t> </a:t>
            </a:r>
            <a:r>
              <a:rPr lang="en-US" sz="2000" b="1" dirty="0">
                <a:uFill>
                  <a:solidFill>
                    <a:srgbClr val="000000"/>
                  </a:solidFill>
                </a:uFill>
                <a:latin typeface="Trebuchet MS"/>
                <a:cs typeface="Trebuchet MS"/>
              </a:rPr>
              <a:t>(Std):</a:t>
            </a:r>
            <a:r>
              <a:rPr lang="en-US" sz="2000" spc="-5" dirty="0">
                <a:latin typeface="Trebuchet MS"/>
                <a:cs typeface="Trebuchet MS"/>
              </a:rPr>
              <a:t> </a:t>
            </a:r>
            <a:r>
              <a:rPr lang="en-US" sz="2000" dirty="0">
                <a:latin typeface="Trebuchet MS"/>
                <a:cs typeface="Trebuchet MS"/>
              </a:rPr>
              <a:t>Measures</a:t>
            </a:r>
            <a:r>
              <a:rPr lang="en-US" sz="2000" spc="-30" dirty="0">
                <a:latin typeface="Trebuchet MS"/>
                <a:cs typeface="Trebuchet MS"/>
              </a:rPr>
              <a:t> </a:t>
            </a:r>
            <a:r>
              <a:rPr lang="en-US" sz="2000" dirty="0">
                <a:latin typeface="Trebuchet MS"/>
                <a:cs typeface="Trebuchet MS"/>
              </a:rPr>
              <a:t>the</a:t>
            </a:r>
            <a:r>
              <a:rPr lang="en-US" sz="2000" spc="-10" dirty="0">
                <a:latin typeface="Trebuchet MS"/>
                <a:cs typeface="Trebuchet MS"/>
              </a:rPr>
              <a:t> dispersion</a:t>
            </a:r>
            <a:r>
              <a:rPr lang="en-US" sz="2000" spc="-45" dirty="0">
                <a:latin typeface="Trebuchet MS"/>
                <a:cs typeface="Trebuchet MS"/>
              </a:rPr>
              <a:t> </a:t>
            </a:r>
            <a:r>
              <a:rPr lang="en-US" sz="2000" dirty="0">
                <a:latin typeface="Trebuchet MS"/>
                <a:cs typeface="Trebuchet MS"/>
              </a:rPr>
              <a:t>of</a:t>
            </a:r>
            <a:r>
              <a:rPr lang="en-US" sz="2000" spc="20" dirty="0">
                <a:latin typeface="Trebuchet MS"/>
                <a:cs typeface="Trebuchet MS"/>
              </a:rPr>
              <a:t> </a:t>
            </a:r>
            <a:r>
              <a:rPr lang="en-US" sz="2000" spc="-25" dirty="0">
                <a:latin typeface="Trebuchet MS"/>
                <a:cs typeface="Trebuchet MS"/>
              </a:rPr>
              <a:t>the </a:t>
            </a:r>
            <a:r>
              <a:rPr lang="en-US" sz="2000" dirty="0">
                <a:latin typeface="Trebuchet MS"/>
                <a:cs typeface="Trebuchet MS"/>
              </a:rPr>
              <a:t>data</a:t>
            </a:r>
            <a:r>
              <a:rPr lang="en-US" sz="2000" spc="145" dirty="0">
                <a:latin typeface="Trebuchet MS"/>
                <a:cs typeface="Trebuchet MS"/>
              </a:rPr>
              <a:t>  </a:t>
            </a:r>
            <a:r>
              <a:rPr lang="en-US" sz="2000" dirty="0">
                <a:latin typeface="Trebuchet MS"/>
                <a:cs typeface="Trebuchet MS"/>
              </a:rPr>
              <a:t>from</a:t>
            </a:r>
            <a:r>
              <a:rPr lang="en-US" sz="2000" spc="125" dirty="0">
                <a:latin typeface="Trebuchet MS"/>
                <a:cs typeface="Trebuchet MS"/>
              </a:rPr>
              <a:t>  </a:t>
            </a:r>
            <a:r>
              <a:rPr lang="en-US" sz="2000" dirty="0">
                <a:latin typeface="Trebuchet MS"/>
                <a:cs typeface="Trebuchet MS"/>
              </a:rPr>
              <a:t>the</a:t>
            </a:r>
            <a:r>
              <a:rPr lang="en-US" sz="2000" spc="130" dirty="0">
                <a:latin typeface="Trebuchet MS"/>
                <a:cs typeface="Trebuchet MS"/>
              </a:rPr>
              <a:t>  </a:t>
            </a:r>
            <a:r>
              <a:rPr lang="en-US" sz="2000" dirty="0">
                <a:latin typeface="Trebuchet MS"/>
                <a:cs typeface="Trebuchet MS"/>
              </a:rPr>
              <a:t>mean</a:t>
            </a:r>
            <a:r>
              <a:rPr lang="en-US" sz="2000" spc="140" dirty="0">
                <a:latin typeface="Trebuchet MS"/>
                <a:cs typeface="Trebuchet MS"/>
              </a:rPr>
              <a:t>  </a:t>
            </a:r>
            <a:r>
              <a:rPr lang="en-US" sz="2000" dirty="0">
                <a:latin typeface="Trebuchet MS"/>
                <a:cs typeface="Trebuchet MS"/>
              </a:rPr>
              <a:t>(approximately</a:t>
            </a:r>
            <a:r>
              <a:rPr lang="en-US" sz="2000" spc="135" dirty="0">
                <a:latin typeface="Trebuchet MS"/>
                <a:cs typeface="Trebuchet MS"/>
              </a:rPr>
              <a:t>  </a:t>
            </a:r>
            <a:r>
              <a:rPr lang="en-US" sz="2000" dirty="0">
                <a:latin typeface="Trebuchet MS"/>
                <a:cs typeface="Trebuchet MS"/>
              </a:rPr>
              <a:t>1,</a:t>
            </a:r>
            <a:r>
              <a:rPr lang="en-US" sz="2000" spc="130" dirty="0">
                <a:latin typeface="Trebuchet MS"/>
                <a:cs typeface="Trebuchet MS"/>
              </a:rPr>
              <a:t>  </a:t>
            </a:r>
            <a:r>
              <a:rPr lang="en-US" sz="2000" spc="-10" dirty="0">
                <a:latin typeface="Trebuchet MS"/>
                <a:cs typeface="Trebuchet MS"/>
              </a:rPr>
              <a:t>indicating normalization).</a:t>
            </a:r>
          </a:p>
          <a:p>
            <a:pPr marL="0" indent="0">
              <a:lnSpc>
                <a:spcPts val="1360"/>
              </a:lnSpc>
              <a:spcBef>
                <a:spcPts val="100"/>
              </a:spcBef>
              <a:buNone/>
            </a:pPr>
            <a:endParaRPr lang="en-US" sz="2000" u="sng" dirty="0">
              <a:uFill>
                <a:solidFill>
                  <a:srgbClr val="000000"/>
                </a:solidFill>
              </a:uFill>
              <a:latin typeface="Trebuchet MS"/>
              <a:cs typeface="Trebuchet MS"/>
            </a:endParaRPr>
          </a:p>
          <a:p>
            <a:pPr>
              <a:lnSpc>
                <a:spcPts val="1360"/>
              </a:lnSpc>
              <a:spcBef>
                <a:spcPts val="100"/>
              </a:spcBef>
              <a:buFont typeface="Wingdings" panose="05000000000000000000" pitchFamily="2" charset="2"/>
              <a:buChar char="Ø"/>
            </a:pPr>
            <a:r>
              <a:rPr lang="en-US" sz="2000" b="1" dirty="0">
                <a:uFill>
                  <a:solidFill>
                    <a:srgbClr val="000000"/>
                  </a:solidFill>
                </a:uFill>
                <a:latin typeface="Trebuchet MS"/>
                <a:cs typeface="Trebuchet MS"/>
              </a:rPr>
              <a:t>Minimum</a:t>
            </a:r>
            <a:r>
              <a:rPr lang="en-US" sz="2000" b="1" spc="90" dirty="0">
                <a:uFill>
                  <a:solidFill>
                    <a:srgbClr val="000000"/>
                  </a:solidFill>
                </a:uFill>
                <a:latin typeface="Trebuchet MS"/>
                <a:cs typeface="Trebuchet MS"/>
              </a:rPr>
              <a:t> </a:t>
            </a:r>
            <a:r>
              <a:rPr lang="en-US" sz="2000" b="1" dirty="0">
                <a:uFill>
                  <a:solidFill>
                    <a:srgbClr val="000000"/>
                  </a:solidFill>
                </a:uFill>
                <a:latin typeface="Trebuchet MS"/>
                <a:cs typeface="Trebuchet MS"/>
              </a:rPr>
              <a:t>(Min)</a:t>
            </a:r>
            <a:r>
              <a:rPr lang="en-US" sz="2000" b="1" spc="35" dirty="0">
                <a:uFill>
                  <a:solidFill>
                    <a:srgbClr val="000000"/>
                  </a:solidFill>
                </a:uFill>
                <a:latin typeface="Trebuchet MS"/>
                <a:cs typeface="Trebuchet MS"/>
              </a:rPr>
              <a:t> </a:t>
            </a:r>
            <a:r>
              <a:rPr lang="en-US" sz="2000" b="1" dirty="0">
                <a:uFill>
                  <a:solidFill>
                    <a:srgbClr val="000000"/>
                  </a:solidFill>
                </a:uFill>
                <a:latin typeface="Trebuchet MS"/>
                <a:cs typeface="Trebuchet MS"/>
              </a:rPr>
              <a:t>and</a:t>
            </a:r>
            <a:r>
              <a:rPr lang="en-US" sz="2000" b="1" spc="90" dirty="0">
                <a:uFill>
                  <a:solidFill>
                    <a:srgbClr val="000000"/>
                  </a:solidFill>
                </a:uFill>
                <a:latin typeface="Trebuchet MS"/>
                <a:cs typeface="Trebuchet MS"/>
              </a:rPr>
              <a:t> </a:t>
            </a:r>
            <a:r>
              <a:rPr lang="en-US" sz="2000" b="1" dirty="0">
                <a:uFill>
                  <a:solidFill>
                    <a:srgbClr val="000000"/>
                  </a:solidFill>
                </a:uFill>
                <a:latin typeface="Trebuchet MS"/>
                <a:cs typeface="Trebuchet MS"/>
              </a:rPr>
              <a:t>Maximum</a:t>
            </a:r>
            <a:r>
              <a:rPr lang="en-US" sz="2000" b="1" spc="75" dirty="0">
                <a:uFill>
                  <a:solidFill>
                    <a:srgbClr val="000000"/>
                  </a:solidFill>
                </a:uFill>
                <a:latin typeface="Trebuchet MS"/>
                <a:cs typeface="Trebuchet MS"/>
              </a:rPr>
              <a:t> </a:t>
            </a:r>
            <a:r>
              <a:rPr lang="en-US" sz="2000" b="1" dirty="0">
                <a:uFill>
                  <a:solidFill>
                    <a:srgbClr val="000000"/>
                  </a:solidFill>
                </a:uFill>
                <a:latin typeface="Trebuchet MS"/>
                <a:cs typeface="Trebuchet MS"/>
              </a:rPr>
              <a:t>(Max): </a:t>
            </a:r>
            <a:r>
              <a:rPr lang="en-US" sz="2000" spc="-10" dirty="0">
                <a:latin typeface="Trebuchet MS"/>
                <a:cs typeface="Trebuchet MS"/>
              </a:rPr>
              <a:t>Indicate</a:t>
            </a:r>
            <a:r>
              <a:rPr lang="en-US" sz="2000" spc="55" dirty="0">
                <a:latin typeface="Trebuchet MS"/>
                <a:cs typeface="Trebuchet MS"/>
              </a:rPr>
              <a:t> </a:t>
            </a:r>
            <a:r>
              <a:rPr lang="en-US" sz="2000" dirty="0">
                <a:latin typeface="Trebuchet MS"/>
                <a:cs typeface="Trebuchet MS"/>
              </a:rPr>
              <a:t>the</a:t>
            </a:r>
            <a:r>
              <a:rPr lang="en-US" sz="2000" spc="60" dirty="0">
                <a:latin typeface="Trebuchet MS"/>
                <a:cs typeface="Trebuchet MS"/>
              </a:rPr>
              <a:t> </a:t>
            </a:r>
            <a:r>
              <a:rPr lang="en-US" sz="2000" spc="-10" dirty="0">
                <a:latin typeface="Trebuchet MS"/>
                <a:cs typeface="Trebuchet MS"/>
              </a:rPr>
              <a:t>range</a:t>
            </a:r>
            <a:r>
              <a:rPr lang="en-US" sz="2000" dirty="0">
                <a:latin typeface="Trebuchet MS"/>
                <a:cs typeface="Trebuchet MS"/>
              </a:rPr>
              <a:t> </a:t>
            </a:r>
            <a:r>
              <a:rPr lang="en-US" sz="2000" spc="-45" dirty="0">
                <a:latin typeface="Trebuchet MS"/>
                <a:cs typeface="Trebuchet MS"/>
              </a:rPr>
              <a:t>of</a:t>
            </a:r>
            <a:r>
              <a:rPr lang="en-US" sz="2000" spc="-25" dirty="0">
                <a:latin typeface="Trebuchet MS"/>
                <a:cs typeface="Trebuchet MS"/>
              </a:rPr>
              <a:t> </a:t>
            </a:r>
            <a:r>
              <a:rPr lang="en-US" sz="2000" spc="-10" dirty="0">
                <a:latin typeface="Trebuchet MS"/>
                <a:cs typeface="Trebuchet MS"/>
              </a:rPr>
              <a:t>values</a:t>
            </a:r>
            <a:r>
              <a:rPr lang="en-US" sz="2000" spc="-70" dirty="0">
                <a:latin typeface="Trebuchet MS"/>
                <a:cs typeface="Trebuchet MS"/>
              </a:rPr>
              <a:t> </a:t>
            </a:r>
            <a:r>
              <a:rPr lang="en-US" sz="2000" spc="-55" dirty="0">
                <a:latin typeface="Trebuchet MS"/>
                <a:cs typeface="Trebuchet MS"/>
              </a:rPr>
              <a:t>for</a:t>
            </a:r>
            <a:r>
              <a:rPr lang="en-US" sz="2000" spc="-20" dirty="0">
                <a:latin typeface="Trebuchet MS"/>
                <a:cs typeface="Trebuchet MS"/>
              </a:rPr>
              <a:t> </a:t>
            </a:r>
            <a:r>
              <a:rPr lang="en-US" sz="2000" spc="-50" dirty="0">
                <a:latin typeface="Trebuchet MS"/>
                <a:cs typeface="Trebuchet MS"/>
              </a:rPr>
              <a:t>the</a:t>
            </a:r>
            <a:r>
              <a:rPr lang="en-US" sz="2000" spc="-55" dirty="0">
                <a:latin typeface="Trebuchet MS"/>
                <a:cs typeface="Trebuchet MS"/>
              </a:rPr>
              <a:t> </a:t>
            </a:r>
            <a:r>
              <a:rPr lang="en-US" sz="2000" spc="-45" dirty="0">
                <a:latin typeface="Trebuchet MS"/>
                <a:cs typeface="Trebuchet MS"/>
              </a:rPr>
              <a:t>protein</a:t>
            </a:r>
            <a:r>
              <a:rPr lang="en-US" sz="2000" spc="-50" dirty="0">
                <a:latin typeface="Trebuchet MS"/>
                <a:cs typeface="Trebuchet MS"/>
              </a:rPr>
              <a:t> </a:t>
            </a:r>
            <a:r>
              <a:rPr lang="en-US" sz="2000" spc="-10" dirty="0">
                <a:latin typeface="Trebuchet MS"/>
                <a:cs typeface="Trebuchet MS"/>
              </a:rPr>
              <a:t>levels.</a:t>
            </a:r>
          </a:p>
          <a:p>
            <a:pPr marL="0" indent="0">
              <a:lnSpc>
                <a:spcPts val="1360"/>
              </a:lnSpc>
              <a:spcBef>
                <a:spcPts val="100"/>
              </a:spcBef>
              <a:buNone/>
            </a:pPr>
            <a:endParaRPr lang="en-US" sz="2000" u="sng" dirty="0">
              <a:uFill>
                <a:solidFill>
                  <a:srgbClr val="000000"/>
                </a:solidFill>
              </a:uFill>
              <a:latin typeface="Trebuchet MS"/>
              <a:cs typeface="Trebuchet MS"/>
            </a:endParaRPr>
          </a:p>
          <a:p>
            <a:pPr>
              <a:lnSpc>
                <a:spcPts val="1360"/>
              </a:lnSpc>
              <a:spcBef>
                <a:spcPts val="100"/>
              </a:spcBef>
              <a:buFont typeface="Wingdings" panose="05000000000000000000" pitchFamily="2" charset="2"/>
              <a:buChar char="Ø"/>
            </a:pPr>
            <a:r>
              <a:rPr lang="en-US" sz="2000" b="1" dirty="0">
                <a:uFill>
                  <a:solidFill>
                    <a:srgbClr val="000000"/>
                  </a:solidFill>
                </a:uFill>
                <a:latin typeface="Trebuchet MS"/>
                <a:cs typeface="Trebuchet MS"/>
              </a:rPr>
              <a:t>Unique:</a:t>
            </a:r>
            <a:r>
              <a:rPr lang="en-US" sz="2000" spc="420" dirty="0">
                <a:latin typeface="Trebuchet MS"/>
                <a:cs typeface="Trebuchet MS"/>
              </a:rPr>
              <a:t> </a:t>
            </a:r>
            <a:r>
              <a:rPr lang="en-US" sz="2000" dirty="0">
                <a:latin typeface="Trebuchet MS"/>
                <a:cs typeface="Trebuchet MS"/>
              </a:rPr>
              <a:t>Shows</a:t>
            </a:r>
            <a:r>
              <a:rPr lang="en-US" sz="2000" spc="405" dirty="0">
                <a:latin typeface="Trebuchet MS"/>
                <a:cs typeface="Trebuchet MS"/>
              </a:rPr>
              <a:t> </a:t>
            </a:r>
            <a:r>
              <a:rPr lang="en-US" sz="2000" dirty="0">
                <a:latin typeface="Trebuchet MS"/>
                <a:cs typeface="Trebuchet MS"/>
              </a:rPr>
              <a:t>the</a:t>
            </a:r>
            <a:r>
              <a:rPr lang="en-US" sz="2000" spc="420" dirty="0">
                <a:latin typeface="Trebuchet MS"/>
                <a:cs typeface="Trebuchet MS"/>
              </a:rPr>
              <a:t> </a:t>
            </a:r>
            <a:r>
              <a:rPr lang="en-US" sz="2000" dirty="0">
                <a:latin typeface="Trebuchet MS"/>
                <a:cs typeface="Trebuchet MS"/>
              </a:rPr>
              <a:t>number</a:t>
            </a:r>
            <a:r>
              <a:rPr lang="en-US" sz="2000" spc="430" dirty="0">
                <a:latin typeface="Trebuchet MS"/>
                <a:cs typeface="Trebuchet MS"/>
              </a:rPr>
              <a:t> </a:t>
            </a:r>
            <a:r>
              <a:rPr lang="en-US" sz="2000" dirty="0">
                <a:latin typeface="Trebuchet MS"/>
                <a:cs typeface="Trebuchet MS"/>
              </a:rPr>
              <a:t>of</a:t>
            </a:r>
            <a:r>
              <a:rPr lang="en-US" sz="2000" spc="450" dirty="0">
                <a:latin typeface="Trebuchet MS"/>
                <a:cs typeface="Trebuchet MS"/>
              </a:rPr>
              <a:t> </a:t>
            </a:r>
            <a:r>
              <a:rPr lang="en-US" sz="2000" dirty="0">
                <a:latin typeface="Trebuchet MS"/>
                <a:cs typeface="Trebuchet MS"/>
              </a:rPr>
              <a:t>unique</a:t>
            </a:r>
            <a:r>
              <a:rPr lang="en-US" sz="2000" spc="425" dirty="0">
                <a:latin typeface="Trebuchet MS"/>
                <a:cs typeface="Trebuchet MS"/>
              </a:rPr>
              <a:t> </a:t>
            </a:r>
            <a:r>
              <a:rPr lang="en-US" sz="2000" dirty="0">
                <a:latin typeface="Trebuchet MS"/>
                <a:cs typeface="Trebuchet MS"/>
              </a:rPr>
              <a:t>categories</a:t>
            </a:r>
            <a:r>
              <a:rPr lang="en-US" sz="2000" spc="400" dirty="0">
                <a:latin typeface="Trebuchet MS"/>
                <a:cs typeface="Trebuchet MS"/>
              </a:rPr>
              <a:t> </a:t>
            </a:r>
            <a:r>
              <a:rPr lang="en-US" sz="2000" spc="-25" dirty="0">
                <a:latin typeface="Trebuchet MS"/>
                <a:cs typeface="Trebuchet MS"/>
              </a:rPr>
              <a:t>in</a:t>
            </a:r>
            <a:r>
              <a:rPr lang="en-US" sz="2000" dirty="0">
                <a:latin typeface="Trebuchet MS"/>
                <a:cs typeface="Trebuchet MS"/>
              </a:rPr>
              <a:t> </a:t>
            </a:r>
            <a:r>
              <a:rPr lang="en-US" sz="2000" spc="-25" dirty="0">
                <a:latin typeface="Trebuchet MS"/>
                <a:cs typeface="Trebuchet MS"/>
              </a:rPr>
              <a:t>categorical</a:t>
            </a:r>
            <a:r>
              <a:rPr lang="en-US" sz="2000" spc="-15" dirty="0">
                <a:latin typeface="Trebuchet MS"/>
                <a:cs typeface="Trebuchet MS"/>
              </a:rPr>
              <a:t> </a:t>
            </a:r>
            <a:r>
              <a:rPr lang="en-US" sz="2000" spc="-10" dirty="0">
                <a:latin typeface="Trebuchet MS"/>
                <a:cs typeface="Trebuchet MS"/>
              </a:rPr>
              <a:t>columns.</a:t>
            </a:r>
          </a:p>
          <a:p>
            <a:pPr marL="0" indent="0">
              <a:lnSpc>
                <a:spcPts val="1395"/>
              </a:lnSpc>
              <a:spcBef>
                <a:spcPts val="100"/>
              </a:spcBef>
              <a:buNone/>
            </a:pPr>
            <a:endParaRPr lang="en-US" sz="2000" u="sng" spc="-30" dirty="0">
              <a:uFill>
                <a:solidFill>
                  <a:srgbClr val="000000"/>
                </a:solidFill>
              </a:uFill>
              <a:latin typeface="Trebuchet MS"/>
              <a:cs typeface="Trebuchet MS"/>
            </a:endParaRPr>
          </a:p>
          <a:p>
            <a:pPr>
              <a:lnSpc>
                <a:spcPts val="1395"/>
              </a:lnSpc>
              <a:spcBef>
                <a:spcPts val="100"/>
              </a:spcBef>
              <a:buFont typeface="Wingdings" panose="05000000000000000000" pitchFamily="2" charset="2"/>
              <a:buChar char="Ø"/>
            </a:pPr>
            <a:r>
              <a:rPr lang="en-US" sz="2000" b="1" spc="-30" dirty="0">
                <a:uFill>
                  <a:solidFill>
                    <a:srgbClr val="000000"/>
                  </a:solidFill>
                </a:uFill>
                <a:latin typeface="Trebuchet MS"/>
                <a:cs typeface="Trebuchet MS"/>
              </a:rPr>
              <a:t>Top:</a:t>
            </a:r>
            <a:r>
              <a:rPr lang="en-US" sz="2000" spc="10" dirty="0">
                <a:latin typeface="Trebuchet MS"/>
                <a:cs typeface="Trebuchet MS"/>
              </a:rPr>
              <a:t> </a:t>
            </a:r>
            <a:r>
              <a:rPr lang="en-US" sz="2000" dirty="0">
                <a:latin typeface="Trebuchet MS"/>
                <a:cs typeface="Trebuchet MS"/>
              </a:rPr>
              <a:t>Indicates</a:t>
            </a:r>
            <a:r>
              <a:rPr lang="en-US" sz="2000" spc="-10" dirty="0">
                <a:latin typeface="Trebuchet MS"/>
                <a:cs typeface="Trebuchet MS"/>
              </a:rPr>
              <a:t> </a:t>
            </a:r>
            <a:r>
              <a:rPr lang="en-US" sz="2000" dirty="0">
                <a:latin typeface="Trebuchet MS"/>
                <a:cs typeface="Trebuchet MS"/>
              </a:rPr>
              <a:t>the</a:t>
            </a:r>
            <a:r>
              <a:rPr lang="en-US" sz="2000" spc="10" dirty="0">
                <a:latin typeface="Trebuchet MS"/>
                <a:cs typeface="Trebuchet MS"/>
              </a:rPr>
              <a:t> </a:t>
            </a:r>
            <a:r>
              <a:rPr lang="en-US" sz="2000" dirty="0">
                <a:latin typeface="Trebuchet MS"/>
                <a:cs typeface="Trebuchet MS"/>
              </a:rPr>
              <a:t>most</a:t>
            </a:r>
            <a:r>
              <a:rPr lang="en-US" sz="2000" spc="-10" dirty="0">
                <a:latin typeface="Trebuchet MS"/>
                <a:cs typeface="Trebuchet MS"/>
              </a:rPr>
              <a:t> </a:t>
            </a:r>
            <a:r>
              <a:rPr lang="en-US" sz="2000" spc="-30" dirty="0">
                <a:latin typeface="Trebuchet MS"/>
                <a:cs typeface="Trebuchet MS"/>
              </a:rPr>
              <a:t>frequent</a:t>
            </a:r>
            <a:r>
              <a:rPr lang="en-US" sz="2000" dirty="0">
                <a:latin typeface="Trebuchet MS"/>
                <a:cs typeface="Trebuchet MS"/>
              </a:rPr>
              <a:t> category</a:t>
            </a:r>
            <a:r>
              <a:rPr lang="en-US" sz="2000" spc="-5" dirty="0">
                <a:latin typeface="Trebuchet MS"/>
                <a:cs typeface="Trebuchet MS"/>
              </a:rPr>
              <a:t> </a:t>
            </a:r>
            <a:r>
              <a:rPr lang="en-US" sz="2000" dirty="0">
                <a:latin typeface="Trebuchet MS"/>
                <a:cs typeface="Trebuchet MS"/>
              </a:rPr>
              <a:t>in</a:t>
            </a:r>
            <a:r>
              <a:rPr lang="en-US" sz="2000" spc="5" dirty="0">
                <a:latin typeface="Trebuchet MS"/>
                <a:cs typeface="Trebuchet MS"/>
              </a:rPr>
              <a:t> </a:t>
            </a:r>
            <a:r>
              <a:rPr lang="en-US" sz="2000" spc="-10" dirty="0">
                <a:latin typeface="Trebuchet MS"/>
                <a:cs typeface="Trebuchet MS"/>
              </a:rPr>
              <a:t>categorical</a:t>
            </a:r>
            <a:r>
              <a:rPr lang="en-US" sz="2000" dirty="0">
                <a:latin typeface="Trebuchet MS"/>
                <a:cs typeface="Trebuchet MS"/>
              </a:rPr>
              <a:t> </a:t>
            </a:r>
            <a:r>
              <a:rPr lang="en-US" sz="2000" spc="-20" dirty="0">
                <a:latin typeface="Trebuchet MS"/>
                <a:cs typeface="Trebuchet MS"/>
              </a:rPr>
              <a:t>columns</a:t>
            </a:r>
            <a:r>
              <a:rPr lang="en-US" sz="2000" spc="-5" dirty="0">
                <a:latin typeface="Trebuchet MS"/>
                <a:cs typeface="Trebuchet MS"/>
              </a:rPr>
              <a:t> </a:t>
            </a:r>
            <a:r>
              <a:rPr lang="en-US" sz="2000" spc="-80" dirty="0">
                <a:latin typeface="Trebuchet MS"/>
                <a:cs typeface="Trebuchet MS"/>
              </a:rPr>
              <a:t>(e.g.,</a:t>
            </a:r>
            <a:r>
              <a:rPr lang="en-US" sz="2000" spc="-10" dirty="0">
                <a:latin typeface="Trebuchet MS"/>
                <a:cs typeface="Trebuchet MS"/>
              </a:rPr>
              <a:t> </a:t>
            </a:r>
            <a:r>
              <a:rPr lang="en-US" sz="2000" dirty="0">
                <a:latin typeface="Trebuchet MS"/>
                <a:cs typeface="Trebuchet MS"/>
              </a:rPr>
              <a:t>'c-</a:t>
            </a:r>
            <a:r>
              <a:rPr lang="en-US" sz="2000" spc="50" dirty="0">
                <a:latin typeface="Trebuchet MS"/>
                <a:cs typeface="Trebuchet MS"/>
              </a:rPr>
              <a:t>CS-</a:t>
            </a:r>
            <a:r>
              <a:rPr lang="en-US" sz="2000" dirty="0">
                <a:latin typeface="Trebuchet MS"/>
                <a:cs typeface="Trebuchet MS"/>
              </a:rPr>
              <a:t>m'</a:t>
            </a:r>
            <a:r>
              <a:rPr lang="en-US" sz="2000" spc="30" dirty="0">
                <a:latin typeface="Trebuchet MS"/>
                <a:cs typeface="Trebuchet MS"/>
              </a:rPr>
              <a:t> </a:t>
            </a:r>
            <a:r>
              <a:rPr lang="en-US" sz="2000" spc="-55" dirty="0">
                <a:latin typeface="Trebuchet MS"/>
                <a:cs typeface="Trebuchet MS"/>
              </a:rPr>
              <a:t>for</a:t>
            </a:r>
            <a:r>
              <a:rPr lang="en-US" sz="2000" spc="35" dirty="0">
                <a:latin typeface="Trebuchet MS"/>
                <a:cs typeface="Trebuchet MS"/>
              </a:rPr>
              <a:t> </a:t>
            </a:r>
          </a:p>
          <a:p>
            <a:pPr marL="0" indent="0">
              <a:lnSpc>
                <a:spcPts val="1395"/>
              </a:lnSpc>
              <a:spcBef>
                <a:spcPts val="100"/>
              </a:spcBef>
              <a:buNone/>
            </a:pPr>
            <a:r>
              <a:rPr lang="en-US" sz="2000" spc="35" dirty="0">
                <a:latin typeface="Trebuchet MS"/>
                <a:cs typeface="Trebuchet MS"/>
              </a:rPr>
              <a:t> </a:t>
            </a:r>
          </a:p>
          <a:p>
            <a:pPr marL="0" indent="0">
              <a:lnSpc>
                <a:spcPts val="1395"/>
              </a:lnSpc>
              <a:spcBef>
                <a:spcPts val="100"/>
              </a:spcBef>
              <a:buNone/>
            </a:pPr>
            <a:r>
              <a:rPr lang="en-US" sz="2000" spc="35" dirty="0">
                <a:latin typeface="Trebuchet MS"/>
                <a:cs typeface="Trebuchet MS"/>
              </a:rPr>
              <a:t>   </a:t>
            </a:r>
            <a:r>
              <a:rPr lang="en-US" sz="2000" spc="-10" dirty="0">
                <a:latin typeface="Trebuchet MS"/>
                <a:cs typeface="Trebuchet MS"/>
              </a:rPr>
              <a:t>Class).</a:t>
            </a:r>
          </a:p>
          <a:p>
            <a:pPr marL="0" indent="0">
              <a:lnSpc>
                <a:spcPts val="1395"/>
              </a:lnSpc>
              <a:spcBef>
                <a:spcPts val="100"/>
              </a:spcBef>
              <a:buNone/>
            </a:pPr>
            <a:endParaRPr lang="en-US" sz="2000" u="sng" spc="-25" dirty="0">
              <a:uFill>
                <a:solidFill>
                  <a:srgbClr val="000000"/>
                </a:solidFill>
              </a:uFill>
              <a:latin typeface="Trebuchet MS"/>
              <a:cs typeface="Trebuchet MS"/>
            </a:endParaRPr>
          </a:p>
          <a:p>
            <a:pPr>
              <a:lnSpc>
                <a:spcPts val="1395"/>
              </a:lnSpc>
              <a:spcBef>
                <a:spcPts val="100"/>
              </a:spcBef>
              <a:buFont typeface="Wingdings" panose="05000000000000000000" pitchFamily="2" charset="2"/>
              <a:buChar char="Ø"/>
            </a:pPr>
            <a:r>
              <a:rPr lang="en-US" sz="2000" b="1" spc="-25" dirty="0">
                <a:uFill>
                  <a:solidFill>
                    <a:srgbClr val="000000"/>
                  </a:solidFill>
                </a:uFill>
                <a:latin typeface="Trebuchet MS"/>
                <a:cs typeface="Trebuchet MS"/>
              </a:rPr>
              <a:t>Frequency</a:t>
            </a:r>
            <a:r>
              <a:rPr lang="en-US" sz="2000" b="1" spc="60" dirty="0">
                <a:uFill>
                  <a:solidFill>
                    <a:srgbClr val="000000"/>
                  </a:solidFill>
                </a:uFill>
                <a:latin typeface="Trebuchet MS"/>
                <a:cs typeface="Trebuchet MS"/>
              </a:rPr>
              <a:t> </a:t>
            </a:r>
            <a:r>
              <a:rPr lang="en-US" sz="2000" b="1" spc="-30" dirty="0">
                <a:uFill>
                  <a:solidFill>
                    <a:srgbClr val="000000"/>
                  </a:solidFill>
                </a:uFill>
                <a:latin typeface="Trebuchet MS"/>
                <a:cs typeface="Trebuchet MS"/>
              </a:rPr>
              <a:t>(Freq):</a:t>
            </a:r>
            <a:r>
              <a:rPr lang="en-US" sz="2000" spc="70" dirty="0">
                <a:latin typeface="Trebuchet MS"/>
                <a:cs typeface="Trebuchet MS"/>
              </a:rPr>
              <a:t> </a:t>
            </a:r>
            <a:r>
              <a:rPr lang="en-US" sz="2000" spc="-20" dirty="0">
                <a:latin typeface="Trebuchet MS"/>
                <a:cs typeface="Trebuchet MS"/>
              </a:rPr>
              <a:t>Represents</a:t>
            </a:r>
            <a:r>
              <a:rPr lang="en-US" sz="2000" spc="70" dirty="0">
                <a:latin typeface="Trebuchet MS"/>
                <a:cs typeface="Trebuchet MS"/>
              </a:rPr>
              <a:t> </a:t>
            </a:r>
            <a:r>
              <a:rPr lang="en-US" sz="2000" dirty="0">
                <a:latin typeface="Trebuchet MS"/>
                <a:cs typeface="Trebuchet MS"/>
              </a:rPr>
              <a:t>the</a:t>
            </a:r>
            <a:r>
              <a:rPr lang="en-US" sz="2000" spc="65" dirty="0">
                <a:latin typeface="Trebuchet MS"/>
                <a:cs typeface="Trebuchet MS"/>
              </a:rPr>
              <a:t> </a:t>
            </a:r>
            <a:r>
              <a:rPr lang="en-US" sz="2000" spc="-25" dirty="0">
                <a:latin typeface="Trebuchet MS"/>
                <a:cs typeface="Trebuchet MS"/>
              </a:rPr>
              <a:t>frequency</a:t>
            </a:r>
            <a:r>
              <a:rPr lang="en-US" sz="2000" spc="80" dirty="0">
                <a:latin typeface="Trebuchet MS"/>
                <a:cs typeface="Trebuchet MS"/>
              </a:rPr>
              <a:t> </a:t>
            </a:r>
            <a:r>
              <a:rPr lang="en-US" sz="2000" dirty="0">
                <a:latin typeface="Trebuchet MS"/>
                <a:cs typeface="Trebuchet MS"/>
              </a:rPr>
              <a:t>of</a:t>
            </a:r>
            <a:r>
              <a:rPr lang="en-US" sz="2000" spc="95" dirty="0">
                <a:latin typeface="Trebuchet MS"/>
                <a:cs typeface="Trebuchet MS"/>
              </a:rPr>
              <a:t> </a:t>
            </a:r>
            <a:r>
              <a:rPr lang="en-US" sz="2000" dirty="0">
                <a:latin typeface="Trebuchet MS"/>
                <a:cs typeface="Trebuchet MS"/>
              </a:rPr>
              <a:t>the</a:t>
            </a:r>
            <a:r>
              <a:rPr lang="en-US" sz="2000" spc="65" dirty="0">
                <a:latin typeface="Trebuchet MS"/>
                <a:cs typeface="Trebuchet MS"/>
              </a:rPr>
              <a:t> </a:t>
            </a:r>
            <a:r>
              <a:rPr lang="en-US" sz="2000" spc="-20" dirty="0">
                <a:latin typeface="Trebuchet MS"/>
                <a:cs typeface="Trebuchet MS"/>
              </a:rPr>
              <a:t>most</a:t>
            </a:r>
            <a:r>
              <a:rPr lang="en-US" sz="2000" dirty="0">
                <a:latin typeface="Trebuchet MS"/>
                <a:cs typeface="Trebuchet MS"/>
              </a:rPr>
              <a:t> </a:t>
            </a:r>
            <a:r>
              <a:rPr lang="en-US" sz="2000" spc="-45" dirty="0">
                <a:latin typeface="Trebuchet MS"/>
                <a:cs typeface="Trebuchet MS"/>
              </a:rPr>
              <a:t>frequent</a:t>
            </a:r>
            <a:r>
              <a:rPr lang="en-US" sz="2000" spc="-25" dirty="0">
                <a:latin typeface="Trebuchet MS"/>
                <a:cs typeface="Trebuchet MS"/>
              </a:rPr>
              <a:t> </a:t>
            </a:r>
            <a:r>
              <a:rPr lang="en-US" sz="2000" spc="-20" dirty="0">
                <a:latin typeface="Trebuchet MS"/>
                <a:cs typeface="Trebuchet MS"/>
              </a:rPr>
              <a:t>category</a:t>
            </a:r>
            <a:r>
              <a:rPr lang="en-US" sz="2000" spc="-25" dirty="0">
                <a:latin typeface="Trebuchet MS"/>
                <a:cs typeface="Trebuchet MS"/>
              </a:rPr>
              <a:t> </a:t>
            </a:r>
            <a:r>
              <a:rPr lang="en-US" sz="2000" spc="-80" dirty="0">
                <a:latin typeface="Trebuchet MS"/>
                <a:cs typeface="Trebuchet MS"/>
              </a:rPr>
              <a:t>(e.g.,</a:t>
            </a:r>
            <a:r>
              <a:rPr lang="en-US" sz="2000" spc="-10" dirty="0">
                <a:latin typeface="Trebuchet MS"/>
                <a:cs typeface="Trebuchet MS"/>
              </a:rPr>
              <a:t> </a:t>
            </a:r>
            <a:r>
              <a:rPr lang="en-US" sz="2000" dirty="0">
                <a:latin typeface="Trebuchet MS"/>
                <a:cs typeface="Trebuchet MS"/>
              </a:rPr>
              <a:t>150</a:t>
            </a:r>
            <a:r>
              <a:rPr lang="en-US" sz="2000" spc="-40" dirty="0">
                <a:latin typeface="Trebuchet MS"/>
                <a:cs typeface="Trebuchet MS"/>
              </a:rPr>
              <a:t> </a:t>
            </a:r>
          </a:p>
          <a:p>
            <a:pPr marL="0" indent="0">
              <a:lnSpc>
                <a:spcPts val="1395"/>
              </a:lnSpc>
              <a:spcBef>
                <a:spcPts val="100"/>
              </a:spcBef>
              <a:buNone/>
            </a:pPr>
            <a:r>
              <a:rPr lang="en-US" sz="2000" spc="-40" dirty="0">
                <a:latin typeface="Trebuchet MS"/>
                <a:cs typeface="Trebuchet MS"/>
              </a:rPr>
              <a:t>   </a:t>
            </a:r>
          </a:p>
          <a:p>
            <a:pPr marL="0" indent="0">
              <a:lnSpc>
                <a:spcPts val="1395"/>
              </a:lnSpc>
              <a:spcBef>
                <a:spcPts val="100"/>
              </a:spcBef>
              <a:buNone/>
            </a:pPr>
            <a:r>
              <a:rPr lang="en-US" sz="2000" spc="-40" dirty="0">
                <a:latin typeface="Trebuchet MS"/>
                <a:cs typeface="Trebuchet MS"/>
              </a:rPr>
              <a:t>    </a:t>
            </a:r>
            <a:r>
              <a:rPr lang="en-US" sz="2000" spc="-45" dirty="0">
                <a:latin typeface="Trebuchet MS"/>
                <a:cs typeface="Trebuchet MS"/>
              </a:rPr>
              <a:t>occurrences</a:t>
            </a:r>
            <a:r>
              <a:rPr lang="en-US" sz="2000" spc="-20" dirty="0">
                <a:latin typeface="Trebuchet MS"/>
                <a:cs typeface="Trebuchet MS"/>
              </a:rPr>
              <a:t> </a:t>
            </a:r>
            <a:r>
              <a:rPr lang="en-US" sz="2000" spc="-45" dirty="0">
                <a:latin typeface="Trebuchet MS"/>
                <a:cs typeface="Trebuchet MS"/>
              </a:rPr>
              <a:t>of</a:t>
            </a:r>
            <a:r>
              <a:rPr lang="en-US" sz="2000" spc="25" dirty="0">
                <a:latin typeface="Trebuchet MS"/>
                <a:cs typeface="Trebuchet MS"/>
              </a:rPr>
              <a:t> </a:t>
            </a:r>
            <a:r>
              <a:rPr lang="en-US" sz="2000" dirty="0">
                <a:latin typeface="Trebuchet MS"/>
                <a:cs typeface="Trebuchet MS"/>
              </a:rPr>
              <a:t>'c-</a:t>
            </a:r>
            <a:r>
              <a:rPr lang="en-US" sz="2000" spc="50" dirty="0">
                <a:latin typeface="Trebuchet MS"/>
                <a:cs typeface="Trebuchet MS"/>
              </a:rPr>
              <a:t>CS-</a:t>
            </a:r>
            <a:r>
              <a:rPr lang="en-US" sz="2000" spc="-20" dirty="0">
                <a:latin typeface="Trebuchet MS"/>
                <a:cs typeface="Trebuchet MS"/>
              </a:rPr>
              <a:t>m').</a:t>
            </a:r>
            <a:endParaRPr lang="en-US" sz="2000" dirty="0">
              <a:latin typeface="Trebuchet MS"/>
              <a:cs typeface="Trebuchet MS"/>
            </a:endParaRPr>
          </a:p>
          <a:p>
            <a:pPr marL="0" indent="0">
              <a:lnSpc>
                <a:spcPts val="1395"/>
              </a:lnSpc>
              <a:buNone/>
            </a:pPr>
            <a:endParaRPr lang="en-US" sz="2000" dirty="0">
              <a:latin typeface="Trebuchet MS"/>
              <a:cs typeface="Trebuchet MS"/>
            </a:endParaRPr>
          </a:p>
          <a:p>
            <a:pPr marL="0" indent="0">
              <a:lnSpc>
                <a:spcPts val="1360"/>
              </a:lnSpc>
              <a:buNone/>
            </a:pPr>
            <a:endParaRPr lang="en-US" sz="2000" spc="-10" dirty="0">
              <a:latin typeface="Trebuchet MS"/>
              <a:cs typeface="Trebuchet MS"/>
            </a:endParaRPr>
          </a:p>
          <a:p>
            <a:pPr marL="0" indent="0">
              <a:lnSpc>
                <a:spcPts val="1360"/>
              </a:lnSpc>
              <a:buNone/>
            </a:pPr>
            <a:endParaRPr lang="en-US" sz="2000" dirty="0">
              <a:latin typeface="Trebuchet MS"/>
              <a:cs typeface="Trebuchet MS"/>
            </a:endParaRPr>
          </a:p>
          <a:p>
            <a:pPr>
              <a:lnSpc>
                <a:spcPts val="1360"/>
              </a:lnSpc>
              <a:buFont typeface="Wingdings" panose="05000000000000000000" pitchFamily="2" charset="2"/>
              <a:buChar char="Ø"/>
            </a:pPr>
            <a:endParaRPr lang="en-US" sz="2000" spc="-10" dirty="0">
              <a:latin typeface="Trebuchet MS"/>
              <a:cs typeface="Trebuchet MS"/>
            </a:endParaRPr>
          </a:p>
          <a:p>
            <a:pPr marL="0" indent="0">
              <a:lnSpc>
                <a:spcPts val="1360"/>
              </a:lnSpc>
              <a:buNone/>
            </a:pPr>
            <a:endParaRPr lang="en-US" sz="2000" spc="-10" dirty="0">
              <a:latin typeface="Trebuchet MS"/>
              <a:cs typeface="Trebuchet MS"/>
            </a:endParaRPr>
          </a:p>
          <a:p>
            <a:pPr marL="0" indent="0">
              <a:lnSpc>
                <a:spcPts val="1360"/>
              </a:lnSpc>
              <a:buNone/>
            </a:pPr>
            <a:endParaRPr lang="en-US" sz="2000" spc="-10" dirty="0">
              <a:latin typeface="Trebuchet MS"/>
              <a:cs typeface="Trebuchet MS"/>
            </a:endParaRPr>
          </a:p>
          <a:p>
            <a:pPr marL="0" indent="0">
              <a:lnSpc>
                <a:spcPts val="1360"/>
              </a:lnSpc>
              <a:buNone/>
            </a:pPr>
            <a:endParaRPr lang="en-US" sz="2000" dirty="0">
              <a:latin typeface="Trebuchet MS"/>
              <a:cs typeface="Trebuchet MS"/>
            </a:endParaRPr>
          </a:p>
          <a:p>
            <a:pPr marL="0" indent="0">
              <a:lnSpc>
                <a:spcPts val="1360"/>
              </a:lnSpc>
              <a:spcBef>
                <a:spcPts val="100"/>
              </a:spcBef>
              <a:buNone/>
            </a:pPr>
            <a:endParaRPr lang="en-US" sz="2000" dirty="0">
              <a:latin typeface="Trebuchet MS"/>
              <a:cs typeface="Trebuchet MS"/>
            </a:endParaRPr>
          </a:p>
        </p:txBody>
      </p:sp>
    </p:spTree>
    <p:extLst>
      <p:ext uri="{BB962C8B-B14F-4D97-AF65-F5344CB8AC3E}">
        <p14:creationId xmlns:p14="http://schemas.microsoft.com/office/powerpoint/2010/main" val="875325256"/>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EB2F-5AC3-D1B3-301B-37C2D2BD72DF}"/>
              </a:ext>
            </a:extLst>
          </p:cNvPr>
          <p:cNvSpPr>
            <a:spLocks noGrp="1"/>
          </p:cNvSpPr>
          <p:nvPr>
            <p:ph type="title"/>
          </p:nvPr>
        </p:nvSpPr>
        <p:spPr>
          <a:xfrm>
            <a:off x="1141413" y="0"/>
            <a:ext cx="9905998" cy="1719943"/>
          </a:xfrm>
        </p:spPr>
        <p:txBody>
          <a:bodyPr>
            <a:normAutofit fontScale="90000"/>
          </a:bodyPr>
          <a:lstStyle/>
          <a:p>
            <a:pPr algn="ctr"/>
            <a:r>
              <a:rPr lang="en-IN" sz="5400" dirty="0"/>
              <a:t>Output of the task performed</a:t>
            </a:r>
            <a:endParaRPr lang="en-IN" dirty="0"/>
          </a:p>
        </p:txBody>
      </p:sp>
      <p:pic>
        <p:nvPicPr>
          <p:cNvPr id="4" name="object 7">
            <a:extLst>
              <a:ext uri="{FF2B5EF4-FFF2-40B4-BE49-F238E27FC236}">
                <a16:creationId xmlns:a16="http://schemas.microsoft.com/office/drawing/2014/main" id="{72910E50-ED3A-89FB-FF39-B5B5B02BC803}"/>
              </a:ext>
            </a:extLst>
          </p:cNvPr>
          <p:cNvPicPr>
            <a:picLocks noGrp="1"/>
          </p:cNvPicPr>
          <p:nvPr>
            <p:ph idx="1"/>
          </p:nvPr>
        </p:nvPicPr>
        <p:blipFill>
          <a:blip r:embed="rId2" cstate="print"/>
          <a:stretch>
            <a:fillRect/>
          </a:stretch>
        </p:blipFill>
        <p:spPr>
          <a:xfrm>
            <a:off x="358815" y="1825625"/>
            <a:ext cx="11458937" cy="4667250"/>
          </a:xfrm>
          <a:prstGeom prst="rect">
            <a:avLst/>
          </a:prstGeom>
        </p:spPr>
      </p:pic>
    </p:spTree>
    <p:extLst>
      <p:ext uri="{BB962C8B-B14F-4D97-AF65-F5344CB8AC3E}">
        <p14:creationId xmlns:p14="http://schemas.microsoft.com/office/powerpoint/2010/main" val="3999051484"/>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006D-F0AF-870E-23D1-6BDC160757E1}"/>
              </a:ext>
            </a:extLst>
          </p:cNvPr>
          <p:cNvSpPr>
            <a:spLocks noGrp="1"/>
          </p:cNvSpPr>
          <p:nvPr>
            <p:ph type="title"/>
          </p:nvPr>
        </p:nvSpPr>
        <p:spPr>
          <a:xfrm>
            <a:off x="1141413" y="0"/>
            <a:ext cx="9905998" cy="1676400"/>
          </a:xfrm>
        </p:spPr>
        <p:txBody>
          <a:bodyPr/>
          <a:lstStyle/>
          <a:p>
            <a:pPr algn="ctr"/>
            <a:r>
              <a:rPr lang="en-IN" sz="5400" dirty="0"/>
              <a:t>Visualizations</a:t>
            </a:r>
            <a:endParaRPr lang="en-IN" dirty="0"/>
          </a:p>
        </p:txBody>
      </p:sp>
      <p:sp>
        <p:nvSpPr>
          <p:cNvPr id="3" name="Content Placeholder 2">
            <a:extLst>
              <a:ext uri="{FF2B5EF4-FFF2-40B4-BE49-F238E27FC236}">
                <a16:creationId xmlns:a16="http://schemas.microsoft.com/office/drawing/2014/main" id="{F5F043F4-B34B-6620-9F4F-1E8732DFF717}"/>
              </a:ext>
            </a:extLst>
          </p:cNvPr>
          <p:cNvSpPr>
            <a:spLocks noGrp="1"/>
          </p:cNvSpPr>
          <p:nvPr>
            <p:ph idx="1"/>
          </p:nvPr>
        </p:nvSpPr>
        <p:spPr>
          <a:xfrm>
            <a:off x="167148" y="1839912"/>
            <a:ext cx="5614737" cy="4652963"/>
          </a:xfrm>
        </p:spPr>
        <p:txBody>
          <a:bodyPr>
            <a:normAutofit fontScale="92500" lnSpcReduction="10000"/>
          </a:bodyPr>
          <a:lstStyle/>
          <a:p>
            <a:pPr marL="0" indent="0">
              <a:buNone/>
            </a:pPr>
            <a:r>
              <a:rPr lang="en-US" sz="2400" b="1" dirty="0">
                <a:latin typeface="Trebuchet MS"/>
                <a:cs typeface="Trebuchet MS"/>
              </a:rPr>
              <a:t>Histograms</a:t>
            </a:r>
            <a:r>
              <a:rPr lang="en-US" sz="2400" dirty="0">
                <a:latin typeface="Trebuchet MS"/>
                <a:cs typeface="Trebuchet MS"/>
              </a:rPr>
              <a:t>: </a:t>
            </a:r>
            <a:r>
              <a:rPr lang="en-US" sz="2200" dirty="0">
                <a:latin typeface="Trebuchet MS"/>
                <a:cs typeface="Trebuchet MS"/>
              </a:rPr>
              <a:t>The following histogram generates distribution</a:t>
            </a:r>
            <a:r>
              <a:rPr lang="en-US" sz="2200" spc="185" dirty="0">
                <a:latin typeface="Trebuchet MS"/>
                <a:cs typeface="Trebuchet MS"/>
              </a:rPr>
              <a:t> </a:t>
            </a:r>
            <a:r>
              <a:rPr lang="en-US" sz="2200" dirty="0">
                <a:latin typeface="Trebuchet MS"/>
                <a:cs typeface="Trebuchet MS"/>
              </a:rPr>
              <a:t>plots</a:t>
            </a:r>
            <a:r>
              <a:rPr lang="en-US" sz="2200" spc="215" dirty="0">
                <a:latin typeface="Trebuchet MS"/>
                <a:cs typeface="Trebuchet MS"/>
              </a:rPr>
              <a:t> </a:t>
            </a:r>
            <a:r>
              <a:rPr lang="en-US" sz="2200" dirty="0">
                <a:latin typeface="Trebuchet MS"/>
                <a:cs typeface="Trebuchet MS"/>
              </a:rPr>
              <a:t>for</a:t>
            </a:r>
            <a:r>
              <a:rPr lang="en-US" sz="2200" spc="185" dirty="0">
                <a:latin typeface="Trebuchet MS"/>
                <a:cs typeface="Trebuchet MS"/>
              </a:rPr>
              <a:t> </a:t>
            </a:r>
            <a:r>
              <a:rPr lang="en-US" sz="2200" dirty="0">
                <a:latin typeface="Trebuchet MS"/>
                <a:cs typeface="Trebuchet MS"/>
              </a:rPr>
              <a:t>four</a:t>
            </a:r>
            <a:r>
              <a:rPr lang="en-US" sz="2200" spc="180" dirty="0">
                <a:latin typeface="Trebuchet MS"/>
                <a:cs typeface="Trebuchet MS"/>
              </a:rPr>
              <a:t> </a:t>
            </a:r>
            <a:r>
              <a:rPr lang="en-US" sz="2200" dirty="0">
                <a:latin typeface="Trebuchet MS"/>
                <a:cs typeface="Trebuchet MS"/>
              </a:rPr>
              <a:t>key</a:t>
            </a:r>
            <a:r>
              <a:rPr lang="en-US" sz="2200" spc="190" dirty="0">
                <a:latin typeface="Trebuchet MS"/>
                <a:cs typeface="Trebuchet MS"/>
              </a:rPr>
              <a:t> </a:t>
            </a:r>
            <a:r>
              <a:rPr lang="en-US" sz="2200" dirty="0">
                <a:latin typeface="Trebuchet MS"/>
                <a:cs typeface="Trebuchet MS"/>
              </a:rPr>
              <a:t>proteins</a:t>
            </a:r>
            <a:r>
              <a:rPr lang="en-US" sz="2200" spc="175" dirty="0">
                <a:latin typeface="Trebuchet MS"/>
                <a:cs typeface="Trebuchet MS"/>
              </a:rPr>
              <a:t> </a:t>
            </a:r>
            <a:r>
              <a:rPr lang="en-US" sz="2200" dirty="0">
                <a:latin typeface="Trebuchet MS"/>
                <a:cs typeface="Trebuchet MS"/>
              </a:rPr>
              <a:t>in</a:t>
            </a:r>
            <a:r>
              <a:rPr lang="en-US" sz="2200" spc="175" dirty="0">
                <a:latin typeface="Trebuchet MS"/>
                <a:cs typeface="Trebuchet MS"/>
              </a:rPr>
              <a:t> </a:t>
            </a:r>
            <a:r>
              <a:rPr lang="en-US" sz="2200" dirty="0">
                <a:latin typeface="Trebuchet MS"/>
                <a:cs typeface="Trebuchet MS"/>
              </a:rPr>
              <a:t>the</a:t>
            </a:r>
            <a:r>
              <a:rPr lang="en-US" sz="2200" spc="160" dirty="0">
                <a:latin typeface="Trebuchet MS"/>
                <a:cs typeface="Trebuchet MS"/>
              </a:rPr>
              <a:t> </a:t>
            </a:r>
            <a:r>
              <a:rPr lang="en-US" sz="2200" spc="-10" dirty="0">
                <a:latin typeface="Trebuchet MS"/>
                <a:cs typeface="Trebuchet MS"/>
              </a:rPr>
              <a:t>dataset. </a:t>
            </a:r>
            <a:r>
              <a:rPr lang="en-US" sz="2200" dirty="0">
                <a:latin typeface="Trebuchet MS"/>
                <a:cs typeface="Trebuchet MS"/>
              </a:rPr>
              <a:t>These</a:t>
            </a:r>
            <a:r>
              <a:rPr lang="en-US" sz="2200" spc="135" dirty="0">
                <a:latin typeface="Trebuchet MS"/>
                <a:cs typeface="Trebuchet MS"/>
              </a:rPr>
              <a:t> </a:t>
            </a:r>
            <a:r>
              <a:rPr lang="en-US" sz="2200" dirty="0">
                <a:latin typeface="Trebuchet MS"/>
                <a:cs typeface="Trebuchet MS"/>
              </a:rPr>
              <a:t>plots</a:t>
            </a:r>
            <a:r>
              <a:rPr lang="en-US" sz="2200" spc="140" dirty="0">
                <a:latin typeface="Trebuchet MS"/>
                <a:cs typeface="Trebuchet MS"/>
              </a:rPr>
              <a:t> </a:t>
            </a:r>
            <a:r>
              <a:rPr lang="en-US" sz="2200" dirty="0">
                <a:latin typeface="Trebuchet MS"/>
                <a:cs typeface="Trebuchet MS"/>
              </a:rPr>
              <a:t>help</a:t>
            </a:r>
            <a:r>
              <a:rPr lang="en-US" sz="2200" spc="114" dirty="0">
                <a:latin typeface="Trebuchet MS"/>
                <a:cs typeface="Trebuchet MS"/>
              </a:rPr>
              <a:t> </a:t>
            </a:r>
            <a:r>
              <a:rPr lang="en-US" sz="2200" dirty="0">
                <a:latin typeface="Trebuchet MS"/>
                <a:cs typeface="Trebuchet MS"/>
              </a:rPr>
              <a:t>visualize</a:t>
            </a:r>
            <a:r>
              <a:rPr lang="en-US" sz="2200" spc="95" dirty="0">
                <a:latin typeface="Trebuchet MS"/>
                <a:cs typeface="Trebuchet MS"/>
              </a:rPr>
              <a:t> </a:t>
            </a:r>
            <a:r>
              <a:rPr lang="en-US" sz="2200" dirty="0">
                <a:latin typeface="Trebuchet MS"/>
                <a:cs typeface="Trebuchet MS"/>
              </a:rPr>
              <a:t>how</a:t>
            </a:r>
            <a:r>
              <a:rPr lang="en-US" sz="2200" spc="95" dirty="0">
                <a:latin typeface="Trebuchet MS"/>
                <a:cs typeface="Trebuchet MS"/>
              </a:rPr>
              <a:t> </a:t>
            </a:r>
            <a:r>
              <a:rPr lang="en-US" sz="2200" dirty="0">
                <a:latin typeface="Trebuchet MS"/>
                <a:cs typeface="Trebuchet MS"/>
              </a:rPr>
              <a:t>the</a:t>
            </a:r>
            <a:r>
              <a:rPr lang="en-US" sz="2200" spc="95" dirty="0">
                <a:latin typeface="Trebuchet MS"/>
                <a:cs typeface="Trebuchet MS"/>
              </a:rPr>
              <a:t> </a:t>
            </a:r>
            <a:r>
              <a:rPr lang="en-US" sz="2200" dirty="0">
                <a:latin typeface="Trebuchet MS"/>
                <a:cs typeface="Trebuchet MS"/>
              </a:rPr>
              <a:t>expression</a:t>
            </a:r>
            <a:r>
              <a:rPr lang="en-US" sz="2200" spc="120" dirty="0">
                <a:latin typeface="Trebuchet MS"/>
                <a:cs typeface="Trebuchet MS"/>
              </a:rPr>
              <a:t> </a:t>
            </a:r>
            <a:r>
              <a:rPr lang="en-US" sz="2200" dirty="0">
                <a:latin typeface="Trebuchet MS"/>
                <a:cs typeface="Trebuchet MS"/>
              </a:rPr>
              <a:t>levels</a:t>
            </a:r>
            <a:r>
              <a:rPr lang="en-US" sz="2200" spc="105" dirty="0">
                <a:latin typeface="Trebuchet MS"/>
                <a:cs typeface="Trebuchet MS"/>
              </a:rPr>
              <a:t> </a:t>
            </a:r>
            <a:r>
              <a:rPr lang="en-US" sz="2200" spc="-25" dirty="0">
                <a:latin typeface="Trebuchet MS"/>
                <a:cs typeface="Trebuchet MS"/>
              </a:rPr>
              <a:t>of </a:t>
            </a:r>
            <a:r>
              <a:rPr lang="en-US" sz="2200" dirty="0">
                <a:latin typeface="Trebuchet MS"/>
                <a:cs typeface="Trebuchet MS"/>
              </a:rPr>
              <a:t>these</a:t>
            </a:r>
            <a:r>
              <a:rPr lang="en-US" sz="2200" spc="145" dirty="0">
                <a:latin typeface="Trebuchet MS"/>
                <a:cs typeface="Trebuchet MS"/>
              </a:rPr>
              <a:t> </a:t>
            </a:r>
            <a:r>
              <a:rPr lang="en-US" sz="2200" dirty="0">
                <a:latin typeface="Trebuchet MS"/>
                <a:cs typeface="Trebuchet MS"/>
              </a:rPr>
              <a:t>proteins</a:t>
            </a:r>
            <a:r>
              <a:rPr lang="en-US" sz="2200" spc="140" dirty="0">
                <a:latin typeface="Trebuchet MS"/>
                <a:cs typeface="Trebuchet MS"/>
              </a:rPr>
              <a:t> </a:t>
            </a:r>
            <a:r>
              <a:rPr lang="en-US" sz="2200" dirty="0">
                <a:latin typeface="Trebuchet MS"/>
                <a:cs typeface="Trebuchet MS"/>
              </a:rPr>
              <a:t>are</a:t>
            </a:r>
            <a:r>
              <a:rPr lang="en-US" sz="2200" spc="125" dirty="0">
                <a:latin typeface="Trebuchet MS"/>
                <a:cs typeface="Trebuchet MS"/>
              </a:rPr>
              <a:t> </a:t>
            </a:r>
            <a:r>
              <a:rPr lang="en-US" sz="2200" dirty="0">
                <a:latin typeface="Trebuchet MS"/>
                <a:cs typeface="Trebuchet MS"/>
              </a:rPr>
              <a:t>distributed</a:t>
            </a:r>
            <a:r>
              <a:rPr lang="en-US" sz="2200" spc="150" dirty="0">
                <a:latin typeface="Trebuchet MS"/>
                <a:cs typeface="Trebuchet MS"/>
              </a:rPr>
              <a:t> </a:t>
            </a:r>
            <a:r>
              <a:rPr lang="en-US" sz="2200" dirty="0">
                <a:latin typeface="Trebuchet MS"/>
                <a:cs typeface="Trebuchet MS"/>
              </a:rPr>
              <a:t>across</a:t>
            </a:r>
            <a:r>
              <a:rPr lang="en-US" sz="2200" spc="150" dirty="0">
                <a:latin typeface="Trebuchet MS"/>
                <a:cs typeface="Trebuchet MS"/>
              </a:rPr>
              <a:t> </a:t>
            </a:r>
            <a:r>
              <a:rPr lang="en-US" sz="2200" dirty="0">
                <a:latin typeface="Trebuchet MS"/>
                <a:cs typeface="Trebuchet MS"/>
              </a:rPr>
              <a:t>the</a:t>
            </a:r>
            <a:r>
              <a:rPr lang="en-US" sz="2200" spc="120" dirty="0">
                <a:latin typeface="Trebuchet MS"/>
                <a:cs typeface="Trebuchet MS"/>
              </a:rPr>
              <a:t> </a:t>
            </a:r>
            <a:r>
              <a:rPr lang="en-US" sz="2200" dirty="0">
                <a:latin typeface="Trebuchet MS"/>
                <a:cs typeface="Trebuchet MS"/>
              </a:rPr>
              <a:t>sample.</a:t>
            </a:r>
            <a:r>
              <a:rPr lang="en-US" sz="2200" spc="150" dirty="0">
                <a:latin typeface="Trebuchet MS"/>
                <a:cs typeface="Trebuchet MS"/>
              </a:rPr>
              <a:t> </a:t>
            </a:r>
            <a:r>
              <a:rPr lang="en-US" sz="2200" spc="-20" dirty="0">
                <a:latin typeface="Trebuchet MS"/>
                <a:cs typeface="Trebuchet MS"/>
              </a:rPr>
              <a:t>Each </a:t>
            </a:r>
            <a:r>
              <a:rPr lang="en-US" sz="2200" dirty="0">
                <a:latin typeface="Trebuchet MS"/>
                <a:cs typeface="Trebuchet MS"/>
              </a:rPr>
              <a:t>subplot</a:t>
            </a:r>
            <a:r>
              <a:rPr lang="en-US" sz="2200" spc="75" dirty="0">
                <a:latin typeface="Trebuchet MS"/>
                <a:cs typeface="Trebuchet MS"/>
              </a:rPr>
              <a:t> </a:t>
            </a:r>
            <a:r>
              <a:rPr lang="en-US" sz="2200" dirty="0">
                <a:latin typeface="Trebuchet MS"/>
                <a:cs typeface="Trebuchet MS"/>
              </a:rPr>
              <a:t>displays</a:t>
            </a:r>
            <a:r>
              <a:rPr lang="en-US" sz="2200" spc="135" dirty="0">
                <a:latin typeface="Trebuchet MS"/>
                <a:cs typeface="Trebuchet MS"/>
              </a:rPr>
              <a:t> </a:t>
            </a:r>
            <a:r>
              <a:rPr lang="en-US" sz="2200" spc="55" dirty="0">
                <a:latin typeface="Trebuchet MS"/>
                <a:cs typeface="Trebuchet MS"/>
              </a:rPr>
              <a:t>a</a:t>
            </a:r>
            <a:r>
              <a:rPr lang="en-US" sz="2200" spc="90" dirty="0">
                <a:latin typeface="Trebuchet MS"/>
                <a:cs typeface="Trebuchet MS"/>
              </a:rPr>
              <a:t> </a:t>
            </a:r>
            <a:r>
              <a:rPr lang="en-US" sz="2200" dirty="0">
                <a:latin typeface="Trebuchet MS"/>
                <a:cs typeface="Trebuchet MS"/>
              </a:rPr>
              <a:t>histogram</a:t>
            </a:r>
            <a:r>
              <a:rPr lang="en-US" sz="2200" spc="70" dirty="0">
                <a:latin typeface="Trebuchet MS"/>
                <a:cs typeface="Trebuchet MS"/>
              </a:rPr>
              <a:t> </a:t>
            </a:r>
            <a:r>
              <a:rPr lang="en-US" sz="2200" spc="-25" dirty="0">
                <a:latin typeface="Trebuchet MS"/>
                <a:cs typeface="Trebuchet MS"/>
              </a:rPr>
              <a:t>representing</a:t>
            </a:r>
            <a:r>
              <a:rPr lang="en-US" sz="2200" spc="75" dirty="0">
                <a:latin typeface="Trebuchet MS"/>
                <a:cs typeface="Trebuchet MS"/>
              </a:rPr>
              <a:t> </a:t>
            </a:r>
            <a:r>
              <a:rPr lang="en-US" sz="2200" dirty="0">
                <a:latin typeface="Trebuchet MS"/>
                <a:cs typeface="Trebuchet MS"/>
              </a:rPr>
              <a:t>the</a:t>
            </a:r>
            <a:r>
              <a:rPr lang="en-US" sz="2200" spc="55" dirty="0">
                <a:latin typeface="Trebuchet MS"/>
                <a:cs typeface="Trebuchet MS"/>
              </a:rPr>
              <a:t> </a:t>
            </a:r>
            <a:r>
              <a:rPr lang="en-US" sz="2200" spc="-25" dirty="0">
                <a:latin typeface="Trebuchet MS"/>
                <a:cs typeface="Trebuchet MS"/>
              </a:rPr>
              <a:t>frequency </a:t>
            </a:r>
            <a:r>
              <a:rPr lang="en-US" sz="2200" spc="-30" dirty="0">
                <a:latin typeface="Trebuchet MS"/>
                <a:cs typeface="Trebuchet MS"/>
              </a:rPr>
              <a:t>of</a:t>
            </a:r>
            <a:r>
              <a:rPr lang="en-US" sz="2200" spc="-55" dirty="0">
                <a:latin typeface="Trebuchet MS"/>
                <a:cs typeface="Trebuchet MS"/>
              </a:rPr>
              <a:t> </a:t>
            </a:r>
            <a:r>
              <a:rPr lang="en-US" sz="2200" spc="-60" dirty="0">
                <a:latin typeface="Trebuchet MS"/>
                <a:cs typeface="Trebuchet MS"/>
              </a:rPr>
              <a:t>different</a:t>
            </a:r>
            <a:r>
              <a:rPr lang="en-US" sz="2200" spc="-15" dirty="0">
                <a:latin typeface="Trebuchet MS"/>
                <a:cs typeface="Trebuchet MS"/>
              </a:rPr>
              <a:t> </a:t>
            </a:r>
            <a:r>
              <a:rPr lang="en-US" sz="2200" spc="-30" dirty="0">
                <a:latin typeface="Trebuchet MS"/>
                <a:cs typeface="Trebuchet MS"/>
              </a:rPr>
              <a:t>expression</a:t>
            </a:r>
            <a:r>
              <a:rPr lang="en-US" sz="2200" spc="-50" dirty="0">
                <a:latin typeface="Trebuchet MS"/>
                <a:cs typeface="Trebuchet MS"/>
              </a:rPr>
              <a:t> </a:t>
            </a:r>
            <a:r>
              <a:rPr lang="en-US" sz="2200" spc="-40" dirty="0">
                <a:latin typeface="Trebuchet MS"/>
                <a:cs typeface="Trebuchet MS"/>
              </a:rPr>
              <a:t>levels</a:t>
            </a:r>
            <a:r>
              <a:rPr lang="en-US" sz="2200" spc="-65" dirty="0">
                <a:latin typeface="Trebuchet MS"/>
                <a:cs typeface="Trebuchet MS"/>
              </a:rPr>
              <a:t> </a:t>
            </a:r>
            <a:r>
              <a:rPr lang="en-US" sz="2200" spc="-55" dirty="0">
                <a:latin typeface="Trebuchet MS"/>
                <a:cs typeface="Trebuchet MS"/>
              </a:rPr>
              <a:t>for </a:t>
            </a:r>
            <a:r>
              <a:rPr lang="en-US" sz="2200" spc="-35" dirty="0">
                <a:latin typeface="Trebuchet MS"/>
                <a:cs typeface="Trebuchet MS"/>
              </a:rPr>
              <a:t>the</a:t>
            </a:r>
            <a:r>
              <a:rPr lang="en-US" sz="2200" spc="-80" dirty="0">
                <a:latin typeface="Trebuchet MS"/>
                <a:cs typeface="Trebuchet MS"/>
              </a:rPr>
              <a:t> </a:t>
            </a:r>
            <a:r>
              <a:rPr lang="en-US" sz="2200" spc="-45" dirty="0">
                <a:latin typeface="Trebuchet MS"/>
                <a:cs typeface="Trebuchet MS"/>
              </a:rPr>
              <a:t>respective</a:t>
            </a:r>
            <a:r>
              <a:rPr lang="en-US" sz="2200" spc="-55" dirty="0">
                <a:latin typeface="Trebuchet MS"/>
                <a:cs typeface="Trebuchet MS"/>
              </a:rPr>
              <a:t> </a:t>
            </a:r>
            <a:r>
              <a:rPr lang="en-US" sz="2200" spc="-10" dirty="0">
                <a:latin typeface="Trebuchet MS"/>
                <a:cs typeface="Trebuchet MS"/>
              </a:rPr>
              <a:t>protein.</a:t>
            </a:r>
          </a:p>
          <a:p>
            <a:pPr marL="0" indent="0">
              <a:buNone/>
            </a:pPr>
            <a:endParaRPr lang="en-US" sz="2200" spc="-10" dirty="0">
              <a:latin typeface="Trebuchet MS"/>
              <a:cs typeface="Trebuchet MS"/>
            </a:endParaRPr>
          </a:p>
          <a:p>
            <a:pPr marL="0" indent="0">
              <a:buNone/>
            </a:pPr>
            <a:r>
              <a:rPr lang="en-US" sz="2400" b="1" spc="-10" dirty="0">
                <a:latin typeface="Trebuchet MS"/>
                <a:cs typeface="Trebuchet MS"/>
              </a:rPr>
              <a:t>Kernel Density Estimate: </a:t>
            </a:r>
            <a:r>
              <a:rPr lang="en-US" sz="2200" spc="-10" dirty="0">
                <a:latin typeface="Trebuchet MS"/>
                <a:cs typeface="Trebuchet MS"/>
              </a:rPr>
              <a:t>A smoothed curve over the histogram</a:t>
            </a:r>
            <a:r>
              <a:rPr lang="en-US" sz="2200" spc="-45" dirty="0">
                <a:latin typeface="Trebuchet MS"/>
                <a:cs typeface="Trebuchet MS"/>
              </a:rPr>
              <a:t> </a:t>
            </a:r>
            <a:r>
              <a:rPr lang="en-US" sz="2200" spc="-10" dirty="0">
                <a:latin typeface="Trebuchet MS"/>
                <a:cs typeface="Trebuchet MS"/>
              </a:rPr>
              <a:t>that</a:t>
            </a:r>
            <a:r>
              <a:rPr lang="en-US" sz="2200" spc="-15" dirty="0">
                <a:latin typeface="Trebuchet MS"/>
                <a:cs typeface="Trebuchet MS"/>
              </a:rPr>
              <a:t> </a:t>
            </a:r>
            <a:r>
              <a:rPr lang="en-US" sz="2200" dirty="0">
                <a:latin typeface="Trebuchet MS"/>
                <a:cs typeface="Trebuchet MS"/>
              </a:rPr>
              <a:t>shows</a:t>
            </a:r>
            <a:r>
              <a:rPr lang="en-US" sz="2200" spc="-65" dirty="0">
                <a:latin typeface="Trebuchet MS"/>
                <a:cs typeface="Trebuchet MS"/>
              </a:rPr>
              <a:t> </a:t>
            </a:r>
            <a:r>
              <a:rPr lang="en-US" sz="2200" spc="-40" dirty="0">
                <a:latin typeface="Trebuchet MS"/>
                <a:cs typeface="Trebuchet MS"/>
              </a:rPr>
              <a:t>the</a:t>
            </a:r>
            <a:r>
              <a:rPr lang="en-US" sz="2200" spc="-65" dirty="0">
                <a:latin typeface="Trebuchet MS"/>
                <a:cs typeface="Trebuchet MS"/>
              </a:rPr>
              <a:t> </a:t>
            </a:r>
            <a:r>
              <a:rPr lang="en-US" sz="2200" spc="-25" dirty="0">
                <a:latin typeface="Trebuchet MS"/>
                <a:cs typeface="Trebuchet MS"/>
              </a:rPr>
              <a:t>estimated</a:t>
            </a:r>
            <a:r>
              <a:rPr lang="en-US" sz="2200" spc="-60" dirty="0">
                <a:latin typeface="Trebuchet MS"/>
                <a:cs typeface="Trebuchet MS"/>
              </a:rPr>
              <a:t> </a:t>
            </a:r>
            <a:r>
              <a:rPr lang="en-US" sz="2200" spc="-25" dirty="0">
                <a:latin typeface="Trebuchet MS"/>
                <a:cs typeface="Trebuchet MS"/>
              </a:rPr>
              <a:t>probability</a:t>
            </a:r>
            <a:r>
              <a:rPr lang="en-US" sz="2200" spc="-50" dirty="0">
                <a:latin typeface="Trebuchet MS"/>
                <a:cs typeface="Trebuchet MS"/>
              </a:rPr>
              <a:t> </a:t>
            </a:r>
            <a:r>
              <a:rPr lang="en-US" sz="2200" spc="-20" dirty="0">
                <a:latin typeface="Trebuchet MS"/>
                <a:cs typeface="Trebuchet MS"/>
              </a:rPr>
              <a:t>density</a:t>
            </a:r>
            <a:r>
              <a:rPr lang="en-US" sz="2200" spc="-10" dirty="0">
                <a:latin typeface="Trebuchet MS"/>
                <a:cs typeface="Trebuchet MS"/>
              </a:rPr>
              <a:t> </a:t>
            </a:r>
            <a:r>
              <a:rPr lang="en-US" sz="2200" spc="-25" dirty="0">
                <a:latin typeface="Trebuchet MS"/>
                <a:cs typeface="Trebuchet MS"/>
              </a:rPr>
              <a:t>of </a:t>
            </a:r>
            <a:r>
              <a:rPr lang="en-US" sz="2200" dirty="0">
                <a:latin typeface="Trebuchet MS"/>
                <a:cs typeface="Trebuchet MS"/>
              </a:rPr>
              <a:t>the</a:t>
            </a:r>
            <a:r>
              <a:rPr lang="en-US" sz="2200" spc="-80" dirty="0">
                <a:latin typeface="Trebuchet MS"/>
                <a:cs typeface="Trebuchet MS"/>
              </a:rPr>
              <a:t> </a:t>
            </a:r>
            <a:r>
              <a:rPr lang="en-US" sz="2200" spc="-30" dirty="0">
                <a:latin typeface="Trebuchet MS"/>
                <a:cs typeface="Trebuchet MS"/>
              </a:rPr>
              <a:t>protein</a:t>
            </a:r>
            <a:r>
              <a:rPr lang="en-US" sz="2200" spc="-45" dirty="0">
                <a:latin typeface="Trebuchet MS"/>
                <a:cs typeface="Trebuchet MS"/>
              </a:rPr>
              <a:t> </a:t>
            </a:r>
            <a:r>
              <a:rPr lang="en-US" sz="2200" spc="-10" dirty="0">
                <a:latin typeface="Trebuchet MS"/>
                <a:cs typeface="Trebuchet MS"/>
              </a:rPr>
              <a:t>expression</a:t>
            </a:r>
            <a:r>
              <a:rPr lang="en-US" sz="2200" spc="-60" dirty="0">
                <a:latin typeface="Trebuchet MS"/>
                <a:cs typeface="Trebuchet MS"/>
              </a:rPr>
              <a:t> </a:t>
            </a:r>
            <a:r>
              <a:rPr lang="en-US" sz="2200" spc="-40" dirty="0">
                <a:latin typeface="Trebuchet MS"/>
                <a:cs typeface="Trebuchet MS"/>
              </a:rPr>
              <a:t>levels.</a:t>
            </a:r>
            <a:r>
              <a:rPr lang="en-US" sz="2200" spc="-45" dirty="0">
                <a:latin typeface="Trebuchet MS"/>
                <a:cs typeface="Trebuchet MS"/>
              </a:rPr>
              <a:t> </a:t>
            </a:r>
            <a:r>
              <a:rPr lang="en-US" sz="2200" dirty="0">
                <a:latin typeface="Trebuchet MS"/>
                <a:cs typeface="Trebuchet MS"/>
              </a:rPr>
              <a:t>This</a:t>
            </a:r>
            <a:r>
              <a:rPr lang="en-US" sz="2200" spc="-30" dirty="0">
                <a:latin typeface="Trebuchet MS"/>
                <a:cs typeface="Trebuchet MS"/>
              </a:rPr>
              <a:t> </a:t>
            </a:r>
            <a:r>
              <a:rPr lang="en-US" sz="2200" dirty="0">
                <a:latin typeface="Trebuchet MS"/>
                <a:cs typeface="Trebuchet MS"/>
              </a:rPr>
              <a:t>helps</a:t>
            </a:r>
            <a:r>
              <a:rPr lang="en-US" sz="2200" spc="-40" dirty="0">
                <a:latin typeface="Trebuchet MS"/>
                <a:cs typeface="Trebuchet MS"/>
              </a:rPr>
              <a:t> </a:t>
            </a:r>
            <a:r>
              <a:rPr lang="en-US" sz="2200" dirty="0">
                <a:latin typeface="Trebuchet MS"/>
                <a:cs typeface="Trebuchet MS"/>
              </a:rPr>
              <a:t>in</a:t>
            </a:r>
            <a:r>
              <a:rPr lang="en-US" sz="2200" spc="-60" dirty="0">
                <a:latin typeface="Trebuchet MS"/>
                <a:cs typeface="Trebuchet MS"/>
              </a:rPr>
              <a:t> </a:t>
            </a:r>
            <a:r>
              <a:rPr lang="en-US" sz="2200" spc="-10" dirty="0">
                <a:latin typeface="Trebuchet MS"/>
                <a:cs typeface="Trebuchet MS"/>
              </a:rPr>
              <a:t>visualizing</a:t>
            </a:r>
            <a:r>
              <a:rPr lang="en-US" sz="2200" spc="-30" dirty="0">
                <a:latin typeface="Trebuchet MS"/>
                <a:cs typeface="Trebuchet MS"/>
              </a:rPr>
              <a:t> </a:t>
            </a:r>
            <a:r>
              <a:rPr lang="en-US" sz="2200" spc="-25" dirty="0">
                <a:latin typeface="Trebuchet MS"/>
                <a:cs typeface="Trebuchet MS"/>
              </a:rPr>
              <a:t>the </a:t>
            </a:r>
            <a:r>
              <a:rPr lang="en-US" sz="2200" dirty="0">
                <a:latin typeface="Trebuchet MS"/>
                <a:cs typeface="Trebuchet MS"/>
              </a:rPr>
              <a:t>shape</a:t>
            </a:r>
            <a:r>
              <a:rPr lang="en-US" sz="2200" spc="-30" dirty="0">
                <a:latin typeface="Trebuchet MS"/>
                <a:cs typeface="Trebuchet MS"/>
              </a:rPr>
              <a:t> of</a:t>
            </a:r>
            <a:r>
              <a:rPr lang="en-US" sz="2200" spc="-50" dirty="0">
                <a:latin typeface="Trebuchet MS"/>
                <a:cs typeface="Trebuchet MS"/>
              </a:rPr>
              <a:t> </a:t>
            </a:r>
            <a:r>
              <a:rPr lang="en-US" sz="2200" spc="-40" dirty="0">
                <a:latin typeface="Trebuchet MS"/>
                <a:cs typeface="Trebuchet MS"/>
              </a:rPr>
              <a:t>the</a:t>
            </a:r>
            <a:r>
              <a:rPr lang="en-US" sz="2200" spc="-80" dirty="0">
                <a:latin typeface="Trebuchet MS"/>
                <a:cs typeface="Trebuchet MS"/>
              </a:rPr>
              <a:t> </a:t>
            </a:r>
            <a:r>
              <a:rPr lang="en-US" sz="2200" spc="-35" dirty="0">
                <a:latin typeface="Trebuchet MS"/>
                <a:cs typeface="Trebuchet MS"/>
              </a:rPr>
              <a:t>distribution</a:t>
            </a:r>
            <a:r>
              <a:rPr lang="en-US" sz="2200" spc="-50" dirty="0">
                <a:latin typeface="Trebuchet MS"/>
                <a:cs typeface="Trebuchet MS"/>
              </a:rPr>
              <a:t> </a:t>
            </a:r>
            <a:r>
              <a:rPr lang="en-US" sz="2200" spc="-35" dirty="0">
                <a:latin typeface="Trebuchet MS"/>
                <a:cs typeface="Trebuchet MS"/>
              </a:rPr>
              <a:t>more</a:t>
            </a:r>
            <a:r>
              <a:rPr lang="en-US" sz="2200" spc="-75" dirty="0">
                <a:latin typeface="Trebuchet MS"/>
                <a:cs typeface="Trebuchet MS"/>
              </a:rPr>
              <a:t> </a:t>
            </a:r>
            <a:r>
              <a:rPr lang="en-US" sz="2200" spc="-10" dirty="0">
                <a:latin typeface="Trebuchet MS"/>
                <a:cs typeface="Trebuchet MS"/>
              </a:rPr>
              <a:t>clearly</a:t>
            </a:r>
            <a:endParaRPr lang="en-US" sz="2200" dirty="0">
              <a:latin typeface="Trebuchet MS"/>
              <a:cs typeface="Trebuchet MS"/>
            </a:endParaRPr>
          </a:p>
          <a:p>
            <a:pPr marL="0" indent="0">
              <a:buNone/>
            </a:pPr>
            <a:endParaRPr lang="en-US" sz="2200" dirty="0">
              <a:latin typeface="Trebuchet MS"/>
              <a:cs typeface="Trebuchet MS"/>
            </a:endParaRPr>
          </a:p>
          <a:p>
            <a:pPr marL="0" indent="0">
              <a:buNone/>
            </a:pPr>
            <a:endParaRPr lang="en-IN" dirty="0"/>
          </a:p>
        </p:txBody>
      </p:sp>
      <p:pic>
        <p:nvPicPr>
          <p:cNvPr id="4" name="object 7">
            <a:extLst>
              <a:ext uri="{FF2B5EF4-FFF2-40B4-BE49-F238E27FC236}">
                <a16:creationId xmlns:a16="http://schemas.microsoft.com/office/drawing/2014/main" id="{C9E6244B-01D4-92CE-D38F-8F8F8A9A751F}"/>
              </a:ext>
            </a:extLst>
          </p:cNvPr>
          <p:cNvPicPr/>
          <p:nvPr/>
        </p:nvPicPr>
        <p:blipFill>
          <a:blip r:embed="rId2" cstate="print"/>
          <a:stretch>
            <a:fillRect/>
          </a:stretch>
        </p:blipFill>
        <p:spPr>
          <a:xfrm>
            <a:off x="6096000" y="1768098"/>
            <a:ext cx="5791200" cy="4796589"/>
          </a:xfrm>
          <a:prstGeom prst="rect">
            <a:avLst/>
          </a:prstGeom>
          <a:solidFill>
            <a:schemeClr val="accent2">
              <a:lumMod val="20000"/>
              <a:lumOff val="80000"/>
            </a:schemeClr>
          </a:solidFill>
        </p:spPr>
      </p:pic>
    </p:spTree>
    <p:extLst>
      <p:ext uri="{BB962C8B-B14F-4D97-AF65-F5344CB8AC3E}">
        <p14:creationId xmlns:p14="http://schemas.microsoft.com/office/powerpoint/2010/main" val="916074474"/>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2915-0B97-9CAA-A077-C1E6BD956129}"/>
              </a:ext>
            </a:extLst>
          </p:cNvPr>
          <p:cNvSpPr>
            <a:spLocks noGrp="1"/>
          </p:cNvSpPr>
          <p:nvPr>
            <p:ph type="title"/>
          </p:nvPr>
        </p:nvSpPr>
        <p:spPr/>
        <p:txBody>
          <a:bodyPr/>
          <a:lstStyle/>
          <a:p>
            <a:br>
              <a:rPr lang="en-IN"/>
            </a:br>
            <a:endParaRPr lang="en-IN" dirty="0"/>
          </a:p>
        </p:txBody>
      </p:sp>
      <p:sp>
        <p:nvSpPr>
          <p:cNvPr id="3" name="Content Placeholder 2">
            <a:extLst>
              <a:ext uri="{FF2B5EF4-FFF2-40B4-BE49-F238E27FC236}">
                <a16:creationId xmlns:a16="http://schemas.microsoft.com/office/drawing/2014/main" id="{210073DD-5A7F-8812-C9D6-B8548A117096}"/>
              </a:ext>
            </a:extLst>
          </p:cNvPr>
          <p:cNvSpPr>
            <a:spLocks noGrp="1"/>
          </p:cNvSpPr>
          <p:nvPr>
            <p:ph idx="1"/>
          </p:nvPr>
        </p:nvSpPr>
        <p:spPr>
          <a:xfrm>
            <a:off x="385012" y="4326195"/>
            <a:ext cx="5558588" cy="2537460"/>
          </a:xfrm>
        </p:spPr>
        <p:txBody>
          <a:bodyPr>
            <a:normAutofit fontScale="92500" lnSpcReduction="10000"/>
          </a:bodyPr>
          <a:lstStyle/>
          <a:p>
            <a:pPr marL="0" indent="0">
              <a:buNone/>
            </a:pPr>
            <a:r>
              <a:rPr lang="en-IN" sz="2400" b="1" dirty="0">
                <a:latin typeface="Trebuchet MS" panose="020B0603020202020204" pitchFamily="34" charset="0"/>
              </a:rPr>
              <a:t>Box Plots: </a:t>
            </a:r>
            <a:r>
              <a:rPr lang="en-IN" sz="2200" dirty="0">
                <a:latin typeface="Trebuchet MS" panose="020B0603020202020204" pitchFamily="34" charset="0"/>
              </a:rPr>
              <a:t>These are excellent for detecting outliers</a:t>
            </a:r>
            <a:r>
              <a:rPr lang="en-IN" sz="2200" b="1" dirty="0">
                <a:latin typeface="Trebuchet MS" panose="020B0603020202020204" pitchFamily="34" charset="0"/>
              </a:rPr>
              <a:t> </a:t>
            </a:r>
            <a:r>
              <a:rPr lang="en-US" sz="2200" dirty="0">
                <a:latin typeface="Trebuchet MS"/>
                <a:cs typeface="Trebuchet MS"/>
              </a:rPr>
              <a:t>in</a:t>
            </a:r>
            <a:r>
              <a:rPr lang="en-US" sz="2200" spc="365" dirty="0">
                <a:latin typeface="Trebuchet MS"/>
                <a:cs typeface="Trebuchet MS"/>
              </a:rPr>
              <a:t> </a:t>
            </a:r>
            <a:r>
              <a:rPr lang="en-US" sz="2200" dirty="0">
                <a:latin typeface="Trebuchet MS"/>
                <a:cs typeface="Trebuchet MS"/>
              </a:rPr>
              <a:t>the</a:t>
            </a:r>
            <a:r>
              <a:rPr lang="en-US" sz="2200" spc="330" dirty="0">
                <a:latin typeface="Trebuchet MS"/>
                <a:cs typeface="Trebuchet MS"/>
              </a:rPr>
              <a:t> </a:t>
            </a:r>
            <a:r>
              <a:rPr lang="en-US" sz="2200" dirty="0">
                <a:latin typeface="Trebuchet MS"/>
                <a:cs typeface="Trebuchet MS"/>
              </a:rPr>
              <a:t>dataset.</a:t>
            </a:r>
            <a:r>
              <a:rPr lang="en-US" sz="2200" spc="360" dirty="0">
                <a:latin typeface="Trebuchet MS"/>
                <a:cs typeface="Trebuchet MS"/>
              </a:rPr>
              <a:t> </a:t>
            </a:r>
            <a:r>
              <a:rPr lang="en-US" sz="2200" dirty="0">
                <a:latin typeface="Trebuchet MS"/>
                <a:cs typeface="Trebuchet MS"/>
              </a:rPr>
              <a:t>Outliers</a:t>
            </a:r>
            <a:r>
              <a:rPr lang="en-US" sz="2200" spc="385" dirty="0">
                <a:latin typeface="Trebuchet MS"/>
                <a:cs typeface="Trebuchet MS"/>
              </a:rPr>
              <a:t> </a:t>
            </a:r>
            <a:r>
              <a:rPr lang="en-US" sz="2200" dirty="0">
                <a:latin typeface="Trebuchet MS"/>
                <a:cs typeface="Trebuchet MS"/>
              </a:rPr>
              <a:t>are</a:t>
            </a:r>
            <a:r>
              <a:rPr lang="en-US" sz="2200" spc="340" dirty="0">
                <a:latin typeface="Trebuchet MS"/>
                <a:cs typeface="Trebuchet MS"/>
              </a:rPr>
              <a:t> </a:t>
            </a:r>
            <a:r>
              <a:rPr lang="en-US" sz="2200" dirty="0">
                <a:latin typeface="Trebuchet MS"/>
                <a:cs typeface="Trebuchet MS"/>
              </a:rPr>
              <a:t>data</a:t>
            </a:r>
            <a:r>
              <a:rPr lang="en-US" sz="2200" spc="380" dirty="0">
                <a:latin typeface="Trebuchet MS"/>
                <a:cs typeface="Trebuchet MS"/>
              </a:rPr>
              <a:t> </a:t>
            </a:r>
            <a:r>
              <a:rPr lang="en-US" sz="2200" dirty="0">
                <a:latin typeface="Trebuchet MS"/>
                <a:cs typeface="Trebuchet MS"/>
              </a:rPr>
              <a:t>points</a:t>
            </a:r>
            <a:r>
              <a:rPr lang="en-US" sz="2200" spc="375" dirty="0">
                <a:latin typeface="Trebuchet MS"/>
                <a:cs typeface="Trebuchet MS"/>
              </a:rPr>
              <a:t> </a:t>
            </a:r>
            <a:r>
              <a:rPr lang="en-US" sz="2200" dirty="0">
                <a:latin typeface="Trebuchet MS"/>
                <a:cs typeface="Trebuchet MS"/>
              </a:rPr>
              <a:t>that</a:t>
            </a:r>
            <a:r>
              <a:rPr lang="en-US" sz="2200" spc="335" dirty="0">
                <a:latin typeface="Trebuchet MS"/>
                <a:cs typeface="Trebuchet MS"/>
              </a:rPr>
              <a:t> </a:t>
            </a:r>
            <a:r>
              <a:rPr lang="en-US" sz="2200" spc="-20" dirty="0">
                <a:latin typeface="Trebuchet MS"/>
                <a:cs typeface="Trebuchet MS"/>
              </a:rPr>
              <a:t>fall </a:t>
            </a:r>
            <a:r>
              <a:rPr lang="en-US" sz="2200" dirty="0">
                <a:latin typeface="Trebuchet MS"/>
                <a:cs typeface="Trebuchet MS"/>
              </a:rPr>
              <a:t>outside</a:t>
            </a:r>
            <a:r>
              <a:rPr lang="en-US" sz="2200" spc="330" dirty="0">
                <a:latin typeface="Trebuchet MS"/>
                <a:cs typeface="Trebuchet MS"/>
              </a:rPr>
              <a:t> </a:t>
            </a:r>
            <a:r>
              <a:rPr lang="en-US" sz="2200" dirty="0">
                <a:latin typeface="Trebuchet MS"/>
                <a:cs typeface="Trebuchet MS"/>
              </a:rPr>
              <a:t>the</a:t>
            </a:r>
            <a:r>
              <a:rPr lang="en-US" sz="2200" spc="300" dirty="0">
                <a:latin typeface="Trebuchet MS"/>
                <a:cs typeface="Trebuchet MS"/>
              </a:rPr>
              <a:t> </a:t>
            </a:r>
            <a:r>
              <a:rPr lang="en-US" sz="2200" dirty="0">
                <a:latin typeface="Trebuchet MS"/>
                <a:cs typeface="Trebuchet MS"/>
              </a:rPr>
              <a:t>typical</a:t>
            </a:r>
            <a:r>
              <a:rPr lang="en-US" sz="2200" spc="310" dirty="0">
                <a:latin typeface="Trebuchet MS"/>
                <a:cs typeface="Trebuchet MS"/>
              </a:rPr>
              <a:t> </a:t>
            </a:r>
            <a:r>
              <a:rPr lang="en-US" sz="2200" dirty="0">
                <a:latin typeface="Trebuchet MS"/>
                <a:cs typeface="Trebuchet MS"/>
              </a:rPr>
              <a:t>range</a:t>
            </a:r>
            <a:r>
              <a:rPr lang="en-US" sz="2200" spc="355" dirty="0">
                <a:latin typeface="Trebuchet MS"/>
                <a:cs typeface="Trebuchet MS"/>
              </a:rPr>
              <a:t> </a:t>
            </a:r>
            <a:r>
              <a:rPr lang="en-US" sz="2200" dirty="0">
                <a:latin typeface="Trebuchet MS"/>
                <a:cs typeface="Trebuchet MS"/>
              </a:rPr>
              <a:t>of</a:t>
            </a:r>
            <a:r>
              <a:rPr lang="en-US" sz="2200" spc="305" dirty="0">
                <a:latin typeface="Trebuchet MS"/>
                <a:cs typeface="Trebuchet MS"/>
              </a:rPr>
              <a:t> </a:t>
            </a:r>
            <a:r>
              <a:rPr lang="en-US" sz="2200" dirty="0">
                <a:latin typeface="Trebuchet MS"/>
                <a:cs typeface="Trebuchet MS"/>
              </a:rPr>
              <a:t>the</a:t>
            </a:r>
            <a:r>
              <a:rPr lang="en-US" sz="2200" spc="300" dirty="0">
                <a:latin typeface="Trebuchet MS"/>
                <a:cs typeface="Trebuchet MS"/>
              </a:rPr>
              <a:t> </a:t>
            </a:r>
            <a:r>
              <a:rPr lang="en-US" sz="2200" dirty="0">
                <a:latin typeface="Trebuchet MS"/>
                <a:cs typeface="Trebuchet MS"/>
              </a:rPr>
              <a:t>dataset</a:t>
            </a:r>
            <a:r>
              <a:rPr lang="en-US" sz="2200" spc="350" dirty="0">
                <a:latin typeface="Trebuchet MS"/>
                <a:cs typeface="Trebuchet MS"/>
              </a:rPr>
              <a:t> </a:t>
            </a:r>
            <a:r>
              <a:rPr lang="en-US" sz="2200" dirty="0">
                <a:latin typeface="Trebuchet MS"/>
                <a:cs typeface="Trebuchet MS"/>
              </a:rPr>
              <a:t>and</a:t>
            </a:r>
            <a:r>
              <a:rPr lang="en-US" sz="2200" spc="315" dirty="0">
                <a:latin typeface="Trebuchet MS"/>
                <a:cs typeface="Trebuchet MS"/>
              </a:rPr>
              <a:t> </a:t>
            </a:r>
            <a:r>
              <a:rPr lang="en-US" sz="2200" spc="-25" dirty="0">
                <a:latin typeface="Trebuchet MS"/>
                <a:cs typeface="Trebuchet MS"/>
              </a:rPr>
              <a:t>can </a:t>
            </a:r>
            <a:r>
              <a:rPr lang="en-US" sz="2200" spc="-10" dirty="0">
                <a:latin typeface="Trebuchet MS"/>
                <a:cs typeface="Trebuchet MS"/>
              </a:rPr>
              <a:t>significantly</a:t>
            </a:r>
            <a:r>
              <a:rPr lang="en-US" sz="2200" spc="-15" dirty="0">
                <a:latin typeface="Trebuchet MS"/>
                <a:cs typeface="Trebuchet MS"/>
              </a:rPr>
              <a:t> </a:t>
            </a:r>
            <a:r>
              <a:rPr lang="en-US" sz="2200" spc="-35" dirty="0">
                <a:latin typeface="Trebuchet MS"/>
                <a:cs typeface="Trebuchet MS"/>
              </a:rPr>
              <a:t>influence</a:t>
            </a:r>
            <a:r>
              <a:rPr lang="en-US" sz="2200" spc="10" dirty="0">
                <a:latin typeface="Trebuchet MS"/>
                <a:cs typeface="Trebuchet MS"/>
              </a:rPr>
              <a:t> </a:t>
            </a:r>
            <a:r>
              <a:rPr lang="en-US" sz="2200" dirty="0">
                <a:latin typeface="Trebuchet MS"/>
                <a:cs typeface="Trebuchet MS"/>
              </a:rPr>
              <a:t>the</a:t>
            </a:r>
            <a:r>
              <a:rPr lang="en-US" sz="2200" spc="-40" dirty="0">
                <a:latin typeface="Trebuchet MS"/>
                <a:cs typeface="Trebuchet MS"/>
              </a:rPr>
              <a:t> </a:t>
            </a:r>
            <a:r>
              <a:rPr lang="en-US" sz="2200" spc="-10" dirty="0">
                <a:latin typeface="Trebuchet MS"/>
                <a:cs typeface="Trebuchet MS"/>
              </a:rPr>
              <a:t>results</a:t>
            </a:r>
            <a:r>
              <a:rPr lang="en-US" sz="2200" spc="-20" dirty="0">
                <a:latin typeface="Trebuchet MS"/>
                <a:cs typeface="Trebuchet MS"/>
              </a:rPr>
              <a:t> </a:t>
            </a:r>
            <a:r>
              <a:rPr lang="en-US" sz="2200" dirty="0">
                <a:latin typeface="Trebuchet MS"/>
                <a:cs typeface="Trebuchet MS"/>
              </a:rPr>
              <a:t>of</a:t>
            </a:r>
            <a:r>
              <a:rPr lang="en-US" sz="2200" spc="-35" dirty="0">
                <a:latin typeface="Trebuchet MS"/>
                <a:cs typeface="Trebuchet MS"/>
              </a:rPr>
              <a:t> </a:t>
            </a:r>
            <a:r>
              <a:rPr lang="en-US" sz="2200" dirty="0">
                <a:latin typeface="Trebuchet MS"/>
                <a:cs typeface="Trebuchet MS"/>
              </a:rPr>
              <a:t>data</a:t>
            </a:r>
            <a:r>
              <a:rPr lang="en-US" sz="2200" spc="5" dirty="0">
                <a:latin typeface="Trebuchet MS"/>
                <a:cs typeface="Trebuchet MS"/>
              </a:rPr>
              <a:t> </a:t>
            </a:r>
            <a:r>
              <a:rPr lang="en-US" sz="2200" dirty="0">
                <a:latin typeface="Trebuchet MS"/>
                <a:cs typeface="Trebuchet MS"/>
              </a:rPr>
              <a:t>analysis.</a:t>
            </a:r>
            <a:r>
              <a:rPr lang="en-US" sz="2200" spc="-10" dirty="0">
                <a:latin typeface="Trebuchet MS"/>
                <a:cs typeface="Trebuchet MS"/>
              </a:rPr>
              <a:t> </a:t>
            </a:r>
            <a:r>
              <a:rPr lang="en-US" sz="2200" spc="-25" dirty="0">
                <a:latin typeface="Trebuchet MS"/>
                <a:cs typeface="Trebuchet MS"/>
              </a:rPr>
              <a:t>In </a:t>
            </a:r>
            <a:r>
              <a:rPr lang="en-US" sz="2200" dirty="0">
                <a:latin typeface="Trebuchet MS"/>
                <a:cs typeface="Trebuchet MS"/>
              </a:rPr>
              <a:t>the</a:t>
            </a:r>
            <a:r>
              <a:rPr lang="en-US" sz="2200" spc="-55" dirty="0">
                <a:latin typeface="Trebuchet MS"/>
                <a:cs typeface="Trebuchet MS"/>
              </a:rPr>
              <a:t> </a:t>
            </a:r>
            <a:r>
              <a:rPr lang="en-US" sz="2200" spc="-25" dirty="0">
                <a:latin typeface="Trebuchet MS"/>
                <a:cs typeface="Trebuchet MS"/>
              </a:rPr>
              <a:t>context</a:t>
            </a:r>
            <a:r>
              <a:rPr lang="en-US" sz="2200" spc="-50" dirty="0">
                <a:latin typeface="Trebuchet MS"/>
                <a:cs typeface="Trebuchet MS"/>
              </a:rPr>
              <a:t> </a:t>
            </a:r>
            <a:r>
              <a:rPr lang="en-US" sz="2200" dirty="0">
                <a:latin typeface="Trebuchet MS"/>
                <a:cs typeface="Trebuchet MS"/>
              </a:rPr>
              <a:t>of</a:t>
            </a:r>
            <a:r>
              <a:rPr lang="en-US" sz="2200" spc="-50" dirty="0">
                <a:latin typeface="Trebuchet MS"/>
                <a:cs typeface="Trebuchet MS"/>
              </a:rPr>
              <a:t> </a:t>
            </a:r>
            <a:r>
              <a:rPr lang="en-US" sz="2200" spc="-25" dirty="0">
                <a:latin typeface="Trebuchet MS"/>
                <a:cs typeface="Trebuchet MS"/>
              </a:rPr>
              <a:t>protein </a:t>
            </a:r>
            <a:r>
              <a:rPr lang="en-US" sz="2200" spc="-10" dirty="0">
                <a:latin typeface="Trebuchet MS"/>
                <a:cs typeface="Trebuchet MS"/>
              </a:rPr>
              <a:t>expression</a:t>
            </a:r>
            <a:r>
              <a:rPr lang="en-US" sz="2200" spc="-50" dirty="0">
                <a:latin typeface="Trebuchet MS"/>
                <a:cs typeface="Trebuchet MS"/>
              </a:rPr>
              <a:t> </a:t>
            </a:r>
            <a:r>
              <a:rPr lang="en-US" sz="2200" spc="-30" dirty="0">
                <a:latin typeface="Trebuchet MS"/>
                <a:cs typeface="Trebuchet MS"/>
              </a:rPr>
              <a:t>levels,</a:t>
            </a:r>
            <a:r>
              <a:rPr lang="en-US" sz="2200" spc="-25" dirty="0">
                <a:latin typeface="Trebuchet MS"/>
                <a:cs typeface="Trebuchet MS"/>
              </a:rPr>
              <a:t> </a:t>
            </a:r>
            <a:r>
              <a:rPr lang="en-US" sz="2200" spc="-20" dirty="0">
                <a:latin typeface="Trebuchet MS"/>
                <a:cs typeface="Trebuchet MS"/>
              </a:rPr>
              <a:t>outliers</a:t>
            </a:r>
            <a:r>
              <a:rPr lang="en-US" sz="2200" spc="-35" dirty="0">
                <a:latin typeface="Trebuchet MS"/>
                <a:cs typeface="Trebuchet MS"/>
              </a:rPr>
              <a:t> </a:t>
            </a:r>
            <a:r>
              <a:rPr lang="en-US" sz="2200" spc="-25" dirty="0">
                <a:latin typeface="Trebuchet MS"/>
                <a:cs typeface="Trebuchet MS"/>
              </a:rPr>
              <a:t>may </a:t>
            </a:r>
            <a:r>
              <a:rPr lang="en-US" sz="2200" dirty="0">
                <a:latin typeface="Trebuchet MS"/>
                <a:cs typeface="Trebuchet MS"/>
              </a:rPr>
              <a:t>indicate</a:t>
            </a:r>
            <a:r>
              <a:rPr lang="en-US" sz="2200" spc="114" dirty="0">
                <a:latin typeface="Trebuchet MS"/>
                <a:cs typeface="Trebuchet MS"/>
              </a:rPr>
              <a:t> </a:t>
            </a:r>
            <a:r>
              <a:rPr lang="en-US" sz="2200" dirty="0">
                <a:latin typeface="Trebuchet MS"/>
                <a:cs typeface="Trebuchet MS"/>
              </a:rPr>
              <a:t>mice</a:t>
            </a:r>
            <a:r>
              <a:rPr lang="en-US" sz="2200" spc="114" dirty="0">
                <a:latin typeface="Trebuchet MS"/>
                <a:cs typeface="Trebuchet MS"/>
              </a:rPr>
              <a:t> </a:t>
            </a:r>
            <a:r>
              <a:rPr lang="en-US" sz="2200" dirty="0">
                <a:latin typeface="Trebuchet MS"/>
                <a:cs typeface="Trebuchet MS"/>
              </a:rPr>
              <a:t>with</a:t>
            </a:r>
            <a:r>
              <a:rPr lang="en-US" sz="2200" spc="125" dirty="0">
                <a:latin typeface="Trebuchet MS"/>
                <a:cs typeface="Trebuchet MS"/>
              </a:rPr>
              <a:t> </a:t>
            </a:r>
            <a:r>
              <a:rPr lang="en-US" sz="2200" dirty="0">
                <a:latin typeface="Trebuchet MS"/>
                <a:cs typeface="Trebuchet MS"/>
              </a:rPr>
              <a:t>atypical</a:t>
            </a:r>
            <a:r>
              <a:rPr lang="en-US" sz="2200" spc="100" dirty="0">
                <a:latin typeface="Trebuchet MS"/>
                <a:cs typeface="Trebuchet MS"/>
              </a:rPr>
              <a:t> </a:t>
            </a:r>
            <a:r>
              <a:rPr lang="en-US" sz="2200" dirty="0">
                <a:latin typeface="Trebuchet MS"/>
                <a:cs typeface="Trebuchet MS"/>
              </a:rPr>
              <a:t>protein</a:t>
            </a:r>
            <a:r>
              <a:rPr lang="en-US" sz="2200" spc="130" dirty="0">
                <a:latin typeface="Trebuchet MS"/>
                <a:cs typeface="Trebuchet MS"/>
              </a:rPr>
              <a:t> </a:t>
            </a:r>
            <a:r>
              <a:rPr lang="en-US" sz="2200" dirty="0">
                <a:latin typeface="Trebuchet MS"/>
                <a:cs typeface="Trebuchet MS"/>
              </a:rPr>
              <a:t>expression</a:t>
            </a:r>
            <a:r>
              <a:rPr lang="en-US" sz="2200" spc="100" dirty="0">
                <a:latin typeface="Trebuchet MS"/>
                <a:cs typeface="Trebuchet MS"/>
              </a:rPr>
              <a:t> </a:t>
            </a:r>
            <a:r>
              <a:rPr lang="en-US" sz="2200" spc="-20" dirty="0">
                <a:latin typeface="Trebuchet MS"/>
                <a:cs typeface="Trebuchet MS"/>
              </a:rPr>
              <a:t>that </a:t>
            </a:r>
            <a:r>
              <a:rPr lang="en-US" sz="2200" spc="-25" dirty="0">
                <a:latin typeface="Trebuchet MS"/>
                <a:cs typeface="Trebuchet MS"/>
              </a:rPr>
              <a:t>could</a:t>
            </a:r>
            <a:r>
              <a:rPr lang="en-US" sz="2200" spc="-90" dirty="0">
                <a:latin typeface="Trebuchet MS"/>
                <a:cs typeface="Trebuchet MS"/>
              </a:rPr>
              <a:t> </a:t>
            </a:r>
            <a:r>
              <a:rPr lang="en-US" sz="2200" dirty="0">
                <a:latin typeface="Trebuchet MS"/>
                <a:cs typeface="Trebuchet MS"/>
              </a:rPr>
              <a:t>be</a:t>
            </a:r>
            <a:r>
              <a:rPr lang="en-US" sz="2200" spc="-80" dirty="0">
                <a:latin typeface="Trebuchet MS"/>
                <a:cs typeface="Trebuchet MS"/>
              </a:rPr>
              <a:t> </a:t>
            </a:r>
            <a:r>
              <a:rPr lang="en-US" sz="2200" spc="-30" dirty="0">
                <a:latin typeface="Trebuchet MS"/>
                <a:cs typeface="Trebuchet MS"/>
              </a:rPr>
              <a:t>of</a:t>
            </a:r>
            <a:r>
              <a:rPr lang="en-US" sz="2200" spc="-90" dirty="0">
                <a:latin typeface="Trebuchet MS"/>
                <a:cs typeface="Trebuchet MS"/>
              </a:rPr>
              <a:t> </a:t>
            </a:r>
            <a:r>
              <a:rPr lang="en-US" sz="2200" spc="-35" dirty="0">
                <a:latin typeface="Trebuchet MS"/>
                <a:cs typeface="Trebuchet MS"/>
              </a:rPr>
              <a:t>particular</a:t>
            </a:r>
            <a:r>
              <a:rPr lang="en-US" sz="2200" spc="-30" dirty="0">
                <a:latin typeface="Trebuchet MS"/>
                <a:cs typeface="Trebuchet MS"/>
              </a:rPr>
              <a:t> </a:t>
            </a:r>
            <a:r>
              <a:rPr lang="en-US" sz="2200" spc="-20" dirty="0">
                <a:latin typeface="Trebuchet MS"/>
                <a:cs typeface="Trebuchet MS"/>
              </a:rPr>
              <a:t>biological</a:t>
            </a:r>
            <a:r>
              <a:rPr lang="en-US" sz="2200" spc="-50" dirty="0">
                <a:latin typeface="Trebuchet MS"/>
                <a:cs typeface="Trebuchet MS"/>
              </a:rPr>
              <a:t> </a:t>
            </a:r>
            <a:r>
              <a:rPr lang="en-US" sz="2200" spc="-10" dirty="0">
                <a:latin typeface="Trebuchet MS"/>
                <a:cs typeface="Trebuchet MS"/>
              </a:rPr>
              <a:t>interest.</a:t>
            </a:r>
            <a:endParaRPr lang="en-US" sz="2200" dirty="0">
              <a:latin typeface="Trebuchet MS"/>
              <a:cs typeface="Trebuchet MS"/>
            </a:endParaRPr>
          </a:p>
          <a:p>
            <a:pPr marL="0" indent="0">
              <a:buNone/>
            </a:pPr>
            <a:endParaRPr lang="en-IN" sz="2400" b="1" dirty="0">
              <a:latin typeface="Trebuchet MS" panose="020B0603020202020204" pitchFamily="34" charset="0"/>
            </a:endParaRPr>
          </a:p>
        </p:txBody>
      </p:sp>
      <p:pic>
        <p:nvPicPr>
          <p:cNvPr id="4" name="object 13">
            <a:extLst>
              <a:ext uri="{FF2B5EF4-FFF2-40B4-BE49-F238E27FC236}">
                <a16:creationId xmlns:a16="http://schemas.microsoft.com/office/drawing/2014/main" id="{4401B7F2-C932-C1F6-D885-1813EBF2394F}"/>
              </a:ext>
            </a:extLst>
          </p:cNvPr>
          <p:cNvPicPr/>
          <p:nvPr/>
        </p:nvPicPr>
        <p:blipFill>
          <a:blip r:embed="rId2" cstate="print"/>
          <a:stretch>
            <a:fillRect/>
          </a:stretch>
        </p:blipFill>
        <p:spPr>
          <a:xfrm>
            <a:off x="385012" y="275072"/>
            <a:ext cx="11421976" cy="3857792"/>
          </a:xfrm>
          <a:prstGeom prst="rect">
            <a:avLst/>
          </a:prstGeom>
        </p:spPr>
      </p:pic>
      <p:sp>
        <p:nvSpPr>
          <p:cNvPr id="5" name="TextBox 4">
            <a:extLst>
              <a:ext uri="{FF2B5EF4-FFF2-40B4-BE49-F238E27FC236}">
                <a16:creationId xmlns:a16="http://schemas.microsoft.com/office/drawing/2014/main" id="{C755A189-AD71-2285-DB96-AA2DF823DFDD}"/>
              </a:ext>
            </a:extLst>
          </p:cNvPr>
          <p:cNvSpPr txBox="1"/>
          <p:nvPr/>
        </p:nvSpPr>
        <p:spPr>
          <a:xfrm>
            <a:off x="6481012" y="4170088"/>
            <a:ext cx="5710988" cy="2554545"/>
          </a:xfrm>
          <a:prstGeom prst="rect">
            <a:avLst/>
          </a:prstGeom>
          <a:noFill/>
        </p:spPr>
        <p:txBody>
          <a:bodyPr wrap="square" rtlCol="0">
            <a:spAutoFit/>
          </a:bodyPr>
          <a:lstStyle/>
          <a:p>
            <a:r>
              <a:rPr lang="en-US" sz="2400" dirty="0">
                <a:uFill>
                  <a:solidFill>
                    <a:srgbClr val="000000"/>
                  </a:solidFill>
                </a:uFill>
                <a:latin typeface="Trebuchet MS"/>
                <a:cs typeface="Trebuchet MS"/>
              </a:rPr>
              <a:t>Median</a:t>
            </a:r>
            <a:r>
              <a:rPr lang="en-US" sz="2400" spc="-30" dirty="0">
                <a:uFill>
                  <a:solidFill>
                    <a:srgbClr val="000000"/>
                  </a:solidFill>
                </a:uFill>
                <a:latin typeface="Trebuchet MS"/>
                <a:cs typeface="Trebuchet MS"/>
              </a:rPr>
              <a:t> </a:t>
            </a:r>
            <a:r>
              <a:rPr lang="en-US" sz="2400" spc="-10" dirty="0">
                <a:uFill>
                  <a:solidFill>
                    <a:srgbClr val="000000"/>
                  </a:solidFill>
                </a:uFill>
                <a:latin typeface="Trebuchet MS"/>
                <a:cs typeface="Trebuchet MS"/>
              </a:rPr>
              <a:t>Expression</a:t>
            </a:r>
            <a:r>
              <a:rPr lang="en-US" sz="2400" spc="-40" dirty="0">
                <a:uFill>
                  <a:solidFill>
                    <a:srgbClr val="000000"/>
                  </a:solidFill>
                </a:uFill>
                <a:latin typeface="Trebuchet MS"/>
                <a:cs typeface="Trebuchet MS"/>
              </a:rPr>
              <a:t> </a:t>
            </a:r>
            <a:r>
              <a:rPr lang="en-US" sz="2400" spc="-35" dirty="0">
                <a:uFill>
                  <a:solidFill>
                    <a:srgbClr val="000000"/>
                  </a:solidFill>
                </a:uFill>
                <a:latin typeface="Trebuchet MS"/>
                <a:cs typeface="Trebuchet MS"/>
              </a:rPr>
              <a:t>Levels</a:t>
            </a:r>
            <a:r>
              <a:rPr lang="en-US" sz="1600" spc="-35" dirty="0">
                <a:uFill>
                  <a:solidFill>
                    <a:srgbClr val="000000"/>
                  </a:solidFill>
                </a:uFill>
                <a:latin typeface="Trebuchet MS"/>
                <a:cs typeface="Trebuchet MS"/>
              </a:rPr>
              <a:t>:</a:t>
            </a:r>
            <a:r>
              <a:rPr lang="en-US" sz="1600" b="1" spc="-30" dirty="0">
                <a:latin typeface="Trebuchet MS"/>
                <a:cs typeface="Trebuchet MS"/>
              </a:rPr>
              <a:t> </a:t>
            </a:r>
            <a:r>
              <a:rPr lang="en-US" sz="2000" spc="-20" dirty="0">
                <a:latin typeface="Trebuchet MS"/>
                <a:cs typeface="Trebuchet MS"/>
              </a:rPr>
              <a:t>The</a:t>
            </a:r>
            <a:r>
              <a:rPr lang="en-US" sz="2000" spc="-30" dirty="0">
                <a:latin typeface="Trebuchet MS"/>
                <a:cs typeface="Trebuchet MS"/>
              </a:rPr>
              <a:t> </a:t>
            </a:r>
            <a:r>
              <a:rPr lang="en-US" sz="2000" spc="-35" dirty="0">
                <a:latin typeface="Trebuchet MS"/>
                <a:cs typeface="Trebuchet MS"/>
              </a:rPr>
              <a:t>central</a:t>
            </a:r>
            <a:r>
              <a:rPr lang="en-US" sz="2000" spc="-5" dirty="0">
                <a:latin typeface="Trebuchet MS"/>
                <a:cs typeface="Trebuchet MS"/>
              </a:rPr>
              <a:t> </a:t>
            </a:r>
            <a:r>
              <a:rPr lang="en-US" sz="2000" spc="-35" dirty="0">
                <a:latin typeface="Trebuchet MS"/>
                <a:cs typeface="Trebuchet MS"/>
              </a:rPr>
              <a:t>line</a:t>
            </a:r>
            <a:r>
              <a:rPr lang="en-US" sz="2000" spc="-65" dirty="0">
                <a:latin typeface="Trebuchet MS"/>
                <a:cs typeface="Trebuchet MS"/>
              </a:rPr>
              <a:t> </a:t>
            </a:r>
            <a:r>
              <a:rPr lang="en-US" sz="2000" dirty="0">
                <a:latin typeface="Trebuchet MS"/>
                <a:cs typeface="Trebuchet MS"/>
              </a:rPr>
              <a:t>in</a:t>
            </a:r>
            <a:r>
              <a:rPr lang="en-US" sz="2000" spc="-25" dirty="0">
                <a:latin typeface="Trebuchet MS"/>
                <a:cs typeface="Trebuchet MS"/>
              </a:rPr>
              <a:t> </a:t>
            </a:r>
            <a:r>
              <a:rPr lang="en-US" sz="2000" spc="-20" dirty="0">
                <a:latin typeface="Trebuchet MS"/>
                <a:cs typeface="Trebuchet MS"/>
              </a:rPr>
              <a:t>each </a:t>
            </a:r>
            <a:r>
              <a:rPr lang="en-US" sz="2000" dirty="0">
                <a:latin typeface="Trebuchet MS"/>
                <a:cs typeface="Trebuchet MS"/>
              </a:rPr>
              <a:t>box</a:t>
            </a:r>
            <a:r>
              <a:rPr lang="en-US" sz="2000" spc="320" dirty="0">
                <a:latin typeface="Trebuchet MS"/>
                <a:cs typeface="Trebuchet MS"/>
              </a:rPr>
              <a:t> </a:t>
            </a:r>
            <a:r>
              <a:rPr lang="en-US" sz="2000" dirty="0">
                <a:latin typeface="Trebuchet MS"/>
                <a:cs typeface="Trebuchet MS"/>
              </a:rPr>
              <a:t>represents</a:t>
            </a:r>
            <a:r>
              <a:rPr lang="en-US" sz="2000" spc="335" dirty="0">
                <a:latin typeface="Trebuchet MS"/>
                <a:cs typeface="Trebuchet MS"/>
              </a:rPr>
              <a:t> </a:t>
            </a:r>
            <a:r>
              <a:rPr lang="en-US" sz="2000" dirty="0">
                <a:latin typeface="Trebuchet MS"/>
                <a:cs typeface="Trebuchet MS"/>
              </a:rPr>
              <a:t>the</a:t>
            </a:r>
            <a:r>
              <a:rPr lang="en-US" sz="2000" spc="280" dirty="0">
                <a:latin typeface="Trebuchet MS"/>
                <a:cs typeface="Trebuchet MS"/>
              </a:rPr>
              <a:t> </a:t>
            </a:r>
            <a:r>
              <a:rPr lang="en-US" sz="2000" dirty="0">
                <a:latin typeface="Trebuchet MS"/>
                <a:cs typeface="Trebuchet MS"/>
              </a:rPr>
              <a:t>median</a:t>
            </a:r>
            <a:r>
              <a:rPr lang="en-US" sz="2000" spc="315" dirty="0">
                <a:latin typeface="Trebuchet MS"/>
                <a:cs typeface="Trebuchet MS"/>
              </a:rPr>
              <a:t> </a:t>
            </a:r>
            <a:r>
              <a:rPr lang="en-US" sz="2000" dirty="0">
                <a:latin typeface="Trebuchet MS"/>
                <a:cs typeface="Trebuchet MS"/>
              </a:rPr>
              <a:t>expression</a:t>
            </a:r>
            <a:r>
              <a:rPr lang="en-US" sz="2000" spc="300" dirty="0">
                <a:latin typeface="Trebuchet MS"/>
                <a:cs typeface="Trebuchet MS"/>
              </a:rPr>
              <a:t> </a:t>
            </a:r>
            <a:r>
              <a:rPr lang="en-US" sz="2000" dirty="0">
                <a:latin typeface="Trebuchet MS"/>
                <a:cs typeface="Trebuchet MS"/>
              </a:rPr>
              <a:t>level</a:t>
            </a:r>
            <a:r>
              <a:rPr lang="en-US" sz="2000" spc="325" dirty="0">
                <a:latin typeface="Trebuchet MS"/>
                <a:cs typeface="Trebuchet MS"/>
              </a:rPr>
              <a:t> </a:t>
            </a:r>
            <a:r>
              <a:rPr lang="en-US" sz="2000" spc="-25" dirty="0">
                <a:latin typeface="Trebuchet MS"/>
                <a:cs typeface="Trebuchet MS"/>
              </a:rPr>
              <a:t>of </a:t>
            </a:r>
            <a:r>
              <a:rPr lang="en-US" sz="2000" dirty="0">
                <a:latin typeface="Trebuchet MS"/>
                <a:cs typeface="Trebuchet MS"/>
              </a:rPr>
              <a:t>BDNF_N</a:t>
            </a:r>
            <a:r>
              <a:rPr lang="en-US" sz="2000" spc="-65" dirty="0">
                <a:latin typeface="Trebuchet MS"/>
                <a:cs typeface="Trebuchet MS"/>
              </a:rPr>
              <a:t> </a:t>
            </a:r>
            <a:r>
              <a:rPr lang="en-US" sz="2000" spc="-30" dirty="0">
                <a:latin typeface="Trebuchet MS"/>
                <a:cs typeface="Trebuchet MS"/>
              </a:rPr>
              <a:t>for</a:t>
            </a:r>
            <a:r>
              <a:rPr lang="en-US" sz="2000" spc="-70" dirty="0">
                <a:latin typeface="Trebuchet MS"/>
                <a:cs typeface="Trebuchet MS"/>
              </a:rPr>
              <a:t> </a:t>
            </a:r>
            <a:r>
              <a:rPr lang="en-US" sz="2000" dirty="0">
                <a:latin typeface="Trebuchet MS"/>
                <a:cs typeface="Trebuchet MS"/>
              </a:rPr>
              <a:t>each</a:t>
            </a:r>
            <a:r>
              <a:rPr lang="en-US" sz="2000" spc="-45" dirty="0">
                <a:latin typeface="Trebuchet MS"/>
                <a:cs typeface="Trebuchet MS"/>
              </a:rPr>
              <a:t> </a:t>
            </a:r>
            <a:r>
              <a:rPr lang="en-US" sz="2000" spc="-10" dirty="0">
                <a:latin typeface="Trebuchet MS"/>
                <a:cs typeface="Trebuchet MS"/>
              </a:rPr>
              <a:t>class.</a:t>
            </a:r>
            <a:r>
              <a:rPr lang="en-US" sz="2000" spc="-75" dirty="0">
                <a:latin typeface="Trebuchet MS"/>
                <a:cs typeface="Trebuchet MS"/>
              </a:rPr>
              <a:t> </a:t>
            </a:r>
            <a:r>
              <a:rPr lang="en-US" sz="2000" spc="-20" dirty="0">
                <a:latin typeface="Trebuchet MS"/>
                <a:cs typeface="Trebuchet MS"/>
              </a:rPr>
              <a:t>Variations</a:t>
            </a:r>
            <a:r>
              <a:rPr lang="en-US" sz="2000" spc="-80" dirty="0">
                <a:latin typeface="Trebuchet MS"/>
                <a:cs typeface="Trebuchet MS"/>
              </a:rPr>
              <a:t> </a:t>
            </a:r>
            <a:r>
              <a:rPr lang="en-US" sz="2000" dirty="0">
                <a:latin typeface="Trebuchet MS"/>
                <a:cs typeface="Trebuchet MS"/>
              </a:rPr>
              <a:t>in</a:t>
            </a:r>
            <a:r>
              <a:rPr lang="en-US" sz="2000" spc="-70" dirty="0">
                <a:latin typeface="Trebuchet MS"/>
                <a:cs typeface="Trebuchet MS"/>
              </a:rPr>
              <a:t> </a:t>
            </a:r>
            <a:r>
              <a:rPr lang="en-US" sz="2000" spc="-25" dirty="0">
                <a:latin typeface="Trebuchet MS"/>
                <a:cs typeface="Trebuchet MS"/>
              </a:rPr>
              <a:t>these</a:t>
            </a:r>
            <a:r>
              <a:rPr lang="en-US" sz="2000" spc="-50" dirty="0">
                <a:latin typeface="Trebuchet MS"/>
                <a:cs typeface="Trebuchet MS"/>
              </a:rPr>
              <a:t> </a:t>
            </a:r>
            <a:r>
              <a:rPr lang="en-US" sz="2000" spc="-10" dirty="0">
                <a:latin typeface="Trebuchet MS"/>
                <a:cs typeface="Trebuchet MS"/>
              </a:rPr>
              <a:t>median </a:t>
            </a:r>
            <a:r>
              <a:rPr lang="en-US" sz="2000" dirty="0">
                <a:latin typeface="Trebuchet MS"/>
                <a:cs typeface="Trebuchet MS"/>
              </a:rPr>
              <a:t>lines</a:t>
            </a:r>
            <a:r>
              <a:rPr lang="en-US" sz="2000" spc="-25" dirty="0">
                <a:latin typeface="Trebuchet MS"/>
                <a:cs typeface="Trebuchet MS"/>
              </a:rPr>
              <a:t> </a:t>
            </a:r>
            <a:r>
              <a:rPr lang="en-US" sz="2000" dirty="0">
                <a:latin typeface="Trebuchet MS"/>
                <a:cs typeface="Trebuchet MS"/>
              </a:rPr>
              <a:t>across</a:t>
            </a:r>
            <a:r>
              <a:rPr lang="en-US" sz="2000" spc="20" dirty="0">
                <a:latin typeface="Trebuchet MS"/>
                <a:cs typeface="Trebuchet MS"/>
              </a:rPr>
              <a:t> </a:t>
            </a:r>
            <a:r>
              <a:rPr lang="en-US" sz="2000" dirty="0">
                <a:latin typeface="Trebuchet MS"/>
                <a:cs typeface="Trebuchet MS"/>
              </a:rPr>
              <a:t>classes</a:t>
            </a:r>
            <a:r>
              <a:rPr lang="en-US" sz="2000" spc="15" dirty="0">
                <a:latin typeface="Trebuchet MS"/>
                <a:cs typeface="Trebuchet MS"/>
              </a:rPr>
              <a:t> </a:t>
            </a:r>
            <a:r>
              <a:rPr lang="en-US" sz="2000" spc="-20" dirty="0">
                <a:latin typeface="Trebuchet MS"/>
                <a:cs typeface="Trebuchet MS"/>
              </a:rPr>
              <a:t>indicate</a:t>
            </a:r>
            <a:r>
              <a:rPr lang="en-US" sz="2000" spc="5" dirty="0">
                <a:latin typeface="Trebuchet MS"/>
                <a:cs typeface="Trebuchet MS"/>
              </a:rPr>
              <a:t> </a:t>
            </a:r>
            <a:r>
              <a:rPr lang="en-US" sz="2000" spc="-35" dirty="0">
                <a:latin typeface="Trebuchet MS"/>
                <a:cs typeface="Trebuchet MS"/>
              </a:rPr>
              <a:t>differences</a:t>
            </a:r>
            <a:r>
              <a:rPr lang="en-US" sz="2000" spc="40" dirty="0">
                <a:latin typeface="Trebuchet MS"/>
                <a:cs typeface="Trebuchet MS"/>
              </a:rPr>
              <a:t> </a:t>
            </a:r>
            <a:r>
              <a:rPr lang="en-US" sz="2000" dirty="0">
                <a:latin typeface="Trebuchet MS"/>
                <a:cs typeface="Trebuchet MS"/>
              </a:rPr>
              <a:t>in </a:t>
            </a:r>
            <a:r>
              <a:rPr lang="en-US" sz="2000" spc="-10" dirty="0">
                <a:latin typeface="Trebuchet MS"/>
                <a:cs typeface="Trebuchet MS"/>
              </a:rPr>
              <a:t>central tendency,</a:t>
            </a:r>
            <a:r>
              <a:rPr lang="en-US" sz="2000" spc="295" dirty="0">
                <a:latin typeface="Trebuchet MS"/>
                <a:cs typeface="Trebuchet MS"/>
              </a:rPr>
              <a:t> </a:t>
            </a:r>
            <a:r>
              <a:rPr lang="en-US" sz="2000" dirty="0">
                <a:latin typeface="Trebuchet MS"/>
                <a:cs typeface="Trebuchet MS"/>
              </a:rPr>
              <a:t>suggesting</a:t>
            </a:r>
            <a:r>
              <a:rPr lang="en-US" sz="2000" spc="315" dirty="0">
                <a:latin typeface="Trebuchet MS"/>
                <a:cs typeface="Trebuchet MS"/>
              </a:rPr>
              <a:t> </a:t>
            </a:r>
            <a:r>
              <a:rPr lang="en-US" sz="2000" dirty="0">
                <a:latin typeface="Trebuchet MS"/>
                <a:cs typeface="Trebuchet MS"/>
              </a:rPr>
              <a:t>that</a:t>
            </a:r>
            <a:r>
              <a:rPr lang="en-US" sz="2000" spc="290" dirty="0">
                <a:latin typeface="Trebuchet MS"/>
                <a:cs typeface="Trebuchet MS"/>
              </a:rPr>
              <a:t> </a:t>
            </a:r>
            <a:r>
              <a:rPr lang="en-US" sz="2000" dirty="0">
                <a:latin typeface="Trebuchet MS"/>
                <a:cs typeface="Trebuchet MS"/>
              </a:rPr>
              <a:t>BDNF_N</a:t>
            </a:r>
            <a:r>
              <a:rPr lang="en-US" sz="2000" spc="325" dirty="0">
                <a:latin typeface="Trebuchet MS"/>
                <a:cs typeface="Trebuchet MS"/>
              </a:rPr>
              <a:t> </a:t>
            </a:r>
            <a:r>
              <a:rPr lang="en-US" sz="2000" dirty="0">
                <a:latin typeface="Trebuchet MS"/>
                <a:cs typeface="Trebuchet MS"/>
              </a:rPr>
              <a:t>levels</a:t>
            </a:r>
            <a:r>
              <a:rPr lang="en-US" sz="2000" spc="340" dirty="0">
                <a:latin typeface="Trebuchet MS"/>
                <a:cs typeface="Trebuchet MS"/>
              </a:rPr>
              <a:t> </a:t>
            </a:r>
            <a:r>
              <a:rPr lang="en-US" sz="2000" spc="-10" dirty="0">
                <a:latin typeface="Trebuchet MS"/>
                <a:cs typeface="Trebuchet MS"/>
              </a:rPr>
              <a:t>differ </a:t>
            </a:r>
            <a:r>
              <a:rPr lang="en-US" sz="2000" spc="-20" dirty="0">
                <a:latin typeface="Trebuchet MS"/>
                <a:cs typeface="Trebuchet MS"/>
              </a:rPr>
              <a:t>depending</a:t>
            </a:r>
            <a:r>
              <a:rPr lang="en-US" sz="2000" spc="-60" dirty="0">
                <a:latin typeface="Trebuchet MS"/>
                <a:cs typeface="Trebuchet MS"/>
              </a:rPr>
              <a:t> </a:t>
            </a:r>
            <a:r>
              <a:rPr lang="en-US" sz="2000" dirty="0">
                <a:latin typeface="Trebuchet MS"/>
                <a:cs typeface="Trebuchet MS"/>
              </a:rPr>
              <a:t>on</a:t>
            </a:r>
            <a:r>
              <a:rPr lang="en-US" sz="2000" spc="-90" dirty="0">
                <a:latin typeface="Trebuchet MS"/>
                <a:cs typeface="Trebuchet MS"/>
              </a:rPr>
              <a:t> </a:t>
            </a:r>
            <a:r>
              <a:rPr lang="en-US" sz="2000" spc="-50" dirty="0">
                <a:latin typeface="Trebuchet MS"/>
                <a:cs typeface="Trebuchet MS"/>
              </a:rPr>
              <a:t>the</a:t>
            </a:r>
            <a:r>
              <a:rPr lang="en-US" sz="2000" spc="-95" dirty="0">
                <a:latin typeface="Trebuchet MS"/>
                <a:cs typeface="Trebuchet MS"/>
              </a:rPr>
              <a:t> </a:t>
            </a:r>
            <a:r>
              <a:rPr lang="en-US" sz="2000" spc="-10" dirty="0">
                <a:latin typeface="Trebuchet MS"/>
                <a:cs typeface="Trebuchet MS"/>
              </a:rPr>
              <a:t>class.</a:t>
            </a:r>
            <a:endParaRPr lang="en-US" sz="2000" dirty="0">
              <a:latin typeface="Trebuchet MS"/>
              <a:cs typeface="Trebuchet MS"/>
            </a:endParaRPr>
          </a:p>
          <a:p>
            <a:pPr algn="ctr"/>
            <a:endParaRPr lang="en-US" u="sng" dirty="0">
              <a:uFill>
                <a:solidFill>
                  <a:srgbClr val="000000"/>
                </a:solidFill>
              </a:uFill>
              <a:latin typeface="Trebuchet MS"/>
              <a:cs typeface="Trebuchet MS"/>
            </a:endParaRPr>
          </a:p>
          <a:p>
            <a:endParaRPr lang="en-IN" dirty="0"/>
          </a:p>
        </p:txBody>
      </p:sp>
    </p:spTree>
    <p:extLst>
      <p:ext uri="{BB962C8B-B14F-4D97-AF65-F5344CB8AC3E}">
        <p14:creationId xmlns:p14="http://schemas.microsoft.com/office/powerpoint/2010/main" val="4038025916"/>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898D-E10D-02AD-EB45-0570008CF5DE}"/>
              </a:ext>
            </a:extLst>
          </p:cNvPr>
          <p:cNvSpPr>
            <a:spLocks noGrp="1"/>
          </p:cNvSpPr>
          <p:nvPr>
            <p:ph type="title"/>
          </p:nvPr>
        </p:nvSpPr>
        <p:spPr>
          <a:xfrm>
            <a:off x="838200" y="365126"/>
            <a:ext cx="10515600" cy="595574"/>
          </a:xfrm>
        </p:spPr>
        <p:txBody>
          <a:bodyPr>
            <a:normAutofit fontScale="90000"/>
          </a:bodyPr>
          <a:lstStyle/>
          <a:p>
            <a:pPr algn="ctr"/>
            <a:br>
              <a:rPr lang="en-IN" dirty="0"/>
            </a:br>
            <a:endParaRPr lang="en-IN" dirty="0"/>
          </a:p>
        </p:txBody>
      </p:sp>
      <p:sp>
        <p:nvSpPr>
          <p:cNvPr id="3" name="Content Placeholder 2">
            <a:extLst>
              <a:ext uri="{FF2B5EF4-FFF2-40B4-BE49-F238E27FC236}">
                <a16:creationId xmlns:a16="http://schemas.microsoft.com/office/drawing/2014/main" id="{E53BBBF8-314F-A564-DF25-786E10D8C12F}"/>
              </a:ext>
            </a:extLst>
          </p:cNvPr>
          <p:cNvSpPr>
            <a:spLocks noGrp="1"/>
          </p:cNvSpPr>
          <p:nvPr>
            <p:ph idx="1"/>
          </p:nvPr>
        </p:nvSpPr>
        <p:spPr>
          <a:xfrm>
            <a:off x="213722" y="262368"/>
            <a:ext cx="11614484" cy="801089"/>
          </a:xfrm>
        </p:spPr>
        <p:txBody>
          <a:bodyPr>
            <a:normAutofit fontScale="92500" lnSpcReduction="10000"/>
          </a:bodyPr>
          <a:lstStyle/>
          <a:p>
            <a:pPr marL="0" indent="0" algn="ctr">
              <a:buNone/>
            </a:pPr>
            <a:r>
              <a:rPr lang="en-IN" sz="4800" dirty="0"/>
              <a:t>Correlation Matrix</a:t>
            </a:r>
            <a:endParaRPr lang="en-IN" sz="3200" dirty="0"/>
          </a:p>
          <a:p>
            <a:pPr marL="0" indent="0">
              <a:buNone/>
            </a:pPr>
            <a:endParaRPr lang="en-IN" dirty="0"/>
          </a:p>
        </p:txBody>
      </p:sp>
      <p:pic>
        <p:nvPicPr>
          <p:cNvPr id="4" name="object 7">
            <a:extLst>
              <a:ext uri="{FF2B5EF4-FFF2-40B4-BE49-F238E27FC236}">
                <a16:creationId xmlns:a16="http://schemas.microsoft.com/office/drawing/2014/main" id="{D7A95772-25B4-1B3F-EB7B-A5D1E088EE8F}"/>
              </a:ext>
            </a:extLst>
          </p:cNvPr>
          <p:cNvPicPr/>
          <p:nvPr/>
        </p:nvPicPr>
        <p:blipFill>
          <a:blip r:embed="rId2" cstate="print"/>
          <a:stretch>
            <a:fillRect/>
          </a:stretch>
        </p:blipFill>
        <p:spPr>
          <a:xfrm>
            <a:off x="288758" y="1179088"/>
            <a:ext cx="11614485" cy="3991356"/>
          </a:xfrm>
          <a:prstGeom prst="rect">
            <a:avLst/>
          </a:prstGeom>
        </p:spPr>
      </p:pic>
      <p:sp>
        <p:nvSpPr>
          <p:cNvPr id="5" name="TextBox 4">
            <a:extLst>
              <a:ext uri="{FF2B5EF4-FFF2-40B4-BE49-F238E27FC236}">
                <a16:creationId xmlns:a16="http://schemas.microsoft.com/office/drawing/2014/main" id="{205C534F-1823-0005-E790-08515358C6DF}"/>
              </a:ext>
            </a:extLst>
          </p:cNvPr>
          <p:cNvSpPr txBox="1"/>
          <p:nvPr/>
        </p:nvSpPr>
        <p:spPr>
          <a:xfrm>
            <a:off x="288758" y="4149213"/>
            <a:ext cx="11539448" cy="4374531"/>
          </a:xfrm>
          <a:prstGeom prst="rect">
            <a:avLst/>
          </a:prstGeom>
          <a:noFill/>
        </p:spPr>
        <p:txBody>
          <a:bodyPr wrap="square" rtlCol="0">
            <a:spAutoFit/>
          </a:bodyPr>
          <a:lstStyle/>
          <a:p>
            <a:pPr algn="ctr"/>
            <a:endParaRPr lang="en-IN" sz="3200" b="1" dirty="0">
              <a:latin typeface="Trebuchet MS" panose="020B0603020202020204" pitchFamily="34" charset="0"/>
            </a:endParaRPr>
          </a:p>
          <a:p>
            <a:pPr algn="ctr"/>
            <a:endParaRPr lang="en-IN" sz="3200" b="1" dirty="0">
              <a:latin typeface="Trebuchet MS" panose="020B0603020202020204" pitchFamily="34" charset="0"/>
            </a:endParaRPr>
          </a:p>
          <a:p>
            <a:pPr marL="355600" marR="8890" indent="-343535" algn="just">
              <a:lnSpc>
                <a:spcPts val="1580"/>
              </a:lnSpc>
              <a:spcBef>
                <a:spcPts val="335"/>
              </a:spcBef>
            </a:pPr>
            <a:endParaRPr lang="en-US" sz="2400" dirty="0">
              <a:latin typeface="Arial MT"/>
              <a:cs typeface="Arial MT"/>
            </a:endParaRPr>
          </a:p>
          <a:p>
            <a:pPr marL="355600" marR="8890" indent="-343535" algn="just">
              <a:lnSpc>
                <a:spcPts val="1580"/>
              </a:lnSpc>
              <a:spcBef>
                <a:spcPts val="335"/>
              </a:spcBef>
            </a:pPr>
            <a:r>
              <a:rPr lang="en-US" sz="2400" dirty="0">
                <a:latin typeface="Arial MT"/>
                <a:cs typeface="Arial MT"/>
              </a:rPr>
              <a:t>•</a:t>
            </a:r>
            <a:r>
              <a:rPr lang="en-US" sz="2400" spc="220" dirty="0">
                <a:latin typeface="Arial MT"/>
                <a:cs typeface="Arial MT"/>
              </a:rPr>
              <a:t>  </a:t>
            </a:r>
            <a:r>
              <a:rPr lang="en-US" sz="2200" dirty="0">
                <a:latin typeface="Trebuchet MS"/>
                <a:cs typeface="Trebuchet MS"/>
              </a:rPr>
              <a:t>+1</a:t>
            </a:r>
            <a:r>
              <a:rPr lang="en-US" sz="2200" spc="55" dirty="0">
                <a:latin typeface="Trebuchet MS"/>
                <a:cs typeface="Trebuchet MS"/>
              </a:rPr>
              <a:t> </a:t>
            </a:r>
            <a:r>
              <a:rPr lang="en-US" sz="2200" spc="-10" dirty="0">
                <a:latin typeface="Trebuchet MS"/>
                <a:cs typeface="Trebuchet MS"/>
              </a:rPr>
              <a:t>indicates</a:t>
            </a:r>
            <a:r>
              <a:rPr lang="en-US" sz="2200" spc="70" dirty="0">
                <a:latin typeface="Trebuchet MS"/>
                <a:cs typeface="Trebuchet MS"/>
              </a:rPr>
              <a:t> </a:t>
            </a:r>
            <a:r>
              <a:rPr lang="en-US" sz="2200" dirty="0">
                <a:latin typeface="Trebuchet MS"/>
                <a:cs typeface="Trebuchet MS"/>
              </a:rPr>
              <a:t>a</a:t>
            </a:r>
            <a:r>
              <a:rPr lang="en-US" sz="2200" spc="50" dirty="0">
                <a:latin typeface="Trebuchet MS"/>
                <a:cs typeface="Trebuchet MS"/>
              </a:rPr>
              <a:t> </a:t>
            </a:r>
            <a:r>
              <a:rPr lang="en-US" sz="2200" spc="-35" dirty="0">
                <a:latin typeface="Trebuchet MS"/>
                <a:cs typeface="Trebuchet MS"/>
              </a:rPr>
              <a:t>perfect</a:t>
            </a:r>
            <a:r>
              <a:rPr lang="en-US" sz="2200" spc="40" dirty="0">
                <a:latin typeface="Trebuchet MS"/>
                <a:cs typeface="Trebuchet MS"/>
              </a:rPr>
              <a:t> </a:t>
            </a:r>
            <a:r>
              <a:rPr lang="en-US" sz="2200" spc="-10" dirty="0">
                <a:latin typeface="Trebuchet MS"/>
                <a:cs typeface="Trebuchet MS"/>
              </a:rPr>
              <a:t>positive</a:t>
            </a:r>
            <a:r>
              <a:rPr lang="en-US" sz="2200" spc="55" dirty="0">
                <a:latin typeface="Trebuchet MS"/>
                <a:cs typeface="Trebuchet MS"/>
              </a:rPr>
              <a:t> </a:t>
            </a:r>
            <a:r>
              <a:rPr lang="en-US" sz="2200" spc="-10" dirty="0">
                <a:latin typeface="Trebuchet MS"/>
                <a:cs typeface="Trebuchet MS"/>
              </a:rPr>
              <a:t>linear</a:t>
            </a:r>
            <a:r>
              <a:rPr lang="en-US" sz="2200" spc="30" dirty="0">
                <a:latin typeface="Trebuchet MS"/>
                <a:cs typeface="Trebuchet MS"/>
              </a:rPr>
              <a:t> </a:t>
            </a:r>
            <a:r>
              <a:rPr lang="en-US" sz="2200" spc="-20" dirty="0">
                <a:latin typeface="Trebuchet MS"/>
                <a:cs typeface="Trebuchet MS"/>
              </a:rPr>
              <a:t>relationship </a:t>
            </a:r>
            <a:r>
              <a:rPr lang="en-US" sz="2200" spc="-25" dirty="0">
                <a:latin typeface="Trebuchet MS"/>
                <a:cs typeface="Trebuchet MS"/>
              </a:rPr>
              <a:t>(both</a:t>
            </a:r>
            <a:r>
              <a:rPr lang="en-US" sz="2200" spc="-55" dirty="0">
                <a:latin typeface="Trebuchet MS"/>
                <a:cs typeface="Trebuchet MS"/>
              </a:rPr>
              <a:t> </a:t>
            </a:r>
            <a:r>
              <a:rPr lang="en-US" sz="2200" spc="-20" dirty="0">
                <a:latin typeface="Trebuchet MS"/>
                <a:cs typeface="Trebuchet MS"/>
              </a:rPr>
              <a:t>variables</a:t>
            </a:r>
            <a:r>
              <a:rPr lang="en-US" sz="2200" spc="-50" dirty="0">
                <a:latin typeface="Trebuchet MS"/>
                <a:cs typeface="Trebuchet MS"/>
              </a:rPr>
              <a:t> </a:t>
            </a:r>
            <a:r>
              <a:rPr lang="en-US" sz="2200" spc="-40" dirty="0">
                <a:latin typeface="Trebuchet MS"/>
                <a:cs typeface="Trebuchet MS"/>
              </a:rPr>
              <a:t>increase</a:t>
            </a:r>
            <a:r>
              <a:rPr lang="en-US" sz="2200" spc="-45" dirty="0">
                <a:latin typeface="Trebuchet MS"/>
                <a:cs typeface="Trebuchet MS"/>
              </a:rPr>
              <a:t> </a:t>
            </a:r>
            <a:r>
              <a:rPr lang="en-US" sz="2200" spc="-10" dirty="0">
                <a:latin typeface="Trebuchet MS"/>
                <a:cs typeface="Trebuchet MS"/>
              </a:rPr>
              <a:t>together).</a:t>
            </a:r>
            <a:endParaRPr lang="en-US" sz="2200" dirty="0">
              <a:latin typeface="Trebuchet MS"/>
              <a:cs typeface="Trebuchet MS"/>
            </a:endParaRPr>
          </a:p>
          <a:p>
            <a:pPr marL="355600" marR="5080" indent="-343535" algn="just">
              <a:lnSpc>
                <a:spcPct val="89700"/>
              </a:lnSpc>
              <a:spcBef>
                <a:spcPts val="994"/>
              </a:spcBef>
              <a:buFont typeface="Arial MT"/>
              <a:buChar char="•"/>
              <a:tabLst>
                <a:tab pos="355600" algn="l"/>
                <a:tab pos="408305" algn="l"/>
              </a:tabLst>
            </a:pPr>
            <a:r>
              <a:rPr lang="en-US" sz="2200" spc="85" dirty="0">
                <a:latin typeface="Trebuchet MS"/>
                <a:cs typeface="Trebuchet MS"/>
              </a:rPr>
              <a:t>-</a:t>
            </a:r>
            <a:r>
              <a:rPr lang="en-US" sz="2200" dirty="0">
                <a:latin typeface="Trebuchet MS"/>
                <a:cs typeface="Trebuchet MS"/>
              </a:rPr>
              <a:t>1</a:t>
            </a:r>
            <a:r>
              <a:rPr lang="en-US" sz="2200" spc="-25" dirty="0">
                <a:latin typeface="Trebuchet MS"/>
                <a:cs typeface="Trebuchet MS"/>
              </a:rPr>
              <a:t> indicates</a:t>
            </a:r>
            <a:r>
              <a:rPr lang="en-US" sz="2200" spc="-5" dirty="0">
                <a:latin typeface="Trebuchet MS"/>
                <a:cs typeface="Trebuchet MS"/>
              </a:rPr>
              <a:t> </a:t>
            </a:r>
            <a:r>
              <a:rPr lang="en-US" sz="2200" dirty="0">
                <a:latin typeface="Trebuchet MS"/>
                <a:cs typeface="Trebuchet MS"/>
              </a:rPr>
              <a:t>a</a:t>
            </a:r>
            <a:r>
              <a:rPr lang="en-US" sz="2200" spc="-25" dirty="0">
                <a:latin typeface="Trebuchet MS"/>
                <a:cs typeface="Trebuchet MS"/>
              </a:rPr>
              <a:t> </a:t>
            </a:r>
            <a:r>
              <a:rPr lang="en-US" sz="2200" spc="-60" dirty="0">
                <a:latin typeface="Trebuchet MS"/>
                <a:cs typeface="Trebuchet MS"/>
              </a:rPr>
              <a:t>perfect</a:t>
            </a:r>
            <a:r>
              <a:rPr lang="en-US" sz="2200" spc="-35" dirty="0">
                <a:latin typeface="Trebuchet MS"/>
                <a:cs typeface="Trebuchet MS"/>
              </a:rPr>
              <a:t> </a:t>
            </a:r>
            <a:r>
              <a:rPr lang="en-US" sz="2200" spc="-25" dirty="0">
                <a:latin typeface="Trebuchet MS"/>
                <a:cs typeface="Trebuchet MS"/>
              </a:rPr>
              <a:t>negative</a:t>
            </a:r>
            <a:r>
              <a:rPr lang="en-US" sz="2200" spc="-20" dirty="0">
                <a:latin typeface="Trebuchet MS"/>
                <a:cs typeface="Trebuchet MS"/>
              </a:rPr>
              <a:t> </a:t>
            </a:r>
            <a:r>
              <a:rPr lang="en-US" sz="2200" spc="-40" dirty="0">
                <a:latin typeface="Trebuchet MS"/>
                <a:cs typeface="Trebuchet MS"/>
              </a:rPr>
              <a:t>linear </a:t>
            </a:r>
            <a:r>
              <a:rPr lang="en-US" sz="2200" spc="-20" dirty="0">
                <a:latin typeface="Trebuchet MS"/>
                <a:cs typeface="Trebuchet MS"/>
              </a:rPr>
              <a:t>relationship </a:t>
            </a:r>
            <a:r>
              <a:rPr lang="en-US" sz="2200" dirty="0">
                <a:latin typeface="Trebuchet MS"/>
                <a:cs typeface="Trebuchet MS"/>
              </a:rPr>
              <a:t>(one</a:t>
            </a:r>
            <a:r>
              <a:rPr lang="en-US" sz="2200" spc="415" dirty="0">
                <a:latin typeface="Trebuchet MS"/>
                <a:cs typeface="Trebuchet MS"/>
              </a:rPr>
              <a:t>  </a:t>
            </a:r>
            <a:r>
              <a:rPr lang="en-US" sz="2200" dirty="0">
                <a:latin typeface="Trebuchet MS"/>
                <a:cs typeface="Trebuchet MS"/>
              </a:rPr>
              <a:t>variable</a:t>
            </a:r>
            <a:r>
              <a:rPr lang="en-US" sz="2200" spc="405" dirty="0">
                <a:latin typeface="Trebuchet MS"/>
                <a:cs typeface="Trebuchet MS"/>
              </a:rPr>
              <a:t>  </a:t>
            </a:r>
            <a:r>
              <a:rPr lang="en-US" sz="2200" dirty="0">
                <a:latin typeface="Trebuchet MS"/>
                <a:cs typeface="Trebuchet MS"/>
              </a:rPr>
              <a:t>increases</a:t>
            </a:r>
            <a:r>
              <a:rPr lang="en-US" sz="2200" spc="425" dirty="0">
                <a:latin typeface="Trebuchet MS"/>
                <a:cs typeface="Trebuchet MS"/>
              </a:rPr>
              <a:t>  </a:t>
            </a:r>
            <a:r>
              <a:rPr lang="en-US" sz="2200" dirty="0">
                <a:latin typeface="Trebuchet MS"/>
                <a:cs typeface="Trebuchet MS"/>
              </a:rPr>
              <a:t>while</a:t>
            </a:r>
            <a:r>
              <a:rPr lang="en-US" sz="2200" spc="395" dirty="0">
                <a:latin typeface="Trebuchet MS"/>
                <a:cs typeface="Trebuchet MS"/>
              </a:rPr>
              <a:t>  </a:t>
            </a:r>
            <a:r>
              <a:rPr lang="en-US" sz="2200" dirty="0">
                <a:latin typeface="Trebuchet MS"/>
                <a:cs typeface="Trebuchet MS"/>
              </a:rPr>
              <a:t>the</a:t>
            </a:r>
            <a:r>
              <a:rPr lang="en-US" sz="2200" spc="390" dirty="0">
                <a:latin typeface="Trebuchet MS"/>
                <a:cs typeface="Trebuchet MS"/>
              </a:rPr>
              <a:t>  </a:t>
            </a:r>
            <a:r>
              <a:rPr lang="en-US" sz="2200" spc="-25" dirty="0">
                <a:latin typeface="Trebuchet MS"/>
                <a:cs typeface="Trebuchet MS"/>
              </a:rPr>
              <a:t>other </a:t>
            </a:r>
            <a:r>
              <a:rPr lang="en-US" sz="2200" spc="-10" dirty="0">
                <a:latin typeface="Trebuchet MS"/>
                <a:cs typeface="Trebuchet MS"/>
              </a:rPr>
              <a:t>decreases).</a:t>
            </a:r>
            <a:endParaRPr lang="en-US" sz="2200" dirty="0">
              <a:latin typeface="Trebuchet MS"/>
              <a:cs typeface="Trebuchet MS"/>
            </a:endParaRPr>
          </a:p>
          <a:p>
            <a:pPr marL="352425" indent="-339725" algn="just">
              <a:lnSpc>
                <a:spcPct val="100000"/>
              </a:lnSpc>
              <a:spcBef>
                <a:spcPts val="830"/>
              </a:spcBef>
              <a:buFont typeface="Arial MT"/>
              <a:buChar char="•"/>
              <a:tabLst>
                <a:tab pos="352425" algn="l"/>
              </a:tabLst>
            </a:pPr>
            <a:r>
              <a:rPr lang="en-US" sz="2200" dirty="0">
                <a:latin typeface="Trebuchet MS"/>
                <a:cs typeface="Trebuchet MS"/>
              </a:rPr>
              <a:t>0</a:t>
            </a:r>
            <a:r>
              <a:rPr lang="en-US" sz="2200" spc="-50" dirty="0">
                <a:latin typeface="Trebuchet MS"/>
                <a:cs typeface="Trebuchet MS"/>
              </a:rPr>
              <a:t> </a:t>
            </a:r>
            <a:r>
              <a:rPr lang="en-US" sz="2200" spc="-30" dirty="0">
                <a:latin typeface="Trebuchet MS"/>
                <a:cs typeface="Trebuchet MS"/>
              </a:rPr>
              <a:t>indicates</a:t>
            </a:r>
            <a:r>
              <a:rPr lang="en-US" sz="2200" spc="-45" dirty="0">
                <a:latin typeface="Trebuchet MS"/>
                <a:cs typeface="Trebuchet MS"/>
              </a:rPr>
              <a:t> </a:t>
            </a:r>
            <a:r>
              <a:rPr lang="en-US" sz="2200" dirty="0">
                <a:latin typeface="Trebuchet MS"/>
                <a:cs typeface="Trebuchet MS"/>
              </a:rPr>
              <a:t>no</a:t>
            </a:r>
            <a:r>
              <a:rPr lang="en-US" sz="2200" spc="-95" dirty="0">
                <a:latin typeface="Trebuchet MS"/>
                <a:cs typeface="Trebuchet MS"/>
              </a:rPr>
              <a:t> </a:t>
            </a:r>
            <a:r>
              <a:rPr lang="en-US" sz="2200" spc="-45" dirty="0">
                <a:latin typeface="Trebuchet MS"/>
                <a:cs typeface="Trebuchet MS"/>
              </a:rPr>
              <a:t>linear</a:t>
            </a:r>
            <a:r>
              <a:rPr lang="en-US" sz="2200" spc="-75" dirty="0">
                <a:latin typeface="Trebuchet MS"/>
                <a:cs typeface="Trebuchet MS"/>
              </a:rPr>
              <a:t> </a:t>
            </a:r>
            <a:r>
              <a:rPr lang="en-US" sz="2200" spc="-10" dirty="0">
                <a:latin typeface="Trebuchet MS"/>
                <a:cs typeface="Trebuchet MS"/>
              </a:rPr>
              <a:t>relationship.</a:t>
            </a:r>
            <a:endParaRPr lang="en-US" sz="2200" dirty="0">
              <a:latin typeface="Trebuchet MS"/>
              <a:cs typeface="Trebuchet MS"/>
            </a:endParaRPr>
          </a:p>
          <a:p>
            <a:endParaRPr lang="en-IN" sz="2200" b="1" dirty="0">
              <a:latin typeface="Trebuchet MS" panose="020B0603020202020204" pitchFamily="34" charset="0"/>
            </a:endParaRPr>
          </a:p>
          <a:p>
            <a:pPr algn="ctr"/>
            <a:endParaRPr lang="en-IN" sz="3200" b="1" dirty="0">
              <a:latin typeface="Trebuchet MS" panose="020B0603020202020204" pitchFamily="34" charset="0"/>
            </a:endParaRPr>
          </a:p>
          <a:p>
            <a:pPr algn="ctr"/>
            <a:endParaRPr lang="en-IN" sz="3200" b="1" dirty="0">
              <a:latin typeface="Trebuchet MS" panose="020B0603020202020204" pitchFamily="34" charset="0"/>
            </a:endParaRPr>
          </a:p>
          <a:p>
            <a:pPr algn="ctr"/>
            <a:endParaRPr lang="en-IN" sz="2000" b="1" dirty="0">
              <a:latin typeface="Trebuchet MS" panose="020B0603020202020204" pitchFamily="34" charset="0"/>
            </a:endParaRPr>
          </a:p>
        </p:txBody>
      </p:sp>
    </p:spTree>
    <p:extLst>
      <p:ext uri="{BB962C8B-B14F-4D97-AF65-F5344CB8AC3E}">
        <p14:creationId xmlns:p14="http://schemas.microsoft.com/office/powerpoint/2010/main" val="505351389"/>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7918-A2E4-F836-812B-DD5041676A8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08E6397C-A883-DCC2-E25B-9502C0A348A4}"/>
              </a:ext>
            </a:extLst>
          </p:cNvPr>
          <p:cNvSpPr>
            <a:spLocks noGrp="1"/>
          </p:cNvSpPr>
          <p:nvPr>
            <p:ph idx="1"/>
          </p:nvPr>
        </p:nvSpPr>
        <p:spPr>
          <a:xfrm>
            <a:off x="338667" y="365125"/>
            <a:ext cx="11120270" cy="2297052"/>
          </a:xfrm>
        </p:spPr>
        <p:txBody>
          <a:bodyPr/>
          <a:lstStyle/>
          <a:p>
            <a:pPr marL="0" indent="0" algn="ctr">
              <a:buNone/>
            </a:pPr>
            <a:r>
              <a:rPr lang="en-US" sz="4400" spc="-45" dirty="0">
                <a:latin typeface="Trebuchet MS"/>
                <a:cs typeface="Trebuchet MS"/>
              </a:rPr>
              <a:t>Class Distribution </a:t>
            </a:r>
          </a:p>
          <a:p>
            <a:pPr marL="0" indent="0">
              <a:buNone/>
            </a:pPr>
            <a:r>
              <a:rPr lang="en-US" sz="2200" spc="-45" dirty="0">
                <a:latin typeface="Trebuchet MS"/>
                <a:cs typeface="Trebuchet MS"/>
              </a:rPr>
              <a:t>It refers to how the different categories (or classes) are represented</a:t>
            </a:r>
            <a:r>
              <a:rPr lang="en-US" sz="2200" spc="-55" dirty="0">
                <a:latin typeface="Trebuchet MS"/>
                <a:cs typeface="Trebuchet MS"/>
              </a:rPr>
              <a:t> </a:t>
            </a:r>
            <a:r>
              <a:rPr lang="en-US" sz="2200" dirty="0">
                <a:latin typeface="Trebuchet MS"/>
                <a:cs typeface="Trebuchet MS"/>
              </a:rPr>
              <a:t>in</a:t>
            </a:r>
            <a:r>
              <a:rPr lang="en-US" sz="2200" spc="-40" dirty="0">
                <a:latin typeface="Trebuchet MS"/>
                <a:cs typeface="Trebuchet MS"/>
              </a:rPr>
              <a:t> </a:t>
            </a:r>
            <a:r>
              <a:rPr lang="en-US" sz="2200" dirty="0">
                <a:latin typeface="Trebuchet MS"/>
                <a:cs typeface="Trebuchet MS"/>
              </a:rPr>
              <a:t>the</a:t>
            </a:r>
            <a:r>
              <a:rPr lang="en-US" sz="2200" spc="-40" dirty="0">
                <a:latin typeface="Trebuchet MS"/>
                <a:cs typeface="Trebuchet MS"/>
              </a:rPr>
              <a:t> </a:t>
            </a:r>
            <a:r>
              <a:rPr lang="en-US" sz="2200" dirty="0">
                <a:latin typeface="Trebuchet MS"/>
                <a:cs typeface="Trebuchet MS"/>
              </a:rPr>
              <a:t>dataset.</a:t>
            </a:r>
            <a:r>
              <a:rPr lang="en-US" sz="2200" spc="-40" dirty="0">
                <a:latin typeface="Trebuchet MS"/>
                <a:cs typeface="Trebuchet MS"/>
              </a:rPr>
              <a:t> </a:t>
            </a:r>
            <a:r>
              <a:rPr lang="en-US" sz="2200" dirty="0">
                <a:latin typeface="Trebuchet MS"/>
                <a:cs typeface="Trebuchet MS"/>
              </a:rPr>
              <a:t>For</a:t>
            </a:r>
            <a:r>
              <a:rPr lang="en-US" sz="2200" spc="-40" dirty="0">
                <a:latin typeface="Trebuchet MS"/>
                <a:cs typeface="Trebuchet MS"/>
              </a:rPr>
              <a:t> </a:t>
            </a:r>
            <a:r>
              <a:rPr lang="en-US" sz="2200" spc="-35" dirty="0">
                <a:latin typeface="Trebuchet MS"/>
                <a:cs typeface="Trebuchet MS"/>
              </a:rPr>
              <a:t>example,</a:t>
            </a:r>
            <a:r>
              <a:rPr lang="en-US" sz="2200" spc="-50" dirty="0">
                <a:latin typeface="Trebuchet MS"/>
                <a:cs typeface="Trebuchet MS"/>
              </a:rPr>
              <a:t> </a:t>
            </a:r>
            <a:r>
              <a:rPr lang="en-US" sz="2200" spc="-25" dirty="0">
                <a:latin typeface="Trebuchet MS"/>
                <a:cs typeface="Trebuchet MS"/>
              </a:rPr>
              <a:t>if </a:t>
            </a:r>
            <a:r>
              <a:rPr lang="en-US" sz="2200" dirty="0">
                <a:latin typeface="Trebuchet MS"/>
                <a:cs typeface="Trebuchet MS"/>
              </a:rPr>
              <a:t>you</a:t>
            </a:r>
            <a:r>
              <a:rPr lang="en-US" sz="2200" spc="20" dirty="0">
                <a:latin typeface="Trebuchet MS"/>
                <a:cs typeface="Trebuchet MS"/>
              </a:rPr>
              <a:t> </a:t>
            </a:r>
            <a:r>
              <a:rPr lang="en-US" sz="2200" dirty="0">
                <a:latin typeface="Trebuchet MS"/>
                <a:cs typeface="Trebuchet MS"/>
              </a:rPr>
              <a:t>have</a:t>
            </a:r>
            <a:r>
              <a:rPr lang="en-US" sz="2200" spc="55" dirty="0">
                <a:latin typeface="Trebuchet MS"/>
                <a:cs typeface="Trebuchet MS"/>
              </a:rPr>
              <a:t> </a:t>
            </a:r>
            <a:r>
              <a:rPr lang="en-US" sz="2200" dirty="0">
                <a:latin typeface="Trebuchet MS"/>
                <a:cs typeface="Trebuchet MS"/>
              </a:rPr>
              <a:t>8</a:t>
            </a:r>
            <a:r>
              <a:rPr lang="en-US" sz="2200" spc="20" dirty="0">
                <a:latin typeface="Trebuchet MS"/>
                <a:cs typeface="Trebuchet MS"/>
              </a:rPr>
              <a:t> </a:t>
            </a:r>
            <a:r>
              <a:rPr lang="en-US" sz="2200" spc="-55" dirty="0">
                <a:latin typeface="Trebuchet MS"/>
                <a:cs typeface="Trebuchet MS"/>
              </a:rPr>
              <a:t>different</a:t>
            </a:r>
            <a:r>
              <a:rPr lang="en-US" sz="2200" spc="40" dirty="0">
                <a:latin typeface="Trebuchet MS"/>
                <a:cs typeface="Trebuchet MS"/>
              </a:rPr>
              <a:t> </a:t>
            </a:r>
            <a:r>
              <a:rPr lang="en-US" sz="2200" dirty="0">
                <a:latin typeface="Trebuchet MS"/>
                <a:cs typeface="Trebuchet MS"/>
              </a:rPr>
              <a:t>classes</a:t>
            </a:r>
            <a:r>
              <a:rPr lang="en-US" sz="2200" spc="5" dirty="0">
                <a:latin typeface="Trebuchet MS"/>
                <a:cs typeface="Trebuchet MS"/>
              </a:rPr>
              <a:t> </a:t>
            </a:r>
            <a:r>
              <a:rPr lang="en-US" sz="2200" dirty="0">
                <a:latin typeface="Trebuchet MS"/>
                <a:cs typeface="Trebuchet MS"/>
              </a:rPr>
              <a:t>of</a:t>
            </a:r>
            <a:r>
              <a:rPr lang="en-US" sz="2200" spc="10" dirty="0">
                <a:latin typeface="Trebuchet MS"/>
                <a:cs typeface="Trebuchet MS"/>
              </a:rPr>
              <a:t> </a:t>
            </a:r>
            <a:r>
              <a:rPr lang="en-US" sz="2200" dirty="0">
                <a:latin typeface="Trebuchet MS"/>
                <a:cs typeface="Trebuchet MS"/>
              </a:rPr>
              <a:t>mice</a:t>
            </a:r>
            <a:r>
              <a:rPr lang="en-US" sz="2200" spc="40" dirty="0">
                <a:latin typeface="Trebuchet MS"/>
                <a:cs typeface="Trebuchet MS"/>
              </a:rPr>
              <a:t> </a:t>
            </a:r>
            <a:r>
              <a:rPr lang="en-US" sz="2200" spc="-10" dirty="0">
                <a:latin typeface="Trebuchet MS"/>
                <a:cs typeface="Trebuchet MS"/>
              </a:rPr>
              <a:t>based </a:t>
            </a:r>
            <a:r>
              <a:rPr lang="en-US" sz="2200" dirty="0">
                <a:latin typeface="Trebuchet MS"/>
                <a:cs typeface="Trebuchet MS"/>
              </a:rPr>
              <a:t>on</a:t>
            </a:r>
            <a:r>
              <a:rPr lang="en-US" sz="2200" spc="10" dirty="0">
                <a:latin typeface="Trebuchet MS"/>
                <a:cs typeface="Trebuchet MS"/>
              </a:rPr>
              <a:t> </a:t>
            </a:r>
            <a:r>
              <a:rPr lang="en-US" sz="2200" spc="-20" dirty="0">
                <a:latin typeface="Trebuchet MS"/>
                <a:cs typeface="Trebuchet MS"/>
              </a:rPr>
              <a:t>genotype,</a:t>
            </a:r>
            <a:r>
              <a:rPr lang="en-US" sz="2200" spc="65" dirty="0">
                <a:latin typeface="Trebuchet MS"/>
                <a:cs typeface="Trebuchet MS"/>
              </a:rPr>
              <a:t> </a:t>
            </a:r>
            <a:r>
              <a:rPr lang="en-US" sz="2200" spc="-30" dirty="0">
                <a:latin typeface="Trebuchet MS"/>
                <a:cs typeface="Trebuchet MS"/>
              </a:rPr>
              <a:t>behavior,</a:t>
            </a:r>
            <a:r>
              <a:rPr lang="en-US" sz="2200" spc="55" dirty="0">
                <a:latin typeface="Trebuchet MS"/>
                <a:cs typeface="Trebuchet MS"/>
              </a:rPr>
              <a:t> </a:t>
            </a:r>
            <a:r>
              <a:rPr lang="en-US" sz="2200" dirty="0">
                <a:latin typeface="Trebuchet MS"/>
                <a:cs typeface="Trebuchet MS"/>
              </a:rPr>
              <a:t>and</a:t>
            </a:r>
            <a:r>
              <a:rPr lang="en-US" sz="2200" spc="25" dirty="0">
                <a:latin typeface="Trebuchet MS"/>
                <a:cs typeface="Trebuchet MS"/>
              </a:rPr>
              <a:t> </a:t>
            </a:r>
            <a:r>
              <a:rPr lang="en-US" sz="2200" spc="-45" dirty="0">
                <a:latin typeface="Trebuchet MS"/>
                <a:cs typeface="Trebuchet MS"/>
              </a:rPr>
              <a:t>treatment,</a:t>
            </a:r>
            <a:r>
              <a:rPr lang="en-US" sz="2200" spc="40" dirty="0">
                <a:latin typeface="Trebuchet MS"/>
                <a:cs typeface="Trebuchet MS"/>
              </a:rPr>
              <a:t> </a:t>
            </a:r>
            <a:r>
              <a:rPr lang="en-US" sz="2200" spc="-25" dirty="0">
                <a:latin typeface="Trebuchet MS"/>
                <a:cs typeface="Trebuchet MS"/>
              </a:rPr>
              <a:t>the </a:t>
            </a:r>
            <a:r>
              <a:rPr lang="en-US" sz="2200" dirty="0">
                <a:latin typeface="Trebuchet MS"/>
                <a:cs typeface="Trebuchet MS"/>
              </a:rPr>
              <a:t>class</a:t>
            </a:r>
            <a:r>
              <a:rPr lang="en-US" sz="2200" spc="365" dirty="0">
                <a:latin typeface="Trebuchet MS"/>
                <a:cs typeface="Trebuchet MS"/>
              </a:rPr>
              <a:t> </a:t>
            </a:r>
            <a:r>
              <a:rPr lang="en-US" sz="2200" dirty="0">
                <a:latin typeface="Trebuchet MS"/>
                <a:cs typeface="Trebuchet MS"/>
              </a:rPr>
              <a:t>distribution</a:t>
            </a:r>
            <a:r>
              <a:rPr lang="en-US" sz="2200" spc="365" dirty="0">
                <a:latin typeface="Trebuchet MS"/>
                <a:cs typeface="Trebuchet MS"/>
              </a:rPr>
              <a:t> </a:t>
            </a:r>
            <a:r>
              <a:rPr lang="en-US" sz="2200" dirty="0">
                <a:latin typeface="Trebuchet MS"/>
                <a:cs typeface="Trebuchet MS"/>
              </a:rPr>
              <a:t>would</a:t>
            </a:r>
            <a:r>
              <a:rPr lang="en-US" sz="2200" spc="370" dirty="0">
                <a:latin typeface="Trebuchet MS"/>
                <a:cs typeface="Trebuchet MS"/>
              </a:rPr>
              <a:t> </a:t>
            </a:r>
            <a:r>
              <a:rPr lang="en-US" sz="2200" dirty="0">
                <a:latin typeface="Trebuchet MS"/>
                <a:cs typeface="Trebuchet MS"/>
              </a:rPr>
              <a:t>show</a:t>
            </a:r>
            <a:r>
              <a:rPr lang="en-US" sz="2200" spc="330" dirty="0">
                <a:latin typeface="Trebuchet MS"/>
                <a:cs typeface="Trebuchet MS"/>
              </a:rPr>
              <a:t> </a:t>
            </a:r>
            <a:r>
              <a:rPr lang="en-US" sz="2200" dirty="0">
                <a:latin typeface="Trebuchet MS"/>
                <a:cs typeface="Trebuchet MS"/>
              </a:rPr>
              <a:t>how</a:t>
            </a:r>
            <a:r>
              <a:rPr lang="en-US" sz="2200" spc="360" dirty="0">
                <a:latin typeface="Trebuchet MS"/>
                <a:cs typeface="Trebuchet MS"/>
              </a:rPr>
              <a:t> </a:t>
            </a:r>
            <a:r>
              <a:rPr lang="en-US" sz="2200" spc="-20" dirty="0">
                <a:latin typeface="Trebuchet MS"/>
                <a:cs typeface="Trebuchet MS"/>
              </a:rPr>
              <a:t>many </a:t>
            </a:r>
            <a:r>
              <a:rPr lang="en-US" sz="2200" dirty="0">
                <a:latin typeface="Trebuchet MS"/>
                <a:cs typeface="Trebuchet MS"/>
              </a:rPr>
              <a:t>samples</a:t>
            </a:r>
            <a:r>
              <a:rPr lang="en-US" sz="2200" spc="-95" dirty="0">
                <a:latin typeface="Trebuchet MS"/>
                <a:cs typeface="Trebuchet MS"/>
              </a:rPr>
              <a:t> </a:t>
            </a:r>
            <a:r>
              <a:rPr lang="en-US" sz="2200" spc="-20" dirty="0">
                <a:latin typeface="Trebuchet MS"/>
                <a:cs typeface="Trebuchet MS"/>
              </a:rPr>
              <a:t>belong</a:t>
            </a:r>
            <a:r>
              <a:rPr lang="en-US" sz="2200" spc="-55" dirty="0">
                <a:latin typeface="Trebuchet MS"/>
                <a:cs typeface="Trebuchet MS"/>
              </a:rPr>
              <a:t> </a:t>
            </a:r>
            <a:r>
              <a:rPr lang="en-US" sz="2200" spc="-45" dirty="0">
                <a:latin typeface="Trebuchet MS"/>
                <a:cs typeface="Trebuchet MS"/>
              </a:rPr>
              <a:t>to</a:t>
            </a:r>
            <a:r>
              <a:rPr lang="en-US" sz="2200" spc="-50" dirty="0">
                <a:latin typeface="Trebuchet MS"/>
                <a:cs typeface="Trebuchet MS"/>
              </a:rPr>
              <a:t> </a:t>
            </a:r>
            <a:r>
              <a:rPr lang="en-US" sz="2200" spc="-30" dirty="0">
                <a:latin typeface="Trebuchet MS"/>
                <a:cs typeface="Trebuchet MS"/>
              </a:rPr>
              <a:t>each</a:t>
            </a:r>
            <a:r>
              <a:rPr lang="en-US" sz="2200" spc="-95" dirty="0">
                <a:latin typeface="Trebuchet MS"/>
                <a:cs typeface="Trebuchet MS"/>
              </a:rPr>
              <a:t> </a:t>
            </a:r>
            <a:r>
              <a:rPr lang="en-US" sz="2200" spc="-30" dirty="0">
                <a:latin typeface="Trebuchet MS"/>
                <a:cs typeface="Trebuchet MS"/>
              </a:rPr>
              <a:t>of</a:t>
            </a:r>
            <a:r>
              <a:rPr lang="en-US" sz="2200" spc="-95" dirty="0">
                <a:latin typeface="Trebuchet MS"/>
                <a:cs typeface="Trebuchet MS"/>
              </a:rPr>
              <a:t> </a:t>
            </a:r>
            <a:r>
              <a:rPr lang="en-US" sz="2200" spc="-55" dirty="0">
                <a:latin typeface="Trebuchet MS"/>
                <a:cs typeface="Trebuchet MS"/>
              </a:rPr>
              <a:t>these</a:t>
            </a:r>
            <a:r>
              <a:rPr lang="en-US" sz="2200" spc="-85" dirty="0">
                <a:latin typeface="Trebuchet MS"/>
                <a:cs typeface="Trebuchet MS"/>
              </a:rPr>
              <a:t> </a:t>
            </a:r>
            <a:r>
              <a:rPr lang="en-US" sz="2200" spc="-10" dirty="0">
                <a:latin typeface="Trebuchet MS"/>
                <a:cs typeface="Trebuchet MS"/>
              </a:rPr>
              <a:t>classes.</a:t>
            </a:r>
            <a:endParaRPr lang="en-US" sz="2200" dirty="0">
              <a:latin typeface="Trebuchet MS"/>
              <a:cs typeface="Trebuchet MS"/>
            </a:endParaRPr>
          </a:p>
          <a:p>
            <a:pPr marL="0" indent="0">
              <a:buNone/>
            </a:pPr>
            <a:endParaRPr lang="en-IN" dirty="0"/>
          </a:p>
        </p:txBody>
      </p:sp>
      <p:pic>
        <p:nvPicPr>
          <p:cNvPr id="4" name="object 7">
            <a:extLst>
              <a:ext uri="{FF2B5EF4-FFF2-40B4-BE49-F238E27FC236}">
                <a16:creationId xmlns:a16="http://schemas.microsoft.com/office/drawing/2014/main" id="{15EF86D4-4612-A935-2460-0E318F89E0F2}"/>
              </a:ext>
            </a:extLst>
          </p:cNvPr>
          <p:cNvPicPr/>
          <p:nvPr/>
        </p:nvPicPr>
        <p:blipFill>
          <a:blip r:embed="rId2" cstate="print"/>
          <a:stretch>
            <a:fillRect/>
          </a:stretch>
        </p:blipFill>
        <p:spPr>
          <a:xfrm>
            <a:off x="338667" y="2569581"/>
            <a:ext cx="11120270" cy="4074288"/>
          </a:xfrm>
          <a:prstGeom prst="rect">
            <a:avLst/>
          </a:prstGeom>
        </p:spPr>
      </p:pic>
    </p:spTree>
    <p:extLst>
      <p:ext uri="{BB962C8B-B14F-4D97-AF65-F5344CB8AC3E}">
        <p14:creationId xmlns:p14="http://schemas.microsoft.com/office/powerpoint/2010/main" val="246317551"/>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7FBA-AE55-ADF3-06B1-295DA647481C}"/>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EF153F82-D22E-C69E-5A1D-6495F1C1B675}"/>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IN" sz="2400" dirty="0">
                <a:latin typeface="Bahnschrift" panose="020B0502040204020203" pitchFamily="34" charset="0"/>
              </a:rPr>
              <a:t>Problem Statement</a:t>
            </a:r>
          </a:p>
          <a:p>
            <a:pPr>
              <a:buFont typeface="Wingdings" panose="05000000000000000000" pitchFamily="2" charset="2"/>
              <a:buChar char="Ø"/>
            </a:pPr>
            <a:r>
              <a:rPr lang="en-IN" sz="2400" dirty="0">
                <a:latin typeface="Bahnschrift" panose="020B0502040204020203" pitchFamily="34" charset="0"/>
              </a:rPr>
              <a:t>Objective</a:t>
            </a:r>
          </a:p>
          <a:p>
            <a:pPr>
              <a:buFont typeface="Wingdings" panose="05000000000000000000" pitchFamily="2" charset="2"/>
              <a:buChar char="Ø"/>
            </a:pPr>
            <a:r>
              <a:rPr lang="en-IN" sz="2400" dirty="0">
                <a:latin typeface="Bahnschrift" panose="020B0502040204020203" pitchFamily="34" charset="0"/>
              </a:rPr>
              <a:t>Technology Used</a:t>
            </a:r>
          </a:p>
          <a:p>
            <a:pPr>
              <a:buFont typeface="Wingdings" panose="05000000000000000000" pitchFamily="2" charset="2"/>
              <a:buChar char="Ø"/>
            </a:pPr>
            <a:r>
              <a:rPr lang="en-IN" sz="2400" dirty="0">
                <a:latin typeface="Bahnschrift" panose="020B0502040204020203" pitchFamily="34" charset="0"/>
              </a:rPr>
              <a:t>Team Information</a:t>
            </a:r>
          </a:p>
          <a:p>
            <a:pPr>
              <a:buFont typeface="Wingdings" panose="05000000000000000000" pitchFamily="2" charset="2"/>
              <a:buChar char="Ø"/>
            </a:pPr>
            <a:r>
              <a:rPr lang="en-IN" sz="2400" dirty="0">
                <a:latin typeface="Bahnschrift" panose="020B0502040204020203" pitchFamily="34" charset="0"/>
              </a:rPr>
              <a:t>Steps Involved</a:t>
            </a:r>
          </a:p>
          <a:p>
            <a:pPr>
              <a:buFont typeface="Wingdings" panose="05000000000000000000" pitchFamily="2" charset="2"/>
              <a:buChar char="Ø"/>
            </a:pPr>
            <a:r>
              <a:rPr lang="en-IN" sz="2400" dirty="0">
                <a:latin typeface="Bahnschrift" panose="020B0502040204020203" pitchFamily="34" charset="0"/>
              </a:rPr>
              <a:t>Future Scope</a:t>
            </a:r>
          </a:p>
          <a:p>
            <a:pPr>
              <a:buFont typeface="Wingdings" panose="05000000000000000000" pitchFamily="2" charset="2"/>
              <a:buChar char="Ø"/>
            </a:pPr>
            <a:r>
              <a:rPr lang="en-IN" sz="2400" dirty="0">
                <a:latin typeface="Bahnschrift" panose="020B0502040204020203" pitchFamily="34" charset="0"/>
              </a:rPr>
              <a:t>Advantages</a:t>
            </a:r>
          </a:p>
          <a:p>
            <a:pPr>
              <a:buFont typeface="Wingdings" panose="05000000000000000000" pitchFamily="2" charset="2"/>
              <a:buChar char="Ø"/>
            </a:pPr>
            <a:r>
              <a:rPr lang="en-IN" sz="2400" dirty="0">
                <a:latin typeface="Bahnschrift" panose="020B0502040204020203" pitchFamily="34" charset="0"/>
              </a:rPr>
              <a:t>Challenges Faced</a:t>
            </a:r>
          </a:p>
          <a:p>
            <a:pPr>
              <a:buFont typeface="Wingdings" panose="05000000000000000000" pitchFamily="2" charset="2"/>
              <a:buChar char="Ø"/>
            </a:pPr>
            <a:r>
              <a:rPr lang="en-IN" sz="2400" dirty="0">
                <a:latin typeface="Bahnschrift" panose="020B0502040204020203" pitchFamily="34" charset="0"/>
              </a:rPr>
              <a:t>CONCLUSION</a:t>
            </a:r>
          </a:p>
          <a:p>
            <a:pPr marL="0" indent="0">
              <a:buNone/>
            </a:pPr>
            <a:endParaRPr lang="en-IN" dirty="0"/>
          </a:p>
        </p:txBody>
      </p:sp>
      <p:sp>
        <p:nvSpPr>
          <p:cNvPr id="4" name="TextBox 3">
            <a:extLst>
              <a:ext uri="{FF2B5EF4-FFF2-40B4-BE49-F238E27FC236}">
                <a16:creationId xmlns:a16="http://schemas.microsoft.com/office/drawing/2014/main" id="{623CD4FD-491D-DC2D-B182-4533F7F0B7DA}"/>
              </a:ext>
            </a:extLst>
          </p:cNvPr>
          <p:cNvSpPr txBox="1"/>
          <p:nvPr/>
        </p:nvSpPr>
        <p:spPr>
          <a:xfrm>
            <a:off x="1297858" y="570271"/>
            <a:ext cx="9478297" cy="1015663"/>
          </a:xfrm>
          <a:prstGeom prst="rect">
            <a:avLst/>
          </a:prstGeom>
          <a:noFill/>
        </p:spPr>
        <p:txBody>
          <a:bodyPr wrap="square" rtlCol="0">
            <a:spAutoFit/>
          </a:bodyPr>
          <a:lstStyle/>
          <a:p>
            <a:pPr algn="ctr"/>
            <a:r>
              <a:rPr lang="en-IN" sz="6000" dirty="0">
                <a:cs typeface="Aharoni" panose="02010803020104030203" pitchFamily="2" charset="-79"/>
              </a:rPr>
              <a:t>CONTENTS</a:t>
            </a:r>
            <a:endParaRPr lang="en-IN" dirty="0">
              <a:cs typeface="Aharoni" panose="02010803020104030203" pitchFamily="2" charset="-79"/>
            </a:endParaRPr>
          </a:p>
        </p:txBody>
      </p:sp>
    </p:spTree>
    <p:extLst>
      <p:ext uri="{BB962C8B-B14F-4D97-AF65-F5344CB8AC3E}">
        <p14:creationId xmlns:p14="http://schemas.microsoft.com/office/powerpoint/2010/main" val="332609695"/>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software system">
            <a:extLst>
              <a:ext uri="{FF2B5EF4-FFF2-40B4-BE49-F238E27FC236}">
                <a16:creationId xmlns:a16="http://schemas.microsoft.com/office/drawing/2014/main" id="{A2730DC2-F3C6-DF97-4367-D0CA85FC0AC3}"/>
              </a:ext>
            </a:extLst>
          </p:cNvPr>
          <p:cNvPicPr>
            <a:picLocks noChangeAspect="1"/>
          </p:cNvPicPr>
          <p:nvPr/>
        </p:nvPicPr>
        <p:blipFill rotWithShape="1">
          <a:blip r:embed="rId2">
            <a:extLst>
              <a:ext uri="{28A0092B-C50C-407E-A947-70E740481C1C}">
                <a14:useLocalDpi xmlns:a14="http://schemas.microsoft.com/office/drawing/2010/main" val="0"/>
              </a:ext>
            </a:extLst>
          </a:blip>
          <a:srcRect l="-1" t="1000" r="-17" b="20091"/>
          <a:stretch/>
        </p:blipFill>
        <p:spPr>
          <a:xfrm>
            <a:off x="353043" y="1071741"/>
            <a:ext cx="11484000" cy="3541853"/>
          </a:xfrm>
          <a:prstGeom prst="rect">
            <a:avLst/>
          </a:prstGeom>
        </p:spPr>
      </p:pic>
      <p:sp>
        <p:nvSpPr>
          <p:cNvPr id="2" name="Title 1">
            <a:extLst>
              <a:ext uri="{FF2B5EF4-FFF2-40B4-BE49-F238E27FC236}">
                <a16:creationId xmlns:a16="http://schemas.microsoft.com/office/drawing/2014/main" id="{094C58AC-79FA-98EF-768B-A38D171A62B9}"/>
              </a:ext>
            </a:extLst>
          </p:cNvPr>
          <p:cNvSpPr>
            <a:spLocks noGrp="1"/>
          </p:cNvSpPr>
          <p:nvPr>
            <p:ph type="title"/>
          </p:nvPr>
        </p:nvSpPr>
        <p:spPr>
          <a:xfrm>
            <a:off x="838200" y="42672"/>
            <a:ext cx="10515600" cy="1167966"/>
          </a:xfrm>
        </p:spPr>
        <p:txBody>
          <a:bodyPr/>
          <a:lstStyle/>
          <a:p>
            <a:pPr algn="ctr"/>
            <a:r>
              <a:rPr lang="en-IN" sz="5400" dirty="0"/>
              <a:t>Feature Selection</a:t>
            </a:r>
            <a:endParaRPr lang="en-IN" dirty="0"/>
          </a:p>
        </p:txBody>
      </p:sp>
      <p:sp>
        <p:nvSpPr>
          <p:cNvPr id="3" name="Content Placeholder 2">
            <a:extLst>
              <a:ext uri="{FF2B5EF4-FFF2-40B4-BE49-F238E27FC236}">
                <a16:creationId xmlns:a16="http://schemas.microsoft.com/office/drawing/2014/main" id="{D5161C01-CAC3-2AD4-548A-E23BE1C98DCB}"/>
              </a:ext>
            </a:extLst>
          </p:cNvPr>
          <p:cNvSpPr>
            <a:spLocks noGrp="1"/>
          </p:cNvSpPr>
          <p:nvPr>
            <p:ph idx="1"/>
          </p:nvPr>
        </p:nvSpPr>
        <p:spPr>
          <a:xfrm>
            <a:off x="354957" y="4613594"/>
            <a:ext cx="11837043" cy="2244406"/>
          </a:xfrm>
        </p:spPr>
        <p:txBody>
          <a:bodyPr>
            <a:normAutofit fontScale="92500" lnSpcReduction="20000"/>
          </a:bodyPr>
          <a:lstStyle/>
          <a:p>
            <a:pPr marL="12700" marR="8255" algn="just">
              <a:lnSpc>
                <a:spcPts val="1950"/>
              </a:lnSpc>
              <a:spcBef>
                <a:spcPts val="340"/>
              </a:spcBef>
            </a:pPr>
            <a:endParaRPr lang="en-US" sz="2200" dirty="0">
              <a:latin typeface="Trebuchet MS"/>
              <a:cs typeface="Trebuchet MS"/>
            </a:endParaRPr>
          </a:p>
          <a:p>
            <a:pPr marL="355600" marR="7620" indent="-343535">
              <a:lnSpc>
                <a:spcPts val="1950"/>
              </a:lnSpc>
              <a:spcBef>
                <a:spcPts val="980"/>
              </a:spcBef>
              <a:buFont typeface="Wingdings"/>
              <a:buChar char=""/>
              <a:tabLst>
                <a:tab pos="355600" algn="l"/>
              </a:tabLst>
            </a:pPr>
            <a:r>
              <a:rPr lang="en-US" sz="2200" dirty="0">
                <a:latin typeface="Trebuchet MS"/>
                <a:cs typeface="Trebuchet MS"/>
              </a:rPr>
              <a:t>To</a:t>
            </a:r>
            <a:r>
              <a:rPr lang="en-US" sz="2200" spc="165" dirty="0">
                <a:latin typeface="Trebuchet MS"/>
                <a:cs typeface="Trebuchet MS"/>
              </a:rPr>
              <a:t> </a:t>
            </a:r>
            <a:r>
              <a:rPr lang="en-US" sz="2200" spc="-20" dirty="0">
                <a:latin typeface="Trebuchet MS"/>
                <a:cs typeface="Trebuchet MS"/>
              </a:rPr>
              <a:t>reduce</a:t>
            </a:r>
            <a:r>
              <a:rPr lang="en-US" sz="2200" spc="185" dirty="0">
                <a:latin typeface="Trebuchet MS"/>
                <a:cs typeface="Trebuchet MS"/>
              </a:rPr>
              <a:t> </a:t>
            </a:r>
            <a:r>
              <a:rPr lang="en-US" sz="2200" dirty="0">
                <a:latin typeface="Trebuchet MS"/>
                <a:cs typeface="Trebuchet MS"/>
              </a:rPr>
              <a:t>the</a:t>
            </a:r>
            <a:r>
              <a:rPr lang="en-US" sz="2200" spc="175" dirty="0">
                <a:latin typeface="Trebuchet MS"/>
                <a:cs typeface="Trebuchet MS"/>
              </a:rPr>
              <a:t> </a:t>
            </a:r>
            <a:r>
              <a:rPr lang="en-US" sz="2200" spc="-20" dirty="0">
                <a:latin typeface="Trebuchet MS"/>
                <a:cs typeface="Trebuchet MS"/>
              </a:rPr>
              <a:t>dimensionality</a:t>
            </a:r>
            <a:r>
              <a:rPr lang="en-US" sz="2200" spc="190" dirty="0">
                <a:latin typeface="Trebuchet MS"/>
                <a:cs typeface="Trebuchet MS"/>
              </a:rPr>
              <a:t> </a:t>
            </a:r>
            <a:r>
              <a:rPr lang="en-US" sz="2200" dirty="0">
                <a:latin typeface="Trebuchet MS"/>
                <a:cs typeface="Trebuchet MS"/>
              </a:rPr>
              <a:t>of</a:t>
            </a:r>
            <a:r>
              <a:rPr lang="en-US" sz="2200" spc="150" dirty="0">
                <a:latin typeface="Trebuchet MS"/>
                <a:cs typeface="Trebuchet MS"/>
              </a:rPr>
              <a:t> </a:t>
            </a:r>
            <a:r>
              <a:rPr lang="en-US" sz="2200" spc="-40" dirty="0">
                <a:latin typeface="Trebuchet MS"/>
                <a:cs typeface="Trebuchet MS"/>
              </a:rPr>
              <a:t>feature </a:t>
            </a:r>
            <a:r>
              <a:rPr lang="en-US" sz="2200" spc="-10" dirty="0">
                <a:latin typeface="Trebuchet MS"/>
                <a:cs typeface="Trebuchet MS"/>
              </a:rPr>
              <a:t>space.</a:t>
            </a:r>
            <a:endParaRPr lang="en-US" sz="2200" dirty="0">
              <a:latin typeface="Trebuchet MS"/>
              <a:cs typeface="Trebuchet MS"/>
            </a:endParaRPr>
          </a:p>
          <a:p>
            <a:pPr marL="355600" indent="-342900">
              <a:lnSpc>
                <a:spcPct val="100000"/>
              </a:lnSpc>
              <a:spcBef>
                <a:spcPts val="745"/>
              </a:spcBef>
              <a:buFont typeface="Wingdings"/>
              <a:buChar char=""/>
              <a:tabLst>
                <a:tab pos="355600" algn="l"/>
              </a:tabLst>
            </a:pPr>
            <a:r>
              <a:rPr lang="en-US" sz="2200" spc="-130" dirty="0">
                <a:latin typeface="Trebuchet MS"/>
                <a:cs typeface="Trebuchet MS"/>
              </a:rPr>
              <a:t>To</a:t>
            </a:r>
            <a:r>
              <a:rPr lang="en-US" sz="2200" spc="-80" dirty="0">
                <a:latin typeface="Trebuchet MS"/>
                <a:cs typeface="Trebuchet MS"/>
              </a:rPr>
              <a:t> </a:t>
            </a:r>
            <a:r>
              <a:rPr lang="en-US" sz="2200" spc="-20" dirty="0">
                <a:latin typeface="Trebuchet MS"/>
                <a:cs typeface="Trebuchet MS"/>
              </a:rPr>
              <a:t>speed</a:t>
            </a:r>
            <a:r>
              <a:rPr lang="en-US" sz="2200" spc="-50" dirty="0">
                <a:latin typeface="Trebuchet MS"/>
                <a:cs typeface="Trebuchet MS"/>
              </a:rPr>
              <a:t> </a:t>
            </a:r>
            <a:r>
              <a:rPr lang="en-US" sz="2200" dirty="0">
                <a:latin typeface="Trebuchet MS"/>
                <a:cs typeface="Trebuchet MS"/>
              </a:rPr>
              <a:t>up</a:t>
            </a:r>
            <a:r>
              <a:rPr lang="en-US" sz="2200" spc="-110" dirty="0">
                <a:latin typeface="Trebuchet MS"/>
                <a:cs typeface="Trebuchet MS"/>
              </a:rPr>
              <a:t> </a:t>
            </a:r>
            <a:r>
              <a:rPr lang="en-US" sz="2200" spc="55" dirty="0">
                <a:latin typeface="Trebuchet MS"/>
                <a:cs typeface="Trebuchet MS"/>
              </a:rPr>
              <a:t>a</a:t>
            </a:r>
            <a:r>
              <a:rPr lang="en-US" sz="2200" spc="-65" dirty="0">
                <a:latin typeface="Trebuchet MS"/>
                <a:cs typeface="Trebuchet MS"/>
              </a:rPr>
              <a:t> </a:t>
            </a:r>
            <a:r>
              <a:rPr lang="en-US" sz="2200" spc="-40" dirty="0">
                <a:latin typeface="Trebuchet MS"/>
                <a:cs typeface="Trebuchet MS"/>
              </a:rPr>
              <a:t>learning</a:t>
            </a:r>
            <a:r>
              <a:rPr lang="en-US" sz="2200" spc="-80" dirty="0">
                <a:latin typeface="Trebuchet MS"/>
                <a:cs typeface="Trebuchet MS"/>
              </a:rPr>
              <a:t> </a:t>
            </a:r>
            <a:r>
              <a:rPr lang="en-US" sz="2200" spc="-10" dirty="0">
                <a:latin typeface="Trebuchet MS"/>
                <a:cs typeface="Trebuchet MS"/>
              </a:rPr>
              <a:t>algorithm.</a:t>
            </a:r>
            <a:endParaRPr lang="en-US" sz="2200" dirty="0">
              <a:latin typeface="Trebuchet MS"/>
              <a:cs typeface="Trebuchet MS"/>
            </a:endParaRPr>
          </a:p>
          <a:p>
            <a:pPr marL="355600" marR="6350" indent="-343535">
              <a:lnSpc>
                <a:spcPts val="1950"/>
              </a:lnSpc>
              <a:spcBef>
                <a:spcPts val="1085"/>
              </a:spcBef>
              <a:buFont typeface="Wingdings"/>
              <a:buChar char=""/>
              <a:tabLst>
                <a:tab pos="355600" algn="l"/>
              </a:tabLst>
            </a:pPr>
            <a:r>
              <a:rPr lang="en-US" sz="2200" dirty="0">
                <a:latin typeface="Trebuchet MS"/>
                <a:cs typeface="Trebuchet MS"/>
              </a:rPr>
              <a:t>To</a:t>
            </a:r>
            <a:r>
              <a:rPr lang="en-US" sz="2200" spc="50" dirty="0">
                <a:latin typeface="Trebuchet MS"/>
                <a:cs typeface="Trebuchet MS"/>
              </a:rPr>
              <a:t> </a:t>
            </a:r>
            <a:r>
              <a:rPr lang="en-US" sz="2200" spc="-20" dirty="0">
                <a:latin typeface="Trebuchet MS"/>
                <a:cs typeface="Trebuchet MS"/>
              </a:rPr>
              <a:t>improve</a:t>
            </a:r>
            <a:r>
              <a:rPr lang="en-US" sz="2200" spc="85" dirty="0">
                <a:latin typeface="Trebuchet MS"/>
                <a:cs typeface="Trebuchet MS"/>
              </a:rPr>
              <a:t> </a:t>
            </a:r>
            <a:r>
              <a:rPr lang="en-US" sz="2200" dirty="0">
                <a:latin typeface="Trebuchet MS"/>
                <a:cs typeface="Trebuchet MS"/>
              </a:rPr>
              <a:t>the</a:t>
            </a:r>
            <a:r>
              <a:rPr lang="en-US" sz="2200" spc="80" dirty="0">
                <a:latin typeface="Trebuchet MS"/>
                <a:cs typeface="Trebuchet MS"/>
              </a:rPr>
              <a:t> </a:t>
            </a:r>
            <a:r>
              <a:rPr lang="en-US" sz="2200" spc="-40" dirty="0">
                <a:latin typeface="Trebuchet MS"/>
                <a:cs typeface="Trebuchet MS"/>
              </a:rPr>
              <a:t>predictive</a:t>
            </a:r>
            <a:r>
              <a:rPr lang="en-US" sz="2200" spc="75" dirty="0">
                <a:latin typeface="Trebuchet MS"/>
                <a:cs typeface="Trebuchet MS"/>
              </a:rPr>
              <a:t> </a:t>
            </a:r>
            <a:r>
              <a:rPr lang="en-US" sz="2200" dirty="0">
                <a:latin typeface="Trebuchet MS"/>
                <a:cs typeface="Trebuchet MS"/>
              </a:rPr>
              <a:t>accuracy</a:t>
            </a:r>
            <a:r>
              <a:rPr lang="en-US" sz="2200" spc="65" dirty="0">
                <a:latin typeface="Trebuchet MS"/>
                <a:cs typeface="Trebuchet MS"/>
              </a:rPr>
              <a:t> </a:t>
            </a:r>
            <a:r>
              <a:rPr lang="en-US" sz="2200" dirty="0">
                <a:latin typeface="Trebuchet MS"/>
                <a:cs typeface="Trebuchet MS"/>
              </a:rPr>
              <a:t>of</a:t>
            </a:r>
            <a:r>
              <a:rPr lang="en-US" sz="2200" spc="65" dirty="0">
                <a:latin typeface="Trebuchet MS"/>
                <a:cs typeface="Trebuchet MS"/>
              </a:rPr>
              <a:t> </a:t>
            </a:r>
            <a:r>
              <a:rPr lang="en-US" sz="2200" spc="5" dirty="0">
                <a:latin typeface="Trebuchet MS"/>
                <a:cs typeface="Trebuchet MS"/>
              </a:rPr>
              <a:t>a </a:t>
            </a:r>
            <a:r>
              <a:rPr lang="en-US" sz="2200" spc="-30" dirty="0">
                <a:latin typeface="Trebuchet MS"/>
                <a:cs typeface="Trebuchet MS"/>
              </a:rPr>
              <a:t>classification</a:t>
            </a:r>
            <a:r>
              <a:rPr lang="en-US" sz="2200" spc="-40" dirty="0">
                <a:latin typeface="Trebuchet MS"/>
                <a:cs typeface="Trebuchet MS"/>
              </a:rPr>
              <a:t> </a:t>
            </a:r>
            <a:r>
              <a:rPr lang="en-US" sz="2200" spc="-10" dirty="0">
                <a:latin typeface="Trebuchet MS"/>
                <a:cs typeface="Trebuchet MS"/>
              </a:rPr>
              <a:t>algorithm.</a:t>
            </a:r>
            <a:endParaRPr lang="en-US" sz="2200" dirty="0">
              <a:latin typeface="Trebuchet MS"/>
              <a:cs typeface="Trebuchet MS"/>
            </a:endParaRPr>
          </a:p>
          <a:p>
            <a:pPr marL="355600" marR="6985" indent="-343535">
              <a:lnSpc>
                <a:spcPts val="1950"/>
              </a:lnSpc>
              <a:spcBef>
                <a:spcPts val="980"/>
              </a:spcBef>
              <a:buFont typeface="Wingdings"/>
              <a:buChar char=""/>
              <a:tabLst>
                <a:tab pos="355600" algn="l"/>
              </a:tabLst>
            </a:pPr>
            <a:r>
              <a:rPr lang="en-US" sz="2200" dirty="0">
                <a:latin typeface="Trebuchet MS"/>
                <a:cs typeface="Trebuchet MS"/>
              </a:rPr>
              <a:t>To</a:t>
            </a:r>
            <a:r>
              <a:rPr lang="en-US" sz="2200" spc="120" dirty="0">
                <a:latin typeface="Trebuchet MS"/>
                <a:cs typeface="Trebuchet MS"/>
              </a:rPr>
              <a:t> </a:t>
            </a:r>
            <a:r>
              <a:rPr lang="en-US" sz="2200" spc="-20" dirty="0">
                <a:latin typeface="Trebuchet MS"/>
                <a:cs typeface="Trebuchet MS"/>
              </a:rPr>
              <a:t>improve</a:t>
            </a:r>
            <a:r>
              <a:rPr lang="en-US" sz="2200" spc="135" dirty="0">
                <a:latin typeface="Trebuchet MS"/>
                <a:cs typeface="Trebuchet MS"/>
              </a:rPr>
              <a:t> </a:t>
            </a:r>
            <a:r>
              <a:rPr lang="en-US" sz="2200" dirty="0">
                <a:latin typeface="Trebuchet MS"/>
                <a:cs typeface="Trebuchet MS"/>
              </a:rPr>
              <a:t>the</a:t>
            </a:r>
            <a:r>
              <a:rPr lang="en-US" sz="2200" spc="140" dirty="0">
                <a:latin typeface="Trebuchet MS"/>
                <a:cs typeface="Trebuchet MS"/>
              </a:rPr>
              <a:t> </a:t>
            </a:r>
            <a:r>
              <a:rPr lang="en-US" sz="2200" spc="-40" dirty="0">
                <a:latin typeface="Trebuchet MS"/>
                <a:cs typeface="Trebuchet MS"/>
              </a:rPr>
              <a:t>comprehensibility</a:t>
            </a:r>
            <a:r>
              <a:rPr lang="en-US" sz="2200" spc="155" dirty="0">
                <a:latin typeface="Trebuchet MS"/>
                <a:cs typeface="Trebuchet MS"/>
              </a:rPr>
              <a:t> </a:t>
            </a:r>
            <a:r>
              <a:rPr lang="en-US" sz="2200" dirty="0">
                <a:latin typeface="Trebuchet MS"/>
                <a:cs typeface="Trebuchet MS"/>
              </a:rPr>
              <a:t>of</a:t>
            </a:r>
            <a:r>
              <a:rPr lang="en-US" sz="2200" spc="114" dirty="0">
                <a:latin typeface="Trebuchet MS"/>
                <a:cs typeface="Trebuchet MS"/>
              </a:rPr>
              <a:t> </a:t>
            </a:r>
            <a:r>
              <a:rPr lang="en-US" sz="2200" spc="-25" dirty="0">
                <a:latin typeface="Trebuchet MS"/>
                <a:cs typeface="Trebuchet MS"/>
              </a:rPr>
              <a:t>the </a:t>
            </a:r>
            <a:r>
              <a:rPr lang="en-US" sz="2200" spc="-40" dirty="0">
                <a:latin typeface="Trebuchet MS"/>
                <a:cs typeface="Trebuchet MS"/>
              </a:rPr>
              <a:t>learning</a:t>
            </a:r>
            <a:r>
              <a:rPr lang="en-US" sz="2200" spc="-60" dirty="0">
                <a:latin typeface="Trebuchet MS"/>
                <a:cs typeface="Trebuchet MS"/>
              </a:rPr>
              <a:t> </a:t>
            </a:r>
            <a:r>
              <a:rPr lang="en-US" sz="2200" spc="-10" dirty="0">
                <a:latin typeface="Trebuchet MS"/>
                <a:cs typeface="Trebuchet MS"/>
              </a:rPr>
              <a:t>results.</a:t>
            </a:r>
            <a:endParaRPr lang="en-US" sz="2200"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4203050215"/>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14E4-CDAF-E0BF-3223-519E5F598D18}"/>
              </a:ext>
            </a:extLst>
          </p:cNvPr>
          <p:cNvSpPr>
            <a:spLocks noGrp="1"/>
          </p:cNvSpPr>
          <p:nvPr>
            <p:ph type="title"/>
          </p:nvPr>
        </p:nvSpPr>
        <p:spPr>
          <a:xfrm>
            <a:off x="1141413" y="0"/>
            <a:ext cx="9905998" cy="1632857"/>
          </a:xfrm>
        </p:spPr>
        <p:txBody>
          <a:bodyPr/>
          <a:lstStyle/>
          <a:p>
            <a:pPr algn="ctr"/>
            <a:r>
              <a:rPr lang="en-IN" sz="6000" dirty="0"/>
              <a:t>Tasks Performed</a:t>
            </a:r>
            <a:endParaRPr lang="en-IN" dirty="0"/>
          </a:p>
        </p:txBody>
      </p:sp>
      <p:sp>
        <p:nvSpPr>
          <p:cNvPr id="3" name="Content Placeholder 2">
            <a:extLst>
              <a:ext uri="{FF2B5EF4-FFF2-40B4-BE49-F238E27FC236}">
                <a16:creationId xmlns:a16="http://schemas.microsoft.com/office/drawing/2014/main" id="{1E45B570-1EA8-40C5-295F-CD7B6DA14D42}"/>
              </a:ext>
            </a:extLst>
          </p:cNvPr>
          <p:cNvSpPr>
            <a:spLocks noGrp="1"/>
          </p:cNvSpPr>
          <p:nvPr>
            <p:ph idx="1"/>
          </p:nvPr>
        </p:nvSpPr>
        <p:spPr>
          <a:xfrm>
            <a:off x="371789" y="1788607"/>
            <a:ext cx="11475218" cy="4704267"/>
          </a:xfrm>
        </p:spPr>
        <p:txBody>
          <a:bodyPr/>
          <a:lstStyle/>
          <a:p>
            <a:pPr marL="0" marR="5080" indent="0">
              <a:lnSpc>
                <a:spcPts val="1730"/>
              </a:lnSpc>
              <a:spcBef>
                <a:spcPts val="290"/>
              </a:spcBef>
              <a:buNone/>
            </a:pPr>
            <a:r>
              <a:rPr lang="en-US" sz="2400" b="1" i="1" u="sng" dirty="0">
                <a:uFill>
                  <a:solidFill>
                    <a:srgbClr val="000000"/>
                  </a:solidFill>
                </a:uFill>
                <a:latin typeface="Trebuchet MS"/>
                <a:cs typeface="Trebuchet MS"/>
              </a:rPr>
              <a:t>Random</a:t>
            </a:r>
            <a:r>
              <a:rPr lang="en-US" sz="2400" b="1" i="1" u="sng" spc="-25" dirty="0">
                <a:uFill>
                  <a:solidFill>
                    <a:srgbClr val="000000"/>
                  </a:solidFill>
                </a:uFill>
                <a:latin typeface="Trebuchet MS"/>
                <a:cs typeface="Trebuchet MS"/>
              </a:rPr>
              <a:t> Forest</a:t>
            </a:r>
            <a:r>
              <a:rPr lang="en-US" sz="2400" b="1" i="1" u="sng" spc="-20" dirty="0">
                <a:uFill>
                  <a:solidFill>
                    <a:srgbClr val="000000"/>
                  </a:solidFill>
                </a:uFill>
                <a:latin typeface="Trebuchet MS"/>
                <a:cs typeface="Trebuchet MS"/>
              </a:rPr>
              <a:t> </a:t>
            </a:r>
            <a:r>
              <a:rPr lang="en-US" sz="2400" b="1" i="1" u="sng" spc="-30" dirty="0">
                <a:uFill>
                  <a:solidFill>
                    <a:srgbClr val="000000"/>
                  </a:solidFill>
                </a:uFill>
                <a:latin typeface="Trebuchet MS"/>
                <a:cs typeface="Trebuchet MS"/>
              </a:rPr>
              <a:t>Feature</a:t>
            </a:r>
            <a:r>
              <a:rPr lang="en-US" sz="2400" b="1" i="1" u="sng" spc="-1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Importances</a:t>
            </a:r>
            <a:r>
              <a:rPr lang="en-US" sz="2400" b="1" dirty="0">
                <a:uFill>
                  <a:solidFill>
                    <a:srgbClr val="000000"/>
                  </a:solidFill>
                </a:uFill>
                <a:latin typeface="Trebuchet MS"/>
                <a:cs typeface="Trebuchet MS"/>
              </a:rPr>
              <a:t>:</a:t>
            </a:r>
            <a:r>
              <a:rPr lang="en-US" sz="2400" b="1" spc="-25" dirty="0">
                <a:latin typeface="Trebuchet MS"/>
                <a:cs typeface="Trebuchet MS"/>
              </a:rPr>
              <a:t> </a:t>
            </a:r>
            <a:r>
              <a:rPr lang="en-US" sz="2200" spc="-25" dirty="0">
                <a:latin typeface="Trebuchet MS"/>
                <a:cs typeface="Trebuchet MS"/>
              </a:rPr>
              <a:t>Identified</a:t>
            </a:r>
            <a:r>
              <a:rPr lang="en-US" sz="2200" spc="-45" dirty="0">
                <a:latin typeface="Trebuchet MS"/>
                <a:cs typeface="Trebuchet MS"/>
              </a:rPr>
              <a:t> </a:t>
            </a:r>
            <a:r>
              <a:rPr lang="en-US" sz="2200" spc="-25" dirty="0">
                <a:latin typeface="Trebuchet MS"/>
                <a:cs typeface="Trebuchet MS"/>
              </a:rPr>
              <a:t>top features </a:t>
            </a:r>
            <a:r>
              <a:rPr lang="en-US" sz="2200" dirty="0">
                <a:latin typeface="Trebuchet MS"/>
                <a:cs typeface="Trebuchet MS"/>
              </a:rPr>
              <a:t>based</a:t>
            </a:r>
            <a:r>
              <a:rPr lang="en-US" sz="2200" spc="-5" dirty="0">
                <a:latin typeface="Trebuchet MS"/>
                <a:cs typeface="Trebuchet MS"/>
              </a:rPr>
              <a:t> </a:t>
            </a:r>
            <a:r>
              <a:rPr lang="en-US" sz="2200" dirty="0">
                <a:latin typeface="Trebuchet MS"/>
                <a:cs typeface="Trebuchet MS"/>
              </a:rPr>
              <a:t>on</a:t>
            </a:r>
            <a:r>
              <a:rPr lang="en-US" sz="2200" spc="15" dirty="0">
                <a:latin typeface="Trebuchet MS"/>
                <a:cs typeface="Trebuchet MS"/>
              </a:rPr>
              <a:t> </a:t>
            </a:r>
            <a:r>
              <a:rPr lang="en-US" sz="2200" spc="-10" dirty="0">
                <a:latin typeface="Trebuchet MS"/>
                <a:cs typeface="Trebuchet MS"/>
              </a:rPr>
              <a:t>importance</a:t>
            </a:r>
            <a:r>
              <a:rPr lang="en-US" sz="2200" spc="20" dirty="0">
                <a:latin typeface="Trebuchet MS"/>
                <a:cs typeface="Trebuchet MS"/>
              </a:rPr>
              <a:t> </a:t>
            </a:r>
            <a:r>
              <a:rPr lang="en-US" sz="2200" spc="-10" dirty="0">
                <a:latin typeface="Trebuchet MS"/>
                <a:cs typeface="Trebuchet MS"/>
              </a:rPr>
              <a:t>scores.</a:t>
            </a:r>
          </a:p>
          <a:p>
            <a:pPr marL="12700" marR="5080">
              <a:lnSpc>
                <a:spcPts val="1730"/>
              </a:lnSpc>
              <a:spcBef>
                <a:spcPts val="290"/>
              </a:spcBef>
            </a:pPr>
            <a:endParaRPr lang="en-US" sz="2800" u="sng" dirty="0">
              <a:latin typeface="Trebuchet MS"/>
              <a:cs typeface="Trebuchet MS"/>
            </a:endParaRPr>
          </a:p>
          <a:p>
            <a:pPr marL="0" indent="0">
              <a:lnSpc>
                <a:spcPts val="1795"/>
              </a:lnSpc>
              <a:spcBef>
                <a:spcPts val="885"/>
              </a:spcBef>
              <a:buNone/>
            </a:pPr>
            <a:r>
              <a:rPr lang="en-US" sz="2400" b="1" i="1" u="sng" dirty="0">
                <a:uFill>
                  <a:solidFill>
                    <a:srgbClr val="000000"/>
                  </a:solidFill>
                </a:uFill>
                <a:latin typeface="Trebuchet MS"/>
                <a:cs typeface="Trebuchet MS"/>
              </a:rPr>
              <a:t>Recursive</a:t>
            </a:r>
            <a:r>
              <a:rPr lang="en-US" sz="2400" b="1" i="1" u="sng" spc="160" dirty="0">
                <a:uFill>
                  <a:solidFill>
                    <a:srgbClr val="000000"/>
                  </a:solidFill>
                </a:uFill>
                <a:latin typeface="Trebuchet MS"/>
                <a:cs typeface="Trebuchet MS"/>
              </a:rPr>
              <a:t> </a:t>
            </a:r>
            <a:r>
              <a:rPr lang="en-US" sz="2400" b="1" i="1" u="sng" spc="-10" dirty="0">
                <a:uFill>
                  <a:solidFill>
                    <a:srgbClr val="000000"/>
                  </a:solidFill>
                </a:uFill>
                <a:latin typeface="Trebuchet MS"/>
                <a:cs typeface="Trebuchet MS"/>
              </a:rPr>
              <a:t>Feature</a:t>
            </a:r>
            <a:r>
              <a:rPr lang="en-US" sz="2400" b="1" i="1" u="sng" spc="18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Elimination</a:t>
            </a:r>
            <a:r>
              <a:rPr lang="en-US" sz="2400" b="1" i="1" u="sng" spc="165"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(RFE)</a:t>
            </a:r>
            <a:r>
              <a:rPr lang="en-US" sz="2400" b="1" i="1" u="sng" spc="15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with</a:t>
            </a:r>
            <a:r>
              <a:rPr lang="en-US" sz="2400" b="1" i="1" u="sng" spc="165" dirty="0">
                <a:uFill>
                  <a:solidFill>
                    <a:srgbClr val="000000"/>
                  </a:solidFill>
                </a:uFill>
                <a:latin typeface="Trebuchet MS"/>
                <a:cs typeface="Trebuchet MS"/>
              </a:rPr>
              <a:t> </a:t>
            </a:r>
            <a:r>
              <a:rPr lang="en-US" sz="2400" b="1" i="1" u="sng" spc="-10" dirty="0">
                <a:uFill>
                  <a:solidFill>
                    <a:srgbClr val="000000"/>
                  </a:solidFill>
                </a:uFill>
                <a:latin typeface="Trebuchet MS"/>
                <a:cs typeface="Trebuchet MS"/>
              </a:rPr>
              <a:t>Logistic</a:t>
            </a:r>
            <a:r>
              <a:rPr lang="en-US" sz="2400" b="1" i="1" u="sng" dirty="0">
                <a:latin typeface="Trebuchet MS"/>
                <a:cs typeface="Trebuchet MS"/>
              </a:rPr>
              <a:t> </a:t>
            </a:r>
            <a:r>
              <a:rPr lang="en-US" sz="2400" b="1" i="1" u="sng" spc="-10" dirty="0">
                <a:uFill>
                  <a:solidFill>
                    <a:srgbClr val="000000"/>
                  </a:solidFill>
                </a:uFill>
                <a:latin typeface="Trebuchet MS"/>
                <a:cs typeface="Trebuchet MS"/>
              </a:rPr>
              <a:t>Regression</a:t>
            </a:r>
            <a:r>
              <a:rPr lang="en-US" sz="2400" b="1" spc="-10" dirty="0">
                <a:uFill>
                  <a:solidFill>
                    <a:srgbClr val="000000"/>
                  </a:solidFill>
                </a:uFill>
                <a:latin typeface="Trebuchet MS"/>
                <a:cs typeface="Trebuchet MS"/>
              </a:rPr>
              <a:t>: </a:t>
            </a:r>
            <a:r>
              <a:rPr lang="en-US" sz="2200" spc="-20" dirty="0">
                <a:latin typeface="Trebuchet MS"/>
                <a:cs typeface="Trebuchet MS"/>
              </a:rPr>
              <a:t>Selected</a:t>
            </a:r>
            <a:r>
              <a:rPr lang="en-US" sz="2200" spc="-30" dirty="0">
                <a:latin typeface="Trebuchet MS"/>
                <a:cs typeface="Trebuchet MS"/>
              </a:rPr>
              <a:t> </a:t>
            </a:r>
            <a:r>
              <a:rPr lang="en-US" sz="2200" dirty="0">
                <a:latin typeface="Trebuchet MS"/>
                <a:cs typeface="Trebuchet MS"/>
              </a:rPr>
              <a:t>top</a:t>
            </a:r>
            <a:r>
              <a:rPr lang="en-US" sz="2200" spc="-70" dirty="0">
                <a:latin typeface="Trebuchet MS"/>
                <a:cs typeface="Trebuchet MS"/>
              </a:rPr>
              <a:t> </a:t>
            </a:r>
            <a:r>
              <a:rPr lang="en-US" sz="2200" dirty="0">
                <a:latin typeface="Trebuchet MS"/>
                <a:cs typeface="Trebuchet MS"/>
              </a:rPr>
              <a:t>10</a:t>
            </a:r>
            <a:r>
              <a:rPr lang="en-US" sz="2200" spc="-25" dirty="0">
                <a:latin typeface="Trebuchet MS"/>
                <a:cs typeface="Trebuchet MS"/>
              </a:rPr>
              <a:t> </a:t>
            </a:r>
          </a:p>
          <a:p>
            <a:pPr marL="0" indent="0">
              <a:lnSpc>
                <a:spcPts val="1795"/>
              </a:lnSpc>
              <a:spcBef>
                <a:spcPts val="885"/>
              </a:spcBef>
              <a:buNone/>
            </a:pPr>
            <a:r>
              <a:rPr lang="en-US" sz="2200" spc="-10" dirty="0">
                <a:latin typeface="Trebuchet MS"/>
                <a:cs typeface="Trebuchet MS"/>
              </a:rPr>
              <a:t>features.</a:t>
            </a:r>
          </a:p>
          <a:p>
            <a:pPr marL="0" indent="0">
              <a:lnSpc>
                <a:spcPct val="100000"/>
              </a:lnSpc>
              <a:spcBef>
                <a:spcPts val="935"/>
              </a:spcBef>
              <a:buNone/>
            </a:pPr>
            <a:r>
              <a:rPr lang="en-US" sz="2400" b="1" i="1" u="sng" spc="-35" dirty="0">
                <a:latin typeface="Trebuchet MS"/>
                <a:cs typeface="Trebuchet MS"/>
              </a:rPr>
              <a:t>Lasso Regularization</a:t>
            </a:r>
            <a:r>
              <a:rPr lang="en-US" sz="2400" b="1" spc="-35" dirty="0">
                <a:latin typeface="Trebuchet MS"/>
                <a:cs typeface="Trebuchet MS"/>
              </a:rPr>
              <a:t>:</a:t>
            </a:r>
            <a:r>
              <a:rPr lang="en-US" sz="2400" spc="-35" dirty="0">
                <a:latin typeface="Trebuchet MS"/>
                <a:cs typeface="Trebuchet MS"/>
              </a:rPr>
              <a:t> </a:t>
            </a:r>
            <a:r>
              <a:rPr lang="en-US" sz="2200" spc="-35" dirty="0">
                <a:latin typeface="Trebuchet MS"/>
                <a:cs typeface="Trebuchet MS"/>
              </a:rPr>
              <a:t>Identified nonzero coefficients</a:t>
            </a:r>
            <a:r>
              <a:rPr lang="en-US" sz="2200" spc="-65" dirty="0">
                <a:latin typeface="Trebuchet MS"/>
                <a:cs typeface="Trebuchet MS"/>
              </a:rPr>
              <a:t> </a:t>
            </a:r>
            <a:r>
              <a:rPr lang="en-US" sz="2200" spc="70" dirty="0">
                <a:latin typeface="Trebuchet MS"/>
                <a:cs typeface="Trebuchet MS"/>
              </a:rPr>
              <a:t>as</a:t>
            </a:r>
            <a:r>
              <a:rPr lang="en-US" sz="2200" spc="-40" dirty="0">
                <a:latin typeface="Trebuchet MS"/>
                <a:cs typeface="Trebuchet MS"/>
              </a:rPr>
              <a:t> </a:t>
            </a:r>
            <a:r>
              <a:rPr lang="en-US" sz="2200" dirty="0">
                <a:latin typeface="Trebuchet MS"/>
                <a:cs typeface="Trebuchet MS"/>
              </a:rPr>
              <a:t>significant</a:t>
            </a:r>
            <a:r>
              <a:rPr lang="en-US" sz="2200" spc="-35" dirty="0">
                <a:latin typeface="Trebuchet MS"/>
                <a:cs typeface="Trebuchet MS"/>
              </a:rPr>
              <a:t> </a:t>
            </a:r>
            <a:r>
              <a:rPr lang="en-US" sz="2200" spc="-10" dirty="0">
                <a:latin typeface="Trebuchet MS"/>
                <a:cs typeface="Trebuchet MS"/>
              </a:rPr>
              <a:t>features</a:t>
            </a:r>
            <a:r>
              <a:rPr lang="en-US" sz="2400" spc="-10" dirty="0">
                <a:latin typeface="Trebuchet MS"/>
                <a:cs typeface="Trebuchet MS"/>
              </a:rPr>
              <a:t>.</a:t>
            </a:r>
            <a:endParaRPr lang="en-US" sz="2400" dirty="0">
              <a:latin typeface="Trebuchet MS"/>
              <a:cs typeface="Trebuchet MS"/>
            </a:endParaRPr>
          </a:p>
          <a:p>
            <a:pPr marL="0" marR="5080" indent="0">
              <a:lnSpc>
                <a:spcPts val="1730"/>
              </a:lnSpc>
              <a:spcBef>
                <a:spcPts val="1010"/>
              </a:spcBef>
              <a:buNone/>
              <a:tabLst>
                <a:tab pos="918844" algn="l"/>
                <a:tab pos="1833245" algn="l"/>
                <a:tab pos="2321560" algn="l"/>
                <a:tab pos="2933700" algn="l"/>
                <a:tab pos="3545204" algn="l"/>
              </a:tabLst>
            </a:pPr>
            <a:endParaRPr lang="en-US" sz="2400" spc="-10" dirty="0">
              <a:uFill>
                <a:solidFill>
                  <a:srgbClr val="000000"/>
                </a:solidFill>
              </a:uFill>
              <a:latin typeface="Trebuchet MS"/>
              <a:cs typeface="Trebuchet MS"/>
            </a:endParaRPr>
          </a:p>
          <a:p>
            <a:pPr marL="0" marR="5080" indent="0">
              <a:lnSpc>
                <a:spcPts val="1730"/>
              </a:lnSpc>
              <a:spcBef>
                <a:spcPts val="1010"/>
              </a:spcBef>
              <a:buNone/>
              <a:tabLst>
                <a:tab pos="918844" algn="l"/>
                <a:tab pos="1833245" algn="l"/>
                <a:tab pos="2321560" algn="l"/>
                <a:tab pos="2933700" algn="l"/>
                <a:tab pos="3545204" algn="l"/>
              </a:tabLst>
            </a:pPr>
            <a:r>
              <a:rPr lang="en-US" sz="2400" b="1" i="1" u="sng" spc="-10" dirty="0">
                <a:uFill>
                  <a:solidFill>
                    <a:srgbClr val="000000"/>
                  </a:solidFill>
                </a:uFill>
                <a:latin typeface="Trebuchet MS"/>
                <a:cs typeface="Trebuchet MS"/>
              </a:rPr>
              <a:t>Gradient Boosting </a:t>
            </a:r>
            <a:r>
              <a:rPr lang="en-US" sz="2400" b="1" i="1" u="sng" spc="-25" dirty="0">
                <a:uFill>
                  <a:solidFill>
                    <a:srgbClr val="000000"/>
                  </a:solidFill>
                </a:uFill>
                <a:latin typeface="Trebuchet MS"/>
                <a:cs typeface="Trebuchet MS"/>
              </a:rPr>
              <a:t>and </a:t>
            </a:r>
            <a:r>
              <a:rPr lang="en-US" sz="2400" b="1" i="1" u="sng" spc="-20" dirty="0">
                <a:uFill>
                  <a:solidFill>
                    <a:srgbClr val="000000"/>
                  </a:solidFill>
                </a:uFill>
                <a:latin typeface="Trebuchet MS"/>
                <a:cs typeface="Trebuchet MS"/>
              </a:rPr>
              <a:t>Extra </a:t>
            </a:r>
            <a:r>
              <a:rPr lang="en-US" sz="2400" b="1" i="1" u="sng" spc="-10" dirty="0">
                <a:uFill>
                  <a:solidFill>
                    <a:srgbClr val="000000"/>
                  </a:solidFill>
                </a:uFill>
                <a:latin typeface="Trebuchet MS"/>
                <a:cs typeface="Trebuchet MS"/>
              </a:rPr>
              <a:t>Trees Classifiers</a:t>
            </a:r>
            <a:r>
              <a:rPr lang="en-US" sz="2400" b="1" spc="-10" dirty="0">
                <a:uFill>
                  <a:solidFill>
                    <a:srgbClr val="000000"/>
                  </a:solidFill>
                </a:uFill>
                <a:latin typeface="Trebuchet MS"/>
                <a:cs typeface="Trebuchet MS"/>
              </a:rPr>
              <a:t>:</a:t>
            </a:r>
            <a:r>
              <a:rPr lang="en-US" sz="2400" b="1" spc="-10" dirty="0">
                <a:latin typeface="Trebuchet MS"/>
                <a:cs typeface="Trebuchet MS"/>
              </a:rPr>
              <a:t> </a:t>
            </a:r>
            <a:r>
              <a:rPr lang="en-US" sz="2200" dirty="0">
                <a:latin typeface="Trebuchet MS"/>
                <a:cs typeface="Trebuchet MS"/>
              </a:rPr>
              <a:t>Ranked</a:t>
            </a:r>
            <a:r>
              <a:rPr lang="en-US" sz="2200" spc="10" dirty="0">
                <a:latin typeface="Trebuchet MS"/>
                <a:cs typeface="Trebuchet MS"/>
              </a:rPr>
              <a:t> </a:t>
            </a:r>
            <a:r>
              <a:rPr lang="en-US" sz="2200" spc="-25" dirty="0">
                <a:latin typeface="Trebuchet MS"/>
                <a:cs typeface="Trebuchet MS"/>
              </a:rPr>
              <a:t>features</a:t>
            </a:r>
            <a:r>
              <a:rPr lang="en-US" sz="2200" spc="-50" dirty="0">
                <a:latin typeface="Trebuchet MS"/>
                <a:cs typeface="Trebuchet MS"/>
              </a:rPr>
              <a:t> </a:t>
            </a:r>
            <a:r>
              <a:rPr lang="en-US" sz="2200" dirty="0">
                <a:latin typeface="Trebuchet MS"/>
                <a:cs typeface="Trebuchet MS"/>
              </a:rPr>
              <a:t>based</a:t>
            </a:r>
            <a:r>
              <a:rPr lang="en-US" sz="2200" spc="5" dirty="0">
                <a:latin typeface="Trebuchet MS"/>
                <a:cs typeface="Trebuchet MS"/>
              </a:rPr>
              <a:t> </a:t>
            </a:r>
            <a:r>
              <a:rPr lang="en-US" sz="2200" dirty="0">
                <a:latin typeface="Trebuchet MS"/>
                <a:cs typeface="Trebuchet MS"/>
              </a:rPr>
              <a:t>on</a:t>
            </a:r>
            <a:r>
              <a:rPr lang="en-US" sz="2200" spc="15" dirty="0">
                <a:latin typeface="Trebuchet MS"/>
                <a:cs typeface="Trebuchet MS"/>
              </a:rPr>
              <a:t> </a:t>
            </a:r>
          </a:p>
          <a:p>
            <a:pPr marL="0" marR="5080" indent="0">
              <a:lnSpc>
                <a:spcPts val="1730"/>
              </a:lnSpc>
              <a:spcBef>
                <a:spcPts val="1010"/>
              </a:spcBef>
              <a:buNone/>
              <a:tabLst>
                <a:tab pos="918844" algn="l"/>
                <a:tab pos="1833245" algn="l"/>
                <a:tab pos="2321560" algn="l"/>
                <a:tab pos="2933700" algn="l"/>
                <a:tab pos="3545204" algn="l"/>
              </a:tabLst>
            </a:pPr>
            <a:r>
              <a:rPr lang="en-US" sz="2200" spc="-10" dirty="0">
                <a:latin typeface="Trebuchet MS"/>
                <a:cs typeface="Trebuchet MS"/>
              </a:rPr>
              <a:t>importance</a:t>
            </a:r>
            <a:r>
              <a:rPr lang="en-US" sz="2200" spc="10" dirty="0">
                <a:latin typeface="Trebuchet MS"/>
                <a:cs typeface="Trebuchet MS"/>
              </a:rPr>
              <a:t> </a:t>
            </a:r>
            <a:r>
              <a:rPr lang="en-US" sz="2200" spc="-10" dirty="0">
                <a:latin typeface="Trebuchet MS"/>
                <a:cs typeface="Trebuchet MS"/>
              </a:rPr>
              <a:t>scores.</a:t>
            </a:r>
            <a:endParaRPr lang="en-US" sz="2200" dirty="0">
              <a:latin typeface="Trebuchet MS"/>
              <a:cs typeface="Trebuchet MS"/>
            </a:endParaRPr>
          </a:p>
          <a:p>
            <a:pPr marL="0" indent="0">
              <a:lnSpc>
                <a:spcPts val="1795"/>
              </a:lnSpc>
              <a:spcBef>
                <a:spcPts val="885"/>
              </a:spcBef>
              <a:buNone/>
            </a:pPr>
            <a:endParaRPr lang="en-US" sz="2200" dirty="0">
              <a:latin typeface="Trebuchet MS"/>
              <a:cs typeface="Trebuchet MS"/>
            </a:endParaRPr>
          </a:p>
          <a:p>
            <a:pPr marL="0" indent="0">
              <a:lnSpc>
                <a:spcPts val="1795"/>
              </a:lnSpc>
              <a:spcBef>
                <a:spcPts val="885"/>
              </a:spcBef>
              <a:buNone/>
            </a:pPr>
            <a:r>
              <a:rPr lang="en-US" sz="2400" b="1" i="1" u="sng" dirty="0">
                <a:uFill>
                  <a:solidFill>
                    <a:srgbClr val="000000"/>
                  </a:solidFill>
                </a:uFill>
                <a:latin typeface="Trebuchet MS"/>
                <a:cs typeface="Trebuchet MS"/>
              </a:rPr>
              <a:t>Combined</a:t>
            </a:r>
            <a:r>
              <a:rPr lang="en-US" sz="2400" b="1" i="1" u="sng" spc="335"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Feature</a:t>
            </a:r>
            <a:r>
              <a:rPr lang="en-US" sz="2400" b="1" i="1" u="sng" spc="340" dirty="0">
                <a:uFill>
                  <a:solidFill>
                    <a:srgbClr val="000000"/>
                  </a:solidFill>
                </a:uFill>
                <a:latin typeface="Trebuchet MS"/>
                <a:cs typeface="Trebuchet MS"/>
              </a:rPr>
              <a:t> </a:t>
            </a:r>
            <a:r>
              <a:rPr lang="en-US" sz="2400" b="1" i="1" u="sng" dirty="0">
                <a:uFill>
                  <a:solidFill>
                    <a:srgbClr val="000000"/>
                  </a:solidFill>
                </a:uFill>
                <a:latin typeface="Trebuchet MS"/>
                <a:cs typeface="Trebuchet MS"/>
              </a:rPr>
              <a:t>Importances</a:t>
            </a:r>
            <a:r>
              <a:rPr lang="en-US" sz="2400" b="1" dirty="0">
                <a:uFill>
                  <a:solidFill>
                    <a:srgbClr val="000000"/>
                  </a:solidFill>
                </a:uFill>
                <a:latin typeface="Trebuchet MS"/>
                <a:cs typeface="Trebuchet MS"/>
              </a:rPr>
              <a:t>:   </a:t>
            </a:r>
            <a:r>
              <a:rPr lang="en-US" sz="2200" spc="-10" dirty="0">
                <a:latin typeface="Trebuchet MS"/>
                <a:cs typeface="Trebuchet MS"/>
              </a:rPr>
              <a:t>Averaged </a:t>
            </a:r>
            <a:r>
              <a:rPr lang="en-US" sz="2200" dirty="0">
                <a:latin typeface="Trebuchet MS"/>
                <a:cs typeface="Trebuchet MS"/>
              </a:rPr>
              <a:t>importance</a:t>
            </a:r>
            <a:r>
              <a:rPr lang="en-US" sz="2200" spc="170" dirty="0">
                <a:latin typeface="Trebuchet MS"/>
                <a:cs typeface="Trebuchet MS"/>
              </a:rPr>
              <a:t> </a:t>
            </a:r>
            <a:r>
              <a:rPr lang="en-US" sz="2200" dirty="0">
                <a:latin typeface="Trebuchet MS"/>
                <a:cs typeface="Trebuchet MS"/>
              </a:rPr>
              <a:t>scores</a:t>
            </a:r>
            <a:r>
              <a:rPr lang="en-US" sz="2200" spc="170" dirty="0">
                <a:latin typeface="Trebuchet MS"/>
                <a:cs typeface="Trebuchet MS"/>
              </a:rPr>
              <a:t> </a:t>
            </a:r>
            <a:r>
              <a:rPr lang="en-US" sz="2200" dirty="0">
                <a:latin typeface="Trebuchet MS"/>
                <a:cs typeface="Trebuchet MS"/>
              </a:rPr>
              <a:t>from</a:t>
            </a:r>
            <a:r>
              <a:rPr lang="en-US" sz="2200" spc="165" dirty="0">
                <a:latin typeface="Trebuchet MS"/>
                <a:cs typeface="Trebuchet MS"/>
              </a:rPr>
              <a:t> </a:t>
            </a:r>
            <a:r>
              <a:rPr lang="en-US" sz="2200" dirty="0">
                <a:latin typeface="Trebuchet MS"/>
                <a:cs typeface="Trebuchet MS"/>
              </a:rPr>
              <a:t>Random</a:t>
            </a:r>
            <a:r>
              <a:rPr lang="en-US" sz="2200" spc="155" dirty="0">
                <a:latin typeface="Trebuchet MS"/>
                <a:cs typeface="Trebuchet MS"/>
              </a:rPr>
              <a:t> </a:t>
            </a:r>
          </a:p>
          <a:p>
            <a:pPr marL="0" indent="0">
              <a:lnSpc>
                <a:spcPts val="1795"/>
              </a:lnSpc>
              <a:spcBef>
                <a:spcPts val="885"/>
              </a:spcBef>
              <a:buNone/>
            </a:pPr>
            <a:r>
              <a:rPr lang="en-US" sz="2200" dirty="0">
                <a:latin typeface="Trebuchet MS"/>
                <a:cs typeface="Trebuchet MS"/>
              </a:rPr>
              <a:t>Forest,</a:t>
            </a:r>
            <a:r>
              <a:rPr lang="en-US" sz="2200" spc="160" dirty="0">
                <a:latin typeface="Trebuchet MS"/>
                <a:cs typeface="Trebuchet MS"/>
              </a:rPr>
              <a:t> </a:t>
            </a:r>
            <a:r>
              <a:rPr lang="en-US" sz="2200" spc="-10" dirty="0">
                <a:latin typeface="Trebuchet MS"/>
                <a:cs typeface="Trebuchet MS"/>
              </a:rPr>
              <a:t>Gradient </a:t>
            </a:r>
            <a:r>
              <a:rPr lang="en-US" sz="2200" dirty="0">
                <a:latin typeface="Trebuchet MS"/>
                <a:cs typeface="Trebuchet MS"/>
              </a:rPr>
              <a:t>Boosting,</a:t>
            </a:r>
            <a:r>
              <a:rPr lang="en-US" sz="2200" spc="-60" dirty="0">
                <a:latin typeface="Trebuchet MS"/>
                <a:cs typeface="Trebuchet MS"/>
              </a:rPr>
              <a:t> </a:t>
            </a:r>
            <a:r>
              <a:rPr lang="en-US" sz="2200" dirty="0">
                <a:latin typeface="Trebuchet MS"/>
                <a:cs typeface="Trebuchet MS"/>
              </a:rPr>
              <a:t>and</a:t>
            </a:r>
            <a:r>
              <a:rPr lang="en-US" sz="2200" spc="-45" dirty="0">
                <a:latin typeface="Trebuchet MS"/>
                <a:cs typeface="Trebuchet MS"/>
              </a:rPr>
              <a:t> </a:t>
            </a:r>
            <a:r>
              <a:rPr lang="en-US" sz="2200" dirty="0">
                <a:latin typeface="Trebuchet MS"/>
                <a:cs typeface="Trebuchet MS"/>
              </a:rPr>
              <a:t>Extra</a:t>
            </a:r>
            <a:r>
              <a:rPr lang="en-US" sz="2200" spc="-40" dirty="0">
                <a:latin typeface="Trebuchet MS"/>
                <a:cs typeface="Trebuchet MS"/>
              </a:rPr>
              <a:t> </a:t>
            </a:r>
            <a:r>
              <a:rPr lang="en-US" sz="2200" spc="-10" dirty="0">
                <a:latin typeface="Trebuchet MS"/>
                <a:cs typeface="Trebuchet MS"/>
              </a:rPr>
              <a:t>Trees.</a:t>
            </a:r>
            <a:endParaRPr lang="en-US" sz="2200" dirty="0">
              <a:latin typeface="Trebuchet MS"/>
              <a:cs typeface="Trebuchet MS"/>
            </a:endParaRPr>
          </a:p>
          <a:p>
            <a:pPr marL="0" indent="0">
              <a:lnSpc>
                <a:spcPts val="1795"/>
              </a:lnSpc>
              <a:spcBef>
                <a:spcPts val="885"/>
              </a:spcBef>
              <a:buNone/>
            </a:pPr>
            <a:endParaRPr lang="en-US" sz="2200" dirty="0">
              <a:latin typeface="Trebuchet MS"/>
              <a:cs typeface="Trebuchet MS"/>
            </a:endParaRPr>
          </a:p>
        </p:txBody>
      </p:sp>
    </p:spTree>
    <p:extLst>
      <p:ext uri="{BB962C8B-B14F-4D97-AF65-F5344CB8AC3E}">
        <p14:creationId xmlns:p14="http://schemas.microsoft.com/office/powerpoint/2010/main" val="3848789463"/>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3622-C7A9-CB54-E8D2-2B940B88B79E}"/>
              </a:ext>
            </a:extLst>
          </p:cNvPr>
          <p:cNvSpPr>
            <a:spLocks noGrp="1"/>
          </p:cNvSpPr>
          <p:nvPr>
            <p:ph type="title"/>
          </p:nvPr>
        </p:nvSpPr>
        <p:spPr>
          <a:xfrm>
            <a:off x="1141413" y="-610294"/>
            <a:ext cx="9905998" cy="2077105"/>
          </a:xfrm>
        </p:spPr>
        <p:txBody>
          <a:bodyPr>
            <a:normAutofit/>
          </a:bodyPr>
          <a:lstStyle/>
          <a:p>
            <a:pPr algn="ctr"/>
            <a:r>
              <a:rPr lang="en-IN" sz="6000" dirty="0"/>
              <a:t>Model Training</a:t>
            </a:r>
            <a:endParaRPr lang="en-IN" sz="4800" dirty="0"/>
          </a:p>
        </p:txBody>
      </p:sp>
      <p:sp>
        <p:nvSpPr>
          <p:cNvPr id="3" name="Content Placeholder 2">
            <a:extLst>
              <a:ext uri="{FF2B5EF4-FFF2-40B4-BE49-F238E27FC236}">
                <a16:creationId xmlns:a16="http://schemas.microsoft.com/office/drawing/2014/main" id="{7F75495F-78AA-8D63-8E4F-1D026D7C2D9B}"/>
              </a:ext>
            </a:extLst>
          </p:cNvPr>
          <p:cNvSpPr>
            <a:spLocks noGrp="1"/>
          </p:cNvSpPr>
          <p:nvPr>
            <p:ph idx="1"/>
          </p:nvPr>
        </p:nvSpPr>
        <p:spPr>
          <a:xfrm>
            <a:off x="508904" y="446315"/>
            <a:ext cx="11331615" cy="2895600"/>
          </a:xfrm>
        </p:spPr>
        <p:txBody>
          <a:bodyPr>
            <a:normAutofit/>
          </a:bodyPr>
          <a:lstStyle/>
          <a:p>
            <a:pPr marL="0" indent="0">
              <a:buNone/>
            </a:pPr>
            <a:r>
              <a:rPr lang="en-IN" sz="2200" spc="-25" dirty="0">
                <a:latin typeface="Trebuchet MS"/>
                <a:cs typeface="Trebuchet MS"/>
              </a:rPr>
              <a:t>The </a:t>
            </a:r>
            <a:r>
              <a:rPr lang="en-IN" sz="2200" b="1" spc="-25" dirty="0">
                <a:latin typeface="Trebuchet MS"/>
                <a:cs typeface="Trebuchet MS"/>
              </a:rPr>
              <a:t>MODEL TRAINING</a:t>
            </a:r>
            <a:r>
              <a:rPr lang="en-IN" sz="2200" spc="-25" dirty="0">
                <a:latin typeface="Trebuchet MS"/>
                <a:cs typeface="Trebuchet MS"/>
              </a:rPr>
              <a:t> </a:t>
            </a:r>
            <a:r>
              <a:rPr lang="en-IN" sz="2200" dirty="0">
                <a:latin typeface="Trebuchet MS"/>
                <a:cs typeface="Trebuchet MS"/>
              </a:rPr>
              <a:t>task</a:t>
            </a:r>
            <a:r>
              <a:rPr lang="en-IN" sz="2200" spc="15" dirty="0">
                <a:latin typeface="Trebuchet MS"/>
                <a:cs typeface="Trebuchet MS"/>
              </a:rPr>
              <a:t> </a:t>
            </a:r>
            <a:r>
              <a:rPr lang="en-IN" sz="2200" spc="-20" dirty="0">
                <a:latin typeface="Trebuchet MS"/>
                <a:cs typeface="Trebuchet MS"/>
              </a:rPr>
              <a:t>involves</a:t>
            </a:r>
            <a:r>
              <a:rPr lang="en-IN" sz="2200" dirty="0">
                <a:latin typeface="Trebuchet MS"/>
                <a:cs typeface="Trebuchet MS"/>
              </a:rPr>
              <a:t> </a:t>
            </a:r>
            <a:r>
              <a:rPr lang="en-IN" sz="2200" spc="-25" dirty="0">
                <a:latin typeface="Trebuchet MS"/>
                <a:cs typeface="Trebuchet MS"/>
              </a:rPr>
              <a:t>training </a:t>
            </a:r>
            <a:r>
              <a:rPr lang="en-IN" sz="2200" dirty="0">
                <a:latin typeface="Trebuchet MS"/>
                <a:cs typeface="Trebuchet MS"/>
              </a:rPr>
              <a:t>and</a:t>
            </a:r>
            <a:r>
              <a:rPr lang="en-IN" sz="2200" spc="-75" dirty="0">
                <a:latin typeface="Trebuchet MS"/>
                <a:cs typeface="Trebuchet MS"/>
              </a:rPr>
              <a:t> </a:t>
            </a:r>
            <a:r>
              <a:rPr lang="en-IN" sz="2200" spc="-20" dirty="0">
                <a:latin typeface="Trebuchet MS"/>
                <a:cs typeface="Trebuchet MS"/>
              </a:rPr>
              <a:t>evaluating</a:t>
            </a:r>
            <a:r>
              <a:rPr lang="en-IN" sz="2200" spc="-85" dirty="0">
                <a:latin typeface="Trebuchet MS"/>
                <a:cs typeface="Trebuchet MS"/>
              </a:rPr>
              <a:t> </a:t>
            </a:r>
            <a:r>
              <a:rPr lang="en-IN" sz="2200" spc="-55" dirty="0">
                <a:latin typeface="Trebuchet MS"/>
                <a:cs typeface="Trebuchet MS"/>
              </a:rPr>
              <a:t>multiple</a:t>
            </a:r>
            <a:r>
              <a:rPr lang="en-IN" sz="2200" spc="-70" dirty="0">
                <a:latin typeface="Trebuchet MS"/>
                <a:cs typeface="Trebuchet MS"/>
              </a:rPr>
              <a:t> </a:t>
            </a:r>
            <a:r>
              <a:rPr lang="en-IN" sz="2200" spc="-30" dirty="0">
                <a:latin typeface="Trebuchet MS"/>
                <a:cs typeface="Trebuchet MS"/>
              </a:rPr>
              <a:t>machine</a:t>
            </a:r>
            <a:r>
              <a:rPr lang="en-IN" sz="2200" spc="-45" dirty="0">
                <a:latin typeface="Trebuchet MS"/>
                <a:cs typeface="Trebuchet MS"/>
              </a:rPr>
              <a:t> </a:t>
            </a:r>
            <a:r>
              <a:rPr lang="en-IN" sz="2200" spc="-10" dirty="0">
                <a:latin typeface="Trebuchet MS"/>
                <a:cs typeface="Trebuchet MS"/>
              </a:rPr>
              <a:t>learning </a:t>
            </a:r>
            <a:r>
              <a:rPr lang="en-IN" sz="2200" spc="-35" dirty="0">
                <a:latin typeface="Trebuchet MS"/>
                <a:cs typeface="Trebuchet MS"/>
              </a:rPr>
              <a:t>classification</a:t>
            </a:r>
            <a:r>
              <a:rPr lang="en-IN" sz="2200" spc="-60" dirty="0">
                <a:latin typeface="Trebuchet MS"/>
                <a:cs typeface="Trebuchet MS"/>
              </a:rPr>
              <a:t> </a:t>
            </a:r>
            <a:r>
              <a:rPr lang="en-IN" sz="2200" spc="-20" dirty="0">
                <a:latin typeface="Trebuchet MS"/>
                <a:cs typeface="Trebuchet MS"/>
              </a:rPr>
              <a:t>algorithms</a:t>
            </a:r>
            <a:r>
              <a:rPr lang="en-IN" sz="2200" spc="-75" dirty="0">
                <a:latin typeface="Trebuchet MS"/>
                <a:cs typeface="Trebuchet MS"/>
              </a:rPr>
              <a:t> </a:t>
            </a:r>
            <a:r>
              <a:rPr lang="en-IN" sz="2200" spc="-30" dirty="0">
                <a:latin typeface="Trebuchet MS"/>
                <a:cs typeface="Trebuchet MS"/>
              </a:rPr>
              <a:t>to</a:t>
            </a:r>
            <a:r>
              <a:rPr lang="en-IN" sz="2200" spc="-50" dirty="0">
                <a:latin typeface="Trebuchet MS"/>
                <a:cs typeface="Trebuchet MS"/>
              </a:rPr>
              <a:t> </a:t>
            </a:r>
            <a:r>
              <a:rPr lang="en-IN" sz="2200" spc="-65" dirty="0">
                <a:latin typeface="Trebuchet MS"/>
                <a:cs typeface="Trebuchet MS"/>
              </a:rPr>
              <a:t>determine</a:t>
            </a:r>
            <a:r>
              <a:rPr lang="en-IN" sz="2200" spc="-60" dirty="0">
                <a:latin typeface="Trebuchet MS"/>
                <a:cs typeface="Trebuchet MS"/>
              </a:rPr>
              <a:t> </a:t>
            </a:r>
            <a:r>
              <a:rPr lang="en-IN" sz="2200" spc="-25" dirty="0">
                <a:latin typeface="Trebuchet MS"/>
                <a:cs typeface="Trebuchet MS"/>
              </a:rPr>
              <a:t>the </a:t>
            </a:r>
            <a:r>
              <a:rPr lang="en-IN" sz="2200" dirty="0">
                <a:latin typeface="Trebuchet MS"/>
                <a:cs typeface="Trebuchet MS"/>
              </a:rPr>
              <a:t>best</a:t>
            </a:r>
            <a:r>
              <a:rPr lang="en-IN" sz="2200" spc="240" dirty="0">
                <a:latin typeface="Trebuchet MS"/>
                <a:cs typeface="Trebuchet MS"/>
              </a:rPr>
              <a:t>  </a:t>
            </a:r>
            <a:r>
              <a:rPr lang="en-IN" sz="2200" dirty="0">
                <a:latin typeface="Trebuchet MS"/>
                <a:cs typeface="Trebuchet MS"/>
              </a:rPr>
              <a:t>performing</a:t>
            </a:r>
            <a:r>
              <a:rPr lang="en-IN" sz="2200" spc="235" dirty="0">
                <a:latin typeface="Trebuchet MS"/>
                <a:cs typeface="Trebuchet MS"/>
              </a:rPr>
              <a:t>  </a:t>
            </a:r>
            <a:r>
              <a:rPr lang="en-IN" sz="2200" dirty="0">
                <a:latin typeface="Trebuchet MS"/>
                <a:cs typeface="Trebuchet MS"/>
              </a:rPr>
              <a:t>model</a:t>
            </a:r>
            <a:r>
              <a:rPr lang="en-IN" sz="2200" spc="229" dirty="0">
                <a:latin typeface="Trebuchet MS"/>
                <a:cs typeface="Trebuchet MS"/>
              </a:rPr>
              <a:t>  </a:t>
            </a:r>
            <a:r>
              <a:rPr lang="en-IN" sz="2200" dirty="0">
                <a:latin typeface="Trebuchet MS"/>
                <a:cs typeface="Trebuchet MS"/>
              </a:rPr>
              <a:t>for</a:t>
            </a:r>
            <a:r>
              <a:rPr lang="en-IN" sz="2200" spc="215" dirty="0">
                <a:latin typeface="Trebuchet MS"/>
                <a:cs typeface="Trebuchet MS"/>
              </a:rPr>
              <a:t>  </a:t>
            </a:r>
            <a:r>
              <a:rPr lang="en-IN" sz="2200" spc="80" dirty="0">
                <a:latin typeface="Trebuchet MS"/>
                <a:cs typeface="Trebuchet MS"/>
              </a:rPr>
              <a:t>a</a:t>
            </a:r>
            <a:r>
              <a:rPr lang="en-IN" sz="2200" spc="229" dirty="0">
                <a:latin typeface="Trebuchet MS"/>
                <a:cs typeface="Trebuchet MS"/>
              </a:rPr>
              <a:t>  </a:t>
            </a:r>
            <a:r>
              <a:rPr lang="en-IN" sz="2200" spc="-10" dirty="0">
                <a:latin typeface="Trebuchet MS"/>
                <a:cs typeface="Trebuchet MS"/>
              </a:rPr>
              <a:t>given </a:t>
            </a:r>
            <a:r>
              <a:rPr lang="en-IN" sz="2200" dirty="0">
                <a:latin typeface="Trebuchet MS"/>
                <a:cs typeface="Trebuchet MS"/>
              </a:rPr>
              <a:t>dataset.</a:t>
            </a:r>
            <a:r>
              <a:rPr lang="en-IN" sz="2200" spc="360" dirty="0">
                <a:latin typeface="Trebuchet MS"/>
                <a:cs typeface="Trebuchet MS"/>
              </a:rPr>
              <a:t> </a:t>
            </a:r>
            <a:r>
              <a:rPr lang="en-IN" sz="2200" dirty="0">
                <a:latin typeface="Trebuchet MS"/>
                <a:cs typeface="Trebuchet MS"/>
              </a:rPr>
              <a:t>The</a:t>
            </a:r>
            <a:r>
              <a:rPr lang="en-IN" sz="2200" spc="365" dirty="0">
                <a:latin typeface="Trebuchet MS"/>
                <a:cs typeface="Trebuchet MS"/>
              </a:rPr>
              <a:t> </a:t>
            </a:r>
            <a:r>
              <a:rPr lang="en-IN" sz="2200" dirty="0">
                <a:latin typeface="Trebuchet MS"/>
                <a:cs typeface="Trebuchet MS"/>
              </a:rPr>
              <a:t>models</a:t>
            </a:r>
            <a:r>
              <a:rPr lang="en-IN" sz="2200" spc="335" dirty="0">
                <a:latin typeface="Trebuchet MS"/>
                <a:cs typeface="Trebuchet MS"/>
              </a:rPr>
              <a:t> </a:t>
            </a:r>
            <a:r>
              <a:rPr lang="en-IN" sz="2200" dirty="0">
                <a:latin typeface="Trebuchet MS"/>
                <a:cs typeface="Trebuchet MS"/>
              </a:rPr>
              <a:t>evaluated</a:t>
            </a:r>
            <a:r>
              <a:rPr lang="en-IN" sz="2200" spc="335" dirty="0">
                <a:latin typeface="Trebuchet MS"/>
                <a:cs typeface="Trebuchet MS"/>
              </a:rPr>
              <a:t> </a:t>
            </a:r>
            <a:r>
              <a:rPr lang="en-IN" sz="2200" spc="-30" dirty="0">
                <a:latin typeface="Trebuchet MS"/>
                <a:cs typeface="Trebuchet MS"/>
              </a:rPr>
              <a:t>include </a:t>
            </a:r>
            <a:r>
              <a:rPr lang="en-IN" sz="2200" spc="-20" dirty="0">
                <a:latin typeface="Trebuchet MS"/>
                <a:cs typeface="Trebuchet MS"/>
              </a:rPr>
              <a:t>Logistic</a:t>
            </a:r>
            <a:r>
              <a:rPr lang="en-IN" sz="2200" spc="-105" dirty="0">
                <a:latin typeface="Trebuchet MS"/>
                <a:cs typeface="Trebuchet MS"/>
              </a:rPr>
              <a:t> </a:t>
            </a:r>
            <a:r>
              <a:rPr lang="en-IN" sz="2200" spc="-45" dirty="0">
                <a:latin typeface="Trebuchet MS"/>
                <a:cs typeface="Trebuchet MS"/>
              </a:rPr>
              <a:t>Regression,</a:t>
            </a:r>
            <a:r>
              <a:rPr lang="en-IN" sz="2200" spc="-90" dirty="0">
                <a:latin typeface="Trebuchet MS"/>
                <a:cs typeface="Trebuchet MS"/>
              </a:rPr>
              <a:t> </a:t>
            </a:r>
            <a:r>
              <a:rPr lang="en-IN" sz="2200" spc="70" dirty="0">
                <a:latin typeface="Trebuchet MS"/>
                <a:cs typeface="Trebuchet MS"/>
              </a:rPr>
              <a:t>K-</a:t>
            </a:r>
            <a:r>
              <a:rPr lang="en-IN" sz="2200" spc="-25" dirty="0">
                <a:latin typeface="Trebuchet MS"/>
                <a:cs typeface="Trebuchet MS"/>
              </a:rPr>
              <a:t>Nearest</a:t>
            </a:r>
            <a:r>
              <a:rPr lang="en-IN" sz="2200" spc="-75" dirty="0">
                <a:latin typeface="Trebuchet MS"/>
                <a:cs typeface="Trebuchet MS"/>
              </a:rPr>
              <a:t> </a:t>
            </a:r>
            <a:r>
              <a:rPr lang="en-IN" sz="2200" spc="-10" dirty="0">
                <a:latin typeface="Trebuchet MS"/>
                <a:cs typeface="Trebuchet MS"/>
              </a:rPr>
              <a:t>Neighbours, </a:t>
            </a:r>
            <a:r>
              <a:rPr lang="en-IN" sz="2200" dirty="0">
                <a:latin typeface="Trebuchet MS"/>
                <a:cs typeface="Trebuchet MS"/>
              </a:rPr>
              <a:t>Support</a:t>
            </a:r>
            <a:r>
              <a:rPr lang="en-IN" sz="2200" spc="95" dirty="0">
                <a:latin typeface="Trebuchet MS"/>
                <a:cs typeface="Trebuchet MS"/>
              </a:rPr>
              <a:t> </a:t>
            </a:r>
            <a:r>
              <a:rPr lang="en-IN" sz="2200" dirty="0">
                <a:latin typeface="Trebuchet MS"/>
                <a:cs typeface="Trebuchet MS"/>
              </a:rPr>
              <a:t>Vector</a:t>
            </a:r>
            <a:r>
              <a:rPr lang="en-IN" sz="2200" spc="80" dirty="0">
                <a:latin typeface="Trebuchet MS"/>
                <a:cs typeface="Trebuchet MS"/>
              </a:rPr>
              <a:t> </a:t>
            </a:r>
            <a:r>
              <a:rPr lang="en-IN" sz="2200" spc="-20" dirty="0">
                <a:latin typeface="Trebuchet MS"/>
                <a:cs typeface="Trebuchet MS"/>
              </a:rPr>
              <a:t>Classifier,</a:t>
            </a:r>
            <a:r>
              <a:rPr lang="en-IN" sz="2200" spc="85" dirty="0">
                <a:latin typeface="Trebuchet MS"/>
                <a:cs typeface="Trebuchet MS"/>
              </a:rPr>
              <a:t> </a:t>
            </a:r>
            <a:r>
              <a:rPr lang="en-IN" sz="2200" dirty="0">
                <a:latin typeface="Trebuchet MS"/>
                <a:cs typeface="Trebuchet MS"/>
              </a:rPr>
              <a:t>Decision</a:t>
            </a:r>
            <a:r>
              <a:rPr lang="en-IN" sz="2200" spc="65" dirty="0">
                <a:latin typeface="Trebuchet MS"/>
                <a:cs typeface="Trebuchet MS"/>
              </a:rPr>
              <a:t> </a:t>
            </a:r>
            <a:r>
              <a:rPr lang="en-IN" sz="2200" spc="-95" dirty="0">
                <a:latin typeface="Trebuchet MS"/>
                <a:cs typeface="Trebuchet MS"/>
              </a:rPr>
              <a:t>Tree, </a:t>
            </a:r>
            <a:r>
              <a:rPr lang="en-IN" sz="2200" dirty="0">
                <a:latin typeface="Trebuchet MS"/>
                <a:cs typeface="Trebuchet MS"/>
              </a:rPr>
              <a:t>Random</a:t>
            </a:r>
            <a:r>
              <a:rPr lang="en-IN" sz="2200" spc="420" dirty="0">
                <a:latin typeface="Trebuchet MS"/>
                <a:cs typeface="Trebuchet MS"/>
              </a:rPr>
              <a:t>  </a:t>
            </a:r>
            <a:r>
              <a:rPr lang="en-IN" sz="2200" dirty="0">
                <a:latin typeface="Trebuchet MS"/>
                <a:cs typeface="Trebuchet MS"/>
              </a:rPr>
              <a:t>Forest,</a:t>
            </a:r>
            <a:r>
              <a:rPr lang="en-IN" sz="2200" spc="430" dirty="0">
                <a:latin typeface="Trebuchet MS"/>
                <a:cs typeface="Trebuchet MS"/>
              </a:rPr>
              <a:t>  </a:t>
            </a:r>
            <a:r>
              <a:rPr lang="en-IN" sz="2200" dirty="0">
                <a:latin typeface="Trebuchet MS"/>
                <a:cs typeface="Trebuchet MS"/>
              </a:rPr>
              <a:t>Naive</a:t>
            </a:r>
            <a:r>
              <a:rPr lang="en-IN" sz="2200" spc="445" dirty="0">
                <a:latin typeface="Trebuchet MS"/>
                <a:cs typeface="Trebuchet MS"/>
              </a:rPr>
              <a:t>  </a:t>
            </a:r>
            <a:r>
              <a:rPr lang="en-IN" sz="2200" dirty="0">
                <a:latin typeface="Trebuchet MS"/>
                <a:cs typeface="Trebuchet MS"/>
              </a:rPr>
              <a:t>Bayes,</a:t>
            </a:r>
            <a:r>
              <a:rPr lang="en-IN" sz="2200" spc="450" dirty="0">
                <a:latin typeface="Trebuchet MS"/>
                <a:cs typeface="Trebuchet MS"/>
              </a:rPr>
              <a:t>  </a:t>
            </a:r>
            <a:r>
              <a:rPr lang="en-IN" sz="2200" spc="-25" dirty="0">
                <a:latin typeface="Trebuchet MS"/>
                <a:cs typeface="Trebuchet MS"/>
              </a:rPr>
              <a:t>and </a:t>
            </a:r>
            <a:r>
              <a:rPr lang="en-IN" sz="2200" dirty="0">
                <a:latin typeface="Trebuchet MS"/>
                <a:cs typeface="Trebuchet MS"/>
              </a:rPr>
              <a:t>AdaBoost.</a:t>
            </a:r>
            <a:r>
              <a:rPr lang="en-IN" sz="2200" spc="195" dirty="0">
                <a:latin typeface="Trebuchet MS"/>
                <a:cs typeface="Trebuchet MS"/>
              </a:rPr>
              <a:t> </a:t>
            </a:r>
            <a:r>
              <a:rPr lang="en-IN" sz="2200" dirty="0">
                <a:latin typeface="Trebuchet MS"/>
                <a:cs typeface="Trebuchet MS"/>
              </a:rPr>
              <a:t>Additionally,</a:t>
            </a:r>
            <a:r>
              <a:rPr lang="en-IN" sz="2200" spc="195" dirty="0">
                <a:latin typeface="Trebuchet MS"/>
                <a:cs typeface="Trebuchet MS"/>
              </a:rPr>
              <a:t> </a:t>
            </a:r>
            <a:r>
              <a:rPr lang="en-IN" sz="2200" spc="-30" dirty="0">
                <a:latin typeface="Trebuchet MS"/>
                <a:cs typeface="Trebuchet MS"/>
              </a:rPr>
              <a:t>hyperparameter </a:t>
            </a:r>
            <a:r>
              <a:rPr lang="en-IN" sz="2200" dirty="0">
                <a:latin typeface="Trebuchet MS"/>
                <a:cs typeface="Trebuchet MS"/>
              </a:rPr>
              <a:t>tuning</a:t>
            </a:r>
            <a:r>
              <a:rPr lang="en-IN" sz="2200" spc="180" dirty="0">
                <a:latin typeface="Trebuchet MS"/>
                <a:cs typeface="Trebuchet MS"/>
              </a:rPr>
              <a:t> </a:t>
            </a:r>
            <a:r>
              <a:rPr lang="en-IN" sz="2200" dirty="0">
                <a:latin typeface="Trebuchet MS"/>
                <a:cs typeface="Trebuchet MS"/>
              </a:rPr>
              <a:t>is</a:t>
            </a:r>
            <a:r>
              <a:rPr lang="en-IN" sz="2200" spc="145" dirty="0">
                <a:latin typeface="Trebuchet MS"/>
                <a:cs typeface="Trebuchet MS"/>
              </a:rPr>
              <a:t> </a:t>
            </a:r>
            <a:r>
              <a:rPr lang="en-IN" sz="2200" dirty="0">
                <a:latin typeface="Trebuchet MS"/>
                <a:cs typeface="Trebuchet MS"/>
              </a:rPr>
              <a:t>performed</a:t>
            </a:r>
            <a:r>
              <a:rPr lang="en-IN" sz="2200" spc="150" dirty="0">
                <a:latin typeface="Trebuchet MS"/>
                <a:cs typeface="Trebuchet MS"/>
              </a:rPr>
              <a:t> </a:t>
            </a:r>
            <a:r>
              <a:rPr lang="en-IN" sz="2200" dirty="0">
                <a:latin typeface="Trebuchet MS"/>
                <a:cs typeface="Trebuchet MS"/>
              </a:rPr>
              <a:t>to</a:t>
            </a:r>
            <a:r>
              <a:rPr lang="en-IN" sz="2200" spc="170" dirty="0">
                <a:latin typeface="Trebuchet MS"/>
                <a:cs typeface="Trebuchet MS"/>
              </a:rPr>
              <a:t> </a:t>
            </a:r>
            <a:r>
              <a:rPr lang="en-IN" sz="2200" dirty="0">
                <a:latin typeface="Trebuchet MS"/>
                <a:cs typeface="Trebuchet MS"/>
              </a:rPr>
              <a:t>further</a:t>
            </a:r>
            <a:r>
              <a:rPr lang="en-IN" sz="2200" spc="150" dirty="0">
                <a:latin typeface="Trebuchet MS"/>
                <a:cs typeface="Trebuchet MS"/>
              </a:rPr>
              <a:t> </a:t>
            </a:r>
            <a:r>
              <a:rPr lang="en-IN" sz="2200" spc="-30" dirty="0">
                <a:latin typeface="Trebuchet MS"/>
                <a:cs typeface="Trebuchet MS"/>
              </a:rPr>
              <a:t>optimize </a:t>
            </a:r>
            <a:r>
              <a:rPr lang="en-IN" sz="2200" spc="-35" dirty="0">
                <a:latin typeface="Trebuchet MS"/>
                <a:cs typeface="Trebuchet MS"/>
              </a:rPr>
              <a:t>model</a:t>
            </a:r>
            <a:r>
              <a:rPr lang="en-IN" sz="2200" spc="-110" dirty="0">
                <a:latin typeface="Trebuchet MS"/>
                <a:cs typeface="Trebuchet MS"/>
              </a:rPr>
              <a:t> </a:t>
            </a:r>
            <a:r>
              <a:rPr lang="en-IN" sz="2200" spc="-10" dirty="0">
                <a:latin typeface="Trebuchet MS"/>
                <a:cs typeface="Trebuchet MS"/>
              </a:rPr>
              <a:t>performance.</a:t>
            </a:r>
            <a:endParaRPr lang="en-IN" sz="2200" dirty="0">
              <a:latin typeface="Trebuchet MS"/>
              <a:cs typeface="Trebuchet MS"/>
            </a:endParaRPr>
          </a:p>
          <a:p>
            <a:pPr marL="0" indent="0">
              <a:buNone/>
            </a:pPr>
            <a:endParaRPr lang="en-IN" dirty="0"/>
          </a:p>
        </p:txBody>
      </p:sp>
      <p:pic>
        <p:nvPicPr>
          <p:cNvPr id="5" name="Picture 4" descr="A diagram of a model training">
            <a:extLst>
              <a:ext uri="{FF2B5EF4-FFF2-40B4-BE49-F238E27FC236}">
                <a16:creationId xmlns:a16="http://schemas.microsoft.com/office/drawing/2014/main" id="{2ED9592D-7B2A-369A-8D67-A1E593887E1D}"/>
              </a:ext>
            </a:extLst>
          </p:cNvPr>
          <p:cNvPicPr>
            <a:picLocks noChangeAspect="1"/>
          </p:cNvPicPr>
          <p:nvPr/>
        </p:nvPicPr>
        <p:blipFill rotWithShape="1">
          <a:blip r:embed="rId2">
            <a:extLst>
              <a:ext uri="{28A0092B-C50C-407E-A947-70E740481C1C}">
                <a14:useLocalDpi xmlns:a14="http://schemas.microsoft.com/office/drawing/2010/main" val="0"/>
              </a:ext>
            </a:extLst>
          </a:blip>
          <a:srcRect l="15535" t="-3506" r="21085" b="1"/>
          <a:stretch/>
        </p:blipFill>
        <p:spPr>
          <a:xfrm>
            <a:off x="351481" y="2427515"/>
            <a:ext cx="11489038" cy="4299856"/>
          </a:xfrm>
          <a:prstGeom prst="rect">
            <a:avLst/>
          </a:prstGeom>
        </p:spPr>
      </p:pic>
    </p:spTree>
    <p:extLst>
      <p:ext uri="{BB962C8B-B14F-4D97-AF65-F5344CB8AC3E}">
        <p14:creationId xmlns:p14="http://schemas.microsoft.com/office/powerpoint/2010/main" val="1613651527"/>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9878-ABAD-F1E1-F75D-BE8E07A10DBB}"/>
              </a:ext>
            </a:extLst>
          </p:cNvPr>
          <p:cNvSpPr>
            <a:spLocks noGrp="1"/>
          </p:cNvSpPr>
          <p:nvPr>
            <p:ph type="title"/>
          </p:nvPr>
        </p:nvSpPr>
        <p:spPr>
          <a:xfrm>
            <a:off x="1141413" y="609600"/>
            <a:ext cx="9905998" cy="779362"/>
          </a:xfrm>
        </p:spPr>
        <p:txBody>
          <a:bodyPr>
            <a:normAutofit fontScale="90000"/>
          </a:bodyPr>
          <a:lstStyle/>
          <a:p>
            <a:pPr algn="ctr"/>
            <a:r>
              <a:rPr lang="en-US" sz="6000" dirty="0"/>
              <a:t>Steps Taken to Complete Task</a:t>
            </a:r>
            <a:br>
              <a:rPr lang="en-IN" dirty="0"/>
            </a:br>
            <a:endParaRPr lang="en-IN" dirty="0"/>
          </a:p>
        </p:txBody>
      </p:sp>
      <p:sp>
        <p:nvSpPr>
          <p:cNvPr id="3" name="Content Placeholder 2">
            <a:extLst>
              <a:ext uri="{FF2B5EF4-FFF2-40B4-BE49-F238E27FC236}">
                <a16:creationId xmlns:a16="http://schemas.microsoft.com/office/drawing/2014/main" id="{1DCDAAA7-3362-F507-5280-354B4C1D0C87}"/>
              </a:ext>
            </a:extLst>
          </p:cNvPr>
          <p:cNvSpPr>
            <a:spLocks noGrp="1"/>
          </p:cNvSpPr>
          <p:nvPr>
            <p:ph idx="1"/>
          </p:nvPr>
        </p:nvSpPr>
        <p:spPr>
          <a:xfrm>
            <a:off x="393539" y="1388962"/>
            <a:ext cx="11620983" cy="5370653"/>
          </a:xfrm>
        </p:spPr>
        <p:txBody>
          <a:bodyPr>
            <a:normAutofit/>
          </a:bodyPr>
          <a:lstStyle/>
          <a:p>
            <a:pPr>
              <a:buFont typeface="Wingdings" panose="05000000000000000000" pitchFamily="2" charset="2"/>
              <a:buChar char="Ø"/>
            </a:pPr>
            <a:r>
              <a:rPr lang="en-IN" b="1" dirty="0"/>
              <a:t>Data Loading and Preprocessing</a:t>
            </a:r>
            <a:r>
              <a:rPr lang="en-IN" dirty="0"/>
              <a:t> </a:t>
            </a:r>
          </a:p>
          <a:p>
            <a:pPr marL="0" indent="0">
              <a:buNone/>
            </a:pPr>
            <a:r>
              <a:rPr lang="en-US" sz="2200" dirty="0"/>
              <a:t>         - </a:t>
            </a:r>
            <a:r>
              <a:rPr lang="en-US" sz="2000" dirty="0"/>
              <a:t>Data is loaded and split into training and testing sets</a:t>
            </a:r>
            <a:r>
              <a:rPr lang="en-US" sz="2400" dirty="0"/>
              <a:t>.</a:t>
            </a:r>
            <a:endParaRPr lang="en-IN" dirty="0"/>
          </a:p>
          <a:p>
            <a:pPr>
              <a:buFont typeface="Wingdings" panose="05000000000000000000" pitchFamily="2" charset="2"/>
              <a:buChar char="Ø"/>
            </a:pPr>
            <a:r>
              <a:rPr lang="en-IN" b="1" dirty="0"/>
              <a:t>Model Training</a:t>
            </a:r>
          </a:p>
          <a:p>
            <a:pPr marL="0" indent="0">
              <a:buNone/>
            </a:pPr>
            <a:r>
              <a:rPr lang="en-US" sz="2000" dirty="0"/>
              <a:t>         -  Various classification algorithms are defined and trained on the training data. </a:t>
            </a:r>
          </a:p>
          <a:p>
            <a:pPr marL="457200" lvl="1" indent="0">
              <a:buNone/>
            </a:pPr>
            <a:r>
              <a:rPr lang="en-US" sz="2000" dirty="0"/>
              <a:t>-  Evaluation metrics (accuracy, precision, recall, F1 score) are calculated for each model. </a:t>
            </a:r>
            <a:endParaRPr lang="en-US" sz="2200" dirty="0"/>
          </a:p>
          <a:p>
            <a:pPr marL="0" indent="0">
              <a:buNone/>
            </a:pPr>
            <a:r>
              <a:rPr lang="en-US" sz="2600" dirty="0"/>
              <a:t>       </a:t>
            </a:r>
            <a:r>
              <a:rPr lang="en-US" sz="2000" dirty="0"/>
              <a:t>-  Confusion matrices and classification reports are generated and analyzed.</a:t>
            </a:r>
            <a:r>
              <a:rPr lang="en-US" sz="2600" dirty="0"/>
              <a:t> </a:t>
            </a:r>
            <a:r>
              <a:rPr lang="en-IN" sz="2600" dirty="0"/>
              <a:t>  </a:t>
            </a:r>
            <a:endParaRPr lang="en-IN" dirty="0"/>
          </a:p>
          <a:p>
            <a:pPr>
              <a:buFont typeface="Wingdings" panose="05000000000000000000" pitchFamily="2" charset="2"/>
              <a:buChar char="Ø"/>
            </a:pPr>
            <a:r>
              <a:rPr lang="en-IN" b="1" dirty="0"/>
              <a:t>Hyperparameter Tuning</a:t>
            </a:r>
          </a:p>
          <a:p>
            <a:pPr lvl="1">
              <a:buFontTx/>
              <a:buChar char="-"/>
            </a:pPr>
            <a:r>
              <a:rPr lang="en-US" sz="2000" dirty="0"/>
              <a:t>RandomizedSearchCV is used to perform hyperparameter tuning for Decision Tree, Random Forest, Logistic Regression, Support Vector Machine, Naive Bayes, and AdaBoost classifiers. </a:t>
            </a:r>
          </a:p>
          <a:p>
            <a:pPr marL="0" indent="0">
              <a:buNone/>
            </a:pPr>
            <a:r>
              <a:rPr lang="en-US" sz="2000" dirty="0"/>
              <a:t>         -  Best parameters are identified, and models are re-evaluated with these parameters. </a:t>
            </a:r>
            <a:endParaRPr lang="en-IN" sz="2000" dirty="0"/>
          </a:p>
          <a:p>
            <a:pPr>
              <a:buFont typeface="Wingdings" panose="05000000000000000000" pitchFamily="2" charset="2"/>
              <a:buChar char="Ø"/>
            </a:pPr>
            <a:r>
              <a:rPr lang="en-US" b="1" dirty="0"/>
              <a:t>Performance Comparison</a:t>
            </a:r>
            <a:r>
              <a:rPr lang="en-US" dirty="0"/>
              <a:t> </a:t>
            </a:r>
          </a:p>
          <a:p>
            <a:pPr marL="0" indent="0">
              <a:buNone/>
            </a:pPr>
            <a:r>
              <a:rPr lang="en-US" dirty="0"/>
              <a:t>      </a:t>
            </a:r>
            <a:r>
              <a:rPr lang="en-US" sz="2000" dirty="0"/>
              <a:t>-  Metrics for each tuned model are compared and visualized</a:t>
            </a:r>
            <a:endParaRPr lang="en-IN" dirty="0"/>
          </a:p>
        </p:txBody>
      </p:sp>
    </p:spTree>
    <p:extLst>
      <p:ext uri="{BB962C8B-B14F-4D97-AF65-F5344CB8AC3E}">
        <p14:creationId xmlns:p14="http://schemas.microsoft.com/office/powerpoint/2010/main" val="1526660470"/>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2C4B-3C93-2F52-13FB-966041A8A9A4}"/>
              </a:ext>
            </a:extLst>
          </p:cNvPr>
          <p:cNvSpPr>
            <a:spLocks noGrp="1"/>
          </p:cNvSpPr>
          <p:nvPr>
            <p:ph type="title"/>
          </p:nvPr>
        </p:nvSpPr>
        <p:spPr>
          <a:xfrm>
            <a:off x="838200" y="81023"/>
            <a:ext cx="10515600" cy="972273"/>
          </a:xfrm>
        </p:spPr>
        <p:txBody>
          <a:bodyPr>
            <a:normAutofit/>
          </a:bodyPr>
          <a:lstStyle/>
          <a:p>
            <a:pPr algn="ctr"/>
            <a:r>
              <a:rPr lang="en-US" sz="5400" dirty="0"/>
              <a:t>Key Insights</a:t>
            </a:r>
            <a:endParaRPr lang="en-IN" sz="5400" dirty="0"/>
          </a:p>
        </p:txBody>
      </p:sp>
      <p:sp>
        <p:nvSpPr>
          <p:cNvPr id="3" name="Content Placeholder 2">
            <a:extLst>
              <a:ext uri="{FF2B5EF4-FFF2-40B4-BE49-F238E27FC236}">
                <a16:creationId xmlns:a16="http://schemas.microsoft.com/office/drawing/2014/main" id="{F8A6B052-AF2F-9125-2000-EAE6C22B941D}"/>
              </a:ext>
            </a:extLst>
          </p:cNvPr>
          <p:cNvSpPr>
            <a:spLocks noGrp="1"/>
          </p:cNvSpPr>
          <p:nvPr>
            <p:ph idx="1"/>
          </p:nvPr>
        </p:nvSpPr>
        <p:spPr>
          <a:xfrm>
            <a:off x="324092" y="1053296"/>
            <a:ext cx="11725154" cy="2719267"/>
          </a:xfrm>
        </p:spPr>
        <p:txBody>
          <a:bodyPr>
            <a:normAutofit lnSpcReduction="10000"/>
          </a:bodyPr>
          <a:lstStyle/>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Logistic Regression, Support Vector Classifier, Decision Tree, Random Forest, Naive Bayes, and AdaBoost achieved perfect  metrics initially, indicating that the dataset is likely well-suited for  these models. </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K-Nearest Neighbors showed slightly lower performance, indicating sensitivity to the choice of neighbors and data scaling. </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 Hyperparameter tuning is crucial for enhancing model performance, but careful selection and validation are essential to avoid adverse effects.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B203A5EE-5EF8-22F4-931C-694A1A6328CA}"/>
              </a:ext>
            </a:extLst>
          </p:cNvPr>
          <p:cNvSpPr txBox="1">
            <a:spLocks/>
          </p:cNvSpPr>
          <p:nvPr/>
        </p:nvSpPr>
        <p:spPr>
          <a:xfrm>
            <a:off x="838200" y="3649005"/>
            <a:ext cx="10515600" cy="972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dirty="0"/>
              <a:t>Output Observations</a:t>
            </a:r>
            <a:endParaRPr lang="en-IN" sz="9600" dirty="0"/>
          </a:p>
        </p:txBody>
      </p:sp>
      <p:sp>
        <p:nvSpPr>
          <p:cNvPr id="5" name="TextBox 4">
            <a:extLst>
              <a:ext uri="{FF2B5EF4-FFF2-40B4-BE49-F238E27FC236}">
                <a16:creationId xmlns:a16="http://schemas.microsoft.com/office/drawing/2014/main" id="{4986A207-BED1-FC9B-E58B-78562BFF266E}"/>
              </a:ext>
            </a:extLst>
          </p:cNvPr>
          <p:cNvSpPr txBox="1"/>
          <p:nvPr/>
        </p:nvSpPr>
        <p:spPr>
          <a:xfrm>
            <a:off x="219919" y="4568735"/>
            <a:ext cx="11829327" cy="1938992"/>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Best Model Pre-Tuning:</a:t>
            </a:r>
            <a:r>
              <a:rPr lang="en-IN" sz="2400" dirty="0">
                <a:latin typeface="Calibri" panose="020F0502020204030204" pitchFamily="34" charset="0"/>
                <a:ea typeface="Calibri" panose="020F0502020204030204" pitchFamily="34" charset="0"/>
                <a:cs typeface="Calibri" panose="020F0502020204030204" pitchFamily="34" charset="0"/>
              </a:rPr>
              <a:t> Logistic Regression, Support Vector Classifier, Decision Tree, Random Forest, Naive Bayes, and AdaBoost (all achieved perfect scores). </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b="1" dirty="0">
                <a:latin typeface="Calibri" panose="020F0502020204030204" pitchFamily="34" charset="0"/>
                <a:ea typeface="Calibri" panose="020F0502020204030204" pitchFamily="34" charset="0"/>
                <a:cs typeface="Calibri" panose="020F0502020204030204" pitchFamily="34" charset="0"/>
              </a:rPr>
              <a:t>Best Model Post-Tuning:</a:t>
            </a:r>
            <a:r>
              <a:rPr lang="en-IN" sz="2400" dirty="0">
                <a:latin typeface="Calibri" panose="020F0502020204030204" pitchFamily="34" charset="0"/>
                <a:ea typeface="Calibri" panose="020F0502020204030204" pitchFamily="34" charset="0"/>
                <a:cs typeface="Calibri" panose="020F0502020204030204" pitchFamily="34" charset="0"/>
              </a:rPr>
              <a:t> Random Forest achieved perfect scores with optimized parameters, indicating robustness and effectiveness of the hyperparameter tuning process.</a:t>
            </a:r>
          </a:p>
        </p:txBody>
      </p:sp>
    </p:spTree>
    <p:extLst>
      <p:ext uri="{BB962C8B-B14F-4D97-AF65-F5344CB8AC3E}">
        <p14:creationId xmlns:p14="http://schemas.microsoft.com/office/powerpoint/2010/main" val="2141215572"/>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6C1-DFEE-3E75-E1EE-146A3E9C1B1D}"/>
              </a:ext>
            </a:extLst>
          </p:cNvPr>
          <p:cNvSpPr>
            <a:spLocks noGrp="1"/>
          </p:cNvSpPr>
          <p:nvPr>
            <p:ph type="title"/>
          </p:nvPr>
        </p:nvSpPr>
        <p:spPr>
          <a:xfrm>
            <a:off x="1141413" y="156780"/>
            <a:ext cx="9905998" cy="1661134"/>
          </a:xfrm>
        </p:spPr>
        <p:txBody>
          <a:bodyPr/>
          <a:lstStyle/>
          <a:p>
            <a:pPr algn="ctr"/>
            <a:r>
              <a:rPr lang="en-IN" sz="6000" dirty="0"/>
              <a:t>Model Evaluation</a:t>
            </a:r>
            <a:endParaRPr lang="en-IN" dirty="0"/>
          </a:p>
        </p:txBody>
      </p:sp>
      <p:sp>
        <p:nvSpPr>
          <p:cNvPr id="3" name="Content Placeholder 2">
            <a:extLst>
              <a:ext uri="{FF2B5EF4-FFF2-40B4-BE49-F238E27FC236}">
                <a16:creationId xmlns:a16="http://schemas.microsoft.com/office/drawing/2014/main" id="{F5684891-99C1-46D1-DBEF-FEA8B9CED000}"/>
              </a:ext>
            </a:extLst>
          </p:cNvPr>
          <p:cNvSpPr>
            <a:spLocks noGrp="1"/>
          </p:cNvSpPr>
          <p:nvPr>
            <p:ph idx="4294967295"/>
          </p:nvPr>
        </p:nvSpPr>
        <p:spPr>
          <a:xfrm>
            <a:off x="0" y="1284288"/>
            <a:ext cx="11690350" cy="2028825"/>
          </a:xfrm>
        </p:spPr>
        <p:txBody>
          <a:bodyPr/>
          <a:lstStyle/>
          <a:p>
            <a:pPr marL="0" indent="0">
              <a:buNone/>
            </a:pPr>
            <a:r>
              <a:rPr lang="en-US" b="0" i="0" dirty="0">
                <a:solidFill>
                  <a:srgbClr val="3C4449"/>
                </a:solidFill>
                <a:effectLst/>
                <a:latin typeface="New Grotesk"/>
              </a:rPr>
              <a:t>Model evaluation is the process of using different evaluation metrics to understand a machine learning model’s performance, as well as its strengths and weaknesses. Model evaluation is important to assess the efficacy of a model during initial research phases, and it also plays a role in model monitoring.</a:t>
            </a:r>
            <a:endParaRPr lang="en-IN" dirty="0"/>
          </a:p>
        </p:txBody>
      </p:sp>
      <p:pic>
        <p:nvPicPr>
          <p:cNvPr id="9" name="Picture 8" descr="A diagram of a diagram">
            <a:extLst>
              <a:ext uri="{FF2B5EF4-FFF2-40B4-BE49-F238E27FC236}">
                <a16:creationId xmlns:a16="http://schemas.microsoft.com/office/drawing/2014/main" id="{2B9D6B20-DE54-5A28-4E89-C16E1154B91C}"/>
              </a:ext>
            </a:extLst>
          </p:cNvPr>
          <p:cNvPicPr>
            <a:picLocks noChangeAspect="1"/>
          </p:cNvPicPr>
          <p:nvPr/>
        </p:nvPicPr>
        <p:blipFill rotWithShape="1">
          <a:blip r:embed="rId2">
            <a:extLst>
              <a:ext uri="{28A0092B-C50C-407E-A947-70E740481C1C}">
                <a14:useLocalDpi xmlns:a14="http://schemas.microsoft.com/office/drawing/2010/main" val="0"/>
              </a:ext>
            </a:extLst>
          </a:blip>
          <a:srcRect l="3185" t="3713" r="16574"/>
          <a:stretch/>
        </p:blipFill>
        <p:spPr>
          <a:xfrm>
            <a:off x="652523" y="2710543"/>
            <a:ext cx="10886954" cy="3990677"/>
          </a:xfrm>
          <a:prstGeom prst="rect">
            <a:avLst/>
          </a:prstGeom>
        </p:spPr>
      </p:pic>
    </p:spTree>
    <p:extLst>
      <p:ext uri="{BB962C8B-B14F-4D97-AF65-F5344CB8AC3E}">
        <p14:creationId xmlns:p14="http://schemas.microsoft.com/office/powerpoint/2010/main" val="1602964740"/>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D388-F522-63D2-22A5-ACB01633700D}"/>
              </a:ext>
            </a:extLst>
          </p:cNvPr>
          <p:cNvSpPr>
            <a:spLocks noGrp="1"/>
          </p:cNvSpPr>
          <p:nvPr>
            <p:ph type="title"/>
          </p:nvPr>
        </p:nvSpPr>
        <p:spPr>
          <a:xfrm>
            <a:off x="838200" y="0"/>
            <a:ext cx="10515600" cy="1325563"/>
          </a:xfrm>
        </p:spPr>
        <p:txBody>
          <a:bodyPr>
            <a:normAutofit/>
          </a:bodyPr>
          <a:lstStyle/>
          <a:p>
            <a:pPr algn="ctr"/>
            <a:r>
              <a:rPr lang="en-IN" sz="6000" dirty="0"/>
              <a:t>Techniques</a:t>
            </a:r>
            <a:endParaRPr lang="en-IN" sz="4800" dirty="0"/>
          </a:p>
        </p:txBody>
      </p:sp>
      <p:sp>
        <p:nvSpPr>
          <p:cNvPr id="5" name="Content Placeholder 4">
            <a:extLst>
              <a:ext uri="{FF2B5EF4-FFF2-40B4-BE49-F238E27FC236}">
                <a16:creationId xmlns:a16="http://schemas.microsoft.com/office/drawing/2014/main" id="{964CE47C-6743-4888-5299-50ADF4A0ED71}"/>
              </a:ext>
            </a:extLst>
          </p:cNvPr>
          <p:cNvSpPr>
            <a:spLocks noGrp="1"/>
          </p:cNvSpPr>
          <p:nvPr>
            <p:ph idx="1"/>
          </p:nvPr>
        </p:nvSpPr>
        <p:spPr>
          <a:xfrm>
            <a:off x="146612" y="1484824"/>
            <a:ext cx="11898775" cy="5483135"/>
          </a:xfrm>
        </p:spPr>
        <p:txBody>
          <a:bodyPr>
            <a:normAutofit fontScale="70000" lnSpcReduction="20000"/>
          </a:bodyPr>
          <a:lstStyle/>
          <a:p>
            <a:pPr>
              <a:buFont typeface="Wingdings" panose="05000000000000000000" pitchFamily="2" charset="2"/>
              <a:buChar char="Ø"/>
            </a:pPr>
            <a:r>
              <a:rPr lang="en-IN" sz="3800" b="1" dirty="0"/>
              <a:t>Accuracy:</a:t>
            </a:r>
            <a:r>
              <a:rPr lang="en-IN" dirty="0"/>
              <a:t> </a:t>
            </a:r>
            <a:r>
              <a:rPr lang="en-US" sz="2300" dirty="0"/>
              <a:t>The ratio of correctly predicted instances to the total instances. </a:t>
            </a:r>
          </a:p>
          <a:p>
            <a:pPr marL="914400" lvl="2" indent="0">
              <a:buNone/>
            </a:pPr>
            <a:r>
              <a:rPr lang="en-US" sz="2600" b="1" dirty="0">
                <a:highlight>
                  <a:srgbClr val="0000FF"/>
                </a:highlight>
              </a:rPr>
              <a:t>Accuracy</a:t>
            </a:r>
            <a:r>
              <a:rPr lang="en-US" sz="2600" dirty="0">
                <a:highlight>
                  <a:srgbClr val="0000FF"/>
                </a:highlight>
              </a:rPr>
              <a:t>=TP + TN / Total instances</a:t>
            </a:r>
          </a:p>
          <a:p>
            <a:pPr>
              <a:buFont typeface="Wingdings" panose="05000000000000000000" pitchFamily="2" charset="2"/>
              <a:buChar char="Ø"/>
            </a:pPr>
            <a:r>
              <a:rPr lang="en-US" sz="3800" b="1" dirty="0"/>
              <a:t>Precision:</a:t>
            </a:r>
            <a:r>
              <a:rPr lang="en-US" dirty="0"/>
              <a:t>  </a:t>
            </a:r>
            <a:r>
              <a:rPr lang="en-US" sz="2300" dirty="0"/>
              <a:t>The ratio of true positive predictions to the total predicted positives</a:t>
            </a:r>
            <a:r>
              <a:rPr lang="en-US" dirty="0"/>
              <a:t>.	</a:t>
            </a:r>
          </a:p>
          <a:p>
            <a:pPr marL="0" indent="0">
              <a:buNone/>
            </a:pPr>
            <a:r>
              <a:rPr lang="en-US" dirty="0"/>
              <a:t>	</a:t>
            </a:r>
            <a:r>
              <a:rPr lang="en-US" sz="2600" b="1" dirty="0">
                <a:highlight>
                  <a:srgbClr val="0000FF"/>
                </a:highlight>
              </a:rPr>
              <a:t>Precision</a:t>
            </a:r>
            <a:r>
              <a:rPr lang="en-US" sz="2600" dirty="0">
                <a:highlight>
                  <a:srgbClr val="0000FF"/>
                </a:highlight>
              </a:rPr>
              <a:t>= TP/TP+FP </a:t>
            </a:r>
          </a:p>
          <a:p>
            <a:pPr>
              <a:buFont typeface="Wingdings" panose="05000000000000000000" pitchFamily="2" charset="2"/>
              <a:buChar char="Ø"/>
            </a:pPr>
            <a:r>
              <a:rPr lang="en-US" sz="3800" b="1" dirty="0"/>
              <a:t>Recall:</a:t>
            </a:r>
            <a:r>
              <a:rPr lang="en-US" dirty="0"/>
              <a:t> </a:t>
            </a:r>
            <a:r>
              <a:rPr lang="en-US" sz="2300" dirty="0"/>
              <a:t>The ratio of true positive predictions to the actual positives.</a:t>
            </a:r>
          </a:p>
          <a:p>
            <a:pPr marL="914400" lvl="2" indent="0">
              <a:buNone/>
            </a:pPr>
            <a:r>
              <a:rPr lang="en-US" sz="2600" b="1" dirty="0">
                <a:highlight>
                  <a:srgbClr val="0000FF"/>
                </a:highlight>
              </a:rPr>
              <a:t>Recall</a:t>
            </a:r>
            <a:r>
              <a:rPr lang="en-US" sz="2200" dirty="0">
                <a:highlight>
                  <a:srgbClr val="0000FF"/>
                </a:highlight>
              </a:rPr>
              <a:t> =</a:t>
            </a:r>
            <a:r>
              <a:rPr lang="en-US" sz="2600" dirty="0">
                <a:highlight>
                  <a:srgbClr val="0000FF"/>
                </a:highlight>
              </a:rPr>
              <a:t> TP/TP+FN</a:t>
            </a:r>
            <a:endParaRPr lang="en-US" sz="2200" dirty="0">
              <a:highlight>
                <a:srgbClr val="0000FF"/>
              </a:highlight>
            </a:endParaRPr>
          </a:p>
          <a:p>
            <a:pPr>
              <a:buFont typeface="Wingdings" panose="05000000000000000000" pitchFamily="2" charset="2"/>
              <a:buChar char="Ø"/>
            </a:pPr>
            <a:r>
              <a:rPr lang="en-US" sz="3800" b="1" dirty="0"/>
              <a:t>F1 Score:</a:t>
            </a:r>
            <a:r>
              <a:rPr lang="en-US" dirty="0"/>
              <a:t> </a:t>
            </a:r>
            <a:r>
              <a:rPr lang="en-US" sz="2300" dirty="0"/>
              <a:t>The harmonic mean of precision and recall </a:t>
            </a:r>
          </a:p>
          <a:p>
            <a:pPr marL="0" indent="0">
              <a:buNone/>
            </a:pPr>
            <a:r>
              <a:rPr lang="en-US" dirty="0"/>
              <a:t>	</a:t>
            </a:r>
            <a:r>
              <a:rPr lang="en-US" sz="2600" b="1" dirty="0">
                <a:highlight>
                  <a:srgbClr val="0000FF"/>
                </a:highlight>
              </a:rPr>
              <a:t>F1 Score </a:t>
            </a:r>
            <a:r>
              <a:rPr lang="en-US" dirty="0">
                <a:highlight>
                  <a:srgbClr val="0000FF"/>
                </a:highlight>
              </a:rPr>
              <a:t>= </a:t>
            </a:r>
            <a:r>
              <a:rPr lang="en-US" sz="2600" dirty="0">
                <a:highlight>
                  <a:srgbClr val="0000FF"/>
                </a:highlight>
              </a:rPr>
              <a:t>2* Precision *Recall/ Precision + Recall</a:t>
            </a:r>
            <a:endParaRPr lang="en-US" dirty="0">
              <a:highlight>
                <a:srgbClr val="0000FF"/>
              </a:highlight>
            </a:endParaRPr>
          </a:p>
          <a:p>
            <a:pPr>
              <a:buFont typeface="Wingdings" panose="05000000000000000000" pitchFamily="2" charset="2"/>
              <a:buChar char="Ø"/>
            </a:pPr>
            <a:r>
              <a:rPr lang="en-US" sz="3400" b="1" dirty="0"/>
              <a:t>Specificity: </a:t>
            </a:r>
            <a:r>
              <a:rPr lang="en-US" sz="2300" dirty="0"/>
              <a:t>The ratio of true negative predictions to the actual negatives.</a:t>
            </a:r>
          </a:p>
          <a:p>
            <a:pPr marL="0" indent="0">
              <a:buNone/>
            </a:pPr>
            <a:r>
              <a:rPr lang="en-US" dirty="0"/>
              <a:t>	 </a:t>
            </a:r>
            <a:r>
              <a:rPr lang="en-US" sz="2600" b="1" dirty="0">
                <a:highlight>
                  <a:srgbClr val="0000FF"/>
                </a:highlight>
              </a:rPr>
              <a:t>Specificity</a:t>
            </a:r>
            <a:r>
              <a:rPr lang="en-US" dirty="0">
                <a:highlight>
                  <a:srgbClr val="0000FF"/>
                </a:highlight>
              </a:rPr>
              <a:t> = </a:t>
            </a:r>
            <a:r>
              <a:rPr lang="en-US" sz="2600" dirty="0">
                <a:highlight>
                  <a:srgbClr val="0000FF"/>
                </a:highlight>
              </a:rPr>
              <a:t>TN / TN+FN</a:t>
            </a:r>
          </a:p>
          <a:p>
            <a:pPr>
              <a:buFont typeface="Wingdings" panose="05000000000000000000" pitchFamily="2" charset="2"/>
              <a:buChar char="Ø"/>
            </a:pPr>
            <a:r>
              <a:rPr lang="en-US" sz="3400" b="1" dirty="0"/>
              <a:t>ROC-AUC:</a:t>
            </a:r>
            <a:r>
              <a:rPr lang="en-US" dirty="0"/>
              <a:t> </a:t>
            </a:r>
            <a:r>
              <a:rPr lang="en-US" sz="2300" dirty="0"/>
              <a:t>Measures the ability of the model to distinguish between classes.</a:t>
            </a:r>
          </a:p>
          <a:p>
            <a:pPr marL="0" indent="0">
              <a:buNone/>
            </a:pPr>
            <a:r>
              <a:rPr lang="en-US" dirty="0"/>
              <a:t>	</a:t>
            </a:r>
            <a:r>
              <a:rPr lang="en-US" sz="2600" dirty="0"/>
              <a:t> </a:t>
            </a:r>
            <a:r>
              <a:rPr lang="en-US" sz="2600" dirty="0">
                <a:highlight>
                  <a:srgbClr val="0000FF"/>
                </a:highlight>
              </a:rPr>
              <a:t>AUC ranges from 0 to 1, with 1 being perfect classification.</a:t>
            </a:r>
          </a:p>
          <a:p>
            <a:pPr>
              <a:buFont typeface="Wingdings" panose="05000000000000000000" pitchFamily="2" charset="2"/>
              <a:buChar char="Ø"/>
            </a:pPr>
            <a:r>
              <a:rPr lang="en-US" sz="3600" b="1" dirty="0"/>
              <a:t>Confusion Matrix: </a:t>
            </a:r>
            <a:r>
              <a:rPr lang="en-US" sz="2300" dirty="0"/>
              <a:t>A table showing the true positives, true negatives, false positives, and false negatives.</a:t>
            </a:r>
          </a:p>
          <a:p>
            <a:pPr>
              <a:buFont typeface="Wingdings" panose="05000000000000000000" pitchFamily="2" charset="2"/>
              <a:buChar char="Ø"/>
            </a:pPr>
            <a:endParaRPr lang="en-US" sz="2300" dirty="0"/>
          </a:p>
          <a:p>
            <a:pPr marL="457200" lvl="1" indent="0">
              <a:buNone/>
            </a:pPr>
            <a:endParaRPr lang="en-US" dirty="0"/>
          </a:p>
          <a:p>
            <a:pPr marL="457200" lvl="1" indent="0">
              <a:buNone/>
            </a:pPr>
            <a:endParaRPr lang="en-US" dirty="0"/>
          </a:p>
          <a:p>
            <a:pPr marL="457200" lvl="1" indent="0" algn="ctr">
              <a:buNone/>
            </a:pPr>
            <a:endParaRPr lang="en-IN" dirty="0"/>
          </a:p>
        </p:txBody>
      </p:sp>
    </p:spTree>
    <p:extLst>
      <p:ext uri="{BB962C8B-B14F-4D97-AF65-F5344CB8AC3E}">
        <p14:creationId xmlns:p14="http://schemas.microsoft.com/office/powerpoint/2010/main" val="1160900309"/>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C1AE-71DD-789D-FF8F-7BE49C29D2AD}"/>
              </a:ext>
            </a:extLst>
          </p:cNvPr>
          <p:cNvSpPr>
            <a:spLocks noGrp="1"/>
          </p:cNvSpPr>
          <p:nvPr>
            <p:ph type="title"/>
          </p:nvPr>
        </p:nvSpPr>
        <p:spPr>
          <a:xfrm>
            <a:off x="1141413" y="-468086"/>
            <a:ext cx="9905998" cy="2982686"/>
          </a:xfrm>
        </p:spPr>
        <p:txBody>
          <a:bodyPr/>
          <a:lstStyle/>
          <a:p>
            <a:pPr algn="ctr"/>
            <a:r>
              <a:rPr lang="en-IN" sz="5400" dirty="0"/>
              <a:t>Steps Involved</a:t>
            </a:r>
            <a:endParaRPr lang="en-IN" dirty="0"/>
          </a:p>
        </p:txBody>
      </p:sp>
      <p:sp>
        <p:nvSpPr>
          <p:cNvPr id="3" name="Content Placeholder 2">
            <a:extLst>
              <a:ext uri="{FF2B5EF4-FFF2-40B4-BE49-F238E27FC236}">
                <a16:creationId xmlns:a16="http://schemas.microsoft.com/office/drawing/2014/main" id="{35571EA3-EF23-2417-C931-2A3B50F8C7C6}"/>
              </a:ext>
            </a:extLst>
          </p:cNvPr>
          <p:cNvSpPr>
            <a:spLocks noGrp="1"/>
          </p:cNvSpPr>
          <p:nvPr>
            <p:ph idx="1"/>
          </p:nvPr>
        </p:nvSpPr>
        <p:spPr>
          <a:xfrm>
            <a:off x="405114" y="1825624"/>
            <a:ext cx="11516810" cy="4806669"/>
          </a:xfrm>
        </p:spPr>
        <p:txBody>
          <a:bodyPr>
            <a:normAutofit fontScale="77500" lnSpcReduction="20000"/>
          </a:bodyPr>
          <a:lstStyle/>
          <a:p>
            <a:pPr>
              <a:buFont typeface="Wingdings" panose="05000000000000000000" pitchFamily="2" charset="2"/>
              <a:buChar char="Ø"/>
            </a:pPr>
            <a:r>
              <a:rPr lang="en-US" sz="3400" b="1" dirty="0"/>
              <a:t>Define the Classification Problem: </a:t>
            </a:r>
            <a:r>
              <a:rPr lang="en-US" sz="2300" dirty="0"/>
              <a:t>Specify the classes and the dataset.</a:t>
            </a:r>
          </a:p>
          <a:p>
            <a:pPr>
              <a:buFont typeface="Wingdings" panose="05000000000000000000" pitchFamily="2" charset="2"/>
              <a:buChar char="Ø"/>
            </a:pPr>
            <a:endParaRPr lang="en-US" dirty="0"/>
          </a:p>
          <a:p>
            <a:pPr>
              <a:buFont typeface="Wingdings" panose="05000000000000000000" pitchFamily="2" charset="2"/>
              <a:buChar char="Ø"/>
            </a:pPr>
            <a:r>
              <a:rPr lang="en-US" sz="3400" b="1" dirty="0"/>
              <a:t>Split the Dataset:</a:t>
            </a:r>
            <a:r>
              <a:rPr lang="en-US" dirty="0"/>
              <a:t> </a:t>
            </a:r>
            <a:r>
              <a:rPr lang="en-US" sz="2300" dirty="0"/>
              <a:t>Divide the data into training and testing sets</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sz="3400" b="1" dirty="0"/>
              <a:t>Train the Model:</a:t>
            </a:r>
            <a:r>
              <a:rPr lang="en-US" dirty="0"/>
              <a:t> Use a chosen classification algorithm to train the model on the training set.</a:t>
            </a:r>
          </a:p>
          <a:p>
            <a:pPr>
              <a:buFont typeface="Wingdings" panose="05000000000000000000" pitchFamily="2" charset="2"/>
              <a:buChar char="Ø"/>
            </a:pPr>
            <a:endParaRPr lang="en-US" dirty="0"/>
          </a:p>
          <a:p>
            <a:pPr>
              <a:buFont typeface="Wingdings" panose="05000000000000000000" pitchFamily="2" charset="2"/>
              <a:buChar char="Ø"/>
            </a:pPr>
            <a:r>
              <a:rPr lang="en-US" sz="3400" b="1" dirty="0"/>
              <a:t>Make Predictions:</a:t>
            </a:r>
            <a:r>
              <a:rPr lang="en-US" dirty="0"/>
              <a:t> Use the trained model to predict the class labels on the test set.</a:t>
            </a:r>
          </a:p>
          <a:p>
            <a:pPr>
              <a:buFont typeface="Wingdings" panose="05000000000000000000" pitchFamily="2" charset="2"/>
              <a:buChar char="Ø"/>
            </a:pPr>
            <a:endParaRPr lang="en-US" dirty="0"/>
          </a:p>
          <a:p>
            <a:pPr>
              <a:buFont typeface="Wingdings" panose="05000000000000000000" pitchFamily="2" charset="2"/>
              <a:buChar char="Ø"/>
            </a:pPr>
            <a:r>
              <a:rPr lang="en-US" sz="3100" b="1" dirty="0"/>
              <a:t>Evaluate the Model:</a:t>
            </a:r>
            <a:r>
              <a:rPr lang="en-US" dirty="0"/>
              <a:t> Calculate each of the metrics mentioned using the predictions and the actual class labels from the test set.</a:t>
            </a:r>
          </a:p>
          <a:p>
            <a:pPr>
              <a:buFont typeface="Wingdings" panose="05000000000000000000" pitchFamily="2" charset="2"/>
              <a:buChar char="Ø"/>
            </a:pPr>
            <a:endParaRPr lang="en-US" dirty="0"/>
          </a:p>
          <a:p>
            <a:pPr>
              <a:buFont typeface="Wingdings" panose="05000000000000000000" pitchFamily="2" charset="2"/>
              <a:buChar char="Ø"/>
            </a:pPr>
            <a:r>
              <a:rPr lang="en-US" sz="3100" b="1" dirty="0"/>
              <a:t>Analyze the Results:</a:t>
            </a:r>
            <a:r>
              <a:rPr lang="en-US" dirty="0"/>
              <a:t> Interpret the metrics to understand the model's performance</a:t>
            </a:r>
          </a:p>
          <a:p>
            <a:pPr marL="0" indent="0">
              <a:buNone/>
            </a:pPr>
            <a:endParaRPr lang="en-IN" dirty="0"/>
          </a:p>
        </p:txBody>
      </p:sp>
    </p:spTree>
    <p:extLst>
      <p:ext uri="{BB962C8B-B14F-4D97-AF65-F5344CB8AC3E}">
        <p14:creationId xmlns:p14="http://schemas.microsoft.com/office/powerpoint/2010/main" val="2325395348"/>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92EE-7148-D3F0-9BB1-BA536341AE47}"/>
              </a:ext>
            </a:extLst>
          </p:cNvPr>
          <p:cNvSpPr>
            <a:spLocks noGrp="1"/>
          </p:cNvSpPr>
          <p:nvPr>
            <p:ph type="title"/>
          </p:nvPr>
        </p:nvSpPr>
        <p:spPr>
          <a:xfrm>
            <a:off x="1141413" y="-152400"/>
            <a:ext cx="9905998" cy="2667000"/>
          </a:xfrm>
        </p:spPr>
        <p:txBody>
          <a:bodyPr/>
          <a:lstStyle/>
          <a:p>
            <a:pPr algn="ctr"/>
            <a:r>
              <a:rPr lang="en-IN" sz="6000" dirty="0"/>
              <a:t>Key Insights</a:t>
            </a:r>
            <a:endParaRPr lang="en-IN" dirty="0"/>
          </a:p>
        </p:txBody>
      </p:sp>
      <p:sp>
        <p:nvSpPr>
          <p:cNvPr id="3" name="Content Placeholder 2">
            <a:extLst>
              <a:ext uri="{FF2B5EF4-FFF2-40B4-BE49-F238E27FC236}">
                <a16:creationId xmlns:a16="http://schemas.microsoft.com/office/drawing/2014/main" id="{A9BBCF71-02EA-593D-4706-16F4EC22238F}"/>
              </a:ext>
            </a:extLst>
          </p:cNvPr>
          <p:cNvSpPr>
            <a:spLocks noGrp="1"/>
          </p:cNvSpPr>
          <p:nvPr>
            <p:ph idx="1"/>
          </p:nvPr>
        </p:nvSpPr>
        <p:spPr>
          <a:xfrm>
            <a:off x="92597" y="1825624"/>
            <a:ext cx="11991373" cy="4876117"/>
          </a:xfrm>
        </p:spPr>
        <p:txBody>
          <a:bodyPr>
            <a:normAutofit fontScale="92500" lnSpcReduction="10000"/>
          </a:bodyPr>
          <a:lstStyle/>
          <a:p>
            <a:pPr marL="0" indent="0">
              <a:buNone/>
            </a:pPr>
            <a:r>
              <a:rPr lang="en-US" sz="3400" b="1" dirty="0"/>
              <a:t>Accuracy:</a:t>
            </a:r>
            <a:r>
              <a:rPr lang="en-US" dirty="0"/>
              <a:t> Provided a general sense of performance but was misleading for imbalanced data.</a:t>
            </a:r>
          </a:p>
          <a:p>
            <a:pPr marL="0" indent="0">
              <a:buNone/>
            </a:pPr>
            <a:endParaRPr lang="en-US" dirty="0"/>
          </a:p>
          <a:p>
            <a:pPr marL="0" indent="0">
              <a:buNone/>
            </a:pPr>
            <a:r>
              <a:rPr lang="en-US" sz="3100" b="1" dirty="0"/>
              <a:t>Precision and Recall:</a:t>
            </a:r>
            <a:r>
              <a:rPr lang="en-US" dirty="0"/>
              <a:t> Highlighted the trade-offs between false positives and false negatives,</a:t>
            </a:r>
          </a:p>
          <a:p>
            <a:pPr marL="0" indent="0">
              <a:buNone/>
            </a:pPr>
            <a:r>
              <a:rPr lang="en-US" dirty="0"/>
              <a:t>                                                       crucial for applications like spam detection and disease diagnosis.</a:t>
            </a:r>
          </a:p>
          <a:p>
            <a:pPr marL="0" indent="0">
              <a:buNone/>
            </a:pPr>
            <a:endParaRPr lang="en-US" dirty="0"/>
          </a:p>
          <a:p>
            <a:pPr marL="0" indent="0">
              <a:buNone/>
            </a:pPr>
            <a:r>
              <a:rPr lang="en-US" sz="3100" b="1" dirty="0"/>
              <a:t>F1 Score:</a:t>
            </a:r>
            <a:r>
              <a:rPr lang="en-US" dirty="0"/>
              <a:t> Offered a balanced measure, especially useful when both precision and recall are important.</a:t>
            </a:r>
          </a:p>
          <a:p>
            <a:pPr marL="0" indent="0">
              <a:buNone/>
            </a:pPr>
            <a:endParaRPr lang="en-US" dirty="0"/>
          </a:p>
          <a:p>
            <a:pPr marL="0" indent="0">
              <a:buNone/>
            </a:pPr>
            <a:r>
              <a:rPr lang="en-US" sz="3100" b="1" dirty="0"/>
              <a:t>Specificity:</a:t>
            </a:r>
            <a:r>
              <a:rPr lang="en-US" dirty="0"/>
              <a:t> Was particularly important in scenarios where the cost of false positives is high.</a:t>
            </a:r>
          </a:p>
          <a:p>
            <a:pPr marL="0" indent="0">
              <a:buNone/>
            </a:pPr>
            <a:endParaRPr lang="en-US" dirty="0"/>
          </a:p>
          <a:p>
            <a:pPr marL="0" indent="0">
              <a:buNone/>
            </a:pPr>
            <a:r>
              <a:rPr lang="en-US" sz="3100" b="1" dirty="0"/>
              <a:t>ROC-AUC:</a:t>
            </a:r>
            <a:r>
              <a:rPr lang="en-US" dirty="0"/>
              <a:t> Gave a single performance measure across all thresholds, useful for comparing .                                                            </a:t>
            </a:r>
            <a:endParaRPr lang="en-IN" dirty="0"/>
          </a:p>
        </p:txBody>
      </p:sp>
    </p:spTree>
    <p:extLst>
      <p:ext uri="{BB962C8B-B14F-4D97-AF65-F5344CB8AC3E}">
        <p14:creationId xmlns:p14="http://schemas.microsoft.com/office/powerpoint/2010/main" val="1786435340"/>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E7A4-1802-D856-56F9-5F8DCCDC67D7}"/>
              </a:ext>
            </a:extLst>
          </p:cNvPr>
          <p:cNvSpPr>
            <a:spLocks noGrp="1"/>
          </p:cNvSpPr>
          <p:nvPr>
            <p:ph type="ctrTitle" idx="4294967295"/>
          </p:nvPr>
        </p:nvSpPr>
        <p:spPr>
          <a:xfrm>
            <a:off x="4310743" y="250371"/>
            <a:ext cx="3722914" cy="2053020"/>
          </a:xfrm>
        </p:spPr>
        <p:txBody>
          <a:bodyPr>
            <a:normAutofit/>
          </a:bodyPr>
          <a:lstStyle/>
          <a:p>
            <a:r>
              <a:rPr lang="en-IN" dirty="0"/>
              <a:t>                                                   INTERPRETATION</a:t>
            </a:r>
          </a:p>
        </p:txBody>
      </p:sp>
      <p:pic>
        <p:nvPicPr>
          <p:cNvPr id="4" name="Picture Placeholder 18" descr="Isometric Drawing">
            <a:extLst>
              <a:ext uri="{FF2B5EF4-FFF2-40B4-BE49-F238E27FC236}">
                <a16:creationId xmlns:a16="http://schemas.microsoft.com/office/drawing/2014/main" id="{99939EE5-81C3-4063-4BAD-47EFCAE7C579}"/>
              </a:ext>
            </a:extLst>
          </p:cNvPr>
          <p:cNvPicPr>
            <a:picLocks noGrp="1" noChangeAspect="1"/>
          </p:cNvPicPr>
          <p:nvPr>
            <p:ph type="pic" sz="quarter" idx="4294967295"/>
          </p:nvPr>
        </p:nvPicPr>
        <p:blipFill rotWithShape="1">
          <a:blip r:embed="rId2">
            <a:extLst>
              <a:ext uri="{96DAC541-7B7A-43D3-8B79-37D633B846F1}">
                <asvg:svgBlip xmlns:asvg="http://schemas.microsoft.com/office/drawing/2016/SVG/main" r:embed="rId3"/>
              </a:ext>
            </a:extLst>
          </a:blip>
          <a:srcRect l="6647" r="6647"/>
          <a:stretch/>
        </p:blipFill>
        <p:spPr>
          <a:xfrm>
            <a:off x="-14576" y="0"/>
            <a:ext cx="3502025" cy="2303463"/>
          </a:xfrm>
        </p:spPr>
      </p:pic>
      <p:pic>
        <p:nvPicPr>
          <p:cNvPr id="5" name="Picture Placeholder 18" descr="Isometric Drawing">
            <a:extLst>
              <a:ext uri="{FF2B5EF4-FFF2-40B4-BE49-F238E27FC236}">
                <a16:creationId xmlns:a16="http://schemas.microsoft.com/office/drawing/2014/main" id="{E8D6EE47-2FA6-17D8-D667-07A384F2E28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647" r="6647"/>
          <a:stretch/>
        </p:blipFill>
        <p:spPr>
          <a:xfrm>
            <a:off x="8690264" y="0"/>
            <a:ext cx="3501736" cy="2303391"/>
          </a:xfrm>
          <a:prstGeom prst="rect">
            <a:avLst/>
          </a:prstGeom>
        </p:spPr>
      </p:pic>
      <p:sp>
        <p:nvSpPr>
          <p:cNvPr id="7" name="TextBox 6">
            <a:extLst>
              <a:ext uri="{FF2B5EF4-FFF2-40B4-BE49-F238E27FC236}">
                <a16:creationId xmlns:a16="http://schemas.microsoft.com/office/drawing/2014/main" id="{A976CCFA-F9CE-6F97-1986-A389104835F6}"/>
              </a:ext>
            </a:extLst>
          </p:cNvPr>
          <p:cNvSpPr txBox="1"/>
          <p:nvPr/>
        </p:nvSpPr>
        <p:spPr>
          <a:xfrm>
            <a:off x="206829" y="2471877"/>
            <a:ext cx="12028714" cy="1713482"/>
          </a:xfrm>
          <a:prstGeom prst="rect">
            <a:avLst/>
          </a:prstGeom>
          <a:noFill/>
        </p:spPr>
        <p:txBody>
          <a:bodyPr wrap="square">
            <a:spAutoFit/>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The primary goal of this project is to identify subsets of proteins that are discriminant between different classes of mice based on their genotype, </a:t>
            </a:r>
            <a:r>
              <a:rPr lang="en-IN" sz="2000" kern="100" dirty="0" err="1">
                <a:effectLst/>
                <a:ea typeface="Calibri" panose="020F0502020204030204" pitchFamily="34" charset="0"/>
                <a:cs typeface="Times New Roman" panose="02020603050405020304" pitchFamily="18" charset="0"/>
              </a:rPr>
              <a:t>behavior</a:t>
            </a:r>
            <a:r>
              <a:rPr lang="en-IN" sz="2000" kern="100" dirty="0">
                <a:effectLst/>
                <a:ea typeface="Calibri" panose="020F0502020204030204" pitchFamily="34" charset="0"/>
                <a:cs typeface="Times New Roman" panose="02020603050405020304" pitchFamily="18" charset="0"/>
              </a:rPr>
              <a:t>, and treatment. The dataset includes protein expression levels in the cerebral cortex of both control and Down syndrome mice subjected to context fear conditioning. The classification task involves categorizing the mice into eight distinct classes.</a:t>
            </a:r>
          </a:p>
        </p:txBody>
      </p:sp>
      <p:sp>
        <p:nvSpPr>
          <p:cNvPr id="9" name="TextBox 8">
            <a:extLst>
              <a:ext uri="{FF2B5EF4-FFF2-40B4-BE49-F238E27FC236}">
                <a16:creationId xmlns:a16="http://schemas.microsoft.com/office/drawing/2014/main" id="{E1FFD556-8901-031B-91C9-367E5186FF8D}"/>
              </a:ext>
            </a:extLst>
          </p:cNvPr>
          <p:cNvSpPr txBox="1"/>
          <p:nvPr/>
        </p:nvSpPr>
        <p:spPr>
          <a:xfrm>
            <a:off x="250372" y="4586960"/>
            <a:ext cx="11941628" cy="1631216"/>
          </a:xfrm>
          <a:prstGeom prst="rect">
            <a:avLst/>
          </a:prstGeom>
          <a:noFill/>
        </p:spPr>
        <p:txBody>
          <a:bodyPr wrap="square">
            <a:spAutoFit/>
          </a:bodyPr>
          <a:lstStyle/>
          <a:p>
            <a:r>
              <a:rPr lang="en-IN" sz="2000" dirty="0">
                <a:effectLst/>
                <a:ea typeface="Calibri" panose="020F0502020204030204" pitchFamily="34" charset="0"/>
                <a:cs typeface="Times New Roman" panose="02020603050405020304" pitchFamily="18" charset="0"/>
              </a:rPr>
              <a:t>This project demonstrates the ability to classify mice based on protein expression levels using machine learning techniques. The identified key proteins and the impact of various factors offer important information for further biological research. The findings provide valuable insights into the biological mechanisms underlying learning and memory in Down syndrome and can aid in the development of potential therapeutic strategies.</a:t>
            </a:r>
            <a:endParaRPr lang="en-IN" sz="2000" dirty="0"/>
          </a:p>
        </p:txBody>
      </p:sp>
    </p:spTree>
    <p:extLst>
      <p:ext uri="{BB962C8B-B14F-4D97-AF65-F5344CB8AC3E}">
        <p14:creationId xmlns:p14="http://schemas.microsoft.com/office/powerpoint/2010/main" val="1623366429"/>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ACD3-6091-7718-9C57-C74771834BE2}"/>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3856F3A3-2ACA-7385-CC9C-182722D25F51}"/>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82AD1F53-235C-2A1F-292A-2C66578AED28}"/>
              </a:ext>
            </a:extLst>
          </p:cNvPr>
          <p:cNvSpPr txBox="1"/>
          <p:nvPr/>
        </p:nvSpPr>
        <p:spPr>
          <a:xfrm>
            <a:off x="838200" y="737937"/>
            <a:ext cx="10515600" cy="1107996"/>
          </a:xfrm>
          <a:prstGeom prst="rect">
            <a:avLst/>
          </a:prstGeom>
          <a:noFill/>
        </p:spPr>
        <p:txBody>
          <a:bodyPr wrap="square" rtlCol="0">
            <a:spAutoFit/>
          </a:bodyPr>
          <a:lstStyle/>
          <a:p>
            <a:pPr algn="ctr"/>
            <a:r>
              <a:rPr lang="en-IN" sz="6600" dirty="0">
                <a:cs typeface="Aharoni" panose="02010803020104030203" pitchFamily="2" charset="-79"/>
              </a:rPr>
              <a:t>Problem Statement</a:t>
            </a:r>
            <a:endParaRPr lang="en-IN" dirty="0">
              <a:cs typeface="Aharoni" panose="02010803020104030203" pitchFamily="2" charset="-79"/>
            </a:endParaRPr>
          </a:p>
        </p:txBody>
      </p:sp>
      <p:sp>
        <p:nvSpPr>
          <p:cNvPr id="5" name="TextBox 4">
            <a:extLst>
              <a:ext uri="{FF2B5EF4-FFF2-40B4-BE49-F238E27FC236}">
                <a16:creationId xmlns:a16="http://schemas.microsoft.com/office/drawing/2014/main" id="{5E44C5FE-6B6C-8168-5019-9AA85AFB94F7}"/>
              </a:ext>
            </a:extLst>
          </p:cNvPr>
          <p:cNvSpPr txBox="1"/>
          <p:nvPr/>
        </p:nvSpPr>
        <p:spPr>
          <a:xfrm>
            <a:off x="838200" y="2181726"/>
            <a:ext cx="10515600" cy="2585323"/>
          </a:xfrm>
          <a:prstGeom prst="rect">
            <a:avLst/>
          </a:prstGeom>
          <a:noFill/>
        </p:spPr>
        <p:txBody>
          <a:bodyPr wrap="square" rtlCol="0">
            <a:spAutoFit/>
          </a:bodyPr>
          <a:lstStyle/>
          <a:p>
            <a:r>
              <a:rPr lang="en-IN" sz="2400" dirty="0">
                <a:latin typeface="Comic Sans MS" panose="030F0702030302020204" pitchFamily="66" charset="0"/>
              </a:rPr>
              <a:t>The objective is to identify subsets of proteins that are discriminant between different classes of mice. The dataset includes protein expression levels in the cerebral cortex of both control and Down syndrome mice subjected to context fear conditioning. The aim is to classify the mice into eight distinct classes based on genotype, behaviour, and treatment.</a:t>
            </a:r>
          </a:p>
          <a:p>
            <a:endParaRPr lang="en-IN" dirty="0"/>
          </a:p>
        </p:txBody>
      </p:sp>
    </p:spTree>
    <p:extLst>
      <p:ext uri="{BB962C8B-B14F-4D97-AF65-F5344CB8AC3E}">
        <p14:creationId xmlns:p14="http://schemas.microsoft.com/office/powerpoint/2010/main" val="2642982872"/>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75CC-D0F2-B1C6-F169-0A770EABA4CE}"/>
              </a:ext>
            </a:extLst>
          </p:cNvPr>
          <p:cNvSpPr>
            <a:spLocks noGrp="1"/>
          </p:cNvSpPr>
          <p:nvPr>
            <p:ph type="title"/>
          </p:nvPr>
        </p:nvSpPr>
        <p:spPr>
          <a:xfrm>
            <a:off x="2296885" y="217714"/>
            <a:ext cx="7424058" cy="1524000"/>
          </a:xfrm>
        </p:spPr>
        <p:txBody>
          <a:bodyPr/>
          <a:lstStyle/>
          <a:p>
            <a:r>
              <a:rPr lang="en-IN" dirty="0"/>
              <a:t>                FUTURE SCOPE</a:t>
            </a:r>
          </a:p>
        </p:txBody>
      </p:sp>
      <p:sp>
        <p:nvSpPr>
          <p:cNvPr id="4" name="TextBox 3">
            <a:extLst>
              <a:ext uri="{FF2B5EF4-FFF2-40B4-BE49-F238E27FC236}">
                <a16:creationId xmlns:a16="http://schemas.microsoft.com/office/drawing/2014/main" id="{16A68258-7568-8195-A5FB-C47F70433239}"/>
              </a:ext>
            </a:extLst>
          </p:cNvPr>
          <p:cNvSpPr txBox="1"/>
          <p:nvPr/>
        </p:nvSpPr>
        <p:spPr>
          <a:xfrm>
            <a:off x="87085" y="1741714"/>
            <a:ext cx="12017829" cy="4524315"/>
          </a:xfrm>
          <a:prstGeom prst="rect">
            <a:avLst/>
          </a:prstGeom>
          <a:noFill/>
        </p:spPr>
        <p:txBody>
          <a:bodyPr wrap="square">
            <a:spAutoFit/>
          </a:bodyPr>
          <a:lstStyle/>
          <a:p>
            <a:endParaRPr lang="en-US" b="1" dirty="0"/>
          </a:p>
          <a:p>
            <a:r>
              <a:rPr lang="en-US" b="1" dirty="0"/>
              <a:t>Enhanced Understanding of Biological Mechanisms:</a:t>
            </a:r>
            <a:r>
              <a:rPr lang="en-US" dirty="0"/>
              <a:t> Further research can leverage the identified discriminant proteins to gain deeper insights into the biological mechanisms underlying learning and memory, particularly in Down syndrome.</a:t>
            </a:r>
          </a:p>
          <a:p>
            <a:endParaRPr lang="en-US" dirty="0"/>
          </a:p>
          <a:p>
            <a:endParaRPr lang="en-US" dirty="0"/>
          </a:p>
          <a:p>
            <a:r>
              <a:rPr lang="en-US" b="1" dirty="0"/>
              <a:t>Advanced Therapeutic Strategies:</a:t>
            </a:r>
            <a:r>
              <a:rPr lang="en-US" dirty="0"/>
              <a:t> Findings can contribute to the development of targeted therapies for Down syndrome, focusing on proteins that significantly impact learning and memory.</a:t>
            </a:r>
          </a:p>
          <a:p>
            <a:endParaRPr lang="en-US" dirty="0"/>
          </a:p>
          <a:p>
            <a:endParaRPr lang="en-US" dirty="0"/>
          </a:p>
          <a:p>
            <a:r>
              <a:rPr lang="en-US" b="1" dirty="0"/>
              <a:t>Integration with Omics Data:</a:t>
            </a:r>
            <a:r>
              <a:rPr lang="en-US" dirty="0"/>
              <a:t> Combining protein expression data with other omics data (e.g., genomics, transcriptomics) can provide a more comprehensive understanding of the biological processes.</a:t>
            </a:r>
          </a:p>
          <a:p>
            <a:endParaRPr lang="en-US" dirty="0"/>
          </a:p>
          <a:p>
            <a:endParaRPr lang="en-US" dirty="0"/>
          </a:p>
          <a:p>
            <a:r>
              <a:rPr lang="en-US" b="1" dirty="0"/>
              <a:t>Improved Classification Models:</a:t>
            </a:r>
            <a:r>
              <a:rPr lang="en-US" dirty="0"/>
              <a:t> Utilizing more advanced machine learning and deep learning techniques can enhance the accuracy and robustness of classification models.</a:t>
            </a:r>
          </a:p>
        </p:txBody>
      </p:sp>
    </p:spTree>
    <p:extLst>
      <p:ext uri="{BB962C8B-B14F-4D97-AF65-F5344CB8AC3E}">
        <p14:creationId xmlns:p14="http://schemas.microsoft.com/office/powerpoint/2010/main" val="3632921012"/>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D9D4-FBB9-6BC2-8097-AA28DAFFADE2}"/>
              </a:ext>
            </a:extLst>
          </p:cNvPr>
          <p:cNvSpPr>
            <a:spLocks noGrp="1"/>
          </p:cNvSpPr>
          <p:nvPr>
            <p:ph type="ctrTitle"/>
          </p:nvPr>
        </p:nvSpPr>
        <p:spPr>
          <a:xfrm>
            <a:off x="1757888" y="947058"/>
            <a:ext cx="8676222" cy="990599"/>
          </a:xfrm>
        </p:spPr>
        <p:txBody>
          <a:bodyPr/>
          <a:lstStyle/>
          <a:p>
            <a:r>
              <a:rPr lang="en-IN" dirty="0"/>
              <a:t>ADVANTAGES</a:t>
            </a:r>
          </a:p>
        </p:txBody>
      </p:sp>
      <p:sp>
        <p:nvSpPr>
          <p:cNvPr id="4" name="Rectangle 1">
            <a:extLst>
              <a:ext uri="{FF2B5EF4-FFF2-40B4-BE49-F238E27FC236}">
                <a16:creationId xmlns:a16="http://schemas.microsoft.com/office/drawing/2014/main" id="{8F195C5D-55B9-D111-5BD5-4A96F42B6EE2}"/>
              </a:ext>
            </a:extLst>
          </p:cNvPr>
          <p:cNvSpPr>
            <a:spLocks noGrp="1" noChangeArrowheads="1"/>
          </p:cNvSpPr>
          <p:nvPr>
            <p:ph type="subTitle" idx="1"/>
          </p:nvPr>
        </p:nvSpPr>
        <p:spPr bwMode="auto">
          <a:xfrm>
            <a:off x="173264" y="2289309"/>
            <a:ext cx="1184547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Biological Insights:</a:t>
            </a:r>
            <a:r>
              <a:rPr kumimoji="0" lang="en-US" altLang="en-US" sz="1800" b="0" i="0" u="none" strike="noStrike" cap="none" normalizeH="0" baseline="0" dirty="0">
                <a:ln>
                  <a:noFill/>
                </a:ln>
                <a:solidFill>
                  <a:schemeClr val="tx1"/>
                </a:solidFill>
                <a:effectLst/>
                <a:latin typeface="Arial" panose="020B0604020202020204" pitchFamily="34" charset="0"/>
              </a:rPr>
              <a:t> Identifying key proteins provides valuable information on the biological pathways involved in learning and memory, offering potential targets for therapeutic intervention.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Medicine:</a:t>
            </a:r>
            <a:r>
              <a:rPr kumimoji="0" lang="en-US" altLang="en-US" sz="1800" b="0" i="0" u="none" strike="noStrike" cap="none" normalizeH="0" baseline="0" dirty="0">
                <a:ln>
                  <a:noFill/>
                </a:ln>
                <a:solidFill>
                  <a:schemeClr val="tx1"/>
                </a:solidFill>
                <a:effectLst/>
                <a:latin typeface="Arial" panose="020B0604020202020204" pitchFamily="34" charset="0"/>
              </a:rPr>
              <a:t> The ability to classify mice based on protein expression paves the way for personalized treatment strategies, optimizing therapeutic outcomes for individuals with Down syndrome.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 Making:</a:t>
            </a:r>
            <a:r>
              <a:rPr kumimoji="0" lang="en-US" altLang="en-US" sz="1800" b="0" i="0" u="none" strike="noStrike" cap="none" normalizeH="0" baseline="0" dirty="0">
                <a:ln>
                  <a:noFill/>
                </a:ln>
                <a:solidFill>
                  <a:schemeClr val="tx1"/>
                </a:solidFill>
                <a:effectLst/>
                <a:latin typeface="Arial" panose="020B0604020202020204" pitchFamily="34" charset="0"/>
              </a:rPr>
              <a:t> The project exemplifies the power of data analytics in making informed decisions, driving both scientific discovery and practical applications in medicine.</a:t>
            </a:r>
          </a:p>
        </p:txBody>
      </p:sp>
    </p:spTree>
    <p:extLst>
      <p:ext uri="{BB962C8B-B14F-4D97-AF65-F5344CB8AC3E}">
        <p14:creationId xmlns:p14="http://schemas.microsoft.com/office/powerpoint/2010/main" val="1178655417"/>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5F4C-B807-47E3-4E2F-D99DFA403C9D}"/>
              </a:ext>
            </a:extLst>
          </p:cNvPr>
          <p:cNvSpPr>
            <a:spLocks noGrp="1"/>
          </p:cNvSpPr>
          <p:nvPr>
            <p:ph type="ctrTitle"/>
          </p:nvPr>
        </p:nvSpPr>
        <p:spPr>
          <a:xfrm>
            <a:off x="1751012" y="609601"/>
            <a:ext cx="8676222" cy="1121228"/>
          </a:xfrm>
        </p:spPr>
        <p:txBody>
          <a:bodyPr/>
          <a:lstStyle/>
          <a:p>
            <a:r>
              <a:rPr lang="en-IN" dirty="0"/>
              <a:t>CHALLENGES FACED</a:t>
            </a:r>
          </a:p>
        </p:txBody>
      </p:sp>
      <p:sp>
        <p:nvSpPr>
          <p:cNvPr id="4" name="Rectangle 1">
            <a:extLst>
              <a:ext uri="{FF2B5EF4-FFF2-40B4-BE49-F238E27FC236}">
                <a16:creationId xmlns:a16="http://schemas.microsoft.com/office/drawing/2014/main" id="{8C69ADE3-558C-5889-E8B8-A3A3AEE39E6F}"/>
              </a:ext>
            </a:extLst>
          </p:cNvPr>
          <p:cNvSpPr>
            <a:spLocks noGrp="1" noChangeArrowheads="1"/>
          </p:cNvSpPr>
          <p:nvPr>
            <p:ph type="subTitle" idx="1"/>
          </p:nvPr>
        </p:nvSpPr>
        <p:spPr bwMode="auto">
          <a:xfrm>
            <a:off x="244134" y="2255762"/>
            <a:ext cx="117037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 and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Handling missing values, scaling, and encoding categorical variables requires careful preprocessing to ensure the quality and reliability of the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Interpretability:</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interpreting the results from complex machine learning models can be challenging, necessitating the use of feature importance and other interpretability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cap="none" dirty="0">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Generalization:</a:t>
            </a:r>
            <a:r>
              <a:rPr kumimoji="0" lang="en-US" altLang="en-US" sz="1800" b="0" i="0" u="none" strike="noStrike" cap="none" normalizeH="0" baseline="0" dirty="0">
                <a:ln>
                  <a:noFill/>
                </a:ln>
                <a:solidFill>
                  <a:schemeClr val="tx1"/>
                </a:solidFill>
                <a:effectLst/>
                <a:latin typeface="Arial" panose="020B0604020202020204" pitchFamily="34" charset="0"/>
              </a:rPr>
              <a:t> Ensuring that the models generalize well to new, unseen data is crucial. This involves robust cross-validation and possibly the use of more sophisticated models.</a:t>
            </a:r>
          </a:p>
        </p:txBody>
      </p:sp>
    </p:spTree>
    <p:extLst>
      <p:ext uri="{BB962C8B-B14F-4D97-AF65-F5344CB8AC3E}">
        <p14:creationId xmlns:p14="http://schemas.microsoft.com/office/powerpoint/2010/main" val="1332067487"/>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4D38-27AA-0676-8598-3DB7FAD8449A}"/>
              </a:ext>
            </a:extLst>
          </p:cNvPr>
          <p:cNvSpPr>
            <a:spLocks noGrp="1"/>
          </p:cNvSpPr>
          <p:nvPr>
            <p:ph type="title"/>
          </p:nvPr>
        </p:nvSpPr>
        <p:spPr>
          <a:xfrm>
            <a:off x="1141413" y="609600"/>
            <a:ext cx="9905998" cy="1839686"/>
          </a:xfrm>
        </p:spPr>
        <p:txBody>
          <a:bodyPr/>
          <a:lstStyle/>
          <a:p>
            <a:r>
              <a:rPr lang="en-IN" dirty="0"/>
              <a:t>                            </a:t>
            </a:r>
            <a:r>
              <a:rPr lang="en-IN" sz="4000" dirty="0"/>
              <a:t>CONCLUSION</a:t>
            </a:r>
          </a:p>
        </p:txBody>
      </p:sp>
      <p:sp>
        <p:nvSpPr>
          <p:cNvPr id="4" name="TextBox 3">
            <a:extLst>
              <a:ext uri="{FF2B5EF4-FFF2-40B4-BE49-F238E27FC236}">
                <a16:creationId xmlns:a16="http://schemas.microsoft.com/office/drawing/2014/main" id="{EA0AB8C5-74A6-6603-5950-67911582B9F3}"/>
              </a:ext>
            </a:extLst>
          </p:cNvPr>
          <p:cNvSpPr txBox="1"/>
          <p:nvPr/>
        </p:nvSpPr>
        <p:spPr>
          <a:xfrm>
            <a:off x="168728" y="2590523"/>
            <a:ext cx="12023272" cy="2308324"/>
          </a:xfrm>
          <a:prstGeom prst="rect">
            <a:avLst/>
          </a:prstGeom>
          <a:noFill/>
        </p:spPr>
        <p:txBody>
          <a:bodyPr wrap="square">
            <a:spAutoFit/>
          </a:bodyPr>
          <a:lstStyle/>
          <a:p>
            <a:pPr marL="285750" indent="-285750">
              <a:buFont typeface="Wingdings" panose="05000000000000000000" pitchFamily="2" charset="2"/>
              <a:buChar char="Ø"/>
            </a:pPr>
            <a:r>
              <a:rPr lang="en-US" dirty="0">
                <a:latin typeface="+mj-lt"/>
              </a:rPr>
              <a:t>This project demonstrates the potential of machine learning in classifying mice based on protein expression levels and identifying key discriminant proteins. </a:t>
            </a:r>
          </a:p>
          <a:p>
            <a:pPr marL="285750" indent="-285750">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r>
              <a:rPr lang="en-US" dirty="0">
                <a:latin typeface="+mj-lt"/>
              </a:rPr>
              <a:t>The insights gained can significantly contribute to understanding Down syndrome and developing effective therapies. </a:t>
            </a:r>
          </a:p>
          <a:p>
            <a:pPr marL="285750" indent="-285750">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r>
              <a:rPr lang="en-US" dirty="0">
                <a:latin typeface="+mj-lt"/>
              </a:rPr>
              <a:t>Future work can expand on these findings, exploring new research avenues and improving classification methodologies.</a:t>
            </a:r>
            <a:endParaRPr lang="en-IN" dirty="0">
              <a:latin typeface="+mj-lt"/>
            </a:endParaRPr>
          </a:p>
        </p:txBody>
      </p:sp>
    </p:spTree>
    <p:extLst>
      <p:ext uri="{BB962C8B-B14F-4D97-AF65-F5344CB8AC3E}">
        <p14:creationId xmlns:p14="http://schemas.microsoft.com/office/powerpoint/2010/main" val="2532833964"/>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F37D0-2F76-9382-13F1-1870684B5026}"/>
              </a:ext>
            </a:extLst>
          </p:cNvPr>
          <p:cNvPicPr>
            <a:picLocks noChangeAspect="1"/>
          </p:cNvPicPr>
          <p:nvPr/>
        </p:nvPicPr>
        <p:blipFill rotWithShape="1">
          <a:blip r:embed="rId2">
            <a:extLst>
              <a:ext uri="{28A0092B-C50C-407E-A947-70E740481C1C}">
                <a14:useLocalDpi xmlns:a14="http://schemas.microsoft.com/office/drawing/2010/main" val="0"/>
              </a:ext>
            </a:extLst>
          </a:blip>
          <a:srcRect l="3661"/>
          <a:stretch/>
        </p:blipFill>
        <p:spPr>
          <a:xfrm>
            <a:off x="0" y="0"/>
            <a:ext cx="12191999" cy="6858000"/>
          </a:xfrm>
          <a:prstGeom prst="rect">
            <a:avLst/>
          </a:prstGeom>
        </p:spPr>
      </p:pic>
    </p:spTree>
    <p:extLst>
      <p:ext uri="{BB962C8B-B14F-4D97-AF65-F5344CB8AC3E}">
        <p14:creationId xmlns:p14="http://schemas.microsoft.com/office/powerpoint/2010/main" val="3403562083"/>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6E95-2C17-DD99-3A3D-755C76F5C29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6E4D2F1E-F2E5-7982-D2FC-A6CB57133397}"/>
              </a:ext>
            </a:extLst>
          </p:cNvPr>
          <p:cNvSpPr>
            <a:spLocks noGrp="1"/>
          </p:cNvSpPr>
          <p:nvPr>
            <p:ph idx="1"/>
          </p:nvPr>
        </p:nvSpPr>
        <p:spPr>
          <a:xfrm>
            <a:off x="250371" y="-772885"/>
            <a:ext cx="10797040" cy="6564086"/>
          </a:xfrm>
        </p:spPr>
        <p:txBody>
          <a:bodyPr>
            <a:normAutofit/>
          </a:bodyPr>
          <a:lstStyle/>
          <a:p>
            <a:pPr marL="0" indent="0">
              <a:buNone/>
            </a:pPr>
            <a:endParaRPr lang="en-IN" sz="3200" dirty="0"/>
          </a:p>
          <a:p>
            <a:pPr>
              <a:buFont typeface="Wingdings" panose="05000000000000000000" pitchFamily="2" charset="2"/>
              <a:buChar char="Ø"/>
            </a:pPr>
            <a:r>
              <a:rPr lang="en-US" b="0" i="0" u="none" strike="noStrike" dirty="0">
                <a:effectLst/>
                <a:latin typeface="Bahnschrift Light Condensed" panose="020B0502040204020203" pitchFamily="34" charset="0"/>
              </a:rPr>
              <a:t>Classify mice based on protein expression.</a:t>
            </a:r>
          </a:p>
          <a:p>
            <a:pPr>
              <a:buFont typeface="Wingdings" panose="05000000000000000000" pitchFamily="2" charset="2"/>
              <a:buChar char="Ø"/>
            </a:pPr>
            <a:r>
              <a:rPr lang="en-US" b="0" i="0" u="none" strike="noStrike" dirty="0">
                <a:effectLst/>
                <a:latin typeface="Bahnschrift Light Condensed" panose="020B0502040204020203" pitchFamily="34" charset="0"/>
              </a:rPr>
              <a:t>Identify key discriminant </a:t>
            </a:r>
            <a:r>
              <a:rPr lang="en-US" dirty="0">
                <a:latin typeface="Bahnschrift Light Condensed" panose="020B0502040204020203" pitchFamily="34" charset="0"/>
              </a:rPr>
              <a:t>p</a:t>
            </a:r>
            <a:r>
              <a:rPr lang="en-US" b="0" i="0" u="none" strike="noStrike" dirty="0">
                <a:effectLst/>
                <a:latin typeface="Bahnschrift Light Condensed" panose="020B0502040204020203" pitchFamily="34" charset="0"/>
              </a:rPr>
              <a:t>roteins</a:t>
            </a:r>
            <a:r>
              <a:rPr lang="en-US" dirty="0">
                <a:latin typeface="Bahnschrift Light Condensed" panose="020B0502040204020203" pitchFamily="34" charset="0"/>
              </a:rPr>
              <a:t>.</a:t>
            </a:r>
          </a:p>
          <a:p>
            <a:pPr>
              <a:buFont typeface="Wingdings" panose="05000000000000000000" pitchFamily="2" charset="2"/>
              <a:buChar char="Ø"/>
            </a:pPr>
            <a:r>
              <a:rPr lang="en-US" b="0" i="0" u="none" strike="noStrike" dirty="0">
                <a:effectLst/>
                <a:latin typeface="Bahnschrift Light Condensed" panose="020B0502040204020203" pitchFamily="34" charset="0"/>
              </a:rPr>
              <a:t>Evaluate the impact of Genotype, Behavior and Treatment</a:t>
            </a:r>
            <a:r>
              <a:rPr lang="en-US" b="0" i="0" u="none" strike="noStrike" dirty="0">
                <a:solidFill>
                  <a:schemeClr val="tx2">
                    <a:lumMod val="75000"/>
                    <a:lumOff val="25000"/>
                  </a:schemeClr>
                </a:solidFill>
                <a:effectLst/>
                <a:latin typeface="Bahnschrift Light Condensed" panose="020B0502040204020203" pitchFamily="34" charset="0"/>
              </a:rPr>
              <a:t>.</a:t>
            </a:r>
            <a:endParaRPr lang="en-IN" sz="4000" dirty="0">
              <a:solidFill>
                <a:schemeClr val="tx2">
                  <a:lumMod val="75000"/>
                  <a:lumOff val="25000"/>
                </a:schemeClr>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B3490AD2-1AC0-7977-9967-41B595CD7C1B}"/>
              </a:ext>
            </a:extLst>
          </p:cNvPr>
          <p:cNvSpPr txBox="1"/>
          <p:nvPr/>
        </p:nvSpPr>
        <p:spPr>
          <a:xfrm>
            <a:off x="994611" y="705853"/>
            <a:ext cx="10106526" cy="1107996"/>
          </a:xfrm>
          <a:prstGeom prst="rect">
            <a:avLst/>
          </a:prstGeom>
          <a:noFill/>
        </p:spPr>
        <p:txBody>
          <a:bodyPr wrap="square" rtlCol="0">
            <a:spAutoFit/>
          </a:bodyPr>
          <a:lstStyle/>
          <a:p>
            <a:pPr algn="ctr"/>
            <a:r>
              <a:rPr lang="en-IN" sz="6600" dirty="0">
                <a:cs typeface="Aharoni" panose="02010803020104030203" pitchFamily="2" charset="-79"/>
              </a:rPr>
              <a:t>Objective</a:t>
            </a:r>
            <a:endParaRPr lang="en-IN" dirty="0">
              <a:cs typeface="Aharoni" panose="02010803020104030203" pitchFamily="2" charset="-79"/>
            </a:endParaRPr>
          </a:p>
        </p:txBody>
      </p:sp>
    </p:spTree>
    <p:extLst>
      <p:ext uri="{BB962C8B-B14F-4D97-AF65-F5344CB8AC3E}">
        <p14:creationId xmlns:p14="http://schemas.microsoft.com/office/powerpoint/2010/main" val="1036382552"/>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normAutofit/>
          </a:bodyPr>
          <a:lstStyle/>
          <a:p>
            <a:pPr algn="ctr"/>
            <a:r>
              <a:rPr lang="en-US" sz="6000" dirty="0">
                <a:latin typeface="+mn-lt"/>
                <a:cs typeface="Aharoni" panose="02010803020104030203" pitchFamily="2" charset="-79"/>
              </a:rPr>
              <a:t>Technology Used</a:t>
            </a:r>
          </a:p>
        </p:txBody>
      </p:sp>
      <p:sp>
        <p:nvSpPr>
          <p:cNvPr id="27" name="Text Placeholder 26">
            <a:extLst>
              <a:ext uri="{FF2B5EF4-FFF2-40B4-BE49-F238E27FC236}">
                <a16:creationId xmlns:a16="http://schemas.microsoft.com/office/drawing/2014/main" id="{913CE214-29C3-EA9D-3970-5DA5596A91FB}"/>
              </a:ext>
            </a:extLst>
          </p:cNvPr>
          <p:cNvSpPr>
            <a:spLocks noGrp="1"/>
          </p:cNvSpPr>
          <p:nvPr>
            <p:ph type="body" sz="quarter" idx="18"/>
          </p:nvPr>
        </p:nvSpPr>
        <p:spPr/>
        <p:txBody>
          <a:bodyPr/>
          <a:lstStyle/>
          <a:p>
            <a:endParaRPr lang="en-US" dirty="0"/>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vert="horz" lIns="91440" tIns="45720" rIns="91440" bIns="45720" rtlCol="0" anchor="t">
            <a:noAutofit/>
          </a:bodyPr>
          <a:lstStyle/>
          <a:p>
            <a:r>
              <a:rPr lang="en-US" dirty="0"/>
              <a:t>Python</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p:txBody>
          <a:bodyPr vert="horz" lIns="91440" tIns="45720" rIns="91440" bIns="45720" rtlCol="0" anchor="t">
            <a:noAutofit/>
          </a:bodyPr>
          <a:lstStyle/>
          <a:p>
            <a:r>
              <a:rPr lang="en-US" sz="1400" dirty="0">
                <a:latin typeface="Calibri"/>
                <a:cs typeface="Calibri"/>
              </a:rPr>
              <a:t>Python is a popular high-level programming language known for its readability and simplicity.</a:t>
            </a:r>
          </a:p>
          <a:p>
            <a:endParaRPr lang="en-US" sz="1400" dirty="0">
              <a:solidFill>
                <a:schemeClr val="bg1"/>
              </a:solidFill>
              <a:latin typeface="Calibri"/>
              <a:cs typeface="Calibri"/>
            </a:endParaRPr>
          </a:p>
        </p:txBody>
      </p:sp>
      <p:sp>
        <p:nvSpPr>
          <p:cNvPr id="28" name="Text Placeholder 27">
            <a:extLst>
              <a:ext uri="{FF2B5EF4-FFF2-40B4-BE49-F238E27FC236}">
                <a16:creationId xmlns:a16="http://schemas.microsoft.com/office/drawing/2014/main" id="{7A8BC552-04A5-36FD-5758-5E17CB0400C6}"/>
              </a:ext>
            </a:extLst>
          </p:cNvPr>
          <p:cNvSpPr>
            <a:spLocks noGrp="1"/>
          </p:cNvSpPr>
          <p:nvPr>
            <p:ph type="body" sz="quarter" idx="19"/>
          </p:nvPr>
        </p:nvSpPr>
        <p:spPr/>
        <p:txBody>
          <a:bodyPr/>
          <a:lstStyle/>
          <a:p>
            <a:r>
              <a:rPr lang="en-US" dirty="0"/>
              <a:t>t2</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vert="horz" lIns="91440" tIns="45720" rIns="91440" bIns="45720" rtlCol="0" anchor="t">
            <a:noAutofit/>
          </a:bodyPr>
          <a:lstStyle/>
          <a:p>
            <a:r>
              <a:rPr lang="en-US" dirty="0"/>
              <a:t>pandas</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vert="horz" lIns="91440" tIns="45720" rIns="91440" bIns="45720" rtlCol="0" anchor="t">
            <a:noAutofit/>
          </a:bodyPr>
          <a:lstStyle/>
          <a:p>
            <a:r>
              <a:rPr lang="en-US" sz="1400" dirty="0">
                <a:latin typeface="Calibri"/>
                <a:cs typeface="Calibri"/>
              </a:rPr>
              <a:t>Pandas is a powerful Python library for data manipulation and analysis.</a:t>
            </a:r>
            <a:endParaRPr lang="en-US" dirty="0"/>
          </a:p>
        </p:txBody>
      </p:sp>
      <p:sp>
        <p:nvSpPr>
          <p:cNvPr id="29" name="Text Placeholder 28">
            <a:extLst>
              <a:ext uri="{FF2B5EF4-FFF2-40B4-BE49-F238E27FC236}">
                <a16:creationId xmlns:a16="http://schemas.microsoft.com/office/drawing/2014/main" id="{0F443B80-DE7B-85CB-3769-BFAB8DBE2ECB}"/>
              </a:ext>
            </a:extLst>
          </p:cNvPr>
          <p:cNvSpPr>
            <a:spLocks noGrp="1"/>
          </p:cNvSpPr>
          <p:nvPr>
            <p:ph type="body" sz="quarter" idx="20"/>
          </p:nvPr>
        </p:nvSpPr>
        <p:spPr/>
        <p:txBody>
          <a:bodyPr/>
          <a:lstStyle/>
          <a:p>
            <a:r>
              <a:rPr lang="en-US" dirty="0"/>
              <a:t>t3</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vert="horz" lIns="91440" tIns="45720" rIns="91440" bIns="45720" rtlCol="0" anchor="t">
            <a:noAutofit/>
          </a:bodyPr>
          <a:lstStyle/>
          <a:p>
            <a:r>
              <a:rPr lang="en-US" dirty="0"/>
              <a:t>matplotlib</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p:txBody>
          <a:bodyPr vert="horz" lIns="91440" tIns="45720" rIns="91440" bIns="45720" rtlCol="0" anchor="t">
            <a:noAutofit/>
          </a:bodyPr>
          <a:lstStyle/>
          <a:p>
            <a:r>
              <a:rPr lang="en-US" sz="1400" dirty="0">
                <a:latin typeface="Calibri"/>
                <a:ea typeface="+mn-lt"/>
                <a:cs typeface="+mn-lt"/>
              </a:rPr>
              <a:t>Matplotlib is a comprehensive library for creating static, animated, and interactive visualizations in Python.</a:t>
            </a:r>
            <a:endParaRPr lang="en-US" dirty="0">
              <a:latin typeface="Calibri"/>
            </a:endParaRPr>
          </a:p>
        </p:txBody>
      </p:sp>
      <p:sp>
        <p:nvSpPr>
          <p:cNvPr id="30" name="Text Placeholder 29">
            <a:extLst>
              <a:ext uri="{FF2B5EF4-FFF2-40B4-BE49-F238E27FC236}">
                <a16:creationId xmlns:a16="http://schemas.microsoft.com/office/drawing/2014/main" id="{230153FE-8F5A-E903-AD9D-FAD7244E186A}"/>
              </a:ext>
            </a:extLst>
          </p:cNvPr>
          <p:cNvSpPr>
            <a:spLocks noGrp="1"/>
          </p:cNvSpPr>
          <p:nvPr>
            <p:ph type="body" sz="quarter" idx="21"/>
          </p:nvPr>
        </p:nvSpPr>
        <p:spPr/>
        <p:txBody>
          <a:bodyPr/>
          <a:lstStyle/>
          <a:p>
            <a:r>
              <a:rPr lang="en-US" dirty="0"/>
              <a:t>t4</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vert="horz" lIns="91440" tIns="45720" rIns="91440" bIns="45720" rtlCol="0" anchor="t">
            <a:noAutofit/>
          </a:bodyPr>
          <a:lstStyle/>
          <a:p>
            <a:r>
              <a:rPr lang="en-US" dirty="0" err="1"/>
              <a:t>Sk</a:t>
            </a:r>
            <a:r>
              <a:rPr lang="en-US" dirty="0"/>
              <a:t>-learn</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p:txBody>
          <a:bodyPr vert="horz" lIns="91440" tIns="45720" rIns="91440" bIns="45720" rtlCol="0" anchor="t">
            <a:noAutofit/>
          </a:bodyPr>
          <a:lstStyle/>
          <a:p>
            <a:r>
              <a:rPr lang="en-US" sz="1400" dirty="0">
                <a:latin typeface="Calibri"/>
                <a:cs typeface="Calibri"/>
              </a:rPr>
              <a:t>Scikit-learn is a popular machine learning library in Python that provides simple and efficient tools for data mining and data analysis.</a:t>
            </a:r>
            <a:endParaRPr lang="en-US" dirty="0"/>
          </a:p>
        </p:txBody>
      </p:sp>
      <p:pic>
        <p:nvPicPr>
          <p:cNvPr id="3" name="Picture 2" descr="A colorful circular object with black background&#10;&#10;Description automatically generated with medium confidence">
            <a:extLst>
              <a:ext uri="{FF2B5EF4-FFF2-40B4-BE49-F238E27FC236}">
                <a16:creationId xmlns:a16="http://schemas.microsoft.com/office/drawing/2014/main" id="{70A535CF-E41C-161F-C912-DF1069BB7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655" y="2660943"/>
            <a:ext cx="1161288" cy="1161288"/>
          </a:xfrm>
          <a:prstGeom prst="rect">
            <a:avLst/>
          </a:prstGeom>
        </p:spPr>
      </p:pic>
      <p:sp>
        <p:nvSpPr>
          <p:cNvPr id="12" name="Flowchart: Connector 11">
            <a:extLst>
              <a:ext uri="{FF2B5EF4-FFF2-40B4-BE49-F238E27FC236}">
                <a16:creationId xmlns:a16="http://schemas.microsoft.com/office/drawing/2014/main" id="{933F55ED-678B-0705-C877-8A77E92D46A6}"/>
              </a:ext>
            </a:extLst>
          </p:cNvPr>
          <p:cNvSpPr/>
          <p:nvPr/>
        </p:nvSpPr>
        <p:spPr>
          <a:xfrm>
            <a:off x="8877805" y="2660943"/>
            <a:ext cx="1161288" cy="1145187"/>
          </a:xfrm>
          <a:prstGeom prst="flowChartConnector">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E7077B4D-5741-B618-F120-3F70CDB35FE6}"/>
              </a:ext>
            </a:extLst>
          </p:cNvPr>
          <p:cNvSpPr/>
          <p:nvPr/>
        </p:nvSpPr>
        <p:spPr>
          <a:xfrm>
            <a:off x="4299657" y="2668993"/>
            <a:ext cx="1161288" cy="1145187"/>
          </a:xfrm>
          <a:prstGeom prst="flowChartConnector">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DED8BA71-5EC5-8625-92F9-873AFC5E3C4D}"/>
              </a:ext>
            </a:extLst>
          </p:cNvPr>
          <p:cNvSpPr/>
          <p:nvPr/>
        </p:nvSpPr>
        <p:spPr>
          <a:xfrm>
            <a:off x="2000507" y="2677043"/>
            <a:ext cx="1161288" cy="1145188"/>
          </a:xfrm>
          <a:prstGeom prst="flowChartConnector">
            <a:avLst/>
          </a:prstGeom>
          <a:blipFill>
            <a:blip r:embed="rId6"/>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47880037"/>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3455-5B1B-E4EF-A510-733C1193112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2BBFE4AE-FC0A-8D94-0370-C619AD280DAE}"/>
              </a:ext>
            </a:extLst>
          </p:cNvPr>
          <p:cNvSpPr>
            <a:spLocks noGrp="1"/>
          </p:cNvSpPr>
          <p:nvPr>
            <p:ph idx="1"/>
          </p:nvPr>
        </p:nvSpPr>
        <p:spPr>
          <a:xfrm>
            <a:off x="5627914" y="1208314"/>
            <a:ext cx="4178737" cy="5121049"/>
          </a:xfrm>
        </p:spPr>
        <p:txBody>
          <a:bodyPr>
            <a:normAutofit/>
          </a:bodyPr>
          <a:lstStyle/>
          <a:p>
            <a:pPr>
              <a:buFont typeface="Wingdings" panose="05000000000000000000" pitchFamily="2" charset="2"/>
              <a:buChar char="Ø"/>
            </a:pPr>
            <a:r>
              <a:rPr lang="en-IN" sz="2000" dirty="0"/>
              <a:t> Gaurav Gaikwad</a:t>
            </a:r>
          </a:p>
          <a:p>
            <a:pPr>
              <a:buFont typeface="Wingdings" panose="05000000000000000000" pitchFamily="2" charset="2"/>
              <a:buChar char="Ø"/>
            </a:pPr>
            <a:r>
              <a:rPr lang="en-IN" sz="2000" dirty="0"/>
              <a:t> Varkala Sai Vignesh        </a:t>
            </a:r>
          </a:p>
          <a:p>
            <a:pPr>
              <a:buFont typeface="Wingdings" panose="05000000000000000000" pitchFamily="2" charset="2"/>
              <a:buChar char="Ø"/>
            </a:pPr>
            <a:r>
              <a:rPr lang="en-IN" sz="2000" dirty="0"/>
              <a:t>Md Sahil Khan</a:t>
            </a:r>
          </a:p>
          <a:p>
            <a:pPr>
              <a:buFont typeface="Wingdings" panose="05000000000000000000" pitchFamily="2" charset="2"/>
              <a:buChar char="Ø"/>
            </a:pPr>
            <a:r>
              <a:rPr lang="en-IN" sz="2000" dirty="0"/>
              <a:t> Aditya Krishna</a:t>
            </a:r>
          </a:p>
          <a:p>
            <a:pPr marL="0" indent="0">
              <a:buNone/>
            </a:pPr>
            <a:endParaRPr lang="en-IN" sz="2000" dirty="0"/>
          </a:p>
          <a:p>
            <a:pPr marL="0" indent="0">
              <a:buNone/>
            </a:pPr>
            <a:endParaRPr lang="en-IN" sz="2000" dirty="0"/>
          </a:p>
          <a:p>
            <a:pPr marL="0" indent="0">
              <a:buNone/>
            </a:pPr>
            <a:endParaRPr lang="en-IN" dirty="0">
              <a:solidFill>
                <a:schemeClr val="tx2">
                  <a:lumMod val="75000"/>
                  <a:lumOff val="25000"/>
                </a:schemeClr>
              </a:solidFill>
            </a:endParaRPr>
          </a:p>
          <a:p>
            <a:pPr marL="0" indent="0">
              <a:buNone/>
            </a:pPr>
            <a:endParaRPr lang="en-IN" dirty="0"/>
          </a:p>
        </p:txBody>
      </p:sp>
      <p:sp>
        <p:nvSpPr>
          <p:cNvPr id="28" name="TextBox 27">
            <a:extLst>
              <a:ext uri="{FF2B5EF4-FFF2-40B4-BE49-F238E27FC236}">
                <a16:creationId xmlns:a16="http://schemas.microsoft.com/office/drawing/2014/main" id="{8957ED20-C285-5E6E-D416-7D2619714C15}"/>
              </a:ext>
            </a:extLst>
          </p:cNvPr>
          <p:cNvSpPr txBox="1"/>
          <p:nvPr/>
        </p:nvSpPr>
        <p:spPr>
          <a:xfrm>
            <a:off x="1106905" y="673768"/>
            <a:ext cx="9737558" cy="1015663"/>
          </a:xfrm>
          <a:prstGeom prst="rect">
            <a:avLst/>
          </a:prstGeom>
          <a:noFill/>
        </p:spPr>
        <p:txBody>
          <a:bodyPr wrap="square" rtlCol="0">
            <a:spAutoFit/>
          </a:bodyPr>
          <a:lstStyle/>
          <a:p>
            <a:pPr algn="ctr"/>
            <a:r>
              <a:rPr lang="en-IN" sz="6000" dirty="0">
                <a:cs typeface="Aharoni" panose="02010803020104030203" pitchFamily="2" charset="-79"/>
              </a:rPr>
              <a:t>Team Information</a:t>
            </a:r>
            <a:endParaRPr lang="en-IN" dirty="0">
              <a:cs typeface="Aharoni" panose="02010803020104030203" pitchFamily="2" charset="-79"/>
            </a:endParaRPr>
          </a:p>
        </p:txBody>
      </p:sp>
      <p:sp>
        <p:nvSpPr>
          <p:cNvPr id="4" name="Content Placeholder 2">
            <a:extLst>
              <a:ext uri="{FF2B5EF4-FFF2-40B4-BE49-F238E27FC236}">
                <a16:creationId xmlns:a16="http://schemas.microsoft.com/office/drawing/2014/main" id="{45D446D0-BA75-3C62-6ED4-B8D2A02CE563}"/>
              </a:ext>
            </a:extLst>
          </p:cNvPr>
          <p:cNvSpPr txBox="1">
            <a:spLocks/>
          </p:cNvSpPr>
          <p:nvPr/>
        </p:nvSpPr>
        <p:spPr>
          <a:xfrm>
            <a:off x="990600" y="1978025"/>
            <a:ext cx="3710651"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a:t> Manas Chauhan </a:t>
            </a:r>
            <a:br>
              <a:rPr lang="en-IN" sz="2000" dirty="0"/>
            </a:br>
            <a:r>
              <a:rPr lang="en-IN" sz="2000" dirty="0"/>
              <a:t>(Leader)          </a:t>
            </a:r>
          </a:p>
          <a:p>
            <a:pPr>
              <a:buFont typeface="Wingdings" panose="05000000000000000000" pitchFamily="2" charset="2"/>
              <a:buChar char="Ø"/>
            </a:pPr>
            <a:r>
              <a:rPr lang="en-IN" sz="2000" dirty="0"/>
              <a:t> Vaishnavi Gagare </a:t>
            </a:r>
            <a:br>
              <a:rPr lang="en-IN" sz="2000" dirty="0"/>
            </a:br>
            <a:r>
              <a:rPr lang="en-IN" sz="2000" dirty="0"/>
              <a:t>(Co-Leader)</a:t>
            </a:r>
          </a:p>
          <a:p>
            <a:pPr>
              <a:buFont typeface="Wingdings" panose="05000000000000000000" pitchFamily="2" charset="2"/>
              <a:buChar char="Ø"/>
            </a:pPr>
            <a:r>
              <a:rPr lang="en-IN" sz="2000" dirty="0"/>
              <a:t> Shivani Kumari </a:t>
            </a:r>
            <a:br>
              <a:rPr lang="en-IN" sz="2000" dirty="0"/>
            </a:br>
            <a:r>
              <a:rPr lang="en-IN" sz="2000" dirty="0"/>
              <a:t>(Co-Leader)</a:t>
            </a:r>
          </a:p>
          <a:p>
            <a:pPr>
              <a:buFont typeface="Wingdings" panose="05000000000000000000" pitchFamily="2" charset="2"/>
              <a:buChar char="Ø"/>
            </a:pPr>
            <a:r>
              <a:rPr lang="en-IN" sz="2000" dirty="0"/>
              <a:t> Rohini Keshav Weldode</a:t>
            </a:r>
          </a:p>
          <a:p>
            <a:pPr>
              <a:buFont typeface="Wingdings" panose="05000000000000000000" pitchFamily="2" charset="2"/>
              <a:buChar char="Ø"/>
            </a:pPr>
            <a:r>
              <a:rPr lang="en-IN" sz="2000" dirty="0"/>
              <a:t> Mohit Tiwari</a:t>
            </a:r>
          </a:p>
          <a:p>
            <a:pPr>
              <a:buFont typeface="Wingdings" panose="05000000000000000000" pitchFamily="2" charset="2"/>
              <a:buChar char="Ø"/>
            </a:pPr>
            <a:r>
              <a:rPr lang="en-IN" sz="2000" dirty="0"/>
              <a:t> Anusha Vaidyan</a:t>
            </a:r>
          </a:p>
          <a:p>
            <a:pPr>
              <a:buFont typeface="Wingdings" panose="05000000000000000000" pitchFamily="2" charset="2"/>
              <a:buChar char="Ø"/>
            </a:pPr>
            <a:r>
              <a:rPr lang="en-IN" sz="2000" dirty="0"/>
              <a:t> Manish Kumar Yadav</a:t>
            </a:r>
          </a:p>
          <a:p>
            <a:pPr>
              <a:buFont typeface="Wingdings" panose="05000000000000000000" pitchFamily="2" charset="2"/>
              <a:buChar char="Ø"/>
            </a:pPr>
            <a:r>
              <a:rPr lang="en-IN" sz="2000" dirty="0"/>
              <a:t> Stephen Jamthianmuan</a:t>
            </a:r>
          </a:p>
          <a:p>
            <a:pPr>
              <a:buFont typeface="Wingdings" panose="05000000000000000000" pitchFamily="2" charset="2"/>
              <a:buChar char="Ø"/>
            </a:pPr>
            <a:r>
              <a:rPr lang="en-IN" sz="2000" dirty="0"/>
              <a:t>Devansh Maheshwari</a:t>
            </a:r>
          </a:p>
          <a:p>
            <a:pPr>
              <a:buFont typeface="Wingdings" panose="05000000000000000000" pitchFamily="2" charset="2"/>
              <a:buChar char="Ø"/>
            </a:pPr>
            <a:r>
              <a:rPr lang="en-IN" sz="2000" dirty="0"/>
              <a:t>Uday Krishnan</a:t>
            </a:r>
          </a:p>
          <a:p>
            <a:pPr marL="0" indent="0">
              <a:buFont typeface="Arial" panose="020B0604020202020204" pitchFamily="34" charset="0"/>
              <a:buNone/>
            </a:pPr>
            <a:endParaRPr lang="en-IN" dirty="0">
              <a:solidFill>
                <a:schemeClr val="tx2">
                  <a:lumMod val="75000"/>
                  <a:lumOff val="25000"/>
                </a:schemeClr>
              </a:solidFill>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640327976"/>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E99D-544B-F3F4-6450-07E58B14A5C0}"/>
              </a:ext>
            </a:extLst>
          </p:cNvPr>
          <p:cNvSpPr>
            <a:spLocks noGrp="1"/>
          </p:cNvSpPr>
          <p:nvPr>
            <p:ph type="title"/>
          </p:nvPr>
        </p:nvSpPr>
        <p:spPr>
          <a:xfrm>
            <a:off x="838200" y="199756"/>
            <a:ext cx="10515600" cy="928654"/>
          </a:xfrm>
        </p:spPr>
        <p:txBody>
          <a:bodyPr/>
          <a:lstStyle/>
          <a:p>
            <a:pPr algn="ctr"/>
            <a:r>
              <a:rPr lang="en-IN" sz="5400" dirty="0"/>
              <a:t>Attributes </a:t>
            </a:r>
            <a:endParaRPr lang="en-IN" dirty="0"/>
          </a:p>
        </p:txBody>
      </p:sp>
      <p:sp>
        <p:nvSpPr>
          <p:cNvPr id="3" name="Content Placeholder 2">
            <a:extLst>
              <a:ext uri="{FF2B5EF4-FFF2-40B4-BE49-F238E27FC236}">
                <a16:creationId xmlns:a16="http://schemas.microsoft.com/office/drawing/2014/main" id="{C8FEA1AC-7C2A-6A1E-6EA9-E085CDE94E30}"/>
              </a:ext>
            </a:extLst>
          </p:cNvPr>
          <p:cNvSpPr>
            <a:spLocks noGrp="1"/>
          </p:cNvSpPr>
          <p:nvPr>
            <p:ph idx="1"/>
          </p:nvPr>
        </p:nvSpPr>
        <p:spPr>
          <a:xfrm>
            <a:off x="838200" y="1115442"/>
            <a:ext cx="10515600" cy="2717256"/>
          </a:xfrm>
        </p:spPr>
        <p:txBody>
          <a:bodyPr>
            <a:normAutofit lnSpcReduction="10000"/>
          </a:bodyPr>
          <a:lstStyle/>
          <a:p>
            <a:pPr>
              <a:buFont typeface="Wingdings" panose="05000000000000000000" pitchFamily="2" charset="2"/>
              <a:buChar char="Ø"/>
            </a:pPr>
            <a:r>
              <a:rPr lang="en-US" sz="2400" b="1" dirty="0"/>
              <a:t>Mouse ID</a:t>
            </a:r>
          </a:p>
          <a:p>
            <a:pPr>
              <a:buFont typeface="Wingdings" panose="05000000000000000000" pitchFamily="2" charset="2"/>
              <a:buChar char="Ø"/>
            </a:pPr>
            <a:r>
              <a:rPr lang="en-US" sz="2000" dirty="0"/>
              <a:t>Values of expression levels of 77 proteins; the names of proteins are followed by N indicating that they were measured in the nuclear fraction. For example: DYRK1A_n</a:t>
            </a:r>
          </a:p>
          <a:p>
            <a:pPr>
              <a:buFont typeface="Wingdings" panose="05000000000000000000" pitchFamily="2" charset="2"/>
              <a:buChar char="Ø"/>
            </a:pPr>
            <a:r>
              <a:rPr lang="en-US" sz="2400" b="1" dirty="0"/>
              <a:t>Genotype: </a:t>
            </a:r>
            <a:r>
              <a:rPr lang="en-US" sz="2000" dirty="0"/>
              <a:t>control (c) or trisomy (t)</a:t>
            </a:r>
          </a:p>
          <a:p>
            <a:pPr>
              <a:buFont typeface="Wingdings" panose="05000000000000000000" pitchFamily="2" charset="2"/>
              <a:buChar char="Ø"/>
            </a:pPr>
            <a:r>
              <a:rPr lang="en-US" sz="2400" b="1" dirty="0"/>
              <a:t>Treatment type: </a:t>
            </a:r>
            <a:r>
              <a:rPr lang="en-US" sz="2000" dirty="0"/>
              <a:t>memantine (m) or saline (s)</a:t>
            </a:r>
          </a:p>
          <a:p>
            <a:pPr>
              <a:buFont typeface="Wingdings" panose="05000000000000000000" pitchFamily="2" charset="2"/>
              <a:buChar char="Ø"/>
            </a:pPr>
            <a:r>
              <a:rPr lang="en-US" sz="2400" b="1" dirty="0"/>
              <a:t>Behavior: </a:t>
            </a:r>
            <a:r>
              <a:rPr lang="en-US" sz="2000" dirty="0"/>
              <a:t>context-shock (CS) or shock-context (SC)</a:t>
            </a:r>
          </a:p>
          <a:p>
            <a:pPr marL="0" indent="0">
              <a:buNone/>
            </a:pPr>
            <a:endParaRPr lang="en-IN" sz="2000" dirty="0"/>
          </a:p>
        </p:txBody>
      </p:sp>
      <p:sp>
        <p:nvSpPr>
          <p:cNvPr id="4" name="Oval 3">
            <a:extLst>
              <a:ext uri="{FF2B5EF4-FFF2-40B4-BE49-F238E27FC236}">
                <a16:creationId xmlns:a16="http://schemas.microsoft.com/office/drawing/2014/main" id="{F9AE2B0B-7C16-38B5-9FA3-3D61AC60BA52}"/>
              </a:ext>
            </a:extLst>
          </p:cNvPr>
          <p:cNvSpPr/>
          <p:nvPr/>
        </p:nvSpPr>
        <p:spPr>
          <a:xfrm>
            <a:off x="321013" y="5117703"/>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E9955E5-DF23-0DA2-8367-E70D0F6BE581}"/>
              </a:ext>
            </a:extLst>
          </p:cNvPr>
          <p:cNvSpPr/>
          <p:nvPr/>
        </p:nvSpPr>
        <p:spPr>
          <a:xfrm>
            <a:off x="3325237" y="5117703"/>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140CEA37-8660-FCF4-FA88-605AEB8703E1}"/>
              </a:ext>
            </a:extLst>
          </p:cNvPr>
          <p:cNvSpPr/>
          <p:nvPr/>
        </p:nvSpPr>
        <p:spPr>
          <a:xfrm>
            <a:off x="9333685" y="5136491"/>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c-SC-m</a:t>
            </a:r>
          </a:p>
        </p:txBody>
      </p:sp>
      <p:sp>
        <p:nvSpPr>
          <p:cNvPr id="7" name="Oval 6">
            <a:extLst>
              <a:ext uri="{FF2B5EF4-FFF2-40B4-BE49-F238E27FC236}">
                <a16:creationId xmlns:a16="http://schemas.microsoft.com/office/drawing/2014/main" id="{1FB94D9C-999E-4DBD-04B9-055BD910B42B}"/>
              </a:ext>
            </a:extLst>
          </p:cNvPr>
          <p:cNvSpPr/>
          <p:nvPr/>
        </p:nvSpPr>
        <p:spPr>
          <a:xfrm>
            <a:off x="6329461" y="5136491"/>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10C8B45-1E7B-84E6-FA2B-AD091B6A62EB}"/>
              </a:ext>
            </a:extLst>
          </p:cNvPr>
          <p:cNvSpPr/>
          <p:nvPr/>
        </p:nvSpPr>
        <p:spPr>
          <a:xfrm>
            <a:off x="351006" y="5806075"/>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09EE20F-271A-A47A-06D9-C1E0E35E33CA}"/>
              </a:ext>
            </a:extLst>
          </p:cNvPr>
          <p:cNvSpPr/>
          <p:nvPr/>
        </p:nvSpPr>
        <p:spPr>
          <a:xfrm>
            <a:off x="3355230" y="5806075"/>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E82EA2B-CDA1-F344-3FD1-6B555A5FD336}"/>
              </a:ext>
            </a:extLst>
          </p:cNvPr>
          <p:cNvSpPr/>
          <p:nvPr/>
        </p:nvSpPr>
        <p:spPr>
          <a:xfrm>
            <a:off x="6329461" y="5744753"/>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2B32414-1DF4-FE1B-FD49-349D50C137C3}"/>
              </a:ext>
            </a:extLst>
          </p:cNvPr>
          <p:cNvSpPr/>
          <p:nvPr/>
        </p:nvSpPr>
        <p:spPr>
          <a:xfrm>
            <a:off x="9333685" y="5797302"/>
            <a:ext cx="2577829" cy="51556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D099D7E-358B-407A-A630-8B9E191E54C7}"/>
              </a:ext>
            </a:extLst>
          </p:cNvPr>
          <p:cNvSpPr txBox="1"/>
          <p:nvPr/>
        </p:nvSpPr>
        <p:spPr>
          <a:xfrm>
            <a:off x="6684519" y="5224911"/>
            <a:ext cx="1877438" cy="369332"/>
          </a:xfrm>
          <a:prstGeom prst="rect">
            <a:avLst/>
          </a:prstGeom>
          <a:noFill/>
        </p:spPr>
        <p:txBody>
          <a:bodyPr wrap="square" rtlCol="0">
            <a:spAutoFit/>
          </a:bodyPr>
          <a:lstStyle/>
          <a:p>
            <a:pPr algn="ctr"/>
            <a:r>
              <a:rPr lang="en-IN" dirty="0">
                <a:solidFill>
                  <a:schemeClr val="bg1"/>
                </a:solidFill>
              </a:rPr>
              <a:t>c-SC-s</a:t>
            </a:r>
          </a:p>
        </p:txBody>
      </p:sp>
      <p:sp>
        <p:nvSpPr>
          <p:cNvPr id="13" name="TextBox 12">
            <a:extLst>
              <a:ext uri="{FF2B5EF4-FFF2-40B4-BE49-F238E27FC236}">
                <a16:creationId xmlns:a16="http://schemas.microsoft.com/office/drawing/2014/main" id="{A12164ED-72D4-E65D-AD88-D12E22FD174D}"/>
              </a:ext>
            </a:extLst>
          </p:cNvPr>
          <p:cNvSpPr txBox="1"/>
          <p:nvPr/>
        </p:nvSpPr>
        <p:spPr>
          <a:xfrm>
            <a:off x="3675432" y="5205488"/>
            <a:ext cx="1877438" cy="369332"/>
          </a:xfrm>
          <a:prstGeom prst="rect">
            <a:avLst/>
          </a:prstGeom>
          <a:noFill/>
        </p:spPr>
        <p:txBody>
          <a:bodyPr wrap="square" rtlCol="0">
            <a:spAutoFit/>
          </a:bodyPr>
          <a:lstStyle/>
          <a:p>
            <a:pPr algn="ctr"/>
            <a:r>
              <a:rPr lang="en-IN" dirty="0">
                <a:solidFill>
                  <a:schemeClr val="bg1"/>
                </a:solidFill>
              </a:rPr>
              <a:t>c-CS-m</a:t>
            </a:r>
          </a:p>
        </p:txBody>
      </p:sp>
      <p:sp>
        <p:nvSpPr>
          <p:cNvPr id="14" name="TextBox 13">
            <a:extLst>
              <a:ext uri="{FF2B5EF4-FFF2-40B4-BE49-F238E27FC236}">
                <a16:creationId xmlns:a16="http://schemas.microsoft.com/office/drawing/2014/main" id="{718BFAA6-D87C-74C1-D63E-126DED8E3C37}"/>
              </a:ext>
            </a:extLst>
          </p:cNvPr>
          <p:cNvSpPr txBox="1"/>
          <p:nvPr/>
        </p:nvSpPr>
        <p:spPr>
          <a:xfrm>
            <a:off x="3729133" y="5890986"/>
            <a:ext cx="1877438" cy="369332"/>
          </a:xfrm>
          <a:prstGeom prst="rect">
            <a:avLst/>
          </a:prstGeom>
          <a:noFill/>
        </p:spPr>
        <p:txBody>
          <a:bodyPr wrap="square" rtlCol="0">
            <a:spAutoFit/>
          </a:bodyPr>
          <a:lstStyle/>
          <a:p>
            <a:pPr algn="ctr"/>
            <a:r>
              <a:rPr lang="en-IN" dirty="0">
                <a:solidFill>
                  <a:schemeClr val="bg1"/>
                </a:solidFill>
              </a:rPr>
              <a:t>t-CS-m</a:t>
            </a:r>
          </a:p>
        </p:txBody>
      </p:sp>
      <p:sp>
        <p:nvSpPr>
          <p:cNvPr id="15" name="TextBox 14">
            <a:extLst>
              <a:ext uri="{FF2B5EF4-FFF2-40B4-BE49-F238E27FC236}">
                <a16:creationId xmlns:a16="http://schemas.microsoft.com/office/drawing/2014/main" id="{F2A17E6C-7FFD-8FF9-45EB-3C7BC6194A9D}"/>
              </a:ext>
            </a:extLst>
          </p:cNvPr>
          <p:cNvSpPr txBox="1"/>
          <p:nvPr/>
        </p:nvSpPr>
        <p:spPr>
          <a:xfrm>
            <a:off x="6694653" y="5835063"/>
            <a:ext cx="1877438" cy="369332"/>
          </a:xfrm>
          <a:prstGeom prst="rect">
            <a:avLst/>
          </a:prstGeom>
          <a:noFill/>
        </p:spPr>
        <p:txBody>
          <a:bodyPr wrap="square" rtlCol="0">
            <a:spAutoFit/>
          </a:bodyPr>
          <a:lstStyle/>
          <a:p>
            <a:pPr algn="ctr"/>
            <a:r>
              <a:rPr lang="en-IN" dirty="0">
                <a:solidFill>
                  <a:schemeClr val="bg1"/>
                </a:solidFill>
              </a:rPr>
              <a:t>t-SC-s</a:t>
            </a:r>
          </a:p>
        </p:txBody>
      </p:sp>
      <p:sp>
        <p:nvSpPr>
          <p:cNvPr id="16" name="TextBox 15">
            <a:extLst>
              <a:ext uri="{FF2B5EF4-FFF2-40B4-BE49-F238E27FC236}">
                <a16:creationId xmlns:a16="http://schemas.microsoft.com/office/drawing/2014/main" id="{CA738781-022D-4DEF-D420-5342E5A644BF}"/>
              </a:ext>
            </a:extLst>
          </p:cNvPr>
          <p:cNvSpPr txBox="1"/>
          <p:nvPr/>
        </p:nvSpPr>
        <p:spPr>
          <a:xfrm>
            <a:off x="646078" y="5890986"/>
            <a:ext cx="1877438" cy="369332"/>
          </a:xfrm>
          <a:prstGeom prst="rect">
            <a:avLst/>
          </a:prstGeom>
          <a:noFill/>
        </p:spPr>
        <p:txBody>
          <a:bodyPr wrap="square" rtlCol="0">
            <a:spAutoFit/>
          </a:bodyPr>
          <a:lstStyle/>
          <a:p>
            <a:pPr algn="ctr"/>
            <a:r>
              <a:rPr lang="en-IN" dirty="0">
                <a:solidFill>
                  <a:schemeClr val="bg1"/>
                </a:solidFill>
              </a:rPr>
              <a:t>t-CS-s</a:t>
            </a:r>
          </a:p>
        </p:txBody>
      </p:sp>
      <p:sp>
        <p:nvSpPr>
          <p:cNvPr id="17" name="TextBox 16">
            <a:extLst>
              <a:ext uri="{FF2B5EF4-FFF2-40B4-BE49-F238E27FC236}">
                <a16:creationId xmlns:a16="http://schemas.microsoft.com/office/drawing/2014/main" id="{262CAD20-95F9-26D1-91A6-D5778F79430C}"/>
              </a:ext>
            </a:extLst>
          </p:cNvPr>
          <p:cNvSpPr txBox="1"/>
          <p:nvPr/>
        </p:nvSpPr>
        <p:spPr>
          <a:xfrm>
            <a:off x="646078" y="5190819"/>
            <a:ext cx="1877438" cy="369332"/>
          </a:xfrm>
          <a:prstGeom prst="rect">
            <a:avLst/>
          </a:prstGeom>
          <a:noFill/>
        </p:spPr>
        <p:txBody>
          <a:bodyPr wrap="square" rtlCol="0">
            <a:spAutoFit/>
          </a:bodyPr>
          <a:lstStyle/>
          <a:p>
            <a:pPr algn="ctr"/>
            <a:r>
              <a:rPr lang="en-IN" dirty="0">
                <a:solidFill>
                  <a:schemeClr val="bg1"/>
                </a:solidFill>
              </a:rPr>
              <a:t>c-CS-s</a:t>
            </a:r>
          </a:p>
        </p:txBody>
      </p:sp>
      <p:sp>
        <p:nvSpPr>
          <p:cNvPr id="18" name="TextBox 17">
            <a:extLst>
              <a:ext uri="{FF2B5EF4-FFF2-40B4-BE49-F238E27FC236}">
                <a16:creationId xmlns:a16="http://schemas.microsoft.com/office/drawing/2014/main" id="{022A5FAF-60FB-4A4B-61D6-545510820256}"/>
              </a:ext>
            </a:extLst>
          </p:cNvPr>
          <p:cNvSpPr txBox="1"/>
          <p:nvPr/>
        </p:nvSpPr>
        <p:spPr>
          <a:xfrm>
            <a:off x="9951396" y="5870418"/>
            <a:ext cx="1594526" cy="369332"/>
          </a:xfrm>
          <a:prstGeom prst="rect">
            <a:avLst/>
          </a:prstGeom>
          <a:noFill/>
        </p:spPr>
        <p:txBody>
          <a:bodyPr wrap="square" rtlCol="0">
            <a:spAutoFit/>
          </a:bodyPr>
          <a:lstStyle/>
          <a:p>
            <a:pPr algn="ctr"/>
            <a:r>
              <a:rPr lang="en-IN" dirty="0">
                <a:solidFill>
                  <a:schemeClr val="bg1"/>
                </a:solidFill>
              </a:rPr>
              <a:t>t-SC-m</a:t>
            </a:r>
          </a:p>
        </p:txBody>
      </p:sp>
      <p:sp>
        <p:nvSpPr>
          <p:cNvPr id="19" name="TextBox 18">
            <a:extLst>
              <a:ext uri="{FF2B5EF4-FFF2-40B4-BE49-F238E27FC236}">
                <a16:creationId xmlns:a16="http://schemas.microsoft.com/office/drawing/2014/main" id="{B53FD6CB-36AB-9D9B-3795-6B404FAAF232}"/>
              </a:ext>
            </a:extLst>
          </p:cNvPr>
          <p:cNvSpPr txBox="1"/>
          <p:nvPr/>
        </p:nvSpPr>
        <p:spPr>
          <a:xfrm>
            <a:off x="646078" y="4005505"/>
            <a:ext cx="10793650" cy="830997"/>
          </a:xfrm>
          <a:prstGeom prst="rect">
            <a:avLst/>
          </a:prstGeom>
          <a:noFill/>
        </p:spPr>
        <p:txBody>
          <a:bodyPr wrap="square" rtlCol="0">
            <a:spAutoFit/>
          </a:bodyPr>
          <a:lstStyle/>
          <a:p>
            <a:pPr algn="ctr"/>
            <a:r>
              <a:rPr lang="en-IN" sz="4800" dirty="0">
                <a:latin typeface="+mj-lt"/>
              </a:rPr>
              <a:t>Classes</a:t>
            </a:r>
            <a:endParaRPr lang="en-IN" sz="3200" dirty="0">
              <a:latin typeface="+mj-lt"/>
            </a:endParaRPr>
          </a:p>
        </p:txBody>
      </p:sp>
    </p:spTree>
    <p:extLst>
      <p:ext uri="{BB962C8B-B14F-4D97-AF65-F5344CB8AC3E}">
        <p14:creationId xmlns:p14="http://schemas.microsoft.com/office/powerpoint/2010/main" val="1893358647"/>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7624-BC3F-5E32-320A-BEF9EFEE8C80}"/>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635D1BCC-0AA7-4BD6-FFAA-DD224DADB119}"/>
              </a:ext>
            </a:extLst>
          </p:cNvPr>
          <p:cNvSpPr>
            <a:spLocks noGrp="1"/>
          </p:cNvSpPr>
          <p:nvPr>
            <p:ph idx="1"/>
          </p:nvPr>
        </p:nvSpPr>
        <p:spPr/>
        <p:txBody>
          <a:bodyPr>
            <a:normAutofit lnSpcReduction="10000"/>
          </a:bodyPr>
          <a:lstStyle/>
          <a:p>
            <a:pPr marL="514350" indent="-514350">
              <a:buFont typeface="+mj-lt"/>
              <a:buAutoNum type="arabicPeriod"/>
            </a:pPr>
            <a:r>
              <a:rPr lang="en-IN" dirty="0"/>
              <a:t>Data Preprocessing</a:t>
            </a:r>
          </a:p>
          <a:p>
            <a:pPr marL="514350" indent="-514350">
              <a:buFont typeface="+mj-lt"/>
              <a:buAutoNum type="arabicPeriod"/>
            </a:pPr>
            <a:r>
              <a:rPr lang="en-IN" dirty="0"/>
              <a:t>Exploratory Data Analysis (EDA)</a:t>
            </a:r>
          </a:p>
          <a:p>
            <a:pPr marL="514350" indent="-514350">
              <a:buFont typeface="+mj-lt"/>
              <a:buAutoNum type="arabicPeriod"/>
            </a:pPr>
            <a:r>
              <a:rPr lang="en-IN" dirty="0"/>
              <a:t>Feature Selection</a:t>
            </a:r>
          </a:p>
          <a:p>
            <a:pPr marL="514350" indent="-514350">
              <a:buFont typeface="+mj-lt"/>
              <a:buAutoNum type="arabicPeriod"/>
            </a:pPr>
            <a:r>
              <a:rPr lang="en-IN" dirty="0"/>
              <a:t>Model Training</a:t>
            </a:r>
          </a:p>
          <a:p>
            <a:pPr marL="514350" indent="-514350">
              <a:buFont typeface="+mj-lt"/>
              <a:buAutoNum type="arabicPeriod"/>
            </a:pPr>
            <a:r>
              <a:rPr lang="en-IN" dirty="0"/>
              <a:t>Model Evaluation</a:t>
            </a:r>
          </a:p>
          <a:p>
            <a:pPr marL="514350" indent="-514350">
              <a:buFont typeface="+mj-lt"/>
              <a:buAutoNum type="arabicPeriod"/>
            </a:pPr>
            <a:r>
              <a:rPr lang="en-IN" dirty="0"/>
              <a:t>Interpretation</a:t>
            </a:r>
          </a:p>
          <a:p>
            <a:pPr marL="514350" indent="-514350">
              <a:buFont typeface="+mj-lt"/>
              <a:buAutoNum type="arabicPeriod"/>
            </a:pPr>
            <a:r>
              <a:rPr lang="en-IN" dirty="0"/>
              <a:t>Analysis</a:t>
            </a:r>
            <a:br>
              <a:rPr lang="en-IN" dirty="0"/>
            </a:br>
            <a:endParaRPr lang="en-IN" dirty="0"/>
          </a:p>
        </p:txBody>
      </p:sp>
      <p:sp>
        <p:nvSpPr>
          <p:cNvPr id="4" name="TextBox 3">
            <a:extLst>
              <a:ext uri="{FF2B5EF4-FFF2-40B4-BE49-F238E27FC236}">
                <a16:creationId xmlns:a16="http://schemas.microsoft.com/office/drawing/2014/main" id="{9481F731-A645-3639-F06C-E59880143E14}"/>
              </a:ext>
            </a:extLst>
          </p:cNvPr>
          <p:cNvSpPr txBox="1"/>
          <p:nvPr/>
        </p:nvSpPr>
        <p:spPr>
          <a:xfrm>
            <a:off x="1238865" y="511277"/>
            <a:ext cx="9586451" cy="1015663"/>
          </a:xfrm>
          <a:prstGeom prst="rect">
            <a:avLst/>
          </a:prstGeom>
          <a:noFill/>
        </p:spPr>
        <p:txBody>
          <a:bodyPr wrap="square" rtlCol="0">
            <a:spAutoFit/>
          </a:bodyPr>
          <a:lstStyle/>
          <a:p>
            <a:pPr algn="ctr"/>
            <a:r>
              <a:rPr lang="en-IN" sz="6000" dirty="0"/>
              <a:t>Steps Involved</a:t>
            </a:r>
            <a:endParaRPr lang="en-IN" dirty="0"/>
          </a:p>
        </p:txBody>
      </p:sp>
    </p:spTree>
    <p:extLst>
      <p:ext uri="{BB962C8B-B14F-4D97-AF65-F5344CB8AC3E}">
        <p14:creationId xmlns:p14="http://schemas.microsoft.com/office/powerpoint/2010/main" val="2089943450"/>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8752-2C10-3A15-4A4F-A3B72306E56A}"/>
              </a:ext>
            </a:extLst>
          </p:cNvPr>
          <p:cNvSpPr>
            <a:spLocks noGrp="1"/>
          </p:cNvSpPr>
          <p:nvPr>
            <p:ph type="title"/>
          </p:nvPr>
        </p:nvSpPr>
        <p:spPr>
          <a:xfrm>
            <a:off x="838200" y="365125"/>
            <a:ext cx="10515600" cy="996747"/>
          </a:xfrm>
        </p:spPr>
        <p:txBody>
          <a:bodyPr/>
          <a:lstStyle/>
          <a:p>
            <a:pPr algn="ctr"/>
            <a:r>
              <a:rPr lang="en-IN" sz="5400" dirty="0"/>
              <a:t>Dataset Description</a:t>
            </a:r>
            <a:endParaRPr lang="en-IN" dirty="0"/>
          </a:p>
        </p:txBody>
      </p:sp>
      <p:sp>
        <p:nvSpPr>
          <p:cNvPr id="3" name="Content Placeholder 2">
            <a:extLst>
              <a:ext uri="{FF2B5EF4-FFF2-40B4-BE49-F238E27FC236}">
                <a16:creationId xmlns:a16="http://schemas.microsoft.com/office/drawing/2014/main" id="{4786444D-E99F-FC10-25AB-C560C44E7A90}"/>
              </a:ext>
            </a:extLst>
          </p:cNvPr>
          <p:cNvSpPr>
            <a:spLocks noGrp="1"/>
          </p:cNvSpPr>
          <p:nvPr>
            <p:ph idx="1"/>
          </p:nvPr>
        </p:nvSpPr>
        <p:spPr>
          <a:xfrm>
            <a:off x="194553" y="1361871"/>
            <a:ext cx="11819107" cy="4773458"/>
          </a:xfrm>
        </p:spPr>
        <p:txBody>
          <a:bodyPr>
            <a:normAutofit fontScale="70000" lnSpcReduction="20000"/>
          </a:bodyPr>
          <a:lstStyle/>
          <a:p>
            <a:pPr>
              <a:buFont typeface="Wingdings" panose="05000000000000000000" pitchFamily="2" charset="2"/>
              <a:buChar char="Ø"/>
            </a:pPr>
            <a:r>
              <a:rPr lang="en-US" sz="3200" dirty="0"/>
              <a:t>The data set consists of the expression levels of 77 proteins/protein modifications that produced detectable signals in the nuclear fraction of cortex. There are 38 control mice and 34 trisomic mice (Down syndrome), for a total of 72 mice.</a:t>
            </a:r>
          </a:p>
          <a:p>
            <a:pPr>
              <a:buFont typeface="Wingdings" panose="05000000000000000000" pitchFamily="2" charset="2"/>
              <a:buChar char="Ø"/>
            </a:pPr>
            <a:r>
              <a:rPr lang="en-US" sz="3200" dirty="0"/>
              <a:t>In the experiments, 15 measurements were registered of each protein per sample/mouse. Therefore, for control mice, there are 38x15, or 570 measurements, and for trisomic mice, there are 34x15, or 510 measurements.</a:t>
            </a:r>
          </a:p>
          <a:p>
            <a:pPr>
              <a:buFont typeface="Wingdings" panose="05000000000000000000" pitchFamily="2" charset="2"/>
              <a:buChar char="Ø"/>
            </a:pPr>
            <a:r>
              <a:rPr lang="en-US" sz="3200" dirty="0"/>
              <a:t>The dataset contains a total of 1080 measurements per protein. Each measurement can be considered as an independent sample/mouse. </a:t>
            </a:r>
          </a:p>
          <a:p>
            <a:pPr>
              <a:buFont typeface="Wingdings" panose="05000000000000000000" pitchFamily="2" charset="2"/>
              <a:buChar char="Ø"/>
            </a:pPr>
            <a:r>
              <a:rPr lang="en-US" sz="3200" dirty="0"/>
              <a:t>The eight classes of mice are described based on features such as genotype, behavior and treatment. According to genotype, mice can be control or trisomic.</a:t>
            </a:r>
          </a:p>
          <a:p>
            <a:pPr>
              <a:buFont typeface="Wingdings" panose="05000000000000000000" pitchFamily="2" charset="2"/>
              <a:buChar char="Ø"/>
            </a:pPr>
            <a:r>
              <a:rPr lang="en-US" sz="3200" dirty="0"/>
              <a:t> According to behavior, some mice have been stimulated to learn (context-shock) and others have not (shock-context) and in order to assess the effect of the drug memantine in recovering the ability to learn in trisomic mice, some mice have been injected with the drug and others have not.</a:t>
            </a:r>
          </a:p>
          <a:p>
            <a:pPr marL="0" indent="0">
              <a:buNone/>
            </a:pPr>
            <a:endParaRPr lang="en-IN" sz="1800" dirty="0"/>
          </a:p>
        </p:txBody>
      </p:sp>
    </p:spTree>
    <p:extLst>
      <p:ext uri="{BB962C8B-B14F-4D97-AF65-F5344CB8AC3E}">
        <p14:creationId xmlns:p14="http://schemas.microsoft.com/office/powerpoint/2010/main" val="1549878396"/>
      </p:ext>
    </p:extLst>
  </p:cSld>
  <p:clrMapOvr>
    <a:masterClrMapping/>
  </p:clrMapOvr>
  <mc:AlternateContent xmlns:mc="http://schemas.openxmlformats.org/markup-compatibility/2006">
    <mc:Choice xmlns:p15="http://schemas.microsoft.com/office/powerpoint/2012/main" Requires="p15">
      <p:transition spd="med">
        <p15:prstTrans prst="crush"/>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748</TotalTime>
  <Words>2464</Words>
  <Application>Microsoft Office PowerPoint</Application>
  <PresentationFormat>Widescreen</PresentationFormat>
  <Paragraphs>261</Paragraphs>
  <Slides>34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Aharoni</vt:lpstr>
      <vt:lpstr>Aptos</vt:lpstr>
      <vt:lpstr>Arial</vt:lpstr>
      <vt:lpstr>Arial MT</vt:lpstr>
      <vt:lpstr>Bahnschrift</vt:lpstr>
      <vt:lpstr>Bahnschrift Light Condensed</vt:lpstr>
      <vt:lpstr>Calibri</vt:lpstr>
      <vt:lpstr>Century Gothic</vt:lpstr>
      <vt:lpstr>Comic Sans MS</vt:lpstr>
      <vt:lpstr>New Grotesk</vt:lpstr>
      <vt:lpstr>Trebuchet MS</vt:lpstr>
      <vt:lpstr>Wingdings</vt:lpstr>
      <vt:lpstr>Mesh</vt:lpstr>
      <vt:lpstr>PowerPoint Presentation</vt:lpstr>
      <vt:lpstr> </vt:lpstr>
      <vt:lpstr> </vt:lpstr>
      <vt:lpstr> </vt:lpstr>
      <vt:lpstr>Technology Used</vt:lpstr>
      <vt:lpstr> </vt:lpstr>
      <vt:lpstr>Attributes </vt:lpstr>
      <vt:lpstr> </vt:lpstr>
      <vt:lpstr>Dataset Description</vt:lpstr>
      <vt:lpstr>Data Preprocessing</vt:lpstr>
      <vt:lpstr>Flow Of Data Preprocessing </vt:lpstr>
      <vt:lpstr>Dataset</vt:lpstr>
      <vt:lpstr>Exploratory Data Analysis</vt:lpstr>
      <vt:lpstr>Task Performed</vt:lpstr>
      <vt:lpstr>Output of the task performed</vt:lpstr>
      <vt:lpstr>Visualizations</vt:lpstr>
      <vt:lpstr> </vt:lpstr>
      <vt:lpstr> </vt:lpstr>
      <vt:lpstr> </vt:lpstr>
      <vt:lpstr>Feature Selection</vt:lpstr>
      <vt:lpstr>Tasks Performed</vt:lpstr>
      <vt:lpstr>Model Training</vt:lpstr>
      <vt:lpstr>Steps Taken to Complete Task </vt:lpstr>
      <vt:lpstr>Key Insights</vt:lpstr>
      <vt:lpstr>Model Evaluation</vt:lpstr>
      <vt:lpstr>Techniques</vt:lpstr>
      <vt:lpstr>Steps Involved</vt:lpstr>
      <vt:lpstr>Key Insights</vt:lpstr>
      <vt:lpstr>                                                   INTERPRETATION</vt:lpstr>
      <vt:lpstr>                FUTURE SCOPE</vt:lpstr>
      <vt:lpstr>ADVANTAGES</vt:lpstr>
      <vt:lpstr>CHALLENGES FACED</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Ekansh Maheshwari</dc:creator>
  <cp:lastModifiedBy>Manas Chauhan</cp:lastModifiedBy>
  <cp:revision>51</cp:revision>
  <dcterms:created xsi:type="dcterms:W3CDTF">2024-07-17T16:18:26Z</dcterms:created>
  <dcterms:modified xsi:type="dcterms:W3CDTF">2024-07-22T15:54:22Z</dcterms:modified>
</cp:coreProperties>
</file>