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7256" r:id="rId4"/>
    <p:sldMasterId id="2147487357" r:id="rId5"/>
  </p:sldMasterIdLst>
  <p:notesMasterIdLst>
    <p:notesMasterId r:id="rId62"/>
  </p:notesMasterIdLst>
  <p:handoutMasterIdLst>
    <p:handoutMasterId r:id="rId63"/>
  </p:handoutMasterIdLst>
  <p:sldIdLst>
    <p:sldId id="1565" r:id="rId6"/>
    <p:sldId id="1566" r:id="rId7"/>
    <p:sldId id="1498" r:id="rId8"/>
    <p:sldId id="1552" r:id="rId9"/>
    <p:sldId id="1549" r:id="rId10"/>
    <p:sldId id="1500" r:id="rId11"/>
    <p:sldId id="1495" r:id="rId12"/>
    <p:sldId id="1546" r:id="rId13"/>
    <p:sldId id="1567" r:id="rId14"/>
    <p:sldId id="1568" r:id="rId15"/>
    <p:sldId id="1569" r:id="rId16"/>
    <p:sldId id="1570" r:id="rId17"/>
    <p:sldId id="1571" r:id="rId18"/>
    <p:sldId id="1572" r:id="rId19"/>
    <p:sldId id="1611" r:id="rId20"/>
    <p:sldId id="1573" r:id="rId21"/>
    <p:sldId id="1574" r:id="rId22"/>
    <p:sldId id="1602" r:id="rId23"/>
    <p:sldId id="1577" r:id="rId24"/>
    <p:sldId id="1604" r:id="rId25"/>
    <p:sldId id="1605" r:id="rId26"/>
    <p:sldId id="1607" r:id="rId27"/>
    <p:sldId id="1603" r:id="rId28"/>
    <p:sldId id="1606" r:id="rId29"/>
    <p:sldId id="1578" r:id="rId30"/>
    <p:sldId id="1608" r:id="rId31"/>
    <p:sldId id="1579" r:id="rId32"/>
    <p:sldId id="1580" r:id="rId33"/>
    <p:sldId id="1583" r:id="rId34"/>
    <p:sldId id="1585" r:id="rId35"/>
    <p:sldId id="1610" r:id="rId36"/>
    <p:sldId id="1609" r:id="rId37"/>
    <p:sldId id="1587" r:id="rId38"/>
    <p:sldId id="1588" r:id="rId39"/>
    <p:sldId id="1589" r:id="rId40"/>
    <p:sldId id="1550" r:id="rId41"/>
    <p:sldId id="1593" r:id="rId42"/>
    <p:sldId id="1614" r:id="rId43"/>
    <p:sldId id="1615" r:id="rId44"/>
    <p:sldId id="1505" r:id="rId45"/>
    <p:sldId id="1596" r:id="rId46"/>
    <p:sldId id="1512" r:id="rId47"/>
    <p:sldId id="1597" r:id="rId48"/>
    <p:sldId id="1509" r:id="rId49"/>
    <p:sldId id="1598" r:id="rId50"/>
    <p:sldId id="1599" r:id="rId51"/>
    <p:sldId id="1527" r:id="rId52"/>
    <p:sldId id="1600" r:id="rId53"/>
    <p:sldId id="1601" r:id="rId54"/>
    <p:sldId id="1582" r:id="rId55"/>
    <p:sldId id="1591" r:id="rId56"/>
    <p:sldId id="1592" r:id="rId57"/>
    <p:sldId id="1575" r:id="rId58"/>
    <p:sldId id="1594" r:id="rId59"/>
    <p:sldId id="1595" r:id="rId60"/>
    <p:sldId id="1521" r:id="rId61"/>
  </p:sldIdLst>
  <p:sldSz cx="12192000" cy="6858000"/>
  <p:notesSz cx="6985000" cy="9283700"/>
  <p:custDataLst>
    <p:tags r:id="rId64"/>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2"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5431"/>
    <a:srgbClr val="58941C"/>
    <a:srgbClr val="FF6600"/>
    <a:srgbClr val="630157"/>
    <a:srgbClr val="CC99FF"/>
    <a:srgbClr val="FF99FF"/>
    <a:srgbClr val="4F0146"/>
    <a:srgbClr val="FC3CE5"/>
    <a:srgbClr val="6CD30F"/>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64" autoAdjust="0"/>
    <p:restoredTop sz="93899" autoAdjust="0"/>
  </p:normalViewPr>
  <p:slideViewPr>
    <p:cSldViewPr snapToGrid="0" showGuides="1">
      <p:cViewPr varScale="1">
        <p:scale>
          <a:sx n="58" d="100"/>
          <a:sy n="58" d="100"/>
        </p:scale>
        <p:origin x="1004" y="52"/>
      </p:cViewPr>
      <p:guideLst>
        <p:guide pos="3840"/>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72"/>
    </p:cViewPr>
  </p:sorterViewPr>
  <p:notesViewPr>
    <p:cSldViewPr snapToGrid="0" showGuides="1">
      <p:cViewPr varScale="1">
        <p:scale>
          <a:sx n="51" d="100"/>
          <a:sy n="51" d="100"/>
        </p:scale>
        <p:origin x="2668" y="56"/>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handoutMaster" Target="handoutMasters/handoutMaster1.xml"/><Relationship Id="rId68"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ags" Target="tags/tag1.xml"/><Relationship Id="rId69"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1"/>
            <a:ext cx="3027042" cy="463682"/>
          </a:xfrm>
          <a:prstGeom prst="rect">
            <a:avLst/>
          </a:prstGeom>
        </p:spPr>
        <p:txBody>
          <a:bodyPr vert="horz" lIns="87421" tIns="43711" rIns="87421" bIns="43711"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956398" y="1"/>
            <a:ext cx="3027042" cy="463682"/>
          </a:xfrm>
          <a:prstGeom prst="rect">
            <a:avLst/>
          </a:prstGeom>
        </p:spPr>
        <p:txBody>
          <a:bodyPr vert="horz" lIns="87421" tIns="43711" rIns="87421" bIns="43711" rtlCol="0"/>
          <a:lstStyle>
            <a:lvl1pPr algn="r">
              <a:defRPr sz="1100"/>
            </a:lvl1pPr>
          </a:lstStyle>
          <a:p>
            <a:fld id="{B4AD245C-091B-44E2-BFB0-BD94217887F7}" type="datetimeFigureOut">
              <a:rPr lang="en-US" smtClean="0">
                <a:latin typeface="Arial" panose="020B0604020202020204" pitchFamily="34" charset="0"/>
              </a:rPr>
              <a:t>8/9/2023</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5" y="8818580"/>
            <a:ext cx="3027042" cy="463682"/>
          </a:xfrm>
          <a:prstGeom prst="rect">
            <a:avLst/>
          </a:prstGeom>
        </p:spPr>
        <p:txBody>
          <a:bodyPr vert="horz" lIns="87421" tIns="43711" rIns="87421" bIns="43711"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956398" y="8818580"/>
            <a:ext cx="3027042" cy="463682"/>
          </a:xfrm>
          <a:prstGeom prst="rect">
            <a:avLst/>
          </a:prstGeom>
        </p:spPr>
        <p:txBody>
          <a:bodyPr vert="horz" lIns="87421" tIns="43711" rIns="87421" bIns="43711"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26833" cy="464185"/>
          </a:xfrm>
          <a:prstGeom prst="rect">
            <a:avLst/>
          </a:prstGeom>
        </p:spPr>
        <p:txBody>
          <a:bodyPr vert="horz" lIns="94695" tIns="47347" rIns="94695" bIns="47347"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56552" y="1"/>
            <a:ext cx="3026833" cy="464185"/>
          </a:xfrm>
          <a:prstGeom prst="rect">
            <a:avLst/>
          </a:prstGeom>
        </p:spPr>
        <p:txBody>
          <a:bodyPr vert="horz" lIns="94695" tIns="47347" rIns="94695" bIns="47347" rtlCol="0"/>
          <a:lstStyle>
            <a:lvl1pPr algn="r">
              <a:defRPr sz="1200">
                <a:latin typeface="Arial" panose="020B0604020202020204" pitchFamily="34" charset="0"/>
              </a:defRPr>
            </a:lvl1pPr>
          </a:lstStyle>
          <a:p>
            <a:fld id="{0BA5BBE4-AEA3-489A-A28E-0C2FAF2506E3}" type="datetimeFigureOut">
              <a:rPr lang="en-US" smtClean="0"/>
              <a:pPr/>
              <a:t>8/9/2023</a:t>
            </a:fld>
            <a:endParaRPr lang="en-US" dirty="0"/>
          </a:p>
        </p:txBody>
      </p:sp>
      <p:sp>
        <p:nvSpPr>
          <p:cNvPr id="4" name="Slide Image Placeholder 3"/>
          <p:cNvSpPr>
            <a:spLocks noGrp="1" noRot="1" noChangeAspect="1"/>
          </p:cNvSpPr>
          <p:nvPr>
            <p:ph type="sldImg" idx="2"/>
          </p:nvPr>
        </p:nvSpPr>
        <p:spPr>
          <a:xfrm>
            <a:off x="400050" y="696913"/>
            <a:ext cx="6184900" cy="3479800"/>
          </a:xfrm>
          <a:prstGeom prst="rect">
            <a:avLst/>
          </a:prstGeom>
          <a:noFill/>
          <a:ln w="12700">
            <a:solidFill>
              <a:prstClr val="black"/>
            </a:solidFill>
          </a:ln>
        </p:spPr>
        <p:txBody>
          <a:bodyPr vert="horz" lIns="94695" tIns="47347" rIns="94695" bIns="47347" rtlCol="0" anchor="ctr"/>
          <a:lstStyle/>
          <a:p>
            <a:endParaRPr lang="en-GB"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4695" tIns="47347" rIns="94695" bIns="4734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17904"/>
            <a:ext cx="3026833" cy="464185"/>
          </a:xfrm>
          <a:prstGeom prst="rect">
            <a:avLst/>
          </a:prstGeom>
        </p:spPr>
        <p:txBody>
          <a:bodyPr vert="horz" lIns="94695" tIns="47347" rIns="94695" bIns="47347"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56552" y="8817904"/>
            <a:ext cx="3026833" cy="464185"/>
          </a:xfrm>
          <a:prstGeom prst="rect">
            <a:avLst/>
          </a:prstGeom>
        </p:spPr>
        <p:txBody>
          <a:bodyPr vert="horz" lIns="94695" tIns="47347" rIns="94695" bIns="47347"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1955822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2346877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val="3564629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8</a:t>
            </a:fld>
            <a:endParaRPr lang="en-US" dirty="0"/>
          </a:p>
        </p:txBody>
      </p:sp>
    </p:spTree>
    <p:extLst>
      <p:ext uri="{BB962C8B-B14F-4D97-AF65-F5344CB8AC3E}">
        <p14:creationId xmlns:p14="http://schemas.microsoft.com/office/powerpoint/2010/main" val="1507574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38</a:t>
            </a:fld>
            <a:endParaRPr lang="en-US" dirty="0"/>
          </a:p>
        </p:txBody>
      </p:sp>
    </p:spTree>
    <p:extLst>
      <p:ext uri="{BB962C8B-B14F-4D97-AF65-F5344CB8AC3E}">
        <p14:creationId xmlns:p14="http://schemas.microsoft.com/office/powerpoint/2010/main" val="2874814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56</a:t>
            </a:fld>
            <a:endParaRPr lang="en-US" dirty="0"/>
          </a:p>
        </p:txBody>
      </p:sp>
    </p:spTree>
    <p:extLst>
      <p:ext uri="{BB962C8B-B14F-4D97-AF65-F5344CB8AC3E}">
        <p14:creationId xmlns:p14="http://schemas.microsoft.com/office/powerpoint/2010/main" val="36505264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275" y="4845631"/>
            <a:ext cx="4407673" cy="897983"/>
          </a:xfrm>
        </p:spPr>
        <p:txBody>
          <a:bodyPr anchor="b" anchorCtr="0"/>
          <a:lstStyle>
            <a:lvl1pPr>
              <a:lnSpc>
                <a:spcPct val="85000"/>
              </a:lnSpc>
              <a:defRPr sz="2800" b="1" baseline="0">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Title</a:t>
            </a:r>
          </a:p>
        </p:txBody>
      </p:sp>
      <p:sp>
        <p:nvSpPr>
          <p:cNvPr id="6" name="Text Placeholder 9"/>
          <p:cNvSpPr>
            <a:spLocks noGrp="1"/>
          </p:cNvSpPr>
          <p:nvPr>
            <p:ph type="body" sz="quarter" idx="16" hasCustomPrompt="1"/>
          </p:nvPr>
        </p:nvSpPr>
        <p:spPr>
          <a:xfrm>
            <a:off x="549275" y="5820991"/>
            <a:ext cx="4407673" cy="478209"/>
          </a:xfrm>
        </p:spPr>
        <p:txBody>
          <a:bodyPr vert="horz" lIns="0" tIns="0" rIns="0" bIns="0" rtlCol="0">
            <a:noAutofit/>
          </a:bodyPr>
          <a:lstStyle>
            <a:lvl1pPr marL="0" indent="0">
              <a:buNone/>
              <a:defRPr lang="en-US" sz="1200" dirty="0">
                <a:latin typeface="Verdana" panose="020B0604030504040204" pitchFamily="34" charset="0"/>
                <a:ea typeface="Verdana" panose="020B0604030504040204" pitchFamily="34" charset="0"/>
                <a:cs typeface="Verdana" panose="020B0604030504040204" pitchFamily="34" charset="0"/>
              </a:defRPr>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549275" y="4465538"/>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1pPr>
          </a:lstStyle>
          <a:p>
            <a:pPr marL="228600" lvl="0" indent="-228600"/>
            <a:r>
              <a:rPr lang="en-US" dirty="0"/>
              <a:t>Date</a:t>
            </a:r>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a:ext>
            </a:extLst>
          </a:blip>
          <a:srcRect b="55916"/>
          <a:stretch/>
        </p:blipFill>
        <p:spPr>
          <a:xfrm>
            <a:off x="549275" y="549275"/>
            <a:ext cx="1788289" cy="365125"/>
          </a:xfrm>
          <a:prstGeom prst="rect">
            <a:avLst/>
          </a:prstGeom>
        </p:spPr>
      </p:pic>
    </p:spTree>
    <p:extLst>
      <p:ext uri="{BB962C8B-B14F-4D97-AF65-F5344CB8AC3E}">
        <p14:creationId xmlns:p14="http://schemas.microsoft.com/office/powerpoint/2010/main" val="72694071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549274" y="549275"/>
            <a:ext cx="11104563" cy="594360"/>
          </a:xfrm>
        </p:spPr>
        <p:txBody>
          <a:bodyPr vert="horz" lIns="0" tIns="45720" rIns="0" bIns="0" rtlCol="0" anchor="t" anchorCtr="0">
            <a:noAutofit/>
          </a:bodyPr>
          <a:lstStyle>
            <a:lvl1pPr>
              <a:defRPr lang="en-US" sz="2400" b="0" spc="-75" dirty="0">
                <a:latin typeface="Verdana" panose="020B0604030504040204" pitchFamily="34" charset="0"/>
                <a:ea typeface="Verdana" panose="020B0604030504040204" pitchFamily="34" charset="0"/>
                <a:cs typeface="Verdana" panose="020B0604030504040204" pitchFamily="34" charset="0"/>
              </a:defRPr>
            </a:lvl1pPr>
          </a:lstStyle>
          <a:p>
            <a:pPr lvl="0" defTabSz="685800">
              <a:lnSpc>
                <a:spcPct val="85000"/>
              </a:lnSpc>
            </a:pPr>
            <a:r>
              <a:rPr lang="en-US" dirty="0"/>
              <a:t>Click to edit Master title style</a:t>
            </a:r>
          </a:p>
        </p:txBody>
      </p:sp>
      <p:sp>
        <p:nvSpPr>
          <p:cNvPr id="4" name="Text Placeholder 8"/>
          <p:cNvSpPr>
            <a:spLocks noGrp="1"/>
          </p:cNvSpPr>
          <p:nvPr>
            <p:ph type="body" sz="quarter" idx="14"/>
          </p:nvPr>
        </p:nvSpPr>
        <p:spPr>
          <a:xfrm>
            <a:off x="549596" y="1078675"/>
            <a:ext cx="11104220" cy="475488"/>
          </a:xfrm>
        </p:spPr>
        <p:txBody>
          <a:bodyPr vert="horz" lIns="0" tIns="0" rIns="0" bIns="0" rtlCol="0">
            <a:noAutofit/>
          </a:bodyPr>
          <a:lstStyle>
            <a:lvl1pPr marL="0" indent="0">
              <a:buNone/>
              <a:defRPr lang="en-US" sz="1600">
                <a:latin typeface="Verdana" panose="020B0604030504040204" pitchFamily="34" charset="0"/>
                <a:ea typeface="Verdana" panose="020B0604030504040204" pitchFamily="34" charset="0"/>
                <a:cs typeface="Verdana" panose="020B0604030504040204" pitchFamily="34" charset="0"/>
              </a:defRPr>
            </a:lvl1pPr>
          </a:lstStyle>
          <a:p>
            <a:pPr marL="228600" lvl="0" indent="-228600">
              <a:lnSpc>
                <a:spcPct val="130000"/>
              </a:lnSpc>
            </a:pPr>
            <a:r>
              <a:rPr lang="en-US" dirty="0"/>
              <a:t>Click to edit Master text styles</a:t>
            </a:r>
          </a:p>
        </p:txBody>
      </p:sp>
    </p:spTree>
    <p:extLst>
      <p:ext uri="{BB962C8B-B14F-4D97-AF65-F5344CB8AC3E}">
        <p14:creationId xmlns:p14="http://schemas.microsoft.com/office/powerpoint/2010/main" val="337743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p:spTree>
      <p:nvGrpSpPr>
        <p:cNvPr id="1" name=""/>
        <p:cNvGrpSpPr/>
        <p:nvPr/>
      </p:nvGrpSpPr>
      <p:grpSpPr>
        <a:xfrm>
          <a:off x="0" y="0"/>
          <a:ext cx="0" cy="0"/>
          <a:chOff x="0" y="0"/>
          <a:chExt cx="0" cy="0"/>
        </a:xfrm>
      </p:grpSpPr>
      <p:sp>
        <p:nvSpPr>
          <p:cNvPr id="2" name="Title 1"/>
          <p:cNvSpPr>
            <a:spLocks noGrp="1"/>
          </p:cNvSpPr>
          <p:nvPr>
            <p:ph type="title"/>
          </p:nvPr>
        </p:nvSpPr>
        <p:spPr>
          <a:xfrm>
            <a:off x="549274" y="549275"/>
            <a:ext cx="11104563" cy="594360"/>
          </a:xfrm>
        </p:spPr>
        <p:txBody>
          <a:bodyPr vert="horz" lIns="0" tIns="45720" rIns="0" bIns="0" rtlCol="0" anchor="t" anchorCtr="0">
            <a:noAutofit/>
          </a:bodyPr>
          <a:lstStyle>
            <a:lvl1pPr>
              <a:defRPr lang="en-US" sz="2400" b="0" spc="-75" dirty="0">
                <a:latin typeface="Verdana" panose="020B0604030504040204" pitchFamily="34" charset="0"/>
                <a:ea typeface="Verdana" panose="020B0604030504040204" pitchFamily="34" charset="0"/>
                <a:cs typeface="Verdana" panose="020B0604030504040204" pitchFamily="34" charset="0"/>
              </a:defRPr>
            </a:lvl1pPr>
          </a:lstStyle>
          <a:p>
            <a:pPr lvl="0" defTabSz="685800">
              <a:lnSpc>
                <a:spcPct val="85000"/>
              </a:lnSpc>
            </a:pPr>
            <a:r>
              <a:rPr lang="en-US" dirty="0"/>
              <a:t>Click to edit Master title style</a:t>
            </a:r>
          </a:p>
        </p:txBody>
      </p:sp>
    </p:spTree>
    <p:extLst>
      <p:ext uri="{BB962C8B-B14F-4D97-AF65-F5344CB8AC3E}">
        <p14:creationId xmlns:p14="http://schemas.microsoft.com/office/powerpoint/2010/main" val="3978651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Title_Body">
    <p:spTree>
      <p:nvGrpSpPr>
        <p:cNvPr id="1" name=""/>
        <p:cNvGrpSpPr/>
        <p:nvPr/>
      </p:nvGrpSpPr>
      <p:grpSpPr>
        <a:xfrm>
          <a:off x="0" y="0"/>
          <a:ext cx="0" cy="0"/>
          <a:chOff x="0" y="0"/>
          <a:chExt cx="0" cy="0"/>
        </a:xfrm>
      </p:grpSpPr>
      <p:sp>
        <p:nvSpPr>
          <p:cNvPr id="2" name="Title 1"/>
          <p:cNvSpPr>
            <a:spLocks noGrp="1"/>
          </p:cNvSpPr>
          <p:nvPr>
            <p:ph type="title"/>
          </p:nvPr>
        </p:nvSpPr>
        <p:spPr>
          <a:xfrm>
            <a:off x="549274" y="549275"/>
            <a:ext cx="11104563" cy="594360"/>
          </a:xfrm>
        </p:spPr>
        <p:txBody>
          <a:bodyPr vert="horz" lIns="0" tIns="45720" rIns="0" bIns="0" rtlCol="0" anchor="t" anchorCtr="0">
            <a:noAutofit/>
          </a:bodyPr>
          <a:lstStyle>
            <a:lvl1pPr>
              <a:defRPr lang="en-US" sz="2400" b="0" spc="-75" dirty="0">
                <a:latin typeface="Verdana" panose="020B0604030504040204" pitchFamily="34" charset="0"/>
                <a:ea typeface="Verdana" panose="020B0604030504040204" pitchFamily="34" charset="0"/>
                <a:cs typeface="Verdana" panose="020B0604030504040204" pitchFamily="34" charset="0"/>
              </a:defRPr>
            </a:lvl1pPr>
          </a:lstStyle>
          <a:p>
            <a:pPr lvl="0" defTabSz="685800">
              <a:lnSpc>
                <a:spcPct val="85000"/>
              </a:lnSpc>
            </a:pPr>
            <a:r>
              <a:rPr lang="en-US" dirty="0"/>
              <a:t>Click to edit Master title style</a:t>
            </a:r>
          </a:p>
        </p:txBody>
      </p:sp>
      <p:sp>
        <p:nvSpPr>
          <p:cNvPr id="5" name="Content Placeholder 4"/>
          <p:cNvSpPr>
            <a:spLocks noGrp="1"/>
          </p:cNvSpPr>
          <p:nvPr>
            <p:ph sz="quarter" idx="10"/>
          </p:nvPr>
        </p:nvSpPr>
        <p:spPr>
          <a:xfrm>
            <a:off x="549275" y="1554163"/>
            <a:ext cx="11104563" cy="4745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62043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549274" y="549275"/>
            <a:ext cx="3717925" cy="1995802"/>
          </a:xfrm>
        </p:spPr>
        <p:txBody>
          <a:bodyPr vert="horz" lIns="0" tIns="45720" rIns="0" bIns="0" rtlCol="0" anchor="t" anchorCtr="0">
            <a:noAutofit/>
          </a:bodyPr>
          <a:lstStyle>
            <a:lvl1pPr>
              <a:defRPr lang="en-US" sz="3600" spc="-75" dirty="0">
                <a:latin typeface="Verdana" panose="020B0604030504040204" pitchFamily="34" charset="0"/>
                <a:ea typeface="Verdana" panose="020B0604030504040204" pitchFamily="34" charset="0"/>
                <a:cs typeface="Verdana" panose="020B0604030504040204" pitchFamily="34" charset="0"/>
              </a:defRPr>
            </a:lvl1pPr>
          </a:lstStyle>
          <a:p>
            <a:pPr lvl="0" defTabSz="685800">
              <a:lnSpc>
                <a:spcPct val="85000"/>
              </a:lnSpc>
            </a:pPr>
            <a:r>
              <a:rPr lang="en-US" dirty="0"/>
              <a:t>Click to edit Master title style</a:t>
            </a:r>
          </a:p>
        </p:txBody>
      </p:sp>
      <p:sp>
        <p:nvSpPr>
          <p:cNvPr id="4" name="Text Placeholder 4"/>
          <p:cNvSpPr>
            <a:spLocks noGrp="1"/>
          </p:cNvSpPr>
          <p:nvPr>
            <p:ph type="body" sz="quarter" idx="16" hasCustomPrompt="1"/>
          </p:nvPr>
        </p:nvSpPr>
        <p:spPr>
          <a:xfrm>
            <a:off x="549275" y="2487803"/>
            <a:ext cx="3727460" cy="1169988"/>
          </a:xfrm>
        </p:spPr>
        <p:txBody>
          <a:bodyPr/>
          <a:lstStyle>
            <a:lvl1pPr marL="0" indent="0">
              <a:lnSpc>
                <a:spcPct val="130000"/>
              </a:lnSpc>
              <a:buNone/>
              <a:defRPr sz="1200" baseline="0">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edit Master text styles</a:t>
            </a:r>
          </a:p>
        </p:txBody>
      </p:sp>
    </p:spTree>
    <p:extLst>
      <p:ext uri="{BB962C8B-B14F-4D97-AF65-F5344CB8AC3E}">
        <p14:creationId xmlns:p14="http://schemas.microsoft.com/office/powerpoint/2010/main" val="2795051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9274" y="549275"/>
            <a:ext cx="3717925" cy="1995802"/>
          </a:xfrm>
        </p:spPr>
        <p:txBody>
          <a:bodyPr vert="horz" lIns="0" tIns="45720" rIns="0" bIns="0" rtlCol="0" anchor="t" anchorCtr="0">
            <a:noAutofit/>
          </a:bodyPr>
          <a:lstStyle>
            <a:lvl1pPr>
              <a:defRPr lang="en-US" sz="3600" spc="-75" dirty="0">
                <a:latin typeface="Verdana" panose="020B0604030504040204" pitchFamily="34" charset="0"/>
                <a:ea typeface="Verdana" panose="020B0604030504040204" pitchFamily="34" charset="0"/>
                <a:cs typeface="Verdana" panose="020B0604030504040204" pitchFamily="34" charset="0"/>
              </a:defRPr>
            </a:lvl1pPr>
          </a:lstStyle>
          <a:p>
            <a:pPr lvl="0" defTabSz="685800">
              <a:lnSpc>
                <a:spcPct val="85000"/>
              </a:lnSpc>
            </a:pPr>
            <a:r>
              <a:rPr lang="en-US" dirty="0"/>
              <a:t>Click to edit Master title style</a:t>
            </a:r>
          </a:p>
        </p:txBody>
      </p:sp>
    </p:spTree>
    <p:extLst>
      <p:ext uri="{BB962C8B-B14F-4D97-AF65-F5344CB8AC3E}">
        <p14:creationId xmlns:p14="http://schemas.microsoft.com/office/powerpoint/2010/main" val="3123664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le Left, body">
    <p:spTree>
      <p:nvGrpSpPr>
        <p:cNvPr id="1" name=""/>
        <p:cNvGrpSpPr/>
        <p:nvPr/>
      </p:nvGrpSpPr>
      <p:grpSpPr>
        <a:xfrm>
          <a:off x="0" y="0"/>
          <a:ext cx="0" cy="0"/>
          <a:chOff x="0" y="0"/>
          <a:chExt cx="0" cy="0"/>
        </a:xfrm>
      </p:grpSpPr>
      <p:sp>
        <p:nvSpPr>
          <p:cNvPr id="2" name="Title 1"/>
          <p:cNvSpPr>
            <a:spLocks noGrp="1"/>
          </p:cNvSpPr>
          <p:nvPr>
            <p:ph type="title"/>
          </p:nvPr>
        </p:nvSpPr>
        <p:spPr>
          <a:xfrm>
            <a:off x="549274" y="549275"/>
            <a:ext cx="3717925" cy="1995802"/>
          </a:xfrm>
        </p:spPr>
        <p:txBody>
          <a:bodyPr vert="horz" lIns="0" tIns="45720" rIns="0" bIns="0" rtlCol="0" anchor="t" anchorCtr="0">
            <a:noAutofit/>
          </a:bodyPr>
          <a:lstStyle>
            <a:lvl1pPr>
              <a:defRPr lang="en-US" sz="3600" spc="-75" dirty="0">
                <a:latin typeface="Verdana" panose="020B0604030504040204" pitchFamily="34" charset="0"/>
                <a:ea typeface="Verdana" panose="020B0604030504040204" pitchFamily="34" charset="0"/>
                <a:cs typeface="Verdana" panose="020B0604030504040204" pitchFamily="34" charset="0"/>
              </a:defRPr>
            </a:lvl1pPr>
          </a:lstStyle>
          <a:p>
            <a:pPr lvl="0" defTabSz="685800">
              <a:lnSpc>
                <a:spcPct val="85000"/>
              </a:lnSpc>
            </a:pPr>
            <a:r>
              <a:rPr lang="en-US" dirty="0"/>
              <a:t>Click to edit Master title style</a:t>
            </a:r>
          </a:p>
        </p:txBody>
      </p:sp>
      <p:sp>
        <p:nvSpPr>
          <p:cNvPr id="4" name="Text Placeholder 4"/>
          <p:cNvSpPr>
            <a:spLocks noGrp="1"/>
          </p:cNvSpPr>
          <p:nvPr>
            <p:ph type="body" sz="quarter" idx="16" hasCustomPrompt="1"/>
          </p:nvPr>
        </p:nvSpPr>
        <p:spPr>
          <a:xfrm>
            <a:off x="549275" y="2487803"/>
            <a:ext cx="3727460" cy="1169988"/>
          </a:xfrm>
        </p:spPr>
        <p:txBody>
          <a:bodyPr/>
          <a:lstStyle>
            <a:lvl1pPr marL="0" indent="0">
              <a:lnSpc>
                <a:spcPct val="130000"/>
              </a:lnSpc>
              <a:buNone/>
              <a:defRPr sz="1200" baseline="0">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edit Master text styles</a:t>
            </a:r>
          </a:p>
        </p:txBody>
      </p:sp>
      <p:sp>
        <p:nvSpPr>
          <p:cNvPr id="5" name="Content Placeholder 4"/>
          <p:cNvSpPr>
            <a:spLocks noGrp="1"/>
          </p:cNvSpPr>
          <p:nvPr>
            <p:ph sz="quarter" idx="17"/>
          </p:nvPr>
        </p:nvSpPr>
        <p:spPr>
          <a:xfrm>
            <a:off x="4724400" y="549275"/>
            <a:ext cx="6929438" cy="5749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16472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1661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49275" y="1554163"/>
            <a:ext cx="11104563" cy="2381250"/>
          </a:xfrm>
        </p:spPr>
        <p:txBody>
          <a:bodyPr/>
          <a:lstStyle>
            <a:lvl1pPr>
              <a:defRPr sz="36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572881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24400" y="1778932"/>
            <a:ext cx="6929438" cy="2921731"/>
          </a:xfrm>
        </p:spPr>
        <p:txBody>
          <a:bodyPr anchor="b" anchorCtr="0"/>
          <a:lstStyle>
            <a:lvl1pPr>
              <a:lnSpc>
                <a:spcPct val="85000"/>
              </a:lnSpc>
              <a:defRPr sz="5400" b="1" baseline="0">
                <a:latin typeface="Verdana" panose="020B0604030504040204" pitchFamily="34" charset="0"/>
                <a:ea typeface="Verdana" panose="020B0604030504040204" pitchFamily="34" charset="0"/>
                <a:cs typeface="Verdana" panose="020B0604030504040204" pitchFamily="34" charset="0"/>
              </a:defRPr>
            </a:lvl1pPr>
          </a:lstStyle>
          <a:p>
            <a:r>
              <a:rPr lang="en-US" dirty="0"/>
              <a:t>Thank You </a:t>
            </a:r>
            <a:br>
              <a:rPr lang="en-US" dirty="0"/>
            </a:br>
            <a:r>
              <a:rPr lang="en-US" dirty="0"/>
              <a:t>Goes Here.</a:t>
            </a:r>
          </a:p>
        </p:txBody>
      </p:sp>
      <p:sp>
        <p:nvSpPr>
          <p:cNvPr id="9" name="Rectangle 8"/>
          <p:cNvSpPr/>
          <p:nvPr/>
        </p:nvSpPr>
        <p:spPr>
          <a:xfrm>
            <a:off x="4619707" y="5182072"/>
            <a:ext cx="7143588" cy="1421928"/>
          </a:xfrm>
          <a:prstGeom prst="rect">
            <a:avLst/>
          </a:prstGeom>
        </p:spPr>
        <p:txBody>
          <a:bodyPr wrap="square" numCol="2" spcCol="182880">
            <a:spAutoFit/>
          </a:bodyPr>
          <a:lstStyle/>
          <a:p>
            <a:pPr>
              <a:lnSpc>
                <a:spcPct val="120000"/>
              </a:lnSpc>
            </a:pPr>
            <a:r>
              <a:rPr lang="en-US" sz="700" dirty="0">
                <a:latin typeface="Verdana" panose="020B0604030504040204" pitchFamily="34" charset="0"/>
                <a:ea typeface="Verdana" panose="020B0604030504040204" pitchFamily="34" charset="0"/>
                <a:cs typeface="Verdana" panose="020B0604030504040204" pitchFamily="34" charset="0"/>
              </a:rPr>
              <a:t>This publication contains general information only, and none of the member firms of Deloitte </a:t>
            </a:r>
            <a:r>
              <a:rPr lang="en-US" sz="700" dirty="0" err="1">
                <a:latin typeface="Verdana" panose="020B0604030504040204" pitchFamily="34" charset="0"/>
                <a:ea typeface="Verdana" panose="020B0604030504040204" pitchFamily="34" charset="0"/>
                <a:cs typeface="Verdana" panose="020B0604030504040204" pitchFamily="34" charset="0"/>
              </a:rPr>
              <a:t>Touche</a:t>
            </a:r>
            <a:r>
              <a:rPr lang="en-US" sz="700" dirty="0">
                <a:latin typeface="Verdana" panose="020B0604030504040204" pitchFamily="34" charset="0"/>
                <a:ea typeface="Verdana" panose="020B0604030504040204" pitchFamily="34" charset="0"/>
                <a:cs typeface="Verdana" panose="020B0604030504040204" pitchFamily="34" charset="0"/>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dirty="0">
                <a:latin typeface="Verdana" panose="020B0604030504040204" pitchFamily="34" charset="0"/>
                <a:ea typeface="Verdana" panose="020B0604030504040204" pitchFamily="34" charset="0"/>
                <a:cs typeface="Verdana" panose="020B0604030504040204" pitchFamily="34" charset="0"/>
              </a:rPr>
            </a:br>
            <a:br>
              <a:rPr lang="en-US" sz="700" dirty="0">
                <a:latin typeface="Verdana" panose="020B0604030504040204" pitchFamily="34" charset="0"/>
                <a:ea typeface="Verdana" panose="020B0604030504040204" pitchFamily="34" charset="0"/>
                <a:cs typeface="Verdana" panose="020B0604030504040204" pitchFamily="34" charset="0"/>
              </a:rPr>
            </a:br>
            <a:r>
              <a:rPr lang="en-US" sz="700" dirty="0">
                <a:latin typeface="Verdana" panose="020B0604030504040204" pitchFamily="34" charset="0"/>
                <a:ea typeface="Verdana" panose="020B0604030504040204" pitchFamily="34" charset="0"/>
                <a:cs typeface="Verdana" panose="020B0604030504040204" pitchFamily="34"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dirty="0">
                <a:latin typeface="Verdana" panose="020B0604030504040204" pitchFamily="34" charset="0"/>
                <a:ea typeface="Verdana" panose="020B0604030504040204" pitchFamily="34" charset="0"/>
                <a:cs typeface="Verdana" panose="020B0604030504040204" pitchFamily="34" charset="0"/>
              </a:rPr>
            </a:br>
            <a:r>
              <a:rPr lang="en-US" sz="700" dirty="0">
                <a:latin typeface="Verdana" panose="020B0604030504040204" pitchFamily="34" charset="0"/>
                <a:ea typeface="Verdana" panose="020B0604030504040204" pitchFamily="34" charset="0"/>
                <a:cs typeface="Verdana" panose="020B0604030504040204" pitchFamily="34" charset="0"/>
              </a:rPr>
              <a:t>the rules and regulations of public accounting.</a:t>
            </a:r>
          </a:p>
          <a:p>
            <a:endParaRPr lang="en-US" sz="700" dirty="0">
              <a:latin typeface="Verdana" panose="020B0604030504040204" pitchFamily="34" charset="0"/>
              <a:ea typeface="Verdana" panose="020B0604030504040204" pitchFamily="34" charset="0"/>
              <a:cs typeface="Verdana" panose="020B0604030504040204" pitchFamily="34" charset="0"/>
              <a:sym typeface="Frutiger Next Pro Light" charset="0"/>
            </a:endParaRPr>
          </a:p>
          <a:p>
            <a:r>
              <a:rPr lang="en-US" sz="700" b="1" dirty="0">
                <a:latin typeface="Verdana" panose="020B0604030504040204" pitchFamily="34" charset="0"/>
                <a:ea typeface="Verdana" panose="020B0604030504040204" pitchFamily="34" charset="0"/>
                <a:cs typeface="Verdana" panose="020B0604030504040204" pitchFamily="34" charset="0"/>
                <a:sym typeface="Frutiger Next Pro Light" charset="0"/>
              </a:rPr>
              <a:t>Copyright © 2017 Deloitte Development LLC. </a:t>
            </a:r>
            <a:br>
              <a:rPr lang="en-US" sz="700" dirty="0">
                <a:latin typeface="Verdana" panose="020B0604030504040204" pitchFamily="34" charset="0"/>
                <a:ea typeface="Verdana" panose="020B0604030504040204" pitchFamily="34" charset="0"/>
                <a:cs typeface="Verdana" panose="020B0604030504040204" pitchFamily="34" charset="0"/>
                <a:sym typeface="Frutiger Next Pro Light" charset="0"/>
              </a:rPr>
            </a:br>
            <a:r>
              <a:rPr lang="en-US" sz="700" b="1" dirty="0">
                <a:latin typeface="Verdana" panose="020B0604030504040204" pitchFamily="34" charset="0"/>
                <a:ea typeface="Verdana" panose="020B0604030504040204" pitchFamily="34" charset="0"/>
                <a:cs typeface="Verdana" panose="020B0604030504040204" pitchFamily="34" charset="0"/>
                <a:sym typeface="Frutiger Next Pro Light" charset="0"/>
              </a:rPr>
              <a:t>All rights reserved. </a:t>
            </a:r>
            <a:r>
              <a:rPr lang="en-US" sz="700" b="1" dirty="0">
                <a:latin typeface="Verdana" panose="020B0604030504040204" pitchFamily="34" charset="0"/>
                <a:ea typeface="Verdana" panose="020B0604030504040204" pitchFamily="34" charset="0"/>
                <a:cs typeface="Verdana" panose="020B0604030504040204" pitchFamily="34" charset="0"/>
              </a:rPr>
              <a:t>Member of Deloitte </a:t>
            </a:r>
            <a:r>
              <a:rPr lang="en-US" sz="700" b="1" dirty="0" err="1">
                <a:latin typeface="Verdana" panose="020B0604030504040204" pitchFamily="34" charset="0"/>
                <a:ea typeface="Verdana" panose="020B0604030504040204" pitchFamily="34" charset="0"/>
                <a:cs typeface="Verdana" panose="020B0604030504040204" pitchFamily="34" charset="0"/>
              </a:rPr>
              <a:t>Touche</a:t>
            </a:r>
            <a:r>
              <a:rPr lang="en-US" sz="700" b="1" dirty="0">
                <a:latin typeface="Verdana" panose="020B0604030504040204" pitchFamily="34" charset="0"/>
                <a:ea typeface="Verdana" panose="020B0604030504040204" pitchFamily="34" charset="0"/>
                <a:cs typeface="Verdana" panose="020B0604030504040204" pitchFamily="34" charset="0"/>
              </a:rPr>
              <a:t> Tohmatsu Limited</a:t>
            </a: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Tree>
    <p:extLst>
      <p:ext uri="{BB962C8B-B14F-4D97-AF65-F5344CB8AC3E}">
        <p14:creationId xmlns:p14="http://schemas.microsoft.com/office/powerpoint/2010/main" val="425353594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549274" y="613927"/>
            <a:ext cx="11104563" cy="374364"/>
          </a:xfrm>
        </p:spPr>
        <p:txBody>
          <a:bodyPr vert="horz" lIns="0" tIns="45720" rIns="0" bIns="0" rtlCol="0" anchor="t" anchorCtr="0">
            <a:noAutofit/>
          </a:bodyPr>
          <a:lstStyle>
            <a:lvl1pPr>
              <a:defRPr lang="en-US" sz="2400" b="0" spc="-75" dirty="0">
                <a:latin typeface="Verdana" panose="020B0604030504040204" pitchFamily="34" charset="0"/>
                <a:ea typeface="Verdana" panose="020B0604030504040204" pitchFamily="34" charset="0"/>
                <a:cs typeface="Verdana" panose="020B0604030504040204" pitchFamily="34" charset="0"/>
              </a:defRPr>
            </a:lvl1pPr>
          </a:lstStyle>
          <a:p>
            <a:pPr lvl="0" defTabSz="685800">
              <a:lnSpc>
                <a:spcPct val="85000"/>
              </a:lnSpc>
            </a:pPr>
            <a:r>
              <a:rPr lang="en-US" dirty="0"/>
              <a:t>Click to edit Master title style</a:t>
            </a:r>
          </a:p>
        </p:txBody>
      </p:sp>
      <p:sp>
        <p:nvSpPr>
          <p:cNvPr id="4" name="Text Placeholder 8"/>
          <p:cNvSpPr>
            <a:spLocks noGrp="1"/>
          </p:cNvSpPr>
          <p:nvPr>
            <p:ph type="body" sz="quarter" idx="14"/>
          </p:nvPr>
        </p:nvSpPr>
        <p:spPr>
          <a:xfrm>
            <a:off x="549596" y="1033599"/>
            <a:ext cx="11104220" cy="475488"/>
          </a:xfrm>
        </p:spPr>
        <p:txBody>
          <a:bodyPr vert="horz" lIns="0" tIns="0" rIns="0" bIns="0" rtlCol="0">
            <a:noAutofit/>
          </a:bodyPr>
          <a:lstStyle>
            <a:lvl1pPr marL="0" indent="0">
              <a:buNone/>
              <a:defRPr lang="en-US" sz="1600">
                <a:latin typeface="Verdana" panose="020B0604030504040204" pitchFamily="34" charset="0"/>
                <a:ea typeface="Verdana" panose="020B0604030504040204" pitchFamily="34" charset="0"/>
                <a:cs typeface="Verdana" panose="020B0604030504040204" pitchFamily="34" charset="0"/>
              </a:defRPr>
            </a:lvl1pPr>
          </a:lstStyle>
          <a:p>
            <a:pPr marL="228600" lvl="0" indent="-228600">
              <a:lnSpc>
                <a:spcPct val="130000"/>
              </a:lnSpc>
            </a:pPr>
            <a:r>
              <a:rPr lang="en-US" dirty="0"/>
              <a:t>Click to edit Master text styles</a:t>
            </a:r>
          </a:p>
        </p:txBody>
      </p:sp>
    </p:spTree>
    <p:extLst>
      <p:ext uri="{BB962C8B-B14F-4D97-AF65-F5344CB8AC3E}">
        <p14:creationId xmlns:p14="http://schemas.microsoft.com/office/powerpoint/2010/main" val="439215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No Subhead">
    <p:spTree>
      <p:nvGrpSpPr>
        <p:cNvPr id="1" name=""/>
        <p:cNvGrpSpPr/>
        <p:nvPr/>
      </p:nvGrpSpPr>
      <p:grpSpPr>
        <a:xfrm>
          <a:off x="0" y="0"/>
          <a:ext cx="0" cy="0"/>
          <a:chOff x="0" y="0"/>
          <a:chExt cx="0" cy="0"/>
        </a:xfrm>
      </p:grpSpPr>
      <p:sp>
        <p:nvSpPr>
          <p:cNvPr id="2" name="Title 1"/>
          <p:cNvSpPr>
            <a:spLocks noGrp="1"/>
          </p:cNvSpPr>
          <p:nvPr>
            <p:ph type="title"/>
          </p:nvPr>
        </p:nvSpPr>
        <p:spPr>
          <a:xfrm>
            <a:off x="549274" y="678586"/>
            <a:ext cx="11104563" cy="448252"/>
          </a:xfrm>
        </p:spPr>
        <p:txBody>
          <a:bodyPr vert="horz" lIns="0" tIns="45720" rIns="0" bIns="0" rtlCol="0" anchor="t" anchorCtr="0">
            <a:noAutofit/>
          </a:bodyPr>
          <a:lstStyle>
            <a:lvl1pPr>
              <a:defRPr lang="en-US" sz="2400" b="0" spc="-75" dirty="0">
                <a:latin typeface="Verdana" panose="020B0604030504040204" pitchFamily="34" charset="0"/>
                <a:ea typeface="Verdana" panose="020B0604030504040204" pitchFamily="34" charset="0"/>
                <a:cs typeface="Verdana" panose="020B0604030504040204" pitchFamily="34" charset="0"/>
              </a:defRPr>
            </a:lvl1pPr>
          </a:lstStyle>
          <a:p>
            <a:pPr lvl="0" defTabSz="685800">
              <a:lnSpc>
                <a:spcPct val="85000"/>
              </a:lnSpc>
            </a:pPr>
            <a:r>
              <a:rPr lang="en-US" dirty="0"/>
              <a:t>Click to edit Master title style</a:t>
            </a:r>
          </a:p>
        </p:txBody>
      </p:sp>
    </p:spTree>
    <p:extLst>
      <p:ext uri="{BB962C8B-B14F-4D97-AF65-F5344CB8AC3E}">
        <p14:creationId xmlns:p14="http://schemas.microsoft.com/office/powerpoint/2010/main" val="1444306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539739" y="1084984"/>
            <a:ext cx="3717925" cy="1995802"/>
          </a:xfrm>
        </p:spPr>
        <p:txBody>
          <a:bodyPr vert="horz" lIns="0" tIns="45720" rIns="0" bIns="0" rtlCol="0" anchor="t" anchorCtr="0">
            <a:noAutofit/>
          </a:bodyPr>
          <a:lstStyle>
            <a:lvl1pPr>
              <a:defRPr lang="en-US" sz="3600" spc="-75" dirty="0">
                <a:latin typeface="Verdana" panose="020B0604030504040204" pitchFamily="34" charset="0"/>
                <a:ea typeface="Verdana" panose="020B0604030504040204" pitchFamily="34" charset="0"/>
                <a:cs typeface="Verdana" panose="020B0604030504040204" pitchFamily="34" charset="0"/>
              </a:defRPr>
            </a:lvl1pPr>
          </a:lstStyle>
          <a:p>
            <a:pPr lvl="0" defTabSz="685800">
              <a:lnSpc>
                <a:spcPct val="85000"/>
              </a:lnSpc>
            </a:pPr>
            <a:r>
              <a:rPr lang="en-US" dirty="0"/>
              <a:t>Click to edit Master title style</a:t>
            </a:r>
          </a:p>
        </p:txBody>
      </p:sp>
      <p:sp>
        <p:nvSpPr>
          <p:cNvPr id="4" name="Text Placeholder 4"/>
          <p:cNvSpPr>
            <a:spLocks noGrp="1"/>
          </p:cNvSpPr>
          <p:nvPr>
            <p:ph type="body" sz="quarter" idx="16" hasCustomPrompt="1"/>
          </p:nvPr>
        </p:nvSpPr>
        <p:spPr>
          <a:xfrm>
            <a:off x="539739" y="3080786"/>
            <a:ext cx="3727460" cy="1169988"/>
          </a:xfrm>
        </p:spPr>
        <p:txBody>
          <a:bodyPr/>
          <a:lstStyle>
            <a:lvl1pPr marL="0" indent="0">
              <a:lnSpc>
                <a:spcPct val="130000"/>
              </a:lnSpc>
              <a:buNone/>
              <a:defRPr sz="1200" baseline="0">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edit Master text styles</a:t>
            </a:r>
          </a:p>
        </p:txBody>
      </p:sp>
    </p:spTree>
    <p:extLst>
      <p:ext uri="{BB962C8B-B14F-4D97-AF65-F5344CB8AC3E}">
        <p14:creationId xmlns:p14="http://schemas.microsoft.com/office/powerpoint/2010/main" val="3502018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176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2425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55501689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Divider - Deloitte green">
    <p:bg bwMode="gray">
      <p:bgPr>
        <a:solidFill>
          <a:srgbClr val="D9AA5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2"/>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TextBox 7"/>
          <p:cNvSpPr txBox="1"/>
          <p:nvPr/>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65228540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275" y="4845631"/>
            <a:ext cx="4407673" cy="897983"/>
          </a:xfrm>
        </p:spPr>
        <p:txBody>
          <a:bodyPr anchor="b" anchorCtr="0"/>
          <a:lstStyle>
            <a:lvl1pPr>
              <a:lnSpc>
                <a:spcPct val="85000"/>
              </a:lnSpc>
              <a:defRPr sz="2800" b="1" baseline="0">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Title</a:t>
            </a:r>
          </a:p>
        </p:txBody>
      </p:sp>
      <p:sp>
        <p:nvSpPr>
          <p:cNvPr id="6" name="Text Placeholder 9"/>
          <p:cNvSpPr>
            <a:spLocks noGrp="1"/>
          </p:cNvSpPr>
          <p:nvPr>
            <p:ph type="body" sz="quarter" idx="16" hasCustomPrompt="1"/>
          </p:nvPr>
        </p:nvSpPr>
        <p:spPr>
          <a:xfrm>
            <a:off x="549275" y="5820991"/>
            <a:ext cx="4407673" cy="478209"/>
          </a:xfrm>
        </p:spPr>
        <p:txBody>
          <a:bodyPr vert="horz" lIns="0" tIns="0" rIns="0" bIns="0" rtlCol="0">
            <a:noAutofit/>
          </a:bodyPr>
          <a:lstStyle>
            <a:lvl1pPr marL="0" indent="0">
              <a:buNone/>
              <a:defRPr lang="en-US" sz="1200" dirty="0">
                <a:latin typeface="Verdana" panose="020B0604030504040204" pitchFamily="34" charset="0"/>
                <a:ea typeface="Verdana" panose="020B0604030504040204" pitchFamily="34" charset="0"/>
                <a:cs typeface="Verdana" panose="020B0604030504040204" pitchFamily="34" charset="0"/>
              </a:defRPr>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549275" y="4465538"/>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1pPr>
          </a:lstStyle>
          <a:p>
            <a:pPr marL="228600" lvl="0" indent="-228600"/>
            <a:r>
              <a:rPr lang="en-US" dirty="0"/>
              <a:t>Date</a:t>
            </a:r>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a:ext>
            </a:extLst>
          </a:blip>
          <a:srcRect b="55916"/>
          <a:stretch/>
        </p:blipFill>
        <p:spPr>
          <a:xfrm>
            <a:off x="549275" y="549275"/>
            <a:ext cx="1788289" cy="365125"/>
          </a:xfrm>
          <a:prstGeom prst="rect">
            <a:avLst/>
          </a:prstGeom>
        </p:spPr>
      </p:pic>
    </p:spTree>
    <p:extLst>
      <p:ext uri="{BB962C8B-B14F-4D97-AF65-F5344CB8AC3E}">
        <p14:creationId xmlns:p14="http://schemas.microsoft.com/office/powerpoint/2010/main" val="379792727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0849" y="1565166"/>
            <a:ext cx="11104563" cy="43462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549275" y="548640"/>
            <a:ext cx="11104564" cy="508000"/>
          </a:xfrm>
          <a:prstGeom prst="rect">
            <a:avLst/>
          </a:prstGeom>
        </p:spPr>
        <p:txBody>
          <a:bodyPr vert="horz" lIns="0" tIns="45720" rIns="91440" bIns="0" rtlCol="0" anchor="t" anchorCtr="0">
            <a:noAutofit/>
          </a:bodyPr>
          <a:lstStyle/>
          <a:p>
            <a:r>
              <a:rPr lang="en-US" dirty="0"/>
              <a:t>Click To Edit Master Title</a:t>
            </a:r>
          </a:p>
        </p:txBody>
      </p:sp>
      <p:sp>
        <p:nvSpPr>
          <p:cNvPr id="4" name="Rectangle 2"/>
          <p:cNvSpPr>
            <a:spLocks/>
          </p:cNvSpPr>
          <p:nvPr/>
        </p:nvSpPr>
        <p:spPr bwMode="auto">
          <a:xfrm>
            <a:off x="549275" y="6313819"/>
            <a:ext cx="3377528"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r>
              <a:rPr lang="en-US" sz="800" dirty="0">
                <a:solidFill>
                  <a:schemeClr val="accent5">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Frutiger Next Pro Light" charset="0"/>
              </a:rPr>
              <a:t>Copyright © 2018 Deloitte Development LLC. All rights reserved.</a:t>
            </a:r>
          </a:p>
        </p:txBody>
      </p:sp>
      <p:sp>
        <p:nvSpPr>
          <p:cNvPr id="9" name="Rectangle 2"/>
          <p:cNvSpPr>
            <a:spLocks/>
          </p:cNvSpPr>
          <p:nvPr/>
        </p:nvSpPr>
        <p:spPr bwMode="auto">
          <a:xfrm>
            <a:off x="11466446" y="6313819"/>
            <a:ext cx="176330"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pPr algn="r"/>
            <a:fld id="{C84F2FB2-4A16-1542-BD5E-F56870239E74}" type="slidenum">
              <a:rPr lang="en-US" sz="800" smtClean="0">
                <a:solidFill>
                  <a:schemeClr val="accent5">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Frutiger Next Pro Light" charset="0"/>
              </a:rPr>
              <a:pPr algn="r"/>
              <a:t>‹#›</a:t>
            </a:fld>
            <a:endParaRPr lang="en-US" sz="800" dirty="0">
              <a:solidFill>
                <a:schemeClr val="accent5">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Frutiger Next Pro Light" charset="0"/>
            </a:endParaRPr>
          </a:p>
        </p:txBody>
      </p:sp>
      <p:pic>
        <p:nvPicPr>
          <p:cNvPr id="7" name="Picture 6"/>
          <p:cNvPicPr>
            <a:picLocks noChangeAspect="1"/>
          </p:cNvPicPr>
          <p:nvPr userDrawn="1"/>
        </p:nvPicPr>
        <p:blipFill rotWithShape="1">
          <a:blip r:embed="rId10" cstate="email">
            <a:extLst>
              <a:ext uri="{28A0092B-C50C-407E-A947-70E740481C1C}">
                <a14:useLocalDpi xmlns:a14="http://schemas.microsoft.com/office/drawing/2010/main"/>
              </a:ext>
            </a:extLst>
          </a:blip>
          <a:srcRect b="55916"/>
          <a:stretch/>
        </p:blipFill>
        <p:spPr>
          <a:xfrm>
            <a:off x="549275" y="318055"/>
            <a:ext cx="573582" cy="116977"/>
          </a:xfrm>
          <a:prstGeom prst="rect">
            <a:avLst/>
          </a:prstGeom>
        </p:spPr>
      </p:pic>
    </p:spTree>
    <p:extLst>
      <p:ext uri="{BB962C8B-B14F-4D97-AF65-F5344CB8AC3E}">
        <p14:creationId xmlns:p14="http://schemas.microsoft.com/office/powerpoint/2010/main" val="3789660829"/>
      </p:ext>
    </p:extLst>
  </p:cSld>
  <p:clrMap bg1="lt1" tx1="dk1" bg2="lt2" tx2="dk2" accent1="accent1" accent2="accent2" accent3="accent3" accent4="accent4" accent5="accent5" accent6="accent6" hlink="hlink" folHlink="folHlink"/>
  <p:sldLayoutIdLst>
    <p:sldLayoutId id="2147487257" r:id="rId1"/>
    <p:sldLayoutId id="2147487259" r:id="rId2"/>
    <p:sldLayoutId id="2147487339" r:id="rId3"/>
    <p:sldLayoutId id="2147487261" r:id="rId4"/>
    <p:sldLayoutId id="2147487263" r:id="rId5"/>
    <p:sldLayoutId id="2147487340" r:id="rId6"/>
    <p:sldLayoutId id="2147487342" r:id="rId7"/>
    <p:sldLayoutId id="2147487343" r:id="rId8"/>
  </p:sldLayoutIdLst>
  <p:hf sldNum="0" hdr="0" ftr="0" dt="0"/>
  <p:txStyles>
    <p:titleStyle>
      <a:lvl1pPr algn="l" defTabSz="914400" rtl="0" eaLnBrk="1" latinLnBrk="0" hangingPunct="1">
        <a:lnSpc>
          <a:spcPct val="80000"/>
        </a:lnSpc>
        <a:spcBef>
          <a:spcPct val="0"/>
        </a:spcBef>
        <a:buNone/>
        <a:defRPr sz="2400" b="0" i="0" kern="1200" cap="none" spc="-1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sz="18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33363"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57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41363"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025525"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3968">
          <p15:clr>
            <a:srgbClr val="F26B43"/>
          </p15:clr>
        </p15:guide>
        <p15:guide id="1" pos="346">
          <p15:clr>
            <a:srgbClr val="F26B43"/>
          </p15:clr>
        </p15:guide>
        <p15:guide id="2" pos="7341">
          <p15:clr>
            <a:srgbClr val="F26B43"/>
          </p15:clr>
        </p15:guide>
        <p15:guide id="3" pos="2976">
          <p15:clr>
            <a:srgbClr val="F26B43"/>
          </p15:clr>
        </p15:guide>
        <p15:guide id="4" orient="horz" pos="346">
          <p15:clr>
            <a:srgbClr val="F26B43"/>
          </p15:clr>
        </p15:guide>
        <p15:guide id="5" pos="2688">
          <p15:clr>
            <a:srgbClr val="F26B43"/>
          </p15:clr>
        </p15:guide>
        <p15:guide id="6" orient="horz" pos="979">
          <p15:clr>
            <a:srgbClr val="F26B43"/>
          </p15:clr>
        </p15:guide>
        <p15:guide id="7" pos="384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0849" y="1565166"/>
            <a:ext cx="11104563" cy="43462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549275" y="548640"/>
            <a:ext cx="11104564" cy="508000"/>
          </a:xfrm>
          <a:prstGeom prst="rect">
            <a:avLst/>
          </a:prstGeom>
        </p:spPr>
        <p:txBody>
          <a:bodyPr vert="horz" lIns="0" tIns="45720" rIns="91440" bIns="0" rtlCol="0" anchor="t" anchorCtr="0">
            <a:noAutofit/>
          </a:bodyPr>
          <a:lstStyle/>
          <a:p>
            <a:r>
              <a:rPr lang="en-US" dirty="0"/>
              <a:t>Click To Edit Master Title</a:t>
            </a:r>
          </a:p>
        </p:txBody>
      </p:sp>
      <p:sp>
        <p:nvSpPr>
          <p:cNvPr id="4" name="Rectangle 2"/>
          <p:cNvSpPr>
            <a:spLocks/>
          </p:cNvSpPr>
          <p:nvPr/>
        </p:nvSpPr>
        <p:spPr bwMode="auto">
          <a:xfrm>
            <a:off x="549275" y="6313819"/>
            <a:ext cx="3377528"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r>
              <a:rPr lang="en-US" sz="800" dirty="0">
                <a:solidFill>
                  <a:schemeClr val="accent5">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Frutiger Next Pro Light" charset="0"/>
              </a:rPr>
              <a:t>Copyright © 2017 Deloitte Development LLC. All rights reserved.</a:t>
            </a:r>
          </a:p>
        </p:txBody>
      </p:sp>
      <p:sp>
        <p:nvSpPr>
          <p:cNvPr id="9" name="Rectangle 2"/>
          <p:cNvSpPr>
            <a:spLocks/>
          </p:cNvSpPr>
          <p:nvPr/>
        </p:nvSpPr>
        <p:spPr bwMode="auto">
          <a:xfrm>
            <a:off x="11466446" y="6313819"/>
            <a:ext cx="176330"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pPr algn="r"/>
            <a:fld id="{C84F2FB2-4A16-1542-BD5E-F56870239E74}" type="slidenum">
              <a:rPr lang="en-US" sz="800" smtClean="0">
                <a:solidFill>
                  <a:schemeClr val="accent5">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Frutiger Next Pro Light" charset="0"/>
              </a:rPr>
              <a:pPr algn="r"/>
              <a:t>‹#›</a:t>
            </a:fld>
            <a:endParaRPr lang="en-US" sz="800" dirty="0">
              <a:solidFill>
                <a:schemeClr val="accent5">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Frutiger Next Pro Light" charset="0"/>
            </a:endParaRPr>
          </a:p>
        </p:txBody>
      </p:sp>
    </p:spTree>
    <p:extLst>
      <p:ext uri="{BB962C8B-B14F-4D97-AF65-F5344CB8AC3E}">
        <p14:creationId xmlns:p14="http://schemas.microsoft.com/office/powerpoint/2010/main" val="2116765706"/>
      </p:ext>
    </p:extLst>
  </p:cSld>
  <p:clrMap bg1="lt1" tx1="dk1" bg2="lt2" tx2="dk2" accent1="accent1" accent2="accent2" accent3="accent3" accent4="accent4" accent5="accent5" accent6="accent6" hlink="hlink" folHlink="folHlink"/>
  <p:sldLayoutIdLst>
    <p:sldLayoutId id="2147487358" r:id="rId1"/>
    <p:sldLayoutId id="2147487359" r:id="rId2"/>
    <p:sldLayoutId id="2147487360" r:id="rId3"/>
    <p:sldLayoutId id="2147487361" r:id="rId4"/>
    <p:sldLayoutId id="2147487362" r:id="rId5"/>
    <p:sldLayoutId id="2147487363" r:id="rId6"/>
    <p:sldLayoutId id="2147487364" r:id="rId7"/>
    <p:sldLayoutId id="2147487365" r:id="rId8"/>
    <p:sldLayoutId id="2147487366" r:id="rId9"/>
    <p:sldLayoutId id="2147487367" r:id="rId10"/>
  </p:sldLayoutIdLst>
  <p:txStyles>
    <p:titleStyle>
      <a:lvl1pPr algn="l" defTabSz="914400" rtl="0" eaLnBrk="1" latinLnBrk="0" hangingPunct="1">
        <a:lnSpc>
          <a:spcPct val="80000"/>
        </a:lnSpc>
        <a:spcBef>
          <a:spcPct val="0"/>
        </a:spcBef>
        <a:buNone/>
        <a:defRPr sz="2400" b="0" i="0" kern="1200" cap="none" spc="-1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sz="18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33363"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57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41363"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025525"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3968">
          <p15:clr>
            <a:srgbClr val="F26B43"/>
          </p15:clr>
        </p15:guide>
        <p15:guide id="1" pos="346">
          <p15:clr>
            <a:srgbClr val="F26B43"/>
          </p15:clr>
        </p15:guide>
        <p15:guide id="2" pos="7341">
          <p15:clr>
            <a:srgbClr val="F26B43"/>
          </p15:clr>
        </p15:guide>
        <p15:guide id="3" pos="2976">
          <p15:clr>
            <a:srgbClr val="F26B43"/>
          </p15:clr>
        </p15:guide>
        <p15:guide id="4" orient="horz" pos="346">
          <p15:clr>
            <a:srgbClr val="F26B43"/>
          </p15:clr>
        </p15:guide>
        <p15:guide id="5" pos="2688">
          <p15:clr>
            <a:srgbClr val="F26B43"/>
          </p15:clr>
        </p15:guide>
        <p15:guide id="6" orient="horz" pos="979">
          <p15:clr>
            <a:srgbClr val="F26B43"/>
          </p15:clr>
        </p15:guide>
        <p15:guide id="7" pos="384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myservices.us2.oraclecloud.com/" TargetMode="External"/><Relationship Id="rId2" Type="http://schemas.openxmlformats.org/officeDocument/2006/relationships/hyperlink" Target="https://login.oracle.com/mysso/signon.jsp"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myservices.us2.oraclecloud.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support.oracle.com/epmos/main/downloadattachmentprocessor?attachid=2092389.1:DATAPRESENTATION5&amp;action=inlin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hyperlink" Target="https://docs.oracle.com/en/cloud/get-started/subscriptions-cloud/mmocs/scheduling-service-maintenance-environment-refresh-or-upgrade.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pexapps.oracle.com/pls/apex/f?p=44785:24:0:::24:P24_CONTENT_ID,P24_PREV_PAGE:11854,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hyperlink" Target="http://download.oracle.com/tutorials/docs/Service-Administrator-Action-List.pdf" TargetMode="External"/><Relationship Id="rId26" Type="http://schemas.openxmlformats.org/officeDocument/2006/relationships/hyperlink" Target="https://support.oracle.com/CSP/main/article?cmd=show&amp;amp;type=NOT&amp;amp;id=2004494.1" TargetMode="External"/><Relationship Id="rId39" Type="http://schemas.openxmlformats.org/officeDocument/2006/relationships/hyperlink" Target="http://appsconnect.custhelp.com/pages/home" TargetMode="External"/><Relationship Id="rId21" Type="http://schemas.openxmlformats.org/officeDocument/2006/relationships/hyperlink" Target="https://support.oracle.com/CSP/main/article?cmd=show&amp;amp;type=NOT&amp;amp;id=2047939.1" TargetMode="External"/><Relationship Id="rId34" Type="http://schemas.openxmlformats.org/officeDocument/2006/relationships/hyperlink" Target="https://support.oracle.com/" TargetMode="External"/><Relationship Id="rId42" Type="http://schemas.openxmlformats.org/officeDocument/2006/relationships/hyperlink" Target="http://education.oracle.com/" TargetMode="External"/><Relationship Id="rId47" Type="http://schemas.openxmlformats.org/officeDocument/2006/relationships/hyperlink" Target="https://support.oracle.com/epmos/faces/DocumentDisplay?_afrLoop=494439937621289&amp;amp;id=110.2" TargetMode="External"/><Relationship Id="rId7" Type="http://schemas.openxmlformats.org/officeDocument/2006/relationships/image" Target="../media/image9.png"/><Relationship Id="rId2" Type="http://schemas.openxmlformats.org/officeDocument/2006/relationships/notesSlide" Target="../notesSlides/notesSlide4.xml"/><Relationship Id="rId16" Type="http://schemas.openxmlformats.org/officeDocument/2006/relationships/hyperlink" Target="https://support.oracle.com/epmos/faces/DocumentDisplay?id=1989081.1" TargetMode="External"/><Relationship Id="rId29"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hyperlink" Target="https://support.oracle.com/epmos/faces/DocumentDisplay?_afrLoop=491188728928556&amp;amp;id=2129641.1&amp;amp;_afrWindowMode=0&amp;amp;_adf.ctrl-state=oe92vm1ws_4" TargetMode="External"/><Relationship Id="rId32" Type="http://schemas.openxmlformats.org/officeDocument/2006/relationships/hyperlink" Target="https://support.oracle.com/epmos/faces/DocumentDisplay?_afrLoop=402131321008902&amp;amp;id=2106785.1" TargetMode="External"/><Relationship Id="rId37" Type="http://schemas.openxmlformats.org/officeDocument/2006/relationships/slide" Target="slide3.xml"/><Relationship Id="rId40" Type="http://schemas.openxmlformats.org/officeDocument/2006/relationships/hyperlink" Target="http://ora-fusion-apps.custhelp.com/app/home/http:/appsconnect.custhelp.com/groups/55a94e1d67/summary?lang=en_US?action=login" TargetMode="External"/><Relationship Id="rId45" Type="http://schemas.openxmlformats.org/officeDocument/2006/relationships/image" Target="../media/image23.png"/><Relationship Id="rId5" Type="http://schemas.openxmlformats.org/officeDocument/2006/relationships/image" Target="../media/image7.png"/><Relationship Id="rId15" Type="http://schemas.openxmlformats.org/officeDocument/2006/relationships/image" Target="../media/image16.png"/><Relationship Id="rId23" Type="http://schemas.openxmlformats.org/officeDocument/2006/relationships/hyperlink" Target="https://cloud.oracle.com/sign-in" TargetMode="External"/><Relationship Id="rId28" Type="http://schemas.openxmlformats.org/officeDocument/2006/relationships/hyperlink" Target="https://support.oracle.com/CSP/main/article?cmd=show&amp;amp;type=NOT&amp;amp;id=1966109.1" TargetMode="External"/><Relationship Id="rId36" Type="http://schemas.openxmlformats.org/officeDocument/2006/relationships/hyperlink" Target="https://support.oracle.com/CSP/main/article?cmd=show&amp;amp;type=NOT&amp;amp;id=166650.1" TargetMode="External"/><Relationship Id="rId10" Type="http://schemas.openxmlformats.org/officeDocument/2006/relationships/image" Target="../media/image12.png"/><Relationship Id="rId19" Type="http://schemas.openxmlformats.org/officeDocument/2006/relationships/hyperlink" Target="https://support.oracle.com/CSP/main/article?cmd=show&amp;amp;type=NOT&amp;amp;id=2046184.1" TargetMode="External"/><Relationship Id="rId31" Type="http://schemas.openxmlformats.org/officeDocument/2006/relationships/hyperlink" Target="https://support.oracle.com/CSP/main/article?cmd=show&amp;amp;type=NOT&amp;amp;id=2016981.1" TargetMode="External"/><Relationship Id="rId44" Type="http://schemas.openxmlformats.org/officeDocument/2006/relationships/image" Target="../media/image2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hyperlink" Target="https://support.oracle.com/CSP/main/article?cmd=show&amp;amp;type=NOT&amp;amp;id=110.2" TargetMode="External"/><Relationship Id="rId22" Type="http://schemas.openxmlformats.org/officeDocument/2006/relationships/hyperlink" Target="https://support.oracle.com/epmos/faces/DocumentDisplay?_afrLoop=494568156106365&amp;amp;id=2120557.1" TargetMode="External"/><Relationship Id="rId27" Type="http://schemas.openxmlformats.org/officeDocument/2006/relationships/image" Target="../media/image18.png"/><Relationship Id="rId30" Type="http://schemas.openxmlformats.org/officeDocument/2006/relationships/image" Target="../media/image20.png"/><Relationship Id="rId35" Type="http://schemas.openxmlformats.org/officeDocument/2006/relationships/hyperlink" Target="https://support.oracle.com/CSP/main/article?cmd=show&amp;amp;type=NOT&amp;amp;id=1544005.2" TargetMode="External"/><Relationship Id="rId43" Type="http://schemas.openxmlformats.org/officeDocument/2006/relationships/hyperlink" Target="http://docs.oracle.com/en/applications/" TargetMode="External"/><Relationship Id="rId8" Type="http://schemas.openxmlformats.org/officeDocument/2006/relationships/image" Target="../media/image10.png"/><Relationship Id="rId3" Type="http://schemas.openxmlformats.org/officeDocument/2006/relationships/image" Target="../media/image5.png"/><Relationship Id="rId12" Type="http://schemas.openxmlformats.org/officeDocument/2006/relationships/image" Target="../media/image14.png"/><Relationship Id="rId17" Type="http://schemas.openxmlformats.org/officeDocument/2006/relationships/hyperlink" Target="https://support.oracle.com/epmos/faces/DocumentDisplay?_afrLoop=428556422465683&amp;amp;id=2183745.1&amp;amp;_afrWindowMode=0&amp;amp;_adf.ctrl-state=vf3orxbsq_484" TargetMode="External"/><Relationship Id="rId25" Type="http://schemas.openxmlformats.org/officeDocument/2006/relationships/image" Target="../media/image17.png"/><Relationship Id="rId33" Type="http://schemas.openxmlformats.org/officeDocument/2006/relationships/hyperlink" Target="https://cloud.oracle.com/readiness" TargetMode="External"/><Relationship Id="rId38" Type="http://schemas.openxmlformats.org/officeDocument/2006/relationships/image" Target="../media/image21.png"/><Relationship Id="rId46" Type="http://schemas.openxmlformats.org/officeDocument/2006/relationships/hyperlink" Target="https://support.oracle.com/epmos/faces/DocumentDisplay?_afrLoop=494760689139836&amp;amp;id=110.2" TargetMode="External"/><Relationship Id="rId20" Type="http://schemas.openxmlformats.org/officeDocument/2006/relationships/hyperlink" Target="https://support.oracle.com/CSP/main/article?cmd=show&amp;amp;type=NOT&amp;amp;id=2046113.1" TargetMode="External"/><Relationship Id="rId41" Type="http://schemas.openxmlformats.org/officeDocument/2006/relationships/hyperlink" Target="https://www.oracle.com/communities/index.htm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1600201" y="1228345"/>
            <a:ext cx="8991600" cy="5290059"/>
          </a:xfrm>
          <a:prstGeom prst="rect">
            <a:avLst/>
          </a:prstGeom>
        </p:spPr>
      </p:pic>
      <p:pic>
        <p:nvPicPr>
          <p:cNvPr id="11" name="Picture 10">
            <a:extLst>
              <a:ext uri="{FF2B5EF4-FFF2-40B4-BE49-F238E27FC236}">
                <a16:creationId xmlns:a16="http://schemas.microsoft.com/office/drawing/2014/main" id="{95C9664D-3BD8-4007-BFE3-D0B904FF3132}"/>
              </a:ext>
            </a:extLst>
          </p:cNvPr>
          <p:cNvPicPr>
            <a:picLocks noChangeAspect="1"/>
          </p:cNvPicPr>
          <p:nvPr/>
        </p:nvPicPr>
        <p:blipFill>
          <a:blip r:embed="rId3">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rot="18900000" flipH="1">
            <a:off x="2984707" y="257132"/>
            <a:ext cx="6544117" cy="6851568"/>
          </a:xfrm>
          <a:prstGeom prst="rect">
            <a:avLst/>
          </a:prstGeom>
        </p:spPr>
      </p:pic>
      <p:sp>
        <p:nvSpPr>
          <p:cNvPr id="16" name="Rectangle 15"/>
          <p:cNvSpPr/>
          <p:nvPr/>
        </p:nvSpPr>
        <p:spPr>
          <a:xfrm>
            <a:off x="4801290" y="3175085"/>
            <a:ext cx="2589427" cy="507831"/>
          </a:xfrm>
          <a:prstGeom prst="rect">
            <a:avLst/>
          </a:prstGeom>
        </p:spPr>
        <p:txBody>
          <a:bodyPr wrap="none">
            <a:spAutoFit/>
          </a:bodyPr>
          <a:lstStyle/>
          <a:p>
            <a:pPr lvl="0" algn="ctr">
              <a:buSzPct val="100000"/>
            </a:pPr>
            <a:r>
              <a:rPr lang="en-US" sz="2700" dirty="0">
                <a:solidFill>
                  <a:srgbClr val="C00000"/>
                </a:solidFill>
                <a:latin typeface="Chronicle Display Bold" pitchFamily="50" charset="0"/>
                <a:ea typeface="Open Sans" panose="020B0606030504020204" pitchFamily="34" charset="0"/>
                <a:cs typeface="Open Sans" panose="020B0606030504020204" pitchFamily="34" charset="0"/>
              </a:rPr>
              <a:t>Instance Strategy</a:t>
            </a:r>
          </a:p>
        </p:txBody>
      </p:sp>
    </p:spTree>
    <p:extLst>
      <p:ext uri="{BB962C8B-B14F-4D97-AF65-F5344CB8AC3E}">
        <p14:creationId xmlns:p14="http://schemas.microsoft.com/office/powerpoint/2010/main" val="121933424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08246" y="585535"/>
            <a:ext cx="7010399" cy="602758"/>
          </a:xfrm>
        </p:spPr>
        <p:txBody>
          <a:bodyPr/>
          <a:lstStyle/>
          <a:p>
            <a:r>
              <a:rPr lang="en-US" i="1" dirty="0">
                <a:solidFill>
                  <a:schemeClr val="tx1"/>
                </a:solidFill>
                <a:latin typeface="Verdana" panose="020B0604030504040204" pitchFamily="34" charset="0"/>
                <a:ea typeface="Verdana" panose="020B0604030504040204" pitchFamily="34" charset="0"/>
                <a:cs typeface="Verdana" panose="020B0604030504040204" pitchFamily="34" charset="0"/>
              </a:rPr>
              <a:t>Environment Naming Convention</a:t>
            </a:r>
          </a:p>
        </p:txBody>
      </p:sp>
      <p:graphicFrame>
        <p:nvGraphicFramePr>
          <p:cNvPr id="6" name="Group 126">
            <a:extLst>
              <a:ext uri="{FF2B5EF4-FFF2-40B4-BE49-F238E27FC236}">
                <a16:creationId xmlns:a16="http://schemas.microsoft.com/office/drawing/2014/main" id="{984472AB-9198-4BF1-812B-3EDFC883EA47}"/>
              </a:ext>
            </a:extLst>
          </p:cNvPr>
          <p:cNvGraphicFramePr>
            <a:graphicFrameLocks noGrp="1"/>
          </p:cNvGraphicFramePr>
          <p:nvPr>
            <p:extLst>
              <p:ext uri="{D42A27DB-BD31-4B8C-83A1-F6EECF244321}">
                <p14:modId xmlns:p14="http://schemas.microsoft.com/office/powerpoint/2010/main" val="28648959"/>
              </p:ext>
            </p:extLst>
          </p:nvPr>
        </p:nvGraphicFramePr>
        <p:xfrm>
          <a:off x="708246" y="1253083"/>
          <a:ext cx="9843655" cy="4783620"/>
        </p:xfrm>
        <a:graphic>
          <a:graphicData uri="http://schemas.openxmlformats.org/drawingml/2006/table">
            <a:tbl>
              <a:tblPr/>
              <a:tblGrid>
                <a:gridCol w="2380229">
                  <a:extLst>
                    <a:ext uri="{9D8B030D-6E8A-4147-A177-3AD203B41FA5}">
                      <a16:colId xmlns:a16="http://schemas.microsoft.com/office/drawing/2014/main" val="20000"/>
                    </a:ext>
                  </a:extLst>
                </a:gridCol>
                <a:gridCol w="7463426">
                  <a:extLst>
                    <a:ext uri="{9D8B030D-6E8A-4147-A177-3AD203B41FA5}">
                      <a16:colId xmlns:a16="http://schemas.microsoft.com/office/drawing/2014/main" val="20001"/>
                    </a:ext>
                  </a:extLst>
                </a:gridCol>
              </a:tblGrid>
              <a:tr h="356261">
                <a:tc>
                  <a:txBody>
                    <a:bodyPr/>
                    <a:lstStyle>
                      <a:lvl1pPr marL="0" algn="l" defTabSz="820583" rtl="0" eaLnBrk="1" latinLnBrk="0" hangingPunct="1">
                        <a:defRPr sz="1600" kern="1200">
                          <a:solidFill>
                            <a:schemeClr val="tx1"/>
                          </a:solidFill>
                          <a:latin typeface="Verdana"/>
                        </a:defRPr>
                      </a:lvl1pPr>
                      <a:lvl2pPr marL="410291" algn="l" defTabSz="820583" rtl="0" eaLnBrk="1" latinLnBrk="0" hangingPunct="1">
                        <a:defRPr sz="1600" kern="1200">
                          <a:solidFill>
                            <a:schemeClr val="tx1"/>
                          </a:solidFill>
                          <a:latin typeface="Verdana"/>
                        </a:defRPr>
                      </a:lvl2pPr>
                      <a:lvl3pPr marL="820583" algn="l" defTabSz="820583" rtl="0" eaLnBrk="1" latinLnBrk="0" hangingPunct="1">
                        <a:defRPr sz="1600" kern="1200">
                          <a:solidFill>
                            <a:schemeClr val="tx1"/>
                          </a:solidFill>
                          <a:latin typeface="Verdana"/>
                        </a:defRPr>
                      </a:lvl3pPr>
                      <a:lvl4pPr marL="1230874" algn="l" defTabSz="820583" rtl="0" eaLnBrk="1" latinLnBrk="0" hangingPunct="1">
                        <a:defRPr sz="1600" kern="1200">
                          <a:solidFill>
                            <a:schemeClr val="tx1"/>
                          </a:solidFill>
                          <a:latin typeface="Verdana"/>
                        </a:defRPr>
                      </a:lvl4pPr>
                      <a:lvl5pPr marL="1641165" algn="l" defTabSz="820583" rtl="0" eaLnBrk="1" latinLnBrk="0" hangingPunct="1">
                        <a:defRPr sz="1600" kern="1200">
                          <a:solidFill>
                            <a:schemeClr val="tx1"/>
                          </a:solidFill>
                          <a:latin typeface="Verdana"/>
                        </a:defRPr>
                      </a:lvl5pPr>
                      <a:lvl6pPr marL="2051456" algn="l" defTabSz="820583" rtl="0" eaLnBrk="1" latinLnBrk="0" hangingPunct="1">
                        <a:defRPr sz="1600" kern="1200">
                          <a:solidFill>
                            <a:schemeClr val="tx1"/>
                          </a:solidFill>
                          <a:latin typeface="Verdana"/>
                        </a:defRPr>
                      </a:lvl6pPr>
                      <a:lvl7pPr marL="2461748" algn="l" defTabSz="820583" rtl="0" eaLnBrk="1" latinLnBrk="0" hangingPunct="1">
                        <a:defRPr sz="1600" kern="1200">
                          <a:solidFill>
                            <a:schemeClr val="tx1"/>
                          </a:solidFill>
                          <a:latin typeface="Verdana"/>
                        </a:defRPr>
                      </a:lvl7pPr>
                      <a:lvl8pPr marL="2872039" algn="l" defTabSz="820583" rtl="0" eaLnBrk="1" latinLnBrk="0" hangingPunct="1">
                        <a:defRPr sz="1600" kern="1200">
                          <a:solidFill>
                            <a:schemeClr val="tx1"/>
                          </a:solidFill>
                          <a:latin typeface="Verdana"/>
                        </a:defRPr>
                      </a:lvl8pPr>
                      <a:lvl9pPr marL="3282330" algn="l" defTabSz="820583" rtl="0" eaLnBrk="1" latinLnBrk="0" hangingPunct="1">
                        <a:defRPr sz="1600" kern="1200">
                          <a:solidFill>
                            <a:schemeClr val="tx1"/>
                          </a:solidFill>
                          <a:latin typeface="Verdana"/>
                        </a:defRPr>
                      </a:lvl9pPr>
                    </a:lstStyle>
                    <a:p>
                      <a:pPr marL="0" algn="ctr" defTabSz="914400" rtl="0" eaLnBrk="1" latinLnBrk="0" hangingPunct="1"/>
                      <a:r>
                        <a:rPr lang="en-US" sz="1400" b="1" i="0" kern="1200" dirty="0">
                          <a:solidFill>
                            <a:schemeClr val="bg1"/>
                          </a:solidFill>
                          <a:latin typeface="Verdana" panose="020B0604030504040204" pitchFamily="34" charset="0"/>
                          <a:ea typeface="Verdana" panose="020B0604030504040204" pitchFamily="34" charset="0"/>
                          <a:cs typeface="Verdana" panose="020B0604030504040204" pitchFamily="34" charset="0"/>
                        </a:rPr>
                        <a:t>Acronym/Instance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30157"/>
                    </a:solidFill>
                  </a:tcPr>
                </a:tc>
                <a:tc>
                  <a:txBody>
                    <a:bodyPr/>
                    <a:lstStyle>
                      <a:lvl1pPr marL="0" algn="l" defTabSz="820583" rtl="0" eaLnBrk="1" latinLnBrk="0" hangingPunct="1">
                        <a:defRPr sz="1600" kern="1200">
                          <a:solidFill>
                            <a:schemeClr val="tx1"/>
                          </a:solidFill>
                          <a:latin typeface="Verdana"/>
                        </a:defRPr>
                      </a:lvl1pPr>
                      <a:lvl2pPr marL="410291" algn="l" defTabSz="820583" rtl="0" eaLnBrk="1" latinLnBrk="0" hangingPunct="1">
                        <a:defRPr sz="1600" kern="1200">
                          <a:solidFill>
                            <a:schemeClr val="tx1"/>
                          </a:solidFill>
                          <a:latin typeface="Verdana"/>
                        </a:defRPr>
                      </a:lvl2pPr>
                      <a:lvl3pPr marL="820583" algn="l" defTabSz="820583" rtl="0" eaLnBrk="1" latinLnBrk="0" hangingPunct="1">
                        <a:defRPr sz="1600" kern="1200">
                          <a:solidFill>
                            <a:schemeClr val="tx1"/>
                          </a:solidFill>
                          <a:latin typeface="Verdana"/>
                        </a:defRPr>
                      </a:lvl3pPr>
                      <a:lvl4pPr marL="1230874" algn="l" defTabSz="820583" rtl="0" eaLnBrk="1" latinLnBrk="0" hangingPunct="1">
                        <a:defRPr sz="1600" kern="1200">
                          <a:solidFill>
                            <a:schemeClr val="tx1"/>
                          </a:solidFill>
                          <a:latin typeface="Verdana"/>
                        </a:defRPr>
                      </a:lvl4pPr>
                      <a:lvl5pPr marL="1641165" algn="l" defTabSz="820583" rtl="0" eaLnBrk="1" latinLnBrk="0" hangingPunct="1">
                        <a:defRPr sz="1600" kern="1200">
                          <a:solidFill>
                            <a:schemeClr val="tx1"/>
                          </a:solidFill>
                          <a:latin typeface="Verdana"/>
                        </a:defRPr>
                      </a:lvl5pPr>
                      <a:lvl6pPr marL="2051456" algn="l" defTabSz="820583" rtl="0" eaLnBrk="1" latinLnBrk="0" hangingPunct="1">
                        <a:defRPr sz="1600" kern="1200">
                          <a:solidFill>
                            <a:schemeClr val="tx1"/>
                          </a:solidFill>
                          <a:latin typeface="Verdana"/>
                        </a:defRPr>
                      </a:lvl6pPr>
                      <a:lvl7pPr marL="2461748" algn="l" defTabSz="820583" rtl="0" eaLnBrk="1" latinLnBrk="0" hangingPunct="1">
                        <a:defRPr sz="1600" kern="1200">
                          <a:solidFill>
                            <a:schemeClr val="tx1"/>
                          </a:solidFill>
                          <a:latin typeface="Verdana"/>
                        </a:defRPr>
                      </a:lvl7pPr>
                      <a:lvl8pPr marL="2872039" algn="l" defTabSz="820583" rtl="0" eaLnBrk="1" latinLnBrk="0" hangingPunct="1">
                        <a:defRPr sz="1600" kern="1200">
                          <a:solidFill>
                            <a:schemeClr val="tx1"/>
                          </a:solidFill>
                          <a:latin typeface="Verdana"/>
                        </a:defRPr>
                      </a:lvl8pPr>
                      <a:lvl9pPr marL="3282330" algn="l" defTabSz="820583" rtl="0" eaLnBrk="1" latinLnBrk="0" hangingPunct="1">
                        <a:defRPr sz="1600" kern="1200">
                          <a:solidFill>
                            <a:schemeClr val="tx1"/>
                          </a:solidFill>
                          <a:latin typeface="Verdana"/>
                        </a:defRPr>
                      </a:lvl9pPr>
                    </a:lstStyle>
                    <a:p>
                      <a:pPr marL="0" algn="just" defTabSz="914400" rtl="0" eaLnBrk="1" latinLnBrk="0" hangingPunct="1"/>
                      <a:r>
                        <a:rPr lang="en-US" sz="1400" b="1" i="0" kern="1200" dirty="0">
                          <a:solidFill>
                            <a:schemeClr val="bg1"/>
                          </a:solidFill>
                          <a:latin typeface="Verdana" panose="020B0604030504040204" pitchFamily="34" charset="0"/>
                          <a:ea typeface="Verdana" panose="020B0604030504040204" pitchFamily="34" charset="0"/>
                          <a:cs typeface="Verdana" panose="020B0604030504040204" pitchFamily="34" charset="0"/>
                        </a:rPr>
                        <a:t>  Description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30157"/>
                    </a:solidFill>
                  </a:tcPr>
                </a:tc>
                <a:extLst>
                  <a:ext uri="{0D108BD9-81ED-4DB2-BD59-A6C34878D82A}">
                    <a16:rowId xmlns:a16="http://schemas.microsoft.com/office/drawing/2014/main" val="10000"/>
                  </a:ext>
                </a:extLst>
              </a:tr>
              <a:tr h="395167">
                <a:tc>
                  <a:txBody>
                    <a:bodyPr/>
                    <a:lstStyle>
                      <a:lvl1pPr marL="0" algn="l" defTabSz="820583" rtl="0" eaLnBrk="1" latinLnBrk="0" hangingPunct="1">
                        <a:defRPr sz="1600" kern="1200">
                          <a:solidFill>
                            <a:schemeClr val="tx1"/>
                          </a:solidFill>
                          <a:latin typeface="Verdana"/>
                        </a:defRPr>
                      </a:lvl1pPr>
                      <a:lvl2pPr marL="410291" algn="l" defTabSz="820583" rtl="0" eaLnBrk="1" latinLnBrk="0" hangingPunct="1">
                        <a:defRPr sz="1600" kern="1200">
                          <a:solidFill>
                            <a:schemeClr val="tx1"/>
                          </a:solidFill>
                          <a:latin typeface="Verdana"/>
                        </a:defRPr>
                      </a:lvl2pPr>
                      <a:lvl3pPr marL="820583" algn="l" defTabSz="820583" rtl="0" eaLnBrk="1" latinLnBrk="0" hangingPunct="1">
                        <a:defRPr sz="1600" kern="1200">
                          <a:solidFill>
                            <a:schemeClr val="tx1"/>
                          </a:solidFill>
                          <a:latin typeface="Verdana"/>
                        </a:defRPr>
                      </a:lvl3pPr>
                      <a:lvl4pPr marL="1230874" algn="l" defTabSz="820583" rtl="0" eaLnBrk="1" latinLnBrk="0" hangingPunct="1">
                        <a:defRPr sz="1600" kern="1200">
                          <a:solidFill>
                            <a:schemeClr val="tx1"/>
                          </a:solidFill>
                          <a:latin typeface="Verdana"/>
                        </a:defRPr>
                      </a:lvl4pPr>
                      <a:lvl5pPr marL="1641165" algn="l" defTabSz="820583" rtl="0" eaLnBrk="1" latinLnBrk="0" hangingPunct="1">
                        <a:defRPr sz="1600" kern="1200">
                          <a:solidFill>
                            <a:schemeClr val="tx1"/>
                          </a:solidFill>
                          <a:latin typeface="Verdana"/>
                        </a:defRPr>
                      </a:lvl5pPr>
                      <a:lvl6pPr marL="2051456" algn="l" defTabSz="820583" rtl="0" eaLnBrk="1" latinLnBrk="0" hangingPunct="1">
                        <a:defRPr sz="1600" kern="1200">
                          <a:solidFill>
                            <a:schemeClr val="tx1"/>
                          </a:solidFill>
                          <a:latin typeface="Verdana"/>
                        </a:defRPr>
                      </a:lvl6pPr>
                      <a:lvl7pPr marL="2461748" algn="l" defTabSz="820583" rtl="0" eaLnBrk="1" latinLnBrk="0" hangingPunct="1">
                        <a:defRPr sz="1600" kern="1200">
                          <a:solidFill>
                            <a:schemeClr val="tx1"/>
                          </a:solidFill>
                          <a:latin typeface="Verdana"/>
                        </a:defRPr>
                      </a:lvl7pPr>
                      <a:lvl8pPr marL="2872039" algn="l" defTabSz="820583" rtl="0" eaLnBrk="1" latinLnBrk="0" hangingPunct="1">
                        <a:defRPr sz="1600" kern="1200">
                          <a:solidFill>
                            <a:schemeClr val="tx1"/>
                          </a:solidFill>
                          <a:latin typeface="Verdana"/>
                        </a:defRPr>
                      </a:lvl8pPr>
                      <a:lvl9pPr marL="3282330" algn="l" defTabSz="820583" rtl="0" eaLnBrk="1" latinLnBrk="0" hangingPunct="1">
                        <a:defRPr sz="1600" kern="1200">
                          <a:solidFill>
                            <a:schemeClr val="tx1"/>
                          </a:solidFill>
                          <a:latin typeface="Verdana"/>
                        </a:defRPr>
                      </a:lvl9pPr>
                    </a:lstStyle>
                    <a:p>
                      <a:pPr marL="0" marR="0" algn="ctr" defTabSz="914400" rtl="0" eaLnBrk="1" latinLnBrk="0" hangingPunct="1">
                        <a:spcBef>
                          <a:spcPts val="600"/>
                        </a:spcBef>
                        <a:spcAft>
                          <a:spcPts val="600"/>
                        </a:spcAft>
                      </a:pPr>
                      <a:r>
                        <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POD</a:t>
                      </a:r>
                    </a:p>
                  </a:txBody>
                  <a:tcPr marL="91214" marR="912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820583" rtl="0" eaLnBrk="1" latinLnBrk="0" hangingPunct="1">
                        <a:defRPr sz="1600" kern="1200">
                          <a:solidFill>
                            <a:schemeClr val="tx1"/>
                          </a:solidFill>
                          <a:latin typeface="Verdana"/>
                        </a:defRPr>
                      </a:lvl1pPr>
                      <a:lvl2pPr marL="410291" algn="l" defTabSz="820583" rtl="0" eaLnBrk="1" latinLnBrk="0" hangingPunct="1">
                        <a:defRPr sz="1600" kern="1200">
                          <a:solidFill>
                            <a:schemeClr val="tx1"/>
                          </a:solidFill>
                          <a:latin typeface="Verdana"/>
                        </a:defRPr>
                      </a:lvl2pPr>
                      <a:lvl3pPr marL="820583" algn="l" defTabSz="820583" rtl="0" eaLnBrk="1" latinLnBrk="0" hangingPunct="1">
                        <a:defRPr sz="1600" kern="1200">
                          <a:solidFill>
                            <a:schemeClr val="tx1"/>
                          </a:solidFill>
                          <a:latin typeface="Verdana"/>
                        </a:defRPr>
                      </a:lvl3pPr>
                      <a:lvl4pPr marL="1230874" algn="l" defTabSz="820583" rtl="0" eaLnBrk="1" latinLnBrk="0" hangingPunct="1">
                        <a:defRPr sz="1600" kern="1200">
                          <a:solidFill>
                            <a:schemeClr val="tx1"/>
                          </a:solidFill>
                          <a:latin typeface="Verdana"/>
                        </a:defRPr>
                      </a:lvl4pPr>
                      <a:lvl5pPr marL="1641165" algn="l" defTabSz="820583" rtl="0" eaLnBrk="1" latinLnBrk="0" hangingPunct="1">
                        <a:defRPr sz="1600" kern="1200">
                          <a:solidFill>
                            <a:schemeClr val="tx1"/>
                          </a:solidFill>
                          <a:latin typeface="Verdana"/>
                        </a:defRPr>
                      </a:lvl5pPr>
                      <a:lvl6pPr marL="2051456" algn="l" defTabSz="820583" rtl="0" eaLnBrk="1" latinLnBrk="0" hangingPunct="1">
                        <a:defRPr sz="1600" kern="1200">
                          <a:solidFill>
                            <a:schemeClr val="tx1"/>
                          </a:solidFill>
                          <a:latin typeface="Verdana"/>
                        </a:defRPr>
                      </a:lvl6pPr>
                      <a:lvl7pPr marL="2461748" algn="l" defTabSz="820583" rtl="0" eaLnBrk="1" latinLnBrk="0" hangingPunct="1">
                        <a:defRPr sz="1600" kern="1200">
                          <a:solidFill>
                            <a:schemeClr val="tx1"/>
                          </a:solidFill>
                          <a:latin typeface="Verdana"/>
                        </a:defRPr>
                      </a:lvl7pPr>
                      <a:lvl8pPr marL="2872039" algn="l" defTabSz="820583" rtl="0" eaLnBrk="1" latinLnBrk="0" hangingPunct="1">
                        <a:defRPr sz="1600" kern="1200">
                          <a:solidFill>
                            <a:schemeClr val="tx1"/>
                          </a:solidFill>
                          <a:latin typeface="Verdana"/>
                        </a:defRPr>
                      </a:lvl8pPr>
                      <a:lvl9pPr marL="3282330" algn="l" defTabSz="820583" rtl="0" eaLnBrk="1" latinLnBrk="0" hangingPunct="1">
                        <a:defRPr sz="1600" kern="1200">
                          <a:solidFill>
                            <a:schemeClr val="tx1"/>
                          </a:solidFill>
                          <a:latin typeface="Verdana"/>
                        </a:defRPr>
                      </a:lvl9p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Oracle refers to an</a:t>
                      </a:r>
                      <a:r>
                        <a:rPr lang="en-US" sz="1200" kern="1200" baseline="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instance/environment as a POD (</a:t>
                      </a:r>
                      <a:r>
                        <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Portable on Demand)</a:t>
                      </a:r>
                    </a:p>
                  </a:txBody>
                  <a:tcPr marL="91214" marR="912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4024">
                <a:tc>
                  <a:txBody>
                    <a:bodyPr/>
                    <a:lstStyle/>
                    <a:p>
                      <a:pPr marL="0" marR="0" algn="ctr" defTabSz="914400" rtl="0" eaLnBrk="1" latinLnBrk="0" hangingPunct="1">
                        <a:spcBef>
                          <a:spcPts val="600"/>
                        </a:spcBef>
                        <a:spcAft>
                          <a:spcPts val="600"/>
                        </a:spcAft>
                      </a:pPr>
                      <a:r>
                        <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DEV</a:t>
                      </a:r>
                    </a:p>
                  </a:txBody>
                  <a:tcPr marL="91214" marR="912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1200" kern="1200" baseline="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Custom RICE development and Unit testing of components prior to promoting to other testing instance. </a:t>
                      </a:r>
                    </a:p>
                  </a:txBody>
                  <a:tcPr marL="91214" marR="912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4370699"/>
                  </a:ext>
                </a:extLst>
              </a:tr>
              <a:tr h="504024">
                <a:tc>
                  <a:txBody>
                    <a:bodyPr/>
                    <a:lstStyle/>
                    <a:p>
                      <a:pPr marL="0" marR="0" algn="ctr" defTabSz="914400" rtl="0" eaLnBrk="1" latinLnBrk="0" hangingPunct="1">
                        <a:spcBef>
                          <a:spcPts val="600"/>
                        </a:spcBef>
                        <a:spcAft>
                          <a:spcPts val="600"/>
                        </a:spcAft>
                      </a:pPr>
                      <a:r>
                        <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CONV</a:t>
                      </a:r>
                    </a:p>
                  </a:txBody>
                  <a:tcPr marL="91214" marR="912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auto" latinLnBrk="0" hangingPunct="1">
                        <a:lnSpc>
                          <a:spcPct val="100000"/>
                        </a:lnSpc>
                        <a:spcBef>
                          <a:spcPts val="600"/>
                        </a:spcBef>
                        <a:spcAft>
                          <a:spcPts val="600"/>
                        </a:spcAft>
                        <a:buClrTx/>
                        <a:buSzTx/>
                        <a:buFontTx/>
                        <a:buNone/>
                        <a:tabLst/>
                        <a:defRPr/>
                      </a:pPr>
                      <a:r>
                        <a:rPr lang="en-US" sz="1200" dirty="0">
                          <a:latin typeface="Verdana" panose="020B0604030504040204" pitchFamily="34" charset="0"/>
                          <a:ea typeface="Verdana" panose="020B0604030504040204" pitchFamily="34" charset="0"/>
                          <a:cs typeface="Verdana" panose="020B0604030504040204" pitchFamily="34" charset="0"/>
                        </a:rPr>
                        <a:t>Environment to conduct Conversion</a:t>
                      </a:r>
                    </a:p>
                  </a:txBody>
                  <a:tcPr marL="91214" marR="912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04159370"/>
                  </a:ext>
                </a:extLst>
              </a:tr>
              <a:tr h="504024">
                <a:tc>
                  <a:txBody>
                    <a:bodyPr/>
                    <a:lstStyle/>
                    <a:p>
                      <a:pPr marL="0" marR="0" algn="ctr" defTabSz="914400" rtl="0" eaLnBrk="1" latinLnBrk="0" hangingPunct="1">
                        <a:spcBef>
                          <a:spcPts val="600"/>
                        </a:spcBef>
                        <a:spcAft>
                          <a:spcPts val="600"/>
                        </a:spcAft>
                      </a:pPr>
                      <a:r>
                        <a:rPr lang="en-US" sz="1200" dirty="0">
                          <a:latin typeface="Verdana" panose="020B0604030504040204" pitchFamily="34" charset="0"/>
                          <a:ea typeface="Verdana" panose="020B0604030504040204" pitchFamily="34" charset="0"/>
                          <a:cs typeface="Verdana" panose="020B0604030504040204" pitchFamily="34" charset="0"/>
                        </a:rPr>
                        <a:t>SPRINTS</a:t>
                      </a:r>
                      <a:endPar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214" marR="912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auto" latinLnBrk="0" hangingPunct="1">
                        <a:lnSpc>
                          <a:spcPct val="100000"/>
                        </a:lnSpc>
                        <a:spcBef>
                          <a:spcPts val="600"/>
                        </a:spcBef>
                        <a:spcAft>
                          <a:spcPts val="600"/>
                        </a:spcAft>
                        <a:buClrTx/>
                        <a:buSzTx/>
                        <a:buFontTx/>
                        <a:buNone/>
                        <a:tabLst/>
                        <a:defRPr/>
                      </a:pPr>
                      <a:r>
                        <a:rPr lang="en-US" sz="1200" dirty="0">
                          <a:latin typeface="Verdana" panose="020B0604030504040204" pitchFamily="34" charset="0"/>
                          <a:ea typeface="Verdana" panose="020B0604030504040204" pitchFamily="34" charset="0"/>
                          <a:cs typeface="Verdana" panose="020B0604030504040204" pitchFamily="34" charset="0"/>
                        </a:rPr>
                        <a:t>Environment to conduct Sprint</a:t>
                      </a:r>
                      <a:r>
                        <a:rPr lang="en-US" sz="1200" baseline="0" dirty="0">
                          <a:latin typeface="Verdana" panose="020B0604030504040204" pitchFamily="34" charset="0"/>
                          <a:ea typeface="Verdana" panose="020B0604030504040204" pitchFamily="34" charset="0"/>
                          <a:cs typeface="Verdana" panose="020B0604030504040204" pitchFamily="34" charset="0"/>
                        </a:rPr>
                        <a:t> Test Cycles</a:t>
                      </a:r>
                      <a:endParaRPr lang="en-US" sz="1200" dirty="0">
                        <a:latin typeface="Verdana" panose="020B0604030504040204" pitchFamily="34" charset="0"/>
                        <a:ea typeface="Verdana" panose="020B0604030504040204" pitchFamily="34" charset="0"/>
                        <a:cs typeface="Verdana" panose="020B0604030504040204" pitchFamily="34" charset="0"/>
                      </a:endParaRPr>
                    </a:p>
                  </a:txBody>
                  <a:tcPr marL="91214" marR="912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91868549"/>
                  </a:ext>
                </a:extLst>
              </a:tr>
              <a:tr h="504024">
                <a:tc>
                  <a:txBody>
                    <a:bodyPr/>
                    <a:lstStyle/>
                    <a:p>
                      <a:pPr marL="0" marR="0" algn="ctr" defTabSz="914400" rtl="0" eaLnBrk="1" latinLnBrk="0" hangingPunct="1">
                        <a:spcBef>
                          <a:spcPts val="600"/>
                        </a:spcBef>
                        <a:spcAft>
                          <a:spcPts val="600"/>
                        </a:spcAft>
                      </a:pPr>
                      <a:r>
                        <a:rPr lang="en-US" sz="1200" dirty="0">
                          <a:latin typeface="Verdana" panose="020B0604030504040204" pitchFamily="34" charset="0"/>
                          <a:ea typeface="Verdana" panose="020B0604030504040204" pitchFamily="34" charset="0"/>
                          <a:cs typeface="Verdana" panose="020B0604030504040204" pitchFamily="34" charset="0"/>
                        </a:rPr>
                        <a:t>SIT1</a:t>
                      </a:r>
                      <a:endPar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214" marR="912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auto" latinLnBrk="0" hangingPunct="1">
                        <a:lnSpc>
                          <a:spcPct val="100000"/>
                        </a:lnSpc>
                        <a:spcBef>
                          <a:spcPts val="600"/>
                        </a:spcBef>
                        <a:spcAft>
                          <a:spcPts val="600"/>
                        </a:spcAft>
                        <a:buClrTx/>
                        <a:buSzTx/>
                        <a:buFontTx/>
                        <a:buNone/>
                        <a:tabLst/>
                        <a:defRPr/>
                      </a:pPr>
                      <a:r>
                        <a:rPr lang="en-US" sz="1200" dirty="0">
                          <a:latin typeface="Verdana" panose="020B0604030504040204" pitchFamily="34" charset="0"/>
                          <a:ea typeface="Verdana" panose="020B0604030504040204" pitchFamily="34" charset="0"/>
                          <a:cs typeface="Verdana" panose="020B0604030504040204" pitchFamily="34" charset="0"/>
                        </a:rPr>
                        <a:t>Environment for </a:t>
                      </a:r>
                      <a:r>
                        <a:rPr lang="en-US" sz="1200" baseline="0" dirty="0">
                          <a:latin typeface="Verdana" panose="020B0604030504040204" pitchFamily="34" charset="0"/>
                          <a:ea typeface="Verdana" panose="020B0604030504040204" pitchFamily="34" charset="0"/>
                          <a:cs typeface="Verdana" panose="020B0604030504040204" pitchFamily="34" charset="0"/>
                        </a:rPr>
                        <a:t>System Integration Testing cycle - 1</a:t>
                      </a:r>
                      <a:endParaRPr lang="en-US" sz="1200" dirty="0">
                        <a:latin typeface="Verdana" panose="020B0604030504040204" pitchFamily="34" charset="0"/>
                        <a:ea typeface="Verdana" panose="020B0604030504040204" pitchFamily="34" charset="0"/>
                        <a:cs typeface="Verdana" panose="020B0604030504040204" pitchFamily="34" charset="0"/>
                      </a:endParaRPr>
                    </a:p>
                  </a:txBody>
                  <a:tcPr marL="91214" marR="912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69980833"/>
                  </a:ext>
                </a:extLst>
              </a:tr>
              <a:tr h="504024">
                <a:tc>
                  <a:txBody>
                    <a:bodyPr/>
                    <a:lstStyle/>
                    <a:p>
                      <a:pPr marL="0" marR="0" algn="ctr" defTabSz="914400" rtl="0" eaLnBrk="1" latinLnBrk="0" hangingPunct="1">
                        <a:spcBef>
                          <a:spcPts val="600"/>
                        </a:spcBef>
                        <a:spcAft>
                          <a:spcPts val="600"/>
                        </a:spcAft>
                      </a:pPr>
                      <a:r>
                        <a:rPr lang="en-US" sz="1200" dirty="0">
                          <a:latin typeface="Verdana" panose="020B0604030504040204" pitchFamily="34" charset="0"/>
                          <a:ea typeface="Verdana" panose="020B0604030504040204" pitchFamily="34" charset="0"/>
                          <a:cs typeface="Verdana" panose="020B0604030504040204" pitchFamily="34" charset="0"/>
                        </a:rPr>
                        <a:t>SIT2</a:t>
                      </a:r>
                      <a:endPar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214" marR="912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auto" latinLnBrk="0" hangingPunct="1">
                        <a:lnSpc>
                          <a:spcPct val="100000"/>
                        </a:lnSpc>
                        <a:spcBef>
                          <a:spcPts val="600"/>
                        </a:spcBef>
                        <a:spcAft>
                          <a:spcPts val="600"/>
                        </a:spcAft>
                        <a:buClrTx/>
                        <a:buSzTx/>
                        <a:buFontTx/>
                        <a:buNone/>
                        <a:tabLst/>
                        <a:defRPr/>
                      </a:pPr>
                      <a:r>
                        <a:rPr lang="en-US" sz="1200" dirty="0">
                          <a:latin typeface="Verdana" panose="020B0604030504040204" pitchFamily="34" charset="0"/>
                          <a:ea typeface="Verdana" panose="020B0604030504040204" pitchFamily="34" charset="0"/>
                          <a:cs typeface="Verdana" panose="020B0604030504040204" pitchFamily="34" charset="0"/>
                        </a:rPr>
                        <a:t>Environment for </a:t>
                      </a:r>
                      <a:r>
                        <a:rPr lang="en-US" sz="1200" baseline="0" dirty="0">
                          <a:latin typeface="Verdana" panose="020B0604030504040204" pitchFamily="34" charset="0"/>
                          <a:ea typeface="Verdana" panose="020B0604030504040204" pitchFamily="34" charset="0"/>
                          <a:cs typeface="Verdana" panose="020B0604030504040204" pitchFamily="34" charset="0"/>
                        </a:rPr>
                        <a:t>System Integration Testing cycle – 2</a:t>
                      </a:r>
                      <a:endParaRPr lang="en-US" sz="1200" dirty="0">
                        <a:latin typeface="Verdana" panose="020B0604030504040204" pitchFamily="34" charset="0"/>
                        <a:ea typeface="Verdana" panose="020B0604030504040204" pitchFamily="34" charset="0"/>
                        <a:cs typeface="Verdana" panose="020B0604030504040204" pitchFamily="34" charset="0"/>
                      </a:endParaRPr>
                    </a:p>
                  </a:txBody>
                  <a:tcPr marL="91214" marR="912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8894417"/>
                  </a:ext>
                </a:extLst>
              </a:tr>
              <a:tr h="504024">
                <a:tc>
                  <a:txBody>
                    <a:bodyPr/>
                    <a:lstStyle/>
                    <a:p>
                      <a:pPr marL="0" marR="0" algn="ctr" defTabSz="914400" rtl="0" eaLnBrk="1" latinLnBrk="0" hangingPunct="1">
                        <a:spcBef>
                          <a:spcPts val="600"/>
                        </a:spcBef>
                        <a:spcAft>
                          <a:spcPts val="600"/>
                        </a:spcAft>
                      </a:pPr>
                      <a:r>
                        <a:rPr lang="en-US" sz="1200" dirty="0">
                          <a:latin typeface="Verdana" panose="020B0604030504040204" pitchFamily="34" charset="0"/>
                          <a:ea typeface="Verdana" panose="020B0604030504040204" pitchFamily="34" charset="0"/>
                          <a:cs typeface="Verdana" panose="020B0604030504040204" pitchFamily="34" charset="0"/>
                        </a:rPr>
                        <a:t>UAT</a:t>
                      </a:r>
                      <a:endPar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214" marR="912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auto" latinLnBrk="0" hangingPunct="1">
                        <a:lnSpc>
                          <a:spcPct val="100000"/>
                        </a:lnSpc>
                        <a:spcBef>
                          <a:spcPts val="600"/>
                        </a:spcBef>
                        <a:spcAft>
                          <a:spcPts val="600"/>
                        </a:spcAft>
                        <a:buClrTx/>
                        <a:buSzTx/>
                        <a:buFontTx/>
                        <a:buNone/>
                        <a:tabLst/>
                        <a:defRPr/>
                      </a:pPr>
                      <a:r>
                        <a:rPr lang="en-US" sz="1200" dirty="0">
                          <a:latin typeface="Verdana" panose="020B0604030504040204" pitchFamily="34" charset="0"/>
                          <a:ea typeface="Verdana" panose="020B0604030504040204" pitchFamily="34" charset="0"/>
                          <a:cs typeface="Verdana" panose="020B0604030504040204" pitchFamily="34" charset="0"/>
                        </a:rPr>
                        <a:t>Environment for User Acceptance Testing</a:t>
                      </a:r>
                      <a:r>
                        <a:rPr lang="en-US" sz="1200" baseline="0" dirty="0">
                          <a:latin typeface="Verdana" panose="020B0604030504040204" pitchFamily="34" charset="0"/>
                          <a:ea typeface="Verdana" panose="020B0604030504040204" pitchFamily="34" charset="0"/>
                          <a:cs typeface="Verdana" panose="020B0604030504040204" pitchFamily="34" charset="0"/>
                        </a:rPr>
                        <a:t> cycle</a:t>
                      </a:r>
                      <a:endParaRPr lang="en-US" sz="1200" dirty="0">
                        <a:latin typeface="Verdana" panose="020B0604030504040204" pitchFamily="34" charset="0"/>
                        <a:ea typeface="Verdana" panose="020B0604030504040204" pitchFamily="34" charset="0"/>
                        <a:cs typeface="Verdana" panose="020B0604030504040204" pitchFamily="34" charset="0"/>
                      </a:endParaRPr>
                    </a:p>
                  </a:txBody>
                  <a:tcPr marL="91214" marR="912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03435322"/>
                  </a:ext>
                </a:extLst>
              </a:tr>
              <a:tr h="504024">
                <a:tc>
                  <a:txBody>
                    <a:bodyPr/>
                    <a:lstStyle/>
                    <a:p>
                      <a:pPr marL="0" marR="0" algn="ctr" defTabSz="914400" rtl="0" eaLnBrk="1" latinLnBrk="0" hangingPunct="1">
                        <a:spcBef>
                          <a:spcPts val="600"/>
                        </a:spcBef>
                        <a:spcAft>
                          <a:spcPts val="600"/>
                        </a:spcAft>
                      </a:pPr>
                      <a:r>
                        <a:rPr lang="en-US" sz="1200" dirty="0">
                          <a:latin typeface="Verdana" panose="020B0604030504040204" pitchFamily="34" charset="0"/>
                          <a:ea typeface="Verdana" panose="020B0604030504040204" pitchFamily="34" charset="0"/>
                          <a:cs typeface="Verdana" panose="020B0604030504040204" pitchFamily="34" charset="0"/>
                        </a:rPr>
                        <a:t>GOLD</a:t>
                      </a:r>
                      <a:endPar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214" marR="912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auto" latinLnBrk="0" hangingPunct="1">
                        <a:lnSpc>
                          <a:spcPct val="100000"/>
                        </a:lnSpc>
                        <a:spcBef>
                          <a:spcPts val="600"/>
                        </a:spcBef>
                        <a:spcAft>
                          <a:spcPts val="600"/>
                        </a:spcAft>
                        <a:buClrTx/>
                        <a:buSzTx/>
                        <a:buFontTx/>
                        <a:buNone/>
                        <a:tabLst/>
                        <a:defRPr/>
                      </a:pPr>
                      <a:r>
                        <a:rPr lang="en-US" sz="1200" dirty="0">
                          <a:latin typeface="Verdana" panose="020B0604030504040204" pitchFamily="34" charset="0"/>
                          <a:ea typeface="Verdana" panose="020B0604030504040204" pitchFamily="34" charset="0"/>
                          <a:cs typeface="Verdana" panose="020B0604030504040204" pitchFamily="34" charset="0"/>
                        </a:rPr>
                        <a:t>Functional configuration reference for</a:t>
                      </a:r>
                      <a:r>
                        <a:rPr lang="en-US" sz="1200" baseline="0" dirty="0">
                          <a:latin typeface="Verdana" panose="020B0604030504040204" pitchFamily="34" charset="0"/>
                          <a:ea typeface="Verdana" panose="020B0604030504040204" pitchFamily="34" charset="0"/>
                          <a:cs typeface="Verdana" panose="020B0604030504040204" pitchFamily="34" charset="0"/>
                        </a:rPr>
                        <a:t> all environments </a:t>
                      </a:r>
                      <a:endParaRPr lang="en-US" sz="1200" dirty="0">
                        <a:latin typeface="Verdana" panose="020B0604030504040204" pitchFamily="34" charset="0"/>
                        <a:ea typeface="Verdana" panose="020B0604030504040204" pitchFamily="34" charset="0"/>
                        <a:cs typeface="Verdana" panose="020B0604030504040204" pitchFamily="34" charset="0"/>
                      </a:endParaRPr>
                    </a:p>
                  </a:txBody>
                  <a:tcPr marL="91214" marR="912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66776587"/>
                  </a:ext>
                </a:extLst>
              </a:tr>
              <a:tr h="504024">
                <a:tc>
                  <a:txBody>
                    <a:bodyPr/>
                    <a:lstStyle/>
                    <a:p>
                      <a:pPr marL="0" marR="0" algn="ctr" defTabSz="914400" rtl="0" eaLnBrk="1" latinLnBrk="0" hangingPunct="1">
                        <a:spcBef>
                          <a:spcPts val="600"/>
                        </a:spcBef>
                        <a:spcAft>
                          <a:spcPts val="600"/>
                        </a:spcAft>
                      </a:pPr>
                      <a:r>
                        <a:rPr lang="en-US" sz="1200" dirty="0">
                          <a:latin typeface="Verdana" panose="020B0604030504040204" pitchFamily="34" charset="0"/>
                          <a:ea typeface="Verdana" panose="020B0604030504040204" pitchFamily="34" charset="0"/>
                          <a:cs typeface="Verdana" panose="020B0604030504040204" pitchFamily="34" charset="0"/>
                        </a:rPr>
                        <a:t>PROD</a:t>
                      </a:r>
                      <a:endPar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1214" marR="912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auto" latinLnBrk="0" hangingPunct="1">
                        <a:lnSpc>
                          <a:spcPct val="100000"/>
                        </a:lnSpc>
                        <a:spcBef>
                          <a:spcPts val="600"/>
                        </a:spcBef>
                        <a:spcAft>
                          <a:spcPts val="600"/>
                        </a:spcAft>
                        <a:buClrTx/>
                        <a:buSzTx/>
                        <a:buFontTx/>
                        <a:buNone/>
                        <a:tabLst/>
                        <a:defRPr/>
                      </a:pPr>
                      <a:r>
                        <a:rPr lang="en-US" sz="1200" dirty="0">
                          <a:latin typeface="Verdana" panose="020B0604030504040204" pitchFamily="34" charset="0"/>
                          <a:ea typeface="Verdana" panose="020B0604030504040204" pitchFamily="34" charset="0"/>
                          <a:cs typeface="Verdana" panose="020B0604030504040204" pitchFamily="34" charset="0"/>
                        </a:rPr>
                        <a:t>Production environment</a:t>
                      </a:r>
                    </a:p>
                  </a:txBody>
                  <a:tcPr marL="91214" marR="912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38616056"/>
                  </a:ext>
                </a:extLst>
              </a:tr>
            </a:tbl>
          </a:graphicData>
        </a:graphic>
      </p:graphicFrame>
      <p:cxnSp>
        <p:nvCxnSpPr>
          <p:cNvPr id="7" name="Straight Connector 6"/>
          <p:cNvCxnSpPr/>
          <p:nvPr/>
        </p:nvCxnSpPr>
        <p:spPr>
          <a:xfrm>
            <a:off x="708246" y="1052950"/>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364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80210" y="668508"/>
            <a:ext cx="7010399" cy="602758"/>
          </a:xfrm>
        </p:spPr>
        <p:txBody>
          <a:bodyPr/>
          <a:lstStyle/>
          <a:p>
            <a:pPr marL="176213"/>
            <a:r>
              <a:rPr lang="en-US" i="1" dirty="0">
                <a:latin typeface="Verdana" panose="020B0604030504040204" pitchFamily="34" charset="0"/>
                <a:ea typeface="Verdana" panose="020B0604030504040204" pitchFamily="34" charset="0"/>
                <a:cs typeface="Verdana" panose="020B0604030504040204" pitchFamily="34" charset="0"/>
              </a:rPr>
              <a:t>Executive Summary</a:t>
            </a:r>
          </a:p>
        </p:txBody>
      </p:sp>
      <p:sp>
        <p:nvSpPr>
          <p:cNvPr id="6" name="Rectangle 5"/>
          <p:cNvSpPr/>
          <p:nvPr/>
        </p:nvSpPr>
        <p:spPr>
          <a:xfrm>
            <a:off x="1323110" y="2031382"/>
            <a:ext cx="9372599" cy="2062103"/>
          </a:xfrm>
          <a:prstGeom prst="rect">
            <a:avLst/>
          </a:prstGeom>
        </p:spPr>
        <p:txBody>
          <a:bodyPr wrap="square">
            <a:spAutoFit/>
          </a:bodyPr>
          <a:lstStyle/>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cs typeface="Verdana" panose="020B0604030504040204" pitchFamily="34" charset="0"/>
              </a:rPr>
              <a:t>The standard practice dictates a dedicated environment each for development and integration testing, UAT and Production. It is also a good practice to keep environment allocated for Production to be used only for Production (i.e. not use for any non-Production activity prior to “Go-live”).</a:t>
            </a:r>
          </a:p>
          <a:p>
            <a:endParaRPr lang="en-US" sz="1600" dirty="0">
              <a:latin typeface="Verdana" panose="020B0604030504040204" pitchFamily="34" charset="0"/>
              <a:ea typeface="Verdana" panose="020B0604030504040204" pitchFamily="34" charset="0"/>
              <a:cs typeface="Verdana" panose="020B0604030504040204" pitchFamily="34" charset="0"/>
            </a:endParaRPr>
          </a:p>
          <a:p>
            <a:endParaRPr lang="en-US" sz="16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cs typeface="Verdana" panose="020B0604030504040204" pitchFamily="34" charset="0"/>
              </a:rPr>
              <a:t>Deloitte recommends there should be at least 5 Software-as-a-Service (SaaS) to be provisioned, and 4 Platform-as-a-Service (PaaS) environments to be provisioned. </a:t>
            </a:r>
          </a:p>
        </p:txBody>
      </p:sp>
      <p:sp>
        <p:nvSpPr>
          <p:cNvPr id="7" name="Rectangle 6"/>
          <p:cNvSpPr/>
          <p:nvPr/>
        </p:nvSpPr>
        <p:spPr>
          <a:xfrm>
            <a:off x="1195986" y="1183065"/>
            <a:ext cx="9982199" cy="646331"/>
          </a:xfrm>
          <a:prstGeom prst="rect">
            <a:avLst/>
          </a:prstGeom>
        </p:spPr>
        <p:txBody>
          <a:bodyPr wrap="square">
            <a:spAutoFit/>
          </a:bodyPr>
          <a:lstStyle/>
          <a:p>
            <a:r>
              <a:rPr lang="en-US" sz="1800" dirty="0">
                <a:solidFill>
                  <a:srgbClr val="E46C0A"/>
                </a:solidFill>
                <a:latin typeface="Verdana" panose="020B0604030504040204" pitchFamily="34" charset="0"/>
                <a:ea typeface="Verdana" panose="020B0604030504040204" pitchFamily="34" charset="0"/>
                <a:cs typeface="Verdana" panose="020B0604030504040204" pitchFamily="34" charset="0"/>
              </a:rPr>
              <a:t>In order to support implementation of Cloud Applications solution, the following environments are proposed</a:t>
            </a:r>
          </a:p>
        </p:txBody>
      </p:sp>
      <p:cxnSp>
        <p:nvCxnSpPr>
          <p:cNvPr id="5" name="Straight Connector 4"/>
          <p:cNvCxnSpPr/>
          <p:nvPr/>
        </p:nvCxnSpPr>
        <p:spPr>
          <a:xfrm>
            <a:off x="1195986" y="1069279"/>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050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47337" y="483406"/>
            <a:ext cx="7482689" cy="463997"/>
          </a:xfrm>
          <a:prstGeom prst="rect">
            <a:avLst/>
          </a:prstGeom>
        </p:spPr>
        <p:txBody>
          <a:bodyPr vert="horz" lIns="0" tIns="0" rIns="0" bIns="0" rtlCol="0" anchor="b">
            <a:noAutofit/>
          </a:bodyPr>
          <a:lstStyle>
            <a:lvl1pPr defTabSz="914400">
              <a:lnSpc>
                <a:spcPct val="100000"/>
              </a:lnSpc>
              <a:spcBef>
                <a:spcPct val="0"/>
              </a:spcBef>
              <a:buNone/>
              <a:defRPr sz="2800" b="1">
                <a:effectLst/>
                <a:ea typeface="+mj-ea"/>
                <a:cs typeface="Arial" pitchFamily="34" charset="0"/>
              </a:defRPr>
            </a:lvl1pPr>
          </a:lstStyle>
          <a:p>
            <a:r>
              <a:rPr lang="en-US" sz="2400" b="0" i="1" dirty="0">
                <a:latin typeface="Verdana" panose="020B0604030504040204" pitchFamily="34" charset="0"/>
                <a:ea typeface="Verdana" panose="020B0604030504040204" pitchFamily="34" charset="0"/>
                <a:cs typeface="Verdana" panose="020B0604030504040204" pitchFamily="34" charset="0"/>
              </a:rPr>
              <a:t>&lt; Client Name &gt; Oracle Cloud PODs</a:t>
            </a:r>
          </a:p>
        </p:txBody>
      </p:sp>
      <p:sp>
        <p:nvSpPr>
          <p:cNvPr id="5" name="Text Placeholder 3"/>
          <p:cNvSpPr>
            <a:spLocks noGrp="1"/>
          </p:cNvSpPr>
          <p:nvPr>
            <p:ph type="body" sz="quarter" idx="4294967295"/>
          </p:nvPr>
        </p:nvSpPr>
        <p:spPr>
          <a:xfrm>
            <a:off x="680857" y="1152268"/>
            <a:ext cx="8123238" cy="312186"/>
          </a:xfrm>
          <a:prstGeom prst="rect">
            <a:avLst/>
          </a:prstGeom>
        </p:spPr>
        <p:txBody>
          <a:bodyPr>
            <a:normAutofit/>
          </a:bodyPr>
          <a:lstStyle/>
          <a:p>
            <a:pPr marL="0" indent="0" algn="l">
              <a:buNone/>
            </a:pPr>
            <a:r>
              <a:rPr lang="en-US" sz="1600" b="0" dirty="0"/>
              <a:t>Below are the </a:t>
            </a:r>
            <a:r>
              <a:rPr lang="en-US" sz="1600" b="0" i="1" dirty="0">
                <a:latin typeface="Verdana" panose="020B0604030504040204" pitchFamily="34" charset="0"/>
                <a:ea typeface="Verdana" panose="020B0604030504040204" pitchFamily="34" charset="0"/>
                <a:cs typeface="Verdana" panose="020B0604030504040204" pitchFamily="34" charset="0"/>
              </a:rPr>
              <a:t>&lt; Client Name &gt;</a:t>
            </a:r>
            <a:r>
              <a:rPr lang="en-US" sz="1600" b="0" dirty="0"/>
              <a:t> owned Oracle Cloud environments </a:t>
            </a:r>
            <a:r>
              <a:rPr lang="en-US" sz="1600" b="0" dirty="0">
                <a:solidFill>
                  <a:srgbClr val="003400"/>
                </a:solidFill>
              </a:rPr>
              <a:t>-</a:t>
            </a:r>
          </a:p>
        </p:txBody>
      </p:sp>
      <p:cxnSp>
        <p:nvCxnSpPr>
          <p:cNvPr id="6" name="Straight Connector 5"/>
          <p:cNvCxnSpPr/>
          <p:nvPr/>
        </p:nvCxnSpPr>
        <p:spPr>
          <a:xfrm>
            <a:off x="847337" y="1094508"/>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910606263"/>
              </p:ext>
            </p:extLst>
          </p:nvPr>
        </p:nvGraphicFramePr>
        <p:xfrm>
          <a:off x="680856" y="1504238"/>
          <a:ext cx="10873835" cy="4710316"/>
        </p:xfrm>
        <a:graphic>
          <a:graphicData uri="http://schemas.openxmlformats.org/drawingml/2006/table">
            <a:tbl>
              <a:tblPr firstRow="1" bandRow="1">
                <a:tableStyleId>{5C22544A-7EE6-4342-B048-85BDC9FD1C3A}</a:tableStyleId>
              </a:tblPr>
              <a:tblGrid>
                <a:gridCol w="1576909">
                  <a:extLst>
                    <a:ext uri="{9D8B030D-6E8A-4147-A177-3AD203B41FA5}">
                      <a16:colId xmlns:a16="http://schemas.microsoft.com/office/drawing/2014/main" val="3975278350"/>
                    </a:ext>
                  </a:extLst>
                </a:gridCol>
                <a:gridCol w="4501264">
                  <a:extLst>
                    <a:ext uri="{9D8B030D-6E8A-4147-A177-3AD203B41FA5}">
                      <a16:colId xmlns:a16="http://schemas.microsoft.com/office/drawing/2014/main" val="3004040025"/>
                    </a:ext>
                  </a:extLst>
                </a:gridCol>
                <a:gridCol w="4795662">
                  <a:extLst>
                    <a:ext uri="{9D8B030D-6E8A-4147-A177-3AD203B41FA5}">
                      <a16:colId xmlns:a16="http://schemas.microsoft.com/office/drawing/2014/main" val="944637109"/>
                    </a:ext>
                  </a:extLst>
                </a:gridCol>
              </a:tblGrid>
              <a:tr h="582720">
                <a:tc>
                  <a:txBody>
                    <a:bodyPr/>
                    <a:lstStyle/>
                    <a:p>
                      <a:r>
                        <a:rPr lang="en-US" sz="1400" b="1" dirty="0">
                          <a:latin typeface="Verdana" panose="020B0604030504040204" pitchFamily="34" charset="0"/>
                          <a:ea typeface="Verdana" panose="020B0604030504040204" pitchFamily="34" charset="0"/>
                          <a:cs typeface="Verdana" panose="020B0604030504040204" pitchFamily="34" charset="0"/>
                        </a:rPr>
                        <a:t>Environment</a:t>
                      </a:r>
                    </a:p>
                  </a:txBody>
                  <a:tcPr>
                    <a:solidFill>
                      <a:srgbClr val="63015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lt1"/>
                          </a:solidFill>
                          <a:latin typeface="Verdana" panose="020B0604030504040204" pitchFamily="34" charset="0"/>
                          <a:ea typeface="Verdana" panose="020B0604030504040204" pitchFamily="34" charset="0"/>
                          <a:cs typeface="Verdana" panose="020B0604030504040204" pitchFamily="34" charset="0"/>
                        </a:rPr>
                        <a:t>Implementation Phase</a:t>
                      </a:r>
                    </a:p>
                  </a:txBody>
                  <a:tcPr>
                    <a:solidFill>
                      <a:srgbClr val="63015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effectLst/>
                          <a:latin typeface="Verdana" panose="020B0604030504040204" pitchFamily="34" charset="0"/>
                          <a:ea typeface="Verdana" panose="020B0604030504040204" pitchFamily="34" charset="0"/>
                          <a:cs typeface="Verdana" panose="020B0604030504040204" pitchFamily="34" charset="0"/>
                        </a:rPr>
                        <a:t>Steady</a:t>
                      </a:r>
                      <a:r>
                        <a:rPr lang="en-US" sz="1400" b="1" baseline="0" dirty="0">
                          <a:effectLst/>
                          <a:latin typeface="Verdana" panose="020B0604030504040204" pitchFamily="34" charset="0"/>
                          <a:ea typeface="Verdana" panose="020B0604030504040204" pitchFamily="34" charset="0"/>
                          <a:cs typeface="Verdana" panose="020B0604030504040204" pitchFamily="34" charset="0"/>
                        </a:rPr>
                        <a:t> State Phase (Post go-live) / Talent Management Implementation</a:t>
                      </a:r>
                      <a:endParaRPr lang="en-US" sz="1400" b="1" dirty="0">
                        <a:effectLst/>
                        <a:latin typeface="Verdana" panose="020B0604030504040204" pitchFamily="34" charset="0"/>
                        <a:ea typeface="Verdana" panose="020B0604030504040204" pitchFamily="34" charset="0"/>
                        <a:cs typeface="Verdana" panose="020B0604030504040204" pitchFamily="34" charset="0"/>
                      </a:endParaRPr>
                    </a:p>
                  </a:txBody>
                  <a:tcPr>
                    <a:solidFill>
                      <a:srgbClr val="630157"/>
                    </a:solidFill>
                  </a:tcPr>
                </a:tc>
                <a:extLst>
                  <a:ext uri="{0D108BD9-81ED-4DB2-BD59-A6C34878D82A}">
                    <a16:rowId xmlns:a16="http://schemas.microsoft.com/office/drawing/2014/main" val="1153780694"/>
                  </a:ext>
                </a:extLst>
              </a:tr>
              <a:tr h="11422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env1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6600"/>
                          </a:solidFill>
                          <a:effectLst/>
                          <a:latin typeface="Verdana" panose="020B0604030504040204" pitchFamily="34" charset="0"/>
                          <a:ea typeface="Verdana" panose="020B0604030504040204" pitchFamily="34" charset="0"/>
                          <a:cs typeface="Verdana" panose="020B0604030504040204" pitchFamily="34" charset="0"/>
                        </a:rPr>
                        <a:t>Gold</a:t>
                      </a:r>
                    </a:p>
                  </a:txBody>
                  <a:tcPr marL="68580" marR="68580" marT="0" marB="0">
                    <a:solidFill>
                      <a:srgbClr val="CC99FF"/>
                    </a:solidFill>
                  </a:tcPr>
                </a:tc>
                <a:tc>
                  <a:txBody>
                    <a:bodyPr/>
                    <a:lstStyle/>
                    <a:p>
                      <a:pPr marL="0" marR="0" indent="0">
                        <a:lnSpc>
                          <a:spcPct val="100000"/>
                        </a:lnSpc>
                        <a:spcBef>
                          <a:spcPts val="0"/>
                        </a:spcBef>
                        <a:spcAft>
                          <a:spcPts val="0"/>
                        </a:spcAft>
                        <a:buFont typeface="Arial" panose="020B0604020202020204" pitchFamily="34" charset="0"/>
                        <a:buNone/>
                      </a:pPr>
                      <a:r>
                        <a:rPr lang="en-US" sz="12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Gold Environment</a:t>
                      </a:r>
                    </a:p>
                    <a:p>
                      <a:pPr marL="171450" marR="0" indent="-171450">
                        <a:lnSpc>
                          <a:spcPct val="100000"/>
                        </a:lnSpc>
                        <a:spcBef>
                          <a:spcPts val="0"/>
                        </a:spcBef>
                        <a:spcAft>
                          <a:spcPts val="0"/>
                        </a:spcAft>
                        <a:buFont typeface="Arial" panose="020B0604020202020204" pitchFamily="34" charset="0"/>
                        <a:buChar char="•"/>
                      </a:pPr>
                      <a:r>
                        <a:rPr lang="en-US" sz="12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Final functional setup environment as per latest BR100</a:t>
                      </a:r>
                    </a:p>
                    <a:p>
                      <a:pPr marL="171450" marR="0" indent="-171450">
                        <a:lnSpc>
                          <a:spcPct val="100000"/>
                        </a:lnSpc>
                        <a:spcBef>
                          <a:spcPts val="0"/>
                        </a:spcBef>
                        <a:spcAft>
                          <a:spcPts val="0"/>
                        </a:spcAft>
                        <a:buFont typeface="Arial" panose="020B0604020202020204" pitchFamily="34" charset="0"/>
                        <a:buChar char="•"/>
                      </a:pPr>
                      <a:r>
                        <a:rPr lang="en-US" sz="12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No Development and transactions to be done </a:t>
                      </a:r>
                    </a:p>
                    <a:p>
                      <a:pPr marL="171450" marR="0" indent="-171450">
                        <a:lnSpc>
                          <a:spcPct val="100000"/>
                        </a:lnSpc>
                        <a:spcBef>
                          <a:spcPts val="0"/>
                        </a:spcBef>
                        <a:spcAft>
                          <a:spcPts val="0"/>
                        </a:spcAft>
                        <a:buFont typeface="Arial" panose="020B0604020202020204" pitchFamily="34" charset="0"/>
                        <a:buChar char="•"/>
                      </a:pPr>
                      <a:r>
                        <a:rPr lang="en-US" sz="12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Oracle to refresh all the environment using this</a:t>
                      </a:r>
                    </a:p>
                    <a:p>
                      <a:pPr marL="0" marR="0" indent="0">
                        <a:lnSpc>
                          <a:spcPct val="100000"/>
                        </a:lnSpc>
                        <a:spcBef>
                          <a:spcPts val="0"/>
                        </a:spcBef>
                        <a:spcAft>
                          <a:spcPts val="0"/>
                        </a:spcAft>
                        <a:buFont typeface="Arial" panose="020B0604020202020204" pitchFamily="34" charset="0"/>
                        <a:buNone/>
                      </a:pPr>
                      <a:r>
                        <a:rPr lang="en-US" sz="12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as reference</a:t>
                      </a:r>
                    </a:p>
                  </a:txBody>
                  <a:tcPr>
                    <a:solidFill>
                      <a:srgbClr val="CC99FF"/>
                    </a:solidFill>
                  </a:tcPr>
                </a:tc>
                <a:tc>
                  <a:txBody>
                    <a:bodyPr/>
                    <a:lstStyle/>
                    <a:p>
                      <a:endParaRPr lang="en-US" dirty="0"/>
                    </a:p>
                  </a:txBody>
                  <a:tcPr>
                    <a:solidFill>
                      <a:srgbClr val="CC99FF"/>
                    </a:solidFill>
                  </a:tcPr>
                </a:tc>
                <a:extLst>
                  <a:ext uri="{0D108BD9-81ED-4DB2-BD59-A6C34878D82A}">
                    <a16:rowId xmlns:a16="http://schemas.microsoft.com/office/drawing/2014/main" val="410609216"/>
                  </a:ext>
                </a:extLst>
              </a:tr>
              <a:tr h="966518">
                <a:tc>
                  <a:txBody>
                    <a:bodyPr/>
                    <a:lstStyle/>
                    <a:p>
                      <a:pPr marL="0" marR="0" algn="ctr">
                        <a:spcBef>
                          <a:spcPts val="0"/>
                        </a:spcBef>
                        <a:spcAft>
                          <a:spcPts val="0"/>
                        </a:spcAft>
                      </a:pPr>
                      <a:r>
                        <a:rPr lang="en-US" sz="12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env2</a:t>
                      </a:r>
                    </a:p>
                    <a:p>
                      <a:pPr marL="0" marR="0" algn="ctr">
                        <a:spcBef>
                          <a:spcPts val="0"/>
                        </a:spcBef>
                        <a:spcAft>
                          <a:spcPts val="0"/>
                        </a:spcAft>
                      </a:pPr>
                      <a:r>
                        <a:rPr lang="en-US" sz="1200" kern="1200" dirty="0">
                          <a:solidFill>
                            <a:srgbClr val="FF6600"/>
                          </a:solidFill>
                          <a:effectLst/>
                          <a:latin typeface="Verdana" panose="020B0604030504040204" pitchFamily="34" charset="0"/>
                          <a:ea typeface="Verdana" panose="020B0604030504040204" pitchFamily="34" charset="0"/>
                          <a:cs typeface="Verdana" panose="020B0604030504040204" pitchFamily="34" charset="0"/>
                        </a:rPr>
                        <a:t>Sprints / Development  </a:t>
                      </a:r>
                    </a:p>
                  </a:txBody>
                  <a:tcPr marL="68580" marR="68580" marT="0" marB="0">
                    <a:solidFill>
                      <a:srgbClr val="CC99FF"/>
                    </a:solidFill>
                  </a:tcPr>
                </a:tc>
                <a:tc>
                  <a:txBody>
                    <a:bodyPr/>
                    <a:lstStyle/>
                    <a:p>
                      <a:pPr marL="171450" marR="0" indent="-171450" algn="l" defTabSz="914400" rtl="0" eaLnBrk="1" latinLnBrk="0" hangingPunct="1">
                        <a:lnSpc>
                          <a:spcPct val="100000"/>
                        </a:lnSpc>
                        <a:spcBef>
                          <a:spcPts val="0"/>
                        </a:spcBef>
                        <a:spcAft>
                          <a:spcPts val="0"/>
                        </a:spcAft>
                        <a:buFont typeface="Arial" panose="020B0604020202020204" pitchFamily="34" charset="0"/>
                        <a:buChar char="•"/>
                      </a:pPr>
                      <a:r>
                        <a:rPr lang="en-US" sz="12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Development POD </a:t>
                      </a:r>
                    </a:p>
                    <a:p>
                      <a:pPr marL="171450" marR="0" indent="-171450" algn="l" defTabSz="914400" rtl="0" eaLnBrk="1" latinLnBrk="0" hangingPunct="1">
                        <a:lnSpc>
                          <a:spcPct val="100000"/>
                        </a:lnSpc>
                        <a:spcBef>
                          <a:spcPts val="0"/>
                        </a:spcBef>
                        <a:spcAft>
                          <a:spcPts val="0"/>
                        </a:spcAft>
                        <a:buFont typeface="Arial" panose="020B0604020202020204" pitchFamily="34" charset="0"/>
                        <a:buChar char="•"/>
                      </a:pPr>
                      <a:r>
                        <a:rPr lang="en-US" sz="12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Technical and Functional build &amp; unit test</a:t>
                      </a:r>
                    </a:p>
                    <a:p>
                      <a:pPr marL="171450" marR="0" indent="-171450" algn="l" defTabSz="914400" rtl="0" eaLnBrk="1" latinLnBrk="0" hangingPunct="1">
                        <a:lnSpc>
                          <a:spcPct val="100000"/>
                        </a:lnSpc>
                        <a:spcBef>
                          <a:spcPts val="0"/>
                        </a:spcBef>
                        <a:spcAft>
                          <a:spcPts val="0"/>
                        </a:spcAft>
                        <a:buFont typeface="Arial" panose="020B0604020202020204" pitchFamily="34" charset="0"/>
                        <a:buChar char="•"/>
                      </a:pPr>
                      <a:r>
                        <a:rPr lang="en-US" sz="12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We need to synch this with Test POD (test) for each phase.</a:t>
                      </a:r>
                    </a:p>
                  </a:txBody>
                  <a:tcPr>
                    <a:solidFill>
                      <a:srgbClr val="CC99FF"/>
                    </a:solidFill>
                  </a:tcPr>
                </a:tc>
                <a:tc>
                  <a:txBody>
                    <a:bodyPr/>
                    <a:lstStyle/>
                    <a:p>
                      <a:pPr marL="0" marR="0">
                        <a:lnSpc>
                          <a:spcPct val="150000"/>
                        </a:lnSpc>
                        <a:spcBef>
                          <a:spcPts val="0"/>
                        </a:spcBef>
                        <a:spcAft>
                          <a:spcPts val="0"/>
                        </a:spcAft>
                      </a:pPr>
                      <a:r>
                        <a:rPr lang="en-US" sz="12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Talent Management Development POD</a:t>
                      </a:r>
                    </a:p>
                    <a:p>
                      <a:pPr marL="285750" marR="0" indent="-285750">
                        <a:lnSpc>
                          <a:spcPct val="100000"/>
                        </a:lnSpc>
                        <a:spcBef>
                          <a:spcPts val="0"/>
                        </a:spcBef>
                        <a:spcAft>
                          <a:spcPts val="0"/>
                        </a:spcAft>
                        <a:buFont typeface="Arial" panose="020B0604020202020204" pitchFamily="34" charset="0"/>
                        <a:buChar char="•"/>
                      </a:pPr>
                      <a:r>
                        <a:rPr lang="en-US" sz="12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Technical and Functional build &amp; unit test</a:t>
                      </a:r>
                    </a:p>
                    <a:p>
                      <a:pPr marL="285750" marR="0" indent="-285750">
                        <a:lnSpc>
                          <a:spcPct val="100000"/>
                        </a:lnSpc>
                        <a:spcBef>
                          <a:spcPts val="0"/>
                        </a:spcBef>
                        <a:spcAft>
                          <a:spcPts val="0"/>
                        </a:spcAft>
                        <a:buFont typeface="Arial" panose="020B0604020202020204" pitchFamily="34" charset="0"/>
                        <a:buChar char="•"/>
                      </a:pPr>
                      <a:r>
                        <a:rPr lang="en-US" sz="12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We need to synch this with Test POD(ekaw-test) all the time based on the need/project plan.</a:t>
                      </a:r>
                    </a:p>
                  </a:txBody>
                  <a:tcPr>
                    <a:solidFill>
                      <a:srgbClr val="CC99FF"/>
                    </a:solidFill>
                  </a:tcPr>
                </a:tc>
                <a:extLst>
                  <a:ext uri="{0D108BD9-81ED-4DB2-BD59-A6C34878D82A}">
                    <a16:rowId xmlns:a16="http://schemas.microsoft.com/office/drawing/2014/main" val="102247653"/>
                  </a:ext>
                </a:extLst>
              </a:tr>
              <a:tr h="966518">
                <a:tc>
                  <a:txBody>
                    <a:bodyPr/>
                    <a:lstStyle/>
                    <a:p>
                      <a:pPr marL="0" marR="0" algn="ctr">
                        <a:spcBef>
                          <a:spcPts val="0"/>
                        </a:spcBef>
                        <a:spcAft>
                          <a:spcPts val="0"/>
                        </a:spcAft>
                      </a:pPr>
                      <a:r>
                        <a:rPr lang="en-US" sz="12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env3</a:t>
                      </a:r>
                    </a:p>
                    <a:p>
                      <a:pPr marL="0" marR="0" algn="ctr">
                        <a:spcBef>
                          <a:spcPts val="0"/>
                        </a:spcBef>
                        <a:spcAft>
                          <a:spcPts val="0"/>
                        </a:spcAft>
                      </a:pPr>
                      <a:r>
                        <a:rPr lang="en-US" sz="1200" kern="1200" dirty="0">
                          <a:solidFill>
                            <a:srgbClr val="FF6600"/>
                          </a:solidFill>
                          <a:effectLst/>
                          <a:latin typeface="Verdana" panose="020B0604030504040204" pitchFamily="34" charset="0"/>
                          <a:ea typeface="Verdana" panose="020B0604030504040204" pitchFamily="34" charset="0"/>
                          <a:cs typeface="Verdana" panose="020B0604030504040204" pitchFamily="34" charset="0"/>
                        </a:rPr>
                        <a:t>Conversion</a:t>
                      </a:r>
                    </a:p>
                  </a:txBody>
                  <a:tcPr marL="68580" marR="68580" marT="0" marB="0">
                    <a:solidFill>
                      <a:srgbClr val="CC99FF"/>
                    </a:solidFill>
                  </a:tcPr>
                </a:tc>
                <a:tc>
                  <a:txBody>
                    <a:bodyPr/>
                    <a:lstStyle/>
                    <a:p>
                      <a:pPr marL="171450" marR="0" indent="-171450" algn="l" defTabSz="914400" rtl="0" eaLnBrk="1" latinLnBrk="0" hangingPunct="1">
                        <a:lnSpc>
                          <a:spcPct val="100000"/>
                        </a:lnSpc>
                        <a:spcBef>
                          <a:spcPts val="0"/>
                        </a:spcBef>
                        <a:spcAft>
                          <a:spcPts val="0"/>
                        </a:spcAft>
                        <a:buFont typeface="Arial" panose="020B0604020202020204" pitchFamily="34" charset="0"/>
                        <a:buChar char="•"/>
                      </a:pPr>
                      <a:r>
                        <a:rPr lang="en-US" sz="12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Conversion POD </a:t>
                      </a:r>
                    </a:p>
                    <a:p>
                      <a:pPr marL="171450" marR="0" indent="-171450" algn="l" defTabSz="914400" rtl="0" eaLnBrk="1" latinLnBrk="0" hangingPunct="1">
                        <a:lnSpc>
                          <a:spcPct val="100000"/>
                        </a:lnSpc>
                        <a:spcBef>
                          <a:spcPts val="0"/>
                        </a:spcBef>
                        <a:spcAft>
                          <a:spcPts val="0"/>
                        </a:spcAft>
                        <a:buFont typeface="Arial" panose="020B0604020202020204" pitchFamily="34" charset="0"/>
                        <a:buChar char="•"/>
                      </a:pPr>
                      <a:r>
                        <a:rPr lang="en-US" sz="12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Conversion</a:t>
                      </a:r>
                      <a:r>
                        <a:rPr lang="en-US" sz="1200" kern="1200" baseline="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lang="en-US" sz="12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unit test</a:t>
                      </a:r>
                    </a:p>
                    <a:p>
                      <a:pPr marL="171450" marR="0" indent="-171450" algn="l" defTabSz="914400" rtl="0" eaLnBrk="1" latinLnBrk="0" hangingPunct="1">
                        <a:lnSpc>
                          <a:spcPct val="100000"/>
                        </a:lnSpc>
                        <a:spcBef>
                          <a:spcPts val="0"/>
                        </a:spcBef>
                        <a:spcAft>
                          <a:spcPts val="0"/>
                        </a:spcAft>
                        <a:buFont typeface="Arial" panose="020B0604020202020204" pitchFamily="34" charset="0"/>
                        <a:buChar char="•"/>
                      </a:pPr>
                      <a:r>
                        <a:rPr lang="en-US" sz="12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We need to synch this with Test POD (test) for each phase.</a:t>
                      </a:r>
                    </a:p>
                  </a:txBody>
                  <a:tcPr>
                    <a:solidFill>
                      <a:srgbClr val="CC99FF"/>
                    </a:solidFill>
                  </a:tcPr>
                </a:tc>
                <a:tc>
                  <a:txBody>
                    <a:bodyPr/>
                    <a:lstStyle/>
                    <a:p>
                      <a:pPr marL="0" marR="0">
                        <a:lnSpc>
                          <a:spcPct val="150000"/>
                        </a:lnSpc>
                        <a:spcBef>
                          <a:spcPts val="0"/>
                        </a:spcBef>
                        <a:spcAft>
                          <a:spcPts val="0"/>
                        </a:spcAft>
                      </a:pPr>
                      <a:r>
                        <a:rPr lang="en-US" sz="1200" dirty="0">
                          <a:effectLst/>
                          <a:latin typeface="Verdana" panose="020B0604030504040204" pitchFamily="34" charset="0"/>
                          <a:ea typeface="Verdana" panose="020B0604030504040204" pitchFamily="34" charset="0"/>
                          <a:cs typeface="Verdana" panose="020B0604030504040204" pitchFamily="34" charset="0"/>
                        </a:rPr>
                        <a:t>Talent Management Data Conversion POD</a:t>
                      </a:r>
                    </a:p>
                    <a:p>
                      <a:pPr marL="285750" marR="0" indent="-285750">
                        <a:lnSpc>
                          <a:spcPct val="100000"/>
                        </a:lnSpc>
                        <a:spcBef>
                          <a:spcPts val="0"/>
                        </a:spcBef>
                        <a:spcAft>
                          <a:spcPts val="0"/>
                        </a:spcAft>
                        <a:buFont typeface="Arial" panose="020B0604020202020204" pitchFamily="34" charset="0"/>
                        <a:buChar char="•"/>
                      </a:pPr>
                      <a:r>
                        <a:rPr lang="en-US" sz="1200" baseline="0" dirty="0">
                          <a:effectLst/>
                          <a:latin typeface="Verdana" panose="020B0604030504040204" pitchFamily="34" charset="0"/>
                          <a:ea typeface="Verdana" panose="020B0604030504040204" pitchFamily="34" charset="0"/>
                          <a:cs typeface="Verdana" panose="020B0604030504040204" pitchFamily="34" charset="0"/>
                        </a:rPr>
                        <a:t>To support data conversion activities – design, build, unit test, trouble shooting, etc.</a:t>
                      </a:r>
                    </a:p>
                    <a:p>
                      <a:pPr marL="285750" marR="0" indent="-285750">
                        <a:lnSpc>
                          <a:spcPct val="100000"/>
                        </a:lnSpc>
                        <a:spcBef>
                          <a:spcPts val="0"/>
                        </a:spcBef>
                        <a:spcAft>
                          <a:spcPts val="0"/>
                        </a:spcAft>
                        <a:buFont typeface="Arial" panose="020B0604020202020204" pitchFamily="34" charset="0"/>
                        <a:buChar char="•"/>
                      </a:pPr>
                      <a:r>
                        <a:rPr lang="en-US" sz="1200" baseline="0" dirty="0">
                          <a:effectLst/>
                          <a:latin typeface="Verdana" panose="020B0604030504040204" pitchFamily="34" charset="0"/>
                          <a:ea typeface="Verdana" panose="020B0604030504040204" pitchFamily="34" charset="0"/>
                          <a:cs typeface="Verdana" panose="020B0604030504040204" pitchFamily="34" charset="0"/>
                        </a:rPr>
                        <a:t>Steady state mass upload support/testing</a:t>
                      </a:r>
                    </a:p>
                  </a:txBody>
                  <a:tcPr>
                    <a:solidFill>
                      <a:srgbClr val="CC99FF"/>
                    </a:solidFill>
                  </a:tcPr>
                </a:tc>
                <a:extLst>
                  <a:ext uri="{0D108BD9-81ED-4DB2-BD59-A6C34878D82A}">
                    <a16:rowId xmlns:a16="http://schemas.microsoft.com/office/drawing/2014/main" val="2412556561"/>
                  </a:ext>
                </a:extLst>
              </a:tr>
              <a:tr h="850626">
                <a:tc>
                  <a:txBody>
                    <a:bodyPr/>
                    <a:lstStyle/>
                    <a:p>
                      <a:pPr marL="0" marR="0" algn="ctr">
                        <a:spcBef>
                          <a:spcPts val="0"/>
                        </a:spcBef>
                        <a:spcAft>
                          <a:spcPts val="0"/>
                        </a:spcAft>
                      </a:pPr>
                      <a:r>
                        <a:rPr lang="en-US" sz="1200" b="1" dirty="0">
                          <a:effectLst/>
                          <a:latin typeface="Verdana" panose="020B0604030504040204" pitchFamily="34" charset="0"/>
                          <a:ea typeface="Verdana" panose="020B0604030504040204" pitchFamily="34" charset="0"/>
                          <a:cs typeface="Verdana" panose="020B0604030504040204" pitchFamily="34" charset="0"/>
                        </a:rPr>
                        <a:t>env4</a:t>
                      </a:r>
                    </a:p>
                    <a:p>
                      <a:pPr marL="0" marR="0" algn="ctr">
                        <a:spcBef>
                          <a:spcPts val="0"/>
                        </a:spcBef>
                        <a:spcAft>
                          <a:spcPts val="0"/>
                        </a:spcAft>
                      </a:pPr>
                      <a:r>
                        <a:rPr lang="en-US" sz="1200" dirty="0">
                          <a:solidFill>
                            <a:srgbClr val="FF6600"/>
                          </a:solidFill>
                          <a:effectLst/>
                          <a:latin typeface="Arial" panose="020B0604020202020204" pitchFamily="34" charset="0"/>
                          <a:cs typeface="Arial" panose="020B0604020202020204" pitchFamily="34" charset="0"/>
                        </a:rPr>
                        <a:t>Prototype / Payroll Reconciliation</a:t>
                      </a:r>
                    </a:p>
                    <a:p>
                      <a:pPr marL="0" marR="0" algn="ctr">
                        <a:spcBef>
                          <a:spcPts val="0"/>
                        </a:spcBef>
                        <a:spcAft>
                          <a:spcPts val="0"/>
                        </a:spcAft>
                      </a:pPr>
                      <a:endParaRPr lang="en-US" sz="12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solidFill>
                      <a:srgbClr val="CC99FF"/>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Verdana" panose="020B0604030504040204" pitchFamily="34" charset="0"/>
                          <a:ea typeface="Verdana" panose="020B0604030504040204" pitchFamily="34" charset="0"/>
                          <a:cs typeface="Verdana" panose="020B0604030504040204" pitchFamily="34" charset="0"/>
                        </a:rPr>
                        <a:t>For Prototype </a:t>
                      </a:r>
                      <a:r>
                        <a:rPr lang="en-US" sz="1200" baseline="0" dirty="0">
                          <a:effectLst/>
                          <a:latin typeface="Verdana" panose="020B0604030504040204" pitchFamily="34" charset="0"/>
                          <a:ea typeface="Verdana" panose="020B0604030504040204" pitchFamily="34" charset="0"/>
                          <a:cs typeface="Verdana" panose="020B0604030504040204" pitchFamily="34" charset="0"/>
                        </a:rPr>
                        <a:t>and </a:t>
                      </a:r>
                      <a:r>
                        <a:rPr lang="en-US" sz="1200" dirty="0">
                          <a:effectLst/>
                          <a:latin typeface="Verdana" panose="020B0604030504040204" pitchFamily="34" charset="0"/>
                          <a:ea typeface="Verdana" panose="020B0604030504040204" pitchFamily="34" charset="0"/>
                          <a:cs typeface="Verdana" panose="020B0604030504040204" pitchFamily="34" charset="0"/>
                        </a:rPr>
                        <a:t>Payroll</a:t>
                      </a:r>
                      <a:r>
                        <a:rPr lang="en-US" sz="1200" baseline="0" dirty="0">
                          <a:effectLst/>
                          <a:latin typeface="Verdana" panose="020B0604030504040204" pitchFamily="34" charset="0"/>
                          <a:ea typeface="Verdana" panose="020B0604030504040204" pitchFamily="34" charset="0"/>
                          <a:cs typeface="Verdana" panose="020B0604030504040204" pitchFamily="34" charset="0"/>
                        </a:rPr>
                        <a:t> Reconciliation 1 &amp; 2</a:t>
                      </a:r>
                      <a:endParaRPr lang="en-US" sz="1200" dirty="0">
                        <a:effectLst/>
                        <a:latin typeface="Verdana" panose="020B0604030504040204" pitchFamily="34" charset="0"/>
                        <a:ea typeface="Verdana" panose="020B0604030504040204" pitchFamily="34" charset="0"/>
                        <a:cs typeface="Verdana" panose="020B0604030504040204" pitchFamily="34" charset="0"/>
                      </a:endParaRPr>
                    </a:p>
                    <a:p>
                      <a:pPr marL="0" marR="0" indent="0" algn="l" defTabSz="914400" rtl="0" eaLnBrk="1" latinLnBrk="0" hangingPunct="1">
                        <a:lnSpc>
                          <a:spcPct val="100000"/>
                        </a:lnSpc>
                        <a:spcBef>
                          <a:spcPts val="0"/>
                        </a:spcBef>
                        <a:spcAft>
                          <a:spcPts val="0"/>
                        </a:spcAft>
                        <a:buFont typeface="Arial" panose="020B0604020202020204" pitchFamily="34" charset="0"/>
                        <a:buNone/>
                      </a:pPr>
                      <a:endParaRPr lang="en-US" sz="12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pPr marL="171450" marR="0" indent="-171450">
                        <a:spcBef>
                          <a:spcPts val="0"/>
                        </a:spcBef>
                        <a:spcAft>
                          <a:spcPts val="0"/>
                        </a:spcAft>
                        <a:buFont typeface="Arial" panose="020B0604020202020204" pitchFamily="34" charset="0"/>
                        <a:buChar char="•"/>
                      </a:pPr>
                      <a:r>
                        <a:rPr lang="en-US" sz="1200" dirty="0">
                          <a:effectLst/>
                          <a:latin typeface="Verdana" panose="020B0604030504040204" pitchFamily="34" charset="0"/>
                          <a:ea typeface="Verdana" panose="020B0604030504040204" pitchFamily="34" charset="0"/>
                          <a:cs typeface="Verdana" panose="020B0604030504040204" pitchFamily="34" charset="0"/>
                        </a:rPr>
                        <a:t>Production support POD to address and fix production issues post go-live.</a:t>
                      </a:r>
                      <a:r>
                        <a:rPr lang="en-US" sz="1200" baseline="0" dirty="0">
                          <a:effectLst/>
                          <a:latin typeface="Verdana" panose="020B0604030504040204" pitchFamily="34" charset="0"/>
                          <a:ea typeface="Verdana" panose="020B0604030504040204" pitchFamily="34" charset="0"/>
                          <a:cs typeface="Verdana" panose="020B0604030504040204" pitchFamily="34" charset="0"/>
                        </a:rPr>
                        <a:t>  </a:t>
                      </a:r>
                    </a:p>
                    <a:p>
                      <a:pPr marL="171450" marR="0" indent="-171450">
                        <a:spcBef>
                          <a:spcPts val="0"/>
                        </a:spcBef>
                        <a:spcAft>
                          <a:spcPts val="0"/>
                        </a:spcAft>
                        <a:buFont typeface="Arial" panose="020B0604020202020204" pitchFamily="34" charset="0"/>
                        <a:buChar char="•"/>
                      </a:pPr>
                      <a:r>
                        <a:rPr lang="en-US" sz="1200" baseline="0" dirty="0">
                          <a:effectLst/>
                          <a:latin typeface="Verdana" panose="020B0604030504040204" pitchFamily="34" charset="0"/>
                          <a:ea typeface="Verdana" panose="020B0604030504040204" pitchFamily="34" charset="0"/>
                          <a:cs typeface="Verdana" panose="020B0604030504040204" pitchFamily="34" charset="0"/>
                        </a:rPr>
                        <a:t>This needs to be synch with Production all the time. This needs be on same patching schedule as production post go-live.</a:t>
                      </a:r>
                      <a:endParaRPr lang="en-US" sz="1200" dirty="0">
                        <a:effectLst/>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extLst>
                  <a:ext uri="{0D108BD9-81ED-4DB2-BD59-A6C34878D82A}">
                    <a16:rowId xmlns:a16="http://schemas.microsoft.com/office/drawing/2014/main" val="3142051345"/>
                  </a:ext>
                </a:extLst>
              </a:tr>
            </a:tbl>
          </a:graphicData>
        </a:graphic>
      </p:graphicFrame>
    </p:spTree>
    <p:extLst>
      <p:ext uri="{BB962C8B-B14F-4D97-AF65-F5344CB8AC3E}">
        <p14:creationId xmlns:p14="http://schemas.microsoft.com/office/powerpoint/2010/main" val="3400322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47337" y="515700"/>
            <a:ext cx="7482689" cy="463997"/>
          </a:xfrm>
          <a:prstGeom prst="rect">
            <a:avLst/>
          </a:prstGeom>
        </p:spPr>
        <p:txBody>
          <a:bodyPr vert="horz" lIns="0" tIns="0" rIns="0" bIns="0" rtlCol="0" anchor="b">
            <a:noAutofit/>
          </a:bodyPr>
          <a:lstStyle>
            <a:lvl1pPr defTabSz="914400">
              <a:lnSpc>
                <a:spcPct val="100000"/>
              </a:lnSpc>
              <a:spcBef>
                <a:spcPct val="0"/>
              </a:spcBef>
              <a:buNone/>
              <a:defRPr sz="2800" b="1">
                <a:effectLst/>
                <a:ea typeface="+mj-ea"/>
                <a:cs typeface="Arial" pitchFamily="34" charset="0"/>
              </a:defRPr>
            </a:lvl1pPr>
          </a:lstStyle>
          <a:p>
            <a:r>
              <a:rPr lang="en-US" sz="2400" b="0" i="1" dirty="0">
                <a:latin typeface="Verdana" panose="020B0604030504040204" pitchFamily="34" charset="0"/>
                <a:ea typeface="Verdana" panose="020B0604030504040204" pitchFamily="34" charset="0"/>
                <a:cs typeface="Verdana" panose="020B0604030504040204" pitchFamily="34" charset="0"/>
              </a:rPr>
              <a:t>&lt; Client Name &gt; Oracle Cloud PODs contd..</a:t>
            </a:r>
          </a:p>
        </p:txBody>
      </p:sp>
      <p:cxnSp>
        <p:nvCxnSpPr>
          <p:cNvPr id="6" name="Straight Connector 5"/>
          <p:cNvCxnSpPr/>
          <p:nvPr/>
        </p:nvCxnSpPr>
        <p:spPr>
          <a:xfrm>
            <a:off x="847337" y="1094508"/>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3192567337"/>
              </p:ext>
            </p:extLst>
          </p:nvPr>
        </p:nvGraphicFramePr>
        <p:xfrm>
          <a:off x="694712" y="1324130"/>
          <a:ext cx="10638308" cy="4596003"/>
        </p:xfrm>
        <a:graphic>
          <a:graphicData uri="http://schemas.openxmlformats.org/drawingml/2006/table">
            <a:tbl>
              <a:tblPr firstRow="1" bandRow="1">
                <a:tableStyleId>{5C22544A-7EE6-4342-B048-85BDC9FD1C3A}</a:tableStyleId>
              </a:tblPr>
              <a:tblGrid>
                <a:gridCol w="1542753">
                  <a:extLst>
                    <a:ext uri="{9D8B030D-6E8A-4147-A177-3AD203B41FA5}">
                      <a16:colId xmlns:a16="http://schemas.microsoft.com/office/drawing/2014/main" val="3975278350"/>
                    </a:ext>
                  </a:extLst>
                </a:gridCol>
                <a:gridCol w="3900099">
                  <a:extLst>
                    <a:ext uri="{9D8B030D-6E8A-4147-A177-3AD203B41FA5}">
                      <a16:colId xmlns:a16="http://schemas.microsoft.com/office/drawing/2014/main" val="3004040025"/>
                    </a:ext>
                  </a:extLst>
                </a:gridCol>
                <a:gridCol w="5195456">
                  <a:extLst>
                    <a:ext uri="{9D8B030D-6E8A-4147-A177-3AD203B41FA5}">
                      <a16:colId xmlns:a16="http://schemas.microsoft.com/office/drawing/2014/main" val="944637109"/>
                    </a:ext>
                  </a:extLst>
                </a:gridCol>
              </a:tblGrid>
              <a:tr h="498607">
                <a:tc>
                  <a:txBody>
                    <a:bodyPr/>
                    <a:lstStyle/>
                    <a:p>
                      <a:r>
                        <a:rPr lang="en-US" sz="1400" b="1" dirty="0">
                          <a:latin typeface="Verdana" panose="020B0604030504040204" pitchFamily="34" charset="0"/>
                          <a:ea typeface="Verdana" panose="020B0604030504040204" pitchFamily="34" charset="0"/>
                          <a:cs typeface="Verdana" panose="020B0604030504040204" pitchFamily="34" charset="0"/>
                        </a:rPr>
                        <a:t>Environment</a:t>
                      </a:r>
                    </a:p>
                  </a:txBody>
                  <a:tcPr>
                    <a:solidFill>
                      <a:srgbClr val="63015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lt1"/>
                          </a:solidFill>
                          <a:latin typeface="Verdana" panose="020B0604030504040204" pitchFamily="34" charset="0"/>
                          <a:ea typeface="Verdana" panose="020B0604030504040204" pitchFamily="34" charset="0"/>
                          <a:cs typeface="Verdana" panose="020B0604030504040204" pitchFamily="34" charset="0"/>
                        </a:rPr>
                        <a:t>Implementation Phase</a:t>
                      </a:r>
                    </a:p>
                  </a:txBody>
                  <a:tcPr>
                    <a:solidFill>
                      <a:srgbClr val="63015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effectLst/>
                          <a:latin typeface="Verdana" panose="020B0604030504040204" pitchFamily="34" charset="0"/>
                          <a:ea typeface="Verdana" panose="020B0604030504040204" pitchFamily="34" charset="0"/>
                          <a:cs typeface="Verdana" panose="020B0604030504040204" pitchFamily="34" charset="0"/>
                        </a:rPr>
                        <a:t>Steady</a:t>
                      </a:r>
                      <a:r>
                        <a:rPr lang="en-US" sz="1400" b="1" baseline="0" dirty="0">
                          <a:effectLst/>
                          <a:latin typeface="Verdana" panose="020B0604030504040204" pitchFamily="34" charset="0"/>
                          <a:ea typeface="Verdana" panose="020B0604030504040204" pitchFamily="34" charset="0"/>
                          <a:cs typeface="Verdana" panose="020B0604030504040204" pitchFamily="34" charset="0"/>
                        </a:rPr>
                        <a:t> State Phase (Post go-live) / Talent Management Implementation</a:t>
                      </a:r>
                      <a:endParaRPr lang="en-US" sz="1400" b="1" dirty="0">
                        <a:effectLst/>
                        <a:latin typeface="Verdana" panose="020B0604030504040204" pitchFamily="34" charset="0"/>
                        <a:ea typeface="Verdana" panose="020B0604030504040204" pitchFamily="34" charset="0"/>
                        <a:cs typeface="Verdana" panose="020B0604030504040204" pitchFamily="34" charset="0"/>
                      </a:endParaRPr>
                    </a:p>
                  </a:txBody>
                  <a:tcPr>
                    <a:solidFill>
                      <a:srgbClr val="630157"/>
                    </a:solidFill>
                  </a:tcPr>
                </a:tc>
                <a:extLst>
                  <a:ext uri="{0D108BD9-81ED-4DB2-BD59-A6C34878D82A}">
                    <a16:rowId xmlns:a16="http://schemas.microsoft.com/office/drawing/2014/main" val="1153780694"/>
                  </a:ext>
                </a:extLst>
              </a:tr>
              <a:tr h="790759">
                <a:tc>
                  <a:txBody>
                    <a:bodyPr/>
                    <a:lstStyle/>
                    <a:p>
                      <a:pPr marL="0" marR="0" algn="ctr">
                        <a:spcBef>
                          <a:spcPts val="0"/>
                        </a:spcBef>
                        <a:spcAft>
                          <a:spcPts val="0"/>
                        </a:spcAft>
                      </a:pPr>
                      <a:r>
                        <a:rPr lang="en-US" sz="1200" b="1"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env5</a:t>
                      </a:r>
                      <a:r>
                        <a:rPr lang="en-US" sz="1200" b="1" dirty="0">
                          <a:solidFill>
                            <a:schemeClr val="accent6">
                              <a:lumMod val="75000"/>
                            </a:schemeClr>
                          </a:solidFill>
                          <a:effectLst/>
                          <a:latin typeface="Verdana" panose="020B0604030504040204" pitchFamily="34" charset="0"/>
                          <a:ea typeface="Verdana" panose="020B0604030504040204" pitchFamily="34" charset="0"/>
                          <a:cs typeface="Verdana" panose="020B0604030504040204" pitchFamily="34" charset="0"/>
                        </a:rPr>
                        <a:t> </a:t>
                      </a:r>
                    </a:p>
                    <a:p>
                      <a:pPr marL="0" marR="0" algn="ctr">
                        <a:spcBef>
                          <a:spcPts val="0"/>
                        </a:spcBef>
                        <a:spcAft>
                          <a:spcPts val="0"/>
                        </a:spcAft>
                      </a:pPr>
                      <a:r>
                        <a:rPr lang="en-US" sz="1200" dirty="0">
                          <a:solidFill>
                            <a:srgbClr val="FF6600"/>
                          </a:solidFill>
                          <a:effectLst/>
                          <a:latin typeface="Verdana" panose="020B0604030504040204" pitchFamily="34" charset="0"/>
                          <a:ea typeface="Verdana" panose="020B0604030504040204" pitchFamily="34" charset="0"/>
                          <a:cs typeface="Verdana" panose="020B0604030504040204" pitchFamily="34" charset="0"/>
                        </a:rPr>
                        <a:t>Recruiting Cloud Conversion</a:t>
                      </a:r>
                    </a:p>
                  </a:txBody>
                  <a:tcPr marL="68580" marR="68580" marT="0" marB="0">
                    <a:solidFill>
                      <a:srgbClr val="CC99FF"/>
                    </a:solidFill>
                  </a:tcPr>
                </a:tc>
                <a:tc>
                  <a:txBody>
                    <a:bodyPr/>
                    <a:lstStyle/>
                    <a:p>
                      <a:pPr marL="171450" marR="0" indent="-171450">
                        <a:lnSpc>
                          <a:spcPct val="150000"/>
                        </a:lnSpc>
                        <a:spcBef>
                          <a:spcPts val="0"/>
                        </a:spcBef>
                        <a:spcAft>
                          <a:spcPts val="0"/>
                        </a:spcAft>
                        <a:buFont typeface="Arial" panose="020B0604020202020204" pitchFamily="34" charset="0"/>
                        <a:buChar char="•"/>
                      </a:pPr>
                      <a:r>
                        <a:rPr lang="en-US" sz="1200" baseline="0" dirty="0">
                          <a:effectLst/>
                          <a:latin typeface="Verdana" panose="020B0604030504040204" pitchFamily="34" charset="0"/>
                          <a:ea typeface="Verdana" panose="020B0604030504040204" pitchFamily="34" charset="0"/>
                          <a:cs typeface="Verdana" panose="020B0604030504040204" pitchFamily="34" charset="0"/>
                        </a:rPr>
                        <a:t>Data Conversion POD for Recruiting Cloud</a:t>
                      </a:r>
                    </a:p>
                    <a:p>
                      <a:pPr marL="171450" marR="0" indent="-171450">
                        <a:lnSpc>
                          <a:spcPct val="150000"/>
                        </a:lnSpc>
                        <a:spcBef>
                          <a:spcPts val="0"/>
                        </a:spcBef>
                        <a:spcAft>
                          <a:spcPts val="0"/>
                        </a:spcAft>
                        <a:buFont typeface="Arial" panose="020B0604020202020204" pitchFamily="34" charset="0"/>
                        <a:buChar char="•"/>
                      </a:pPr>
                      <a:r>
                        <a:rPr lang="en-US" sz="1200" baseline="0" dirty="0">
                          <a:effectLst/>
                          <a:latin typeface="Verdana" panose="020B0604030504040204" pitchFamily="34" charset="0"/>
                          <a:ea typeface="Verdana" panose="020B0604030504040204" pitchFamily="34" charset="0"/>
                          <a:cs typeface="Verdana" panose="020B0604030504040204" pitchFamily="34" charset="0"/>
                        </a:rPr>
                        <a:t>Candidates, Resumes, Applicants</a:t>
                      </a:r>
                    </a:p>
                    <a:p>
                      <a:pPr marL="0" marR="0" indent="0">
                        <a:lnSpc>
                          <a:spcPct val="100000"/>
                        </a:lnSpc>
                        <a:spcBef>
                          <a:spcPts val="0"/>
                        </a:spcBef>
                        <a:spcAft>
                          <a:spcPts val="0"/>
                        </a:spcAft>
                        <a:buFont typeface="Arial" panose="020B0604020202020204" pitchFamily="34" charset="0"/>
                        <a:buNone/>
                      </a:pPr>
                      <a:endParaRPr lang="en-US" sz="12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pPr marL="0" marR="0" indent="0">
                        <a:lnSpc>
                          <a:spcPct val="100000"/>
                        </a:lnSpc>
                        <a:spcBef>
                          <a:spcPts val="0"/>
                        </a:spcBef>
                        <a:spcAft>
                          <a:spcPts val="0"/>
                        </a:spcAft>
                        <a:buFont typeface="Arial" panose="020B0604020202020204" pitchFamily="34" charset="0"/>
                        <a:buNone/>
                      </a:pPr>
                      <a:r>
                        <a:rPr lang="en-US" sz="1200" dirty="0">
                          <a:effectLst/>
                          <a:latin typeface="Verdana" panose="020B0604030504040204" pitchFamily="34" charset="0"/>
                          <a:ea typeface="Verdana" panose="020B0604030504040204" pitchFamily="34" charset="0"/>
                          <a:cs typeface="Verdana" panose="020B0604030504040204" pitchFamily="34" charset="0"/>
                        </a:rPr>
                        <a:t>Sandbox and Training POD for Recruiting Cloud</a:t>
                      </a:r>
                    </a:p>
                    <a:p>
                      <a:pPr marL="171450" marR="0" indent="-171450">
                        <a:lnSpc>
                          <a:spcPct val="100000"/>
                        </a:lnSpc>
                        <a:spcBef>
                          <a:spcPts val="0"/>
                        </a:spcBef>
                        <a:spcAft>
                          <a:spcPts val="0"/>
                        </a:spcAft>
                        <a:buFont typeface="Arial" panose="020B0604020202020204" pitchFamily="34" charset="0"/>
                        <a:buChar char="•"/>
                      </a:pPr>
                      <a:r>
                        <a:rPr lang="en-US" sz="1200" dirty="0">
                          <a:effectLst/>
                          <a:latin typeface="Verdana" panose="020B0604030504040204" pitchFamily="34" charset="0"/>
                          <a:ea typeface="Verdana" panose="020B0604030504040204" pitchFamily="34" charset="0"/>
                          <a:cs typeface="Verdana" panose="020B0604030504040204" pitchFamily="34" charset="0"/>
                        </a:rPr>
                        <a:t>Sandbox to support user</a:t>
                      </a:r>
                      <a:r>
                        <a:rPr lang="en-US" sz="1200" baseline="0" dirty="0">
                          <a:effectLst/>
                          <a:latin typeface="Verdana" panose="020B0604030504040204" pitchFamily="34" charset="0"/>
                          <a:ea typeface="Verdana" panose="020B0604030504040204" pitchFamily="34" charset="0"/>
                          <a:cs typeface="Verdana" panose="020B0604030504040204" pitchFamily="34" charset="0"/>
                        </a:rPr>
                        <a:t> training, user experience.</a:t>
                      </a:r>
                      <a:endParaRPr lang="en-US" sz="1200" dirty="0">
                        <a:effectLst/>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extLst>
                  <a:ext uri="{0D108BD9-81ED-4DB2-BD59-A6C34878D82A}">
                    <a16:rowId xmlns:a16="http://schemas.microsoft.com/office/drawing/2014/main" val="410609216"/>
                  </a:ext>
                </a:extLst>
              </a:tr>
              <a:tr h="1230069">
                <a:tc>
                  <a:txBody>
                    <a:bodyPr/>
                    <a:lstStyle/>
                    <a:p>
                      <a:pPr marL="0" marR="0" algn="ctr">
                        <a:spcBef>
                          <a:spcPts val="0"/>
                        </a:spcBef>
                        <a:spcAft>
                          <a:spcPts val="0"/>
                        </a:spcAft>
                      </a:pPr>
                      <a:r>
                        <a:rPr lang="en-US" sz="1200" b="1" dirty="0">
                          <a:effectLst/>
                          <a:latin typeface="Verdana" panose="020B0604030504040204" pitchFamily="34" charset="0"/>
                          <a:ea typeface="Verdana" panose="020B0604030504040204" pitchFamily="34" charset="0"/>
                          <a:cs typeface="Verdana" panose="020B0604030504040204" pitchFamily="34" charset="0"/>
                        </a:rPr>
                        <a:t>env6</a:t>
                      </a:r>
                    </a:p>
                    <a:p>
                      <a:pPr marL="0" marR="0" algn="ctr">
                        <a:spcBef>
                          <a:spcPts val="0"/>
                        </a:spcBef>
                        <a:spcAft>
                          <a:spcPts val="0"/>
                        </a:spcAft>
                      </a:pPr>
                      <a:r>
                        <a:rPr lang="en-US" sz="1200" dirty="0">
                          <a:solidFill>
                            <a:srgbClr val="FF6600"/>
                          </a:solidFill>
                          <a:effectLst/>
                          <a:latin typeface="Verdana" panose="020B0604030504040204" pitchFamily="34" charset="0"/>
                          <a:ea typeface="Verdana" panose="020B0604030504040204" pitchFamily="34" charset="0"/>
                          <a:cs typeface="Verdana" panose="020B0604030504040204" pitchFamily="34" charset="0"/>
                        </a:rPr>
                        <a:t>Test</a:t>
                      </a:r>
                    </a:p>
                  </a:txBody>
                  <a:tcPr marL="68580" marR="68580" marT="0" marB="0">
                    <a:solidFill>
                      <a:srgbClr val="CC99FF"/>
                    </a:solidFill>
                  </a:tcPr>
                </a:tc>
                <a:tc>
                  <a:txBody>
                    <a:bodyPr/>
                    <a:lstStyle/>
                    <a:p>
                      <a:pPr marL="0" marR="0">
                        <a:lnSpc>
                          <a:spcPct val="150000"/>
                        </a:lnSpc>
                        <a:spcBef>
                          <a:spcPts val="0"/>
                        </a:spcBef>
                        <a:spcAft>
                          <a:spcPts val="0"/>
                        </a:spcAft>
                      </a:pPr>
                      <a:r>
                        <a:rPr lang="en-US" sz="1200" dirty="0">
                          <a:effectLst/>
                          <a:latin typeface="Verdana" panose="020B0604030504040204" pitchFamily="34" charset="0"/>
                          <a:ea typeface="Verdana" panose="020B0604030504040204" pitchFamily="34" charset="0"/>
                          <a:cs typeface="Verdana" panose="020B0604030504040204" pitchFamily="34" charset="0"/>
                        </a:rPr>
                        <a:t>Test POD</a:t>
                      </a:r>
                    </a:p>
                    <a:p>
                      <a:pPr marL="285750" marR="0" indent="-285750">
                        <a:lnSpc>
                          <a:spcPct val="150000"/>
                        </a:lnSpc>
                        <a:spcBef>
                          <a:spcPts val="0"/>
                        </a:spcBef>
                        <a:spcAft>
                          <a:spcPts val="0"/>
                        </a:spcAft>
                        <a:buFont typeface="Arial" panose="020B0604020202020204" pitchFamily="34" charset="0"/>
                        <a:buChar char="•"/>
                      </a:pPr>
                      <a:r>
                        <a:rPr lang="en-US" sz="1200" dirty="0">
                          <a:effectLst/>
                          <a:latin typeface="Verdana" panose="020B0604030504040204" pitchFamily="34" charset="0"/>
                          <a:ea typeface="Verdana" panose="020B0604030504040204" pitchFamily="34" charset="0"/>
                          <a:cs typeface="Verdana" panose="020B0604030504040204" pitchFamily="34" charset="0"/>
                        </a:rPr>
                        <a:t>To support SIT1,</a:t>
                      </a:r>
                      <a:r>
                        <a:rPr lang="en-US" sz="1200" baseline="0" dirty="0">
                          <a:effectLst/>
                          <a:latin typeface="Verdana" panose="020B0604030504040204" pitchFamily="34" charset="0"/>
                          <a:ea typeface="Verdana" panose="020B0604030504040204" pitchFamily="34" charset="0"/>
                          <a:cs typeface="Verdana" panose="020B0604030504040204" pitchFamily="34" charset="0"/>
                        </a:rPr>
                        <a:t> </a:t>
                      </a:r>
                      <a:r>
                        <a:rPr lang="en-US" sz="1200" dirty="0">
                          <a:effectLst/>
                          <a:latin typeface="Verdana" panose="020B0604030504040204" pitchFamily="34" charset="0"/>
                          <a:ea typeface="Verdana" panose="020B0604030504040204" pitchFamily="34" charset="0"/>
                          <a:cs typeface="Verdana" panose="020B0604030504040204" pitchFamily="34" charset="0"/>
                        </a:rPr>
                        <a:t>and UAT, Performance Testing</a:t>
                      </a:r>
                      <a:endParaRPr lang="en-US" sz="1200" baseline="0" dirty="0">
                        <a:effectLst/>
                        <a:latin typeface="Verdana" panose="020B0604030504040204" pitchFamily="34" charset="0"/>
                        <a:ea typeface="Verdana" panose="020B0604030504040204" pitchFamily="34" charset="0"/>
                        <a:cs typeface="Verdana" panose="020B0604030504040204" pitchFamily="34" charset="0"/>
                      </a:endParaRPr>
                    </a:p>
                    <a:p>
                      <a:pPr marL="0" marR="0" indent="0" algn="l" defTabSz="914400" rtl="0" eaLnBrk="1" latinLnBrk="0" hangingPunct="1">
                        <a:lnSpc>
                          <a:spcPct val="100000"/>
                        </a:lnSpc>
                        <a:spcBef>
                          <a:spcPts val="0"/>
                        </a:spcBef>
                        <a:spcAft>
                          <a:spcPts val="0"/>
                        </a:spcAft>
                        <a:buFont typeface="Arial" panose="020B0604020202020204" pitchFamily="34" charset="0"/>
                        <a:buNone/>
                      </a:pPr>
                      <a:endParaRPr lang="en-US" sz="12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pPr marL="0" marR="0">
                        <a:lnSpc>
                          <a:spcPct val="150000"/>
                        </a:lnSpc>
                        <a:spcBef>
                          <a:spcPts val="0"/>
                        </a:spcBef>
                        <a:spcAft>
                          <a:spcPts val="0"/>
                        </a:spcAft>
                      </a:pPr>
                      <a:r>
                        <a:rPr lang="en-US" sz="1200" dirty="0">
                          <a:effectLst/>
                          <a:latin typeface="Verdana" panose="020B0604030504040204" pitchFamily="34" charset="0"/>
                          <a:ea typeface="Verdana" panose="020B0604030504040204" pitchFamily="34" charset="0"/>
                          <a:cs typeface="Verdana" panose="020B0604030504040204" pitchFamily="34" charset="0"/>
                        </a:rPr>
                        <a:t>Talent Management Test POD</a:t>
                      </a:r>
                    </a:p>
                    <a:p>
                      <a:pPr marL="285750" marR="0" indent="-285750">
                        <a:lnSpc>
                          <a:spcPct val="100000"/>
                        </a:lnSpc>
                        <a:spcBef>
                          <a:spcPts val="0"/>
                        </a:spcBef>
                        <a:spcAft>
                          <a:spcPts val="0"/>
                        </a:spcAft>
                        <a:buFont typeface="Arial" panose="020B0604020202020204" pitchFamily="34" charset="0"/>
                        <a:buChar char="•"/>
                      </a:pPr>
                      <a:r>
                        <a:rPr lang="en-US" sz="1200" dirty="0">
                          <a:effectLst/>
                          <a:latin typeface="Verdana" panose="020B0604030504040204" pitchFamily="34" charset="0"/>
                          <a:ea typeface="Verdana" panose="020B0604030504040204" pitchFamily="34" charset="0"/>
                          <a:cs typeface="Verdana" panose="020B0604030504040204" pitchFamily="34" charset="0"/>
                        </a:rPr>
                        <a:t>To execute Talent Management</a:t>
                      </a:r>
                      <a:r>
                        <a:rPr lang="en-US" sz="1200" baseline="0" dirty="0">
                          <a:effectLst/>
                          <a:latin typeface="Verdana" panose="020B0604030504040204" pitchFamily="34" charset="0"/>
                          <a:ea typeface="Verdana" panose="020B0604030504040204" pitchFamily="34" charset="0"/>
                          <a:cs typeface="Verdana" panose="020B0604030504040204" pitchFamily="34" charset="0"/>
                        </a:rPr>
                        <a:t> Testing Cycles</a:t>
                      </a:r>
                      <a:endParaRPr lang="en-US" sz="1200" dirty="0">
                        <a:effectLst/>
                        <a:latin typeface="Verdana" panose="020B0604030504040204" pitchFamily="34" charset="0"/>
                        <a:ea typeface="Verdana" panose="020B0604030504040204" pitchFamily="34" charset="0"/>
                        <a:cs typeface="Verdana" panose="020B0604030504040204" pitchFamily="34" charset="0"/>
                      </a:endParaRPr>
                    </a:p>
                    <a:p>
                      <a:pPr marL="285750" marR="0" indent="-285750">
                        <a:lnSpc>
                          <a:spcPct val="100000"/>
                        </a:lnSpc>
                        <a:spcBef>
                          <a:spcPts val="0"/>
                        </a:spcBef>
                        <a:spcAft>
                          <a:spcPts val="0"/>
                        </a:spcAft>
                        <a:buFont typeface="Arial" panose="020B0604020202020204" pitchFamily="34" charset="0"/>
                        <a:buChar char="•"/>
                      </a:pPr>
                      <a:r>
                        <a:rPr lang="en-US" sz="1200" dirty="0">
                          <a:effectLst/>
                          <a:latin typeface="Verdana" panose="020B0604030504040204" pitchFamily="34" charset="0"/>
                          <a:ea typeface="Verdana" panose="020B0604030504040204" pitchFamily="34" charset="0"/>
                          <a:cs typeface="Verdana" panose="020B0604030504040204" pitchFamily="34" charset="0"/>
                        </a:rPr>
                        <a:t>This will be used to test technical objects and functional processes/ configurations before migrating to Production</a:t>
                      </a:r>
                      <a:r>
                        <a:rPr lang="en-US" sz="1200" baseline="0" dirty="0">
                          <a:effectLst/>
                          <a:latin typeface="Verdana" panose="020B0604030504040204" pitchFamily="34" charset="0"/>
                          <a:ea typeface="Verdana" panose="020B0604030504040204" pitchFamily="34" charset="0"/>
                          <a:cs typeface="Verdana" panose="020B0604030504040204" pitchFamily="34" charset="0"/>
                        </a:rPr>
                        <a:t> POD.</a:t>
                      </a:r>
                    </a:p>
                    <a:p>
                      <a:pPr marL="285750" marR="0" indent="-285750">
                        <a:lnSpc>
                          <a:spcPct val="100000"/>
                        </a:lnSpc>
                        <a:spcBef>
                          <a:spcPts val="0"/>
                        </a:spcBef>
                        <a:spcAft>
                          <a:spcPts val="0"/>
                        </a:spcAft>
                        <a:buFont typeface="Arial" panose="020B0604020202020204" pitchFamily="34" charset="0"/>
                        <a:buChar char="•"/>
                      </a:pPr>
                      <a:r>
                        <a:rPr lang="en-US" sz="1200" baseline="0" dirty="0">
                          <a:effectLst/>
                          <a:latin typeface="Verdana" panose="020B0604030504040204" pitchFamily="34" charset="0"/>
                          <a:ea typeface="Verdana" panose="020B0604030504040204" pitchFamily="34" charset="0"/>
                          <a:cs typeface="Verdana" panose="020B0604030504040204" pitchFamily="34" charset="0"/>
                        </a:rPr>
                        <a:t>Need to sync this all the time with Production POD</a:t>
                      </a:r>
                      <a:endParaRPr lang="en-US" sz="1200" dirty="0">
                        <a:effectLst/>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extLst>
                  <a:ext uri="{0D108BD9-81ED-4DB2-BD59-A6C34878D82A}">
                    <a16:rowId xmlns:a16="http://schemas.microsoft.com/office/drawing/2014/main" val="102247653"/>
                  </a:ext>
                </a:extLst>
              </a:tr>
              <a:tr h="212383">
                <a:tc>
                  <a:txBody>
                    <a:bodyPr/>
                    <a:lstStyle/>
                    <a:p>
                      <a:pPr marL="0" marR="0" algn="ctr">
                        <a:spcBef>
                          <a:spcPts val="0"/>
                        </a:spcBef>
                        <a:spcAft>
                          <a:spcPts val="0"/>
                        </a:spcAft>
                      </a:pPr>
                      <a:r>
                        <a:rPr lang="en-US" sz="1200" b="1" dirty="0">
                          <a:solidFill>
                            <a:schemeClr val="tx1"/>
                          </a:solidFill>
                          <a:effectLst/>
                          <a:latin typeface="Verdana" panose="020B0604030504040204" pitchFamily="34" charset="0"/>
                          <a:ea typeface="Verdana" panose="020B0604030504040204" pitchFamily="34" charset="0"/>
                          <a:cs typeface="Verdana" panose="020B0604030504040204" pitchFamily="34" charset="0"/>
                        </a:rPr>
                        <a:t>env7</a:t>
                      </a:r>
                    </a:p>
                    <a:p>
                      <a:pPr marL="0" marR="0" algn="ctr">
                        <a:spcBef>
                          <a:spcPts val="0"/>
                        </a:spcBef>
                        <a:spcAft>
                          <a:spcPts val="0"/>
                        </a:spcAft>
                      </a:pPr>
                      <a:r>
                        <a:rPr lang="en-US" sz="1200" dirty="0">
                          <a:solidFill>
                            <a:srgbClr val="FF6600"/>
                          </a:solidFill>
                          <a:effectLst/>
                          <a:latin typeface="Verdana" panose="020B0604030504040204" pitchFamily="34" charset="0"/>
                          <a:ea typeface="Verdana" panose="020B0604030504040204" pitchFamily="34" charset="0"/>
                          <a:cs typeface="Verdana" panose="020B0604030504040204" pitchFamily="34" charset="0"/>
                        </a:rPr>
                        <a:t>Training</a:t>
                      </a:r>
                    </a:p>
                  </a:txBody>
                  <a:tcPr marL="68580" marR="68580" marT="0" marB="0">
                    <a:solidFill>
                      <a:srgbClr val="CC99FF"/>
                    </a:solidFill>
                  </a:tcPr>
                </a:tc>
                <a:tc>
                  <a:txBody>
                    <a:bodyPr/>
                    <a:lstStyle/>
                    <a:p>
                      <a:pPr marL="0" marR="0">
                        <a:spcBef>
                          <a:spcPts val="0"/>
                        </a:spcBef>
                        <a:spcAft>
                          <a:spcPts val="0"/>
                        </a:spcAft>
                      </a:pPr>
                      <a:r>
                        <a:rPr lang="en-US" sz="1200" dirty="0">
                          <a:effectLst/>
                          <a:latin typeface="Verdana" panose="020B0604030504040204" pitchFamily="34" charset="0"/>
                          <a:ea typeface="Verdana" panose="020B0604030504040204" pitchFamily="34" charset="0"/>
                          <a:cs typeface="Verdana" panose="020B0604030504040204" pitchFamily="34" charset="0"/>
                        </a:rPr>
                        <a:t>Training POD</a:t>
                      </a:r>
                    </a:p>
                    <a:p>
                      <a:pPr marL="171450" marR="0" indent="-171450">
                        <a:spcBef>
                          <a:spcPts val="0"/>
                        </a:spcBef>
                        <a:spcAft>
                          <a:spcPts val="0"/>
                        </a:spcAft>
                        <a:buFont typeface="Arial" panose="020B0604020202020204" pitchFamily="34" charset="0"/>
                        <a:buChar char="•"/>
                      </a:pPr>
                      <a:r>
                        <a:rPr lang="en-US" sz="1200" dirty="0">
                          <a:effectLst/>
                          <a:latin typeface="Verdana" panose="020B0604030504040204" pitchFamily="34" charset="0"/>
                          <a:ea typeface="Verdana" panose="020B0604030504040204" pitchFamily="34" charset="0"/>
                          <a:cs typeface="Verdana" panose="020B0604030504040204" pitchFamily="34" charset="0"/>
                        </a:rPr>
                        <a:t>Preparing &amp;</a:t>
                      </a:r>
                      <a:r>
                        <a:rPr lang="en-US" sz="1200" baseline="0" dirty="0">
                          <a:effectLst/>
                          <a:latin typeface="Verdana" panose="020B0604030504040204" pitchFamily="34" charset="0"/>
                          <a:ea typeface="Verdana" panose="020B0604030504040204" pitchFamily="34" charset="0"/>
                          <a:cs typeface="Verdana" panose="020B0604030504040204" pitchFamily="34" charset="0"/>
                        </a:rPr>
                        <a:t> </a:t>
                      </a:r>
                      <a:r>
                        <a:rPr lang="en-US" sz="1200" dirty="0">
                          <a:effectLst/>
                          <a:latin typeface="Verdana" panose="020B0604030504040204" pitchFamily="34" charset="0"/>
                          <a:ea typeface="Verdana" panose="020B0604030504040204" pitchFamily="34" charset="0"/>
                          <a:cs typeface="Verdana" panose="020B0604030504040204" pitchFamily="34" charset="0"/>
                        </a:rPr>
                        <a:t>executing training,</a:t>
                      </a:r>
                      <a:r>
                        <a:rPr lang="en-US" sz="1200" baseline="0" dirty="0">
                          <a:effectLst/>
                          <a:latin typeface="Verdana" panose="020B0604030504040204" pitchFamily="34" charset="0"/>
                          <a:ea typeface="Verdana" panose="020B0604030504040204" pitchFamily="34" charset="0"/>
                          <a:cs typeface="Verdana" panose="020B0604030504040204" pitchFamily="34" charset="0"/>
                        </a:rPr>
                        <a:t> </a:t>
                      </a:r>
                      <a:r>
                        <a:rPr lang="en-US" sz="1200" dirty="0">
                          <a:effectLst/>
                          <a:latin typeface="Verdana" panose="020B0604030504040204" pitchFamily="34" charset="0"/>
                          <a:ea typeface="Verdana" panose="020B0604030504040204" pitchFamily="34" charset="0"/>
                          <a:cs typeface="Verdana" panose="020B0604030504040204" pitchFamily="34" charset="0"/>
                        </a:rPr>
                        <a:t>&lt;Client Name &gt; IT </a:t>
                      </a:r>
                      <a:r>
                        <a:rPr lang="en-US" sz="1200" baseline="0" dirty="0">
                          <a:effectLst/>
                          <a:latin typeface="Verdana" panose="020B0604030504040204" pitchFamily="34" charset="0"/>
                          <a:ea typeface="Verdana" panose="020B0604030504040204" pitchFamily="34" charset="0"/>
                          <a:cs typeface="Verdana" panose="020B0604030504040204" pitchFamily="34" charset="0"/>
                        </a:rPr>
                        <a:t>Sandbox</a:t>
                      </a:r>
                      <a:endParaRPr lang="en-US" sz="1200" dirty="0">
                        <a:effectLst/>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pPr marL="0" marR="0" indent="0">
                        <a:lnSpc>
                          <a:spcPct val="100000"/>
                        </a:lnSpc>
                        <a:spcBef>
                          <a:spcPts val="0"/>
                        </a:spcBef>
                        <a:spcAft>
                          <a:spcPts val="0"/>
                        </a:spcAft>
                        <a:buFont typeface="Arial" panose="020B0604020202020204" pitchFamily="34" charset="0"/>
                        <a:buNone/>
                      </a:pPr>
                      <a:r>
                        <a:rPr lang="en-US" sz="1200" dirty="0">
                          <a:effectLst/>
                          <a:latin typeface="Verdana" panose="020B0604030504040204" pitchFamily="34" charset="0"/>
                          <a:ea typeface="Verdana" panose="020B0604030504040204" pitchFamily="34" charset="0"/>
                          <a:cs typeface="Verdana" panose="020B0604030504040204" pitchFamily="34" charset="0"/>
                        </a:rPr>
                        <a:t>Sandbox and Training POD</a:t>
                      </a:r>
                    </a:p>
                    <a:p>
                      <a:pPr marL="171450" marR="0" indent="-171450">
                        <a:lnSpc>
                          <a:spcPct val="100000"/>
                        </a:lnSpc>
                        <a:spcBef>
                          <a:spcPts val="0"/>
                        </a:spcBef>
                        <a:spcAft>
                          <a:spcPts val="0"/>
                        </a:spcAft>
                        <a:buFont typeface="Arial" panose="020B0604020202020204" pitchFamily="34" charset="0"/>
                        <a:buChar char="•"/>
                      </a:pPr>
                      <a:r>
                        <a:rPr lang="en-US" sz="1200" dirty="0">
                          <a:effectLst/>
                          <a:latin typeface="Verdana" panose="020B0604030504040204" pitchFamily="34" charset="0"/>
                          <a:ea typeface="Verdana" panose="020B0604030504040204" pitchFamily="34" charset="0"/>
                          <a:cs typeface="Verdana" panose="020B0604030504040204" pitchFamily="34" charset="0"/>
                        </a:rPr>
                        <a:t>Sandbox to support user</a:t>
                      </a:r>
                      <a:r>
                        <a:rPr lang="en-US" sz="1200" baseline="0" dirty="0">
                          <a:effectLst/>
                          <a:latin typeface="Verdana" panose="020B0604030504040204" pitchFamily="34" charset="0"/>
                          <a:ea typeface="Verdana" panose="020B0604030504040204" pitchFamily="34" charset="0"/>
                          <a:cs typeface="Verdana" panose="020B0604030504040204" pitchFamily="34" charset="0"/>
                        </a:rPr>
                        <a:t> training, user experience.</a:t>
                      </a:r>
                      <a:endParaRPr lang="en-US" sz="1200" dirty="0">
                        <a:effectLst/>
                        <a:latin typeface="Verdana" panose="020B0604030504040204" pitchFamily="34" charset="0"/>
                        <a:ea typeface="Verdana" panose="020B0604030504040204" pitchFamily="34" charset="0"/>
                        <a:cs typeface="Verdana" panose="020B0604030504040204" pitchFamily="34" charset="0"/>
                      </a:endParaRPr>
                    </a:p>
                    <a:p>
                      <a:pPr marL="0" marR="0">
                        <a:lnSpc>
                          <a:spcPct val="150000"/>
                        </a:lnSpc>
                        <a:spcBef>
                          <a:spcPts val="0"/>
                        </a:spcBef>
                        <a:spcAft>
                          <a:spcPts val="0"/>
                        </a:spcAft>
                      </a:pPr>
                      <a:endParaRPr lang="en-US" sz="1200" baseline="0" dirty="0">
                        <a:effectLst/>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extLst>
                  <a:ext uri="{0D108BD9-81ED-4DB2-BD59-A6C34878D82A}">
                    <a16:rowId xmlns:a16="http://schemas.microsoft.com/office/drawing/2014/main" val="2412556561"/>
                  </a:ext>
                </a:extLst>
              </a:tr>
              <a:tr h="243569">
                <a:tc>
                  <a:txBody>
                    <a:bodyPr/>
                    <a:lstStyle/>
                    <a:p>
                      <a:pPr marL="0" marR="0" algn="ctr">
                        <a:spcBef>
                          <a:spcPts val="0"/>
                        </a:spcBef>
                        <a:spcAft>
                          <a:spcPts val="0"/>
                        </a:spcAft>
                      </a:pPr>
                      <a:r>
                        <a:rPr lang="en-US" sz="1200" b="1" dirty="0">
                          <a:solidFill>
                            <a:schemeClr val="tx1"/>
                          </a:solidFill>
                          <a:effectLst/>
                          <a:latin typeface="Verdana" panose="020B0604030504040204" pitchFamily="34" charset="0"/>
                          <a:ea typeface="Verdana" panose="020B0604030504040204" pitchFamily="34" charset="0"/>
                          <a:cs typeface="Verdana" panose="020B0604030504040204" pitchFamily="34" charset="0"/>
                        </a:rPr>
                        <a:t>env8</a:t>
                      </a:r>
                    </a:p>
                    <a:p>
                      <a:pPr marL="0" marR="0" algn="ctr">
                        <a:spcBef>
                          <a:spcPts val="0"/>
                        </a:spcBef>
                        <a:spcAft>
                          <a:spcPts val="0"/>
                        </a:spcAft>
                      </a:pPr>
                      <a:r>
                        <a:rPr lang="en-US" sz="1200" dirty="0">
                          <a:solidFill>
                            <a:srgbClr val="FF6600"/>
                          </a:solidFill>
                          <a:effectLst/>
                          <a:latin typeface="Verdana" panose="020B0604030504040204" pitchFamily="34" charset="0"/>
                          <a:ea typeface="Verdana" panose="020B0604030504040204" pitchFamily="34" charset="0"/>
                          <a:cs typeface="Verdana" panose="020B0604030504040204" pitchFamily="34" charset="0"/>
                        </a:rPr>
                        <a:t>Release</a:t>
                      </a:r>
                      <a:r>
                        <a:rPr lang="en-US" sz="1200" baseline="0" dirty="0">
                          <a:solidFill>
                            <a:srgbClr val="FF6600"/>
                          </a:solidFill>
                          <a:effectLst/>
                          <a:latin typeface="Verdana" panose="020B0604030504040204" pitchFamily="34" charset="0"/>
                          <a:ea typeface="Verdana" panose="020B0604030504040204" pitchFamily="34" charset="0"/>
                          <a:cs typeface="Verdana" panose="020B0604030504040204" pitchFamily="34" charset="0"/>
                        </a:rPr>
                        <a:t> Testing</a:t>
                      </a:r>
                      <a:endParaRPr lang="en-US" sz="1200" dirty="0">
                        <a:solidFill>
                          <a:srgbClr val="FF6600"/>
                        </a:solidFill>
                        <a:effectLst/>
                        <a:latin typeface="Verdana" panose="020B0604030504040204" pitchFamily="34" charset="0"/>
                        <a:ea typeface="Verdana" panose="020B0604030504040204" pitchFamily="34" charset="0"/>
                        <a:cs typeface="Verdana" panose="020B0604030504040204" pitchFamily="34" charset="0"/>
                      </a:endParaRPr>
                    </a:p>
                    <a:p>
                      <a:pPr marL="0" marR="0" algn="ctr">
                        <a:spcBef>
                          <a:spcPts val="0"/>
                        </a:spcBef>
                        <a:spcAft>
                          <a:spcPts val="0"/>
                        </a:spcAft>
                      </a:pPr>
                      <a:endParaRPr lang="en-US" sz="12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solidFill>
                      <a:srgbClr val="CC99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Verdana" panose="020B0604030504040204" pitchFamily="34" charset="0"/>
                          <a:ea typeface="Verdana" panose="020B0604030504040204" pitchFamily="34" charset="0"/>
                          <a:cs typeface="Verdana" panose="020B0604030504040204" pitchFamily="34" charset="0"/>
                        </a:rPr>
                        <a:t>Preparing</a:t>
                      </a:r>
                      <a:r>
                        <a:rPr lang="en-US" sz="1200" baseline="0" dirty="0">
                          <a:effectLst/>
                          <a:latin typeface="Verdana" panose="020B0604030504040204" pitchFamily="34" charset="0"/>
                          <a:ea typeface="Verdana" panose="020B0604030504040204" pitchFamily="34" charset="0"/>
                          <a:cs typeface="Verdana" panose="020B0604030504040204" pitchFamily="34" charset="0"/>
                        </a:rPr>
                        <a:t> and executing the new release testing, SIT2 and QA testing before patching to </a:t>
                      </a:r>
                      <a:r>
                        <a:rPr lang="en-US" sz="12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test</a:t>
                      </a:r>
                      <a:endParaRPr lang="en-US" sz="1200" dirty="0">
                        <a:effectLst/>
                        <a:latin typeface="Verdana" panose="020B0604030504040204" pitchFamily="34" charset="0"/>
                        <a:ea typeface="Verdana" panose="020B0604030504040204" pitchFamily="34" charset="0"/>
                        <a:cs typeface="Verdana" panose="020B0604030504040204" pitchFamily="34" charset="0"/>
                      </a:endParaRPr>
                    </a:p>
                    <a:p>
                      <a:pPr marL="0" marR="0" indent="0" algn="l" defTabSz="914400" rtl="0" eaLnBrk="1" latinLnBrk="0" hangingPunct="1">
                        <a:lnSpc>
                          <a:spcPct val="100000"/>
                        </a:lnSpc>
                        <a:spcBef>
                          <a:spcPts val="0"/>
                        </a:spcBef>
                        <a:spcAft>
                          <a:spcPts val="0"/>
                        </a:spcAft>
                        <a:buFont typeface="Arial" panose="020B0604020202020204" pitchFamily="34" charset="0"/>
                        <a:buNone/>
                      </a:pPr>
                      <a:endParaRPr lang="en-US" sz="12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pPr marL="0" marR="0">
                        <a:spcBef>
                          <a:spcPts val="0"/>
                        </a:spcBef>
                        <a:spcAft>
                          <a:spcPts val="0"/>
                        </a:spcAft>
                      </a:pPr>
                      <a:r>
                        <a:rPr lang="en-US" sz="1200" dirty="0">
                          <a:effectLst/>
                          <a:latin typeface="Verdana" panose="020B0604030504040204" pitchFamily="34" charset="0"/>
                          <a:ea typeface="Verdana" panose="020B0604030504040204" pitchFamily="34" charset="0"/>
                          <a:cs typeface="Verdana" panose="020B0604030504040204" pitchFamily="34" charset="0"/>
                        </a:rPr>
                        <a:t>New Release Testing POD (R13 Testing – Opt-in Features)</a:t>
                      </a:r>
                    </a:p>
                    <a:p>
                      <a:pPr marL="285750" marR="0" indent="-285750">
                        <a:spcBef>
                          <a:spcPts val="0"/>
                        </a:spcBef>
                        <a:spcAft>
                          <a:spcPts val="0"/>
                        </a:spcAft>
                        <a:buFont typeface="Arial" panose="020B0604020202020204" pitchFamily="34" charset="0"/>
                        <a:buChar char="•"/>
                      </a:pPr>
                      <a:r>
                        <a:rPr lang="en-US" sz="1200" dirty="0">
                          <a:effectLst/>
                          <a:latin typeface="Verdana" panose="020B0604030504040204" pitchFamily="34" charset="0"/>
                          <a:ea typeface="Verdana" panose="020B0604030504040204" pitchFamily="34" charset="0"/>
                          <a:cs typeface="Verdana" panose="020B0604030504040204" pitchFamily="34" charset="0"/>
                        </a:rPr>
                        <a:t>For future Oracle Cloud releases.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effectLst/>
                          <a:latin typeface="Verdana" panose="020B0604030504040204" pitchFamily="34" charset="0"/>
                          <a:ea typeface="Verdana" panose="020B0604030504040204" pitchFamily="34" charset="0"/>
                          <a:cs typeface="Verdana" panose="020B0604030504040204" pitchFamily="34" charset="0"/>
                        </a:rPr>
                        <a:t>Support QA testing of bug fixes before patching to </a:t>
                      </a:r>
                      <a:r>
                        <a:rPr lang="en-US" sz="12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env6</a:t>
                      </a:r>
                      <a:endParaRPr lang="en-US" sz="1200" dirty="0">
                        <a:effectLst/>
                        <a:latin typeface="Verdana" panose="020B0604030504040204" pitchFamily="34" charset="0"/>
                        <a:ea typeface="Verdana" panose="020B0604030504040204" pitchFamily="34" charset="0"/>
                        <a:cs typeface="Verdana" panose="020B0604030504040204" pitchFamily="34" charset="0"/>
                      </a:endParaRPr>
                    </a:p>
                    <a:p>
                      <a:pPr marL="0" marR="0" indent="0">
                        <a:spcBef>
                          <a:spcPts val="0"/>
                        </a:spcBef>
                        <a:spcAft>
                          <a:spcPts val="0"/>
                        </a:spcAft>
                        <a:buFont typeface="Arial" panose="020B0604020202020204" pitchFamily="34" charset="0"/>
                        <a:buNone/>
                      </a:pPr>
                      <a:endParaRPr lang="en-US" sz="1200" dirty="0">
                        <a:effectLst/>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extLst>
                  <a:ext uri="{0D108BD9-81ED-4DB2-BD59-A6C34878D82A}">
                    <a16:rowId xmlns:a16="http://schemas.microsoft.com/office/drawing/2014/main" val="3142051345"/>
                  </a:ext>
                </a:extLst>
              </a:tr>
              <a:tr h="363921">
                <a:tc>
                  <a:txBody>
                    <a:bodyPr/>
                    <a:lstStyle/>
                    <a:p>
                      <a:pPr marL="0" marR="0" algn="ctr">
                        <a:spcBef>
                          <a:spcPts val="0"/>
                        </a:spcBef>
                        <a:spcAft>
                          <a:spcPts val="0"/>
                        </a:spcAft>
                      </a:pPr>
                      <a:r>
                        <a:rPr lang="en-US" sz="1200" b="1" dirty="0">
                          <a:effectLst/>
                          <a:latin typeface="Verdana" panose="020B0604030504040204" pitchFamily="34" charset="0"/>
                          <a:ea typeface="Verdana" panose="020B0604030504040204" pitchFamily="34" charset="0"/>
                          <a:cs typeface="Verdana" panose="020B0604030504040204" pitchFamily="34" charset="0"/>
                        </a:rPr>
                        <a:t>prod</a:t>
                      </a:r>
                    </a:p>
                    <a:p>
                      <a:pPr marL="0" marR="0" algn="ctr">
                        <a:spcBef>
                          <a:spcPts val="0"/>
                        </a:spcBef>
                        <a:spcAft>
                          <a:spcPts val="0"/>
                        </a:spcAft>
                      </a:pPr>
                      <a:r>
                        <a:rPr lang="en-US" sz="1200" dirty="0">
                          <a:solidFill>
                            <a:srgbClr val="FF6600"/>
                          </a:solidFill>
                          <a:effectLst/>
                          <a:latin typeface="Verdana" panose="020B0604030504040204" pitchFamily="34" charset="0"/>
                          <a:ea typeface="Verdana" panose="020B0604030504040204" pitchFamily="34" charset="0"/>
                          <a:cs typeface="Verdana" panose="020B0604030504040204" pitchFamily="34" charset="0"/>
                        </a:rPr>
                        <a:t>Production</a:t>
                      </a:r>
                      <a:endParaRPr lang="en-US" sz="12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solidFill>
                      <a:srgbClr val="CC99FF"/>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effectLst/>
                          <a:latin typeface="Verdana" panose="020B0604030504040204" pitchFamily="34" charset="0"/>
                          <a:ea typeface="Verdana" panose="020B0604030504040204" pitchFamily="34" charset="0"/>
                          <a:cs typeface="Verdana" panose="020B0604030504040204" pitchFamily="34" charset="0"/>
                        </a:rPr>
                        <a:t>Production POD (Cutover)</a:t>
                      </a:r>
                    </a:p>
                    <a:p>
                      <a:pPr marL="0" marR="0" indent="0" algn="l" defTabSz="914400" rtl="0" eaLnBrk="1" latinLnBrk="0" hangingPunct="1">
                        <a:lnSpc>
                          <a:spcPct val="100000"/>
                        </a:lnSpc>
                        <a:spcBef>
                          <a:spcPts val="0"/>
                        </a:spcBef>
                        <a:spcAft>
                          <a:spcPts val="0"/>
                        </a:spcAft>
                        <a:buFont typeface="Arial" panose="020B0604020202020204" pitchFamily="34" charset="0"/>
                        <a:buNone/>
                      </a:pPr>
                      <a:endParaRPr lang="en-US" sz="12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effectLst/>
                          <a:latin typeface="Verdana" panose="020B0604030504040204" pitchFamily="34" charset="0"/>
                          <a:ea typeface="Verdana" panose="020B0604030504040204" pitchFamily="34" charset="0"/>
                          <a:cs typeface="Verdana" panose="020B0604030504040204" pitchFamily="34" charset="0"/>
                        </a:rPr>
                        <a:t>Production POD</a:t>
                      </a:r>
                    </a:p>
                    <a:p>
                      <a:pPr marL="0" marR="0" indent="0">
                        <a:spcBef>
                          <a:spcPts val="0"/>
                        </a:spcBef>
                        <a:spcAft>
                          <a:spcPts val="0"/>
                        </a:spcAft>
                        <a:buFont typeface="Arial" panose="020B0604020202020204" pitchFamily="34" charset="0"/>
                        <a:buNone/>
                      </a:pPr>
                      <a:endParaRPr lang="en-US" sz="1200" dirty="0">
                        <a:effectLst/>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extLst>
                  <a:ext uri="{0D108BD9-81ED-4DB2-BD59-A6C34878D82A}">
                    <a16:rowId xmlns:a16="http://schemas.microsoft.com/office/drawing/2014/main" val="1091046975"/>
                  </a:ext>
                </a:extLst>
              </a:tr>
            </a:tbl>
          </a:graphicData>
        </a:graphic>
      </p:graphicFrame>
    </p:spTree>
    <p:extLst>
      <p:ext uri="{BB962C8B-B14F-4D97-AF65-F5344CB8AC3E}">
        <p14:creationId xmlns:p14="http://schemas.microsoft.com/office/powerpoint/2010/main" val="2274160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46242" y="349064"/>
            <a:ext cx="7482689" cy="463997"/>
          </a:xfrm>
          <a:prstGeom prst="rect">
            <a:avLst/>
          </a:prstGeom>
        </p:spPr>
        <p:txBody>
          <a:bodyPr vert="horz" lIns="0" tIns="0" rIns="0" bIns="0" rtlCol="0" anchor="b">
            <a:noAutofit/>
          </a:bodyPr>
          <a:lstStyle>
            <a:lvl1pPr defTabSz="914400">
              <a:lnSpc>
                <a:spcPct val="100000"/>
              </a:lnSpc>
              <a:spcBef>
                <a:spcPct val="0"/>
              </a:spcBef>
              <a:buNone/>
              <a:defRPr sz="2800" b="1">
                <a:effectLst/>
                <a:ea typeface="+mj-ea"/>
                <a:cs typeface="Arial" pitchFamily="34" charset="0"/>
              </a:defRPr>
            </a:lvl1pPr>
          </a:lstStyle>
          <a:p>
            <a:r>
              <a:rPr lang="en-US" sz="2400" b="0" i="1" dirty="0">
                <a:latin typeface="Verdana" panose="020B0604030504040204" pitchFamily="34" charset="0"/>
                <a:ea typeface="Verdana" panose="020B0604030504040204" pitchFamily="34" charset="0"/>
                <a:cs typeface="Verdana" panose="020B0604030504040204" pitchFamily="34" charset="0"/>
              </a:rPr>
              <a:t>&lt; Client Name &gt; Oracle Cloud PODs</a:t>
            </a:r>
          </a:p>
        </p:txBody>
      </p:sp>
      <p:cxnSp>
        <p:nvCxnSpPr>
          <p:cNvPr id="6" name="Straight Connector 5"/>
          <p:cNvCxnSpPr/>
          <p:nvPr/>
        </p:nvCxnSpPr>
        <p:spPr>
          <a:xfrm>
            <a:off x="846242" y="914400"/>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160684810"/>
              </p:ext>
            </p:extLst>
          </p:nvPr>
        </p:nvGraphicFramePr>
        <p:xfrm>
          <a:off x="780213" y="1234198"/>
          <a:ext cx="9572827" cy="5041613"/>
        </p:xfrm>
        <a:graphic>
          <a:graphicData uri="http://schemas.openxmlformats.org/drawingml/2006/table">
            <a:tbl>
              <a:tblPr firstRow="1" bandRow="1">
                <a:tableStyleId>{5C22544A-7EE6-4342-B048-85BDC9FD1C3A}</a:tableStyleId>
              </a:tblPr>
              <a:tblGrid>
                <a:gridCol w="1350906">
                  <a:extLst>
                    <a:ext uri="{9D8B030D-6E8A-4147-A177-3AD203B41FA5}">
                      <a16:colId xmlns:a16="http://schemas.microsoft.com/office/drawing/2014/main" val="20000"/>
                    </a:ext>
                  </a:extLst>
                </a:gridCol>
                <a:gridCol w="1302429">
                  <a:extLst>
                    <a:ext uri="{9D8B030D-6E8A-4147-A177-3AD203B41FA5}">
                      <a16:colId xmlns:a16="http://schemas.microsoft.com/office/drawing/2014/main" val="3784904174"/>
                    </a:ext>
                  </a:extLst>
                </a:gridCol>
                <a:gridCol w="978197">
                  <a:extLst>
                    <a:ext uri="{9D8B030D-6E8A-4147-A177-3AD203B41FA5}">
                      <a16:colId xmlns:a16="http://schemas.microsoft.com/office/drawing/2014/main" val="20001"/>
                    </a:ext>
                  </a:extLst>
                </a:gridCol>
                <a:gridCol w="1046376">
                  <a:extLst>
                    <a:ext uri="{9D8B030D-6E8A-4147-A177-3AD203B41FA5}">
                      <a16:colId xmlns:a16="http://schemas.microsoft.com/office/drawing/2014/main" val="20002"/>
                    </a:ext>
                  </a:extLst>
                </a:gridCol>
                <a:gridCol w="1027520">
                  <a:extLst>
                    <a:ext uri="{9D8B030D-6E8A-4147-A177-3AD203B41FA5}">
                      <a16:colId xmlns:a16="http://schemas.microsoft.com/office/drawing/2014/main" val="20003"/>
                    </a:ext>
                  </a:extLst>
                </a:gridCol>
                <a:gridCol w="838986">
                  <a:extLst>
                    <a:ext uri="{9D8B030D-6E8A-4147-A177-3AD203B41FA5}">
                      <a16:colId xmlns:a16="http://schemas.microsoft.com/office/drawing/2014/main" val="3525677264"/>
                    </a:ext>
                  </a:extLst>
                </a:gridCol>
                <a:gridCol w="744717">
                  <a:extLst>
                    <a:ext uri="{9D8B030D-6E8A-4147-A177-3AD203B41FA5}">
                      <a16:colId xmlns:a16="http://schemas.microsoft.com/office/drawing/2014/main" val="20004"/>
                    </a:ext>
                  </a:extLst>
                </a:gridCol>
                <a:gridCol w="772998">
                  <a:extLst>
                    <a:ext uri="{9D8B030D-6E8A-4147-A177-3AD203B41FA5}">
                      <a16:colId xmlns:a16="http://schemas.microsoft.com/office/drawing/2014/main" val="20005"/>
                    </a:ext>
                  </a:extLst>
                </a:gridCol>
                <a:gridCol w="667418">
                  <a:extLst>
                    <a:ext uri="{9D8B030D-6E8A-4147-A177-3AD203B41FA5}">
                      <a16:colId xmlns:a16="http://schemas.microsoft.com/office/drawing/2014/main" val="4183816400"/>
                    </a:ext>
                  </a:extLst>
                </a:gridCol>
                <a:gridCol w="843280">
                  <a:extLst>
                    <a:ext uri="{9D8B030D-6E8A-4147-A177-3AD203B41FA5}">
                      <a16:colId xmlns:a16="http://schemas.microsoft.com/office/drawing/2014/main" val="20007"/>
                    </a:ext>
                  </a:extLst>
                </a:gridCol>
              </a:tblGrid>
              <a:tr h="1423654">
                <a:tc>
                  <a:txBody>
                    <a:bodyPr/>
                    <a:lstStyle/>
                    <a:p>
                      <a:endParaRPr lang="en-US" dirty="0"/>
                    </a:p>
                    <a:p>
                      <a:endParaRPr lang="en-US" dirty="0"/>
                    </a:p>
                    <a:p>
                      <a:pPr algn="ctr"/>
                      <a:r>
                        <a:rPr lang="en-US" sz="1600" dirty="0">
                          <a:latin typeface="Verdana" panose="020B0604030504040204" pitchFamily="34" charset="0"/>
                          <a:ea typeface="Verdana" panose="020B0604030504040204" pitchFamily="34" charset="0"/>
                          <a:cs typeface="Verdana" panose="020B0604030504040204" pitchFamily="34" charset="0"/>
                        </a:rPr>
                        <a:t>PODs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0157"/>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0157"/>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0157"/>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0157"/>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0157"/>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0157"/>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0157"/>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0157"/>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0157"/>
                    </a:solidFill>
                  </a:tcPr>
                </a:tc>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0157"/>
                    </a:solidFill>
                  </a:tcPr>
                </a:tc>
                <a:extLst>
                  <a:ext uri="{0D108BD9-81ED-4DB2-BD59-A6C34878D82A}">
                    <a16:rowId xmlns:a16="http://schemas.microsoft.com/office/drawing/2014/main" val="10000"/>
                  </a:ext>
                </a:extLst>
              </a:tr>
              <a:tr h="433932">
                <a:tc>
                  <a:txBody>
                    <a:bodyPr/>
                    <a:lstStyle/>
                    <a:p>
                      <a:r>
                        <a:rPr lang="en-US" sz="1000" b="1" dirty="0">
                          <a:latin typeface="Verdana" panose="020B0604030504040204" pitchFamily="34" charset="0"/>
                          <a:ea typeface="Verdana" panose="020B0604030504040204" pitchFamily="34" charset="0"/>
                          <a:cs typeface="Verdana" panose="020B0604030504040204" pitchFamily="34" charset="0"/>
                        </a:rPr>
                        <a:t>Implementation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CC99FF"/>
                    </a:solidFill>
                  </a:tcPr>
                </a:tc>
                <a:tc>
                  <a:txBody>
                    <a:bodyPr/>
                    <a:lstStyle/>
                    <a:p>
                      <a:pPr algn="ctr"/>
                      <a:r>
                        <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rPr>
                        <a:t>Functional Setup</a:t>
                      </a:r>
                    </a:p>
                  </a:txBody>
                  <a:tcPr>
                    <a:lnT w="12700" cap="flat" cmpd="sng" algn="ctr">
                      <a:solidFill>
                        <a:schemeClr val="tx1"/>
                      </a:solidFill>
                      <a:prstDash val="solid"/>
                      <a:round/>
                      <a:headEnd type="none" w="med" len="med"/>
                      <a:tailEnd type="none" w="med" len="med"/>
                    </a:lnT>
                    <a:solidFill>
                      <a:srgbClr val="CC99FF"/>
                    </a:solidFill>
                  </a:tcPr>
                </a:tc>
                <a:tc>
                  <a:txBody>
                    <a:bodyPr/>
                    <a:lstStyle/>
                    <a:p>
                      <a:pPr algn="ctr"/>
                      <a:r>
                        <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rPr>
                        <a:t>Development</a:t>
                      </a:r>
                    </a:p>
                  </a:txBody>
                  <a:tcPr>
                    <a:lnT w="12700" cap="flat" cmpd="sng" algn="ctr">
                      <a:solidFill>
                        <a:schemeClr val="tx1"/>
                      </a:solidFill>
                      <a:prstDash val="solid"/>
                      <a:round/>
                      <a:headEnd type="none" w="med" len="med"/>
                      <a:tailEnd type="none" w="med" len="med"/>
                    </a:lnT>
                    <a:solidFill>
                      <a:srgbClr val="CC99FF"/>
                    </a:solidFill>
                  </a:tcPr>
                </a:tc>
                <a:tc>
                  <a:txBody>
                    <a:bodyPr/>
                    <a:lstStyle/>
                    <a:p>
                      <a:pPr algn="ctr"/>
                      <a:r>
                        <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rPr>
                        <a:t>Conversion</a:t>
                      </a:r>
                    </a:p>
                  </a:txBody>
                  <a:tcPr>
                    <a:lnT w="12700" cap="flat" cmpd="sng" algn="ctr">
                      <a:solidFill>
                        <a:schemeClr val="tx1"/>
                      </a:solidFill>
                      <a:prstDash val="solid"/>
                      <a:round/>
                      <a:headEnd type="none" w="med" len="med"/>
                      <a:tailEnd type="none" w="med" len="med"/>
                    </a:lnT>
                    <a:solidFill>
                      <a:srgbClr val="CC99FF"/>
                    </a:solidFill>
                  </a:tcPr>
                </a:tc>
                <a:tc>
                  <a:txBody>
                    <a:bodyPr/>
                    <a:lstStyle/>
                    <a:p>
                      <a:pPr algn="ctr"/>
                      <a:r>
                        <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rPr>
                        <a:t>Prototype</a:t>
                      </a:r>
                    </a:p>
                  </a:txBody>
                  <a:tcPr>
                    <a:lnT w="12700" cap="flat" cmpd="sng" algn="ctr">
                      <a:solidFill>
                        <a:schemeClr val="tx1"/>
                      </a:solidFill>
                      <a:prstDash val="solid"/>
                      <a:round/>
                      <a:headEnd type="none" w="med" len="med"/>
                      <a:tailEnd type="none" w="med" len="med"/>
                    </a:lnT>
                    <a:solidFill>
                      <a:srgbClr val="CC99FF"/>
                    </a:solidFill>
                  </a:tcPr>
                </a:tc>
                <a:tc>
                  <a:txBody>
                    <a:bodyPr/>
                    <a:lstStyle/>
                    <a:p>
                      <a:pPr algn="ctr"/>
                      <a:r>
                        <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rPr>
                        <a:t>Conversion for Recruiting</a:t>
                      </a:r>
                    </a:p>
                  </a:txBody>
                  <a:tcPr>
                    <a:lnT w="12700" cap="flat" cmpd="sng" algn="ctr">
                      <a:solidFill>
                        <a:schemeClr val="tx1"/>
                      </a:solidFill>
                      <a:prstDash val="solid"/>
                      <a:round/>
                      <a:headEnd type="none" w="med" len="med"/>
                      <a:tailEnd type="none" w="med" len="med"/>
                    </a:lnT>
                    <a:solidFill>
                      <a:srgbClr val="CC99FF"/>
                    </a:solidFill>
                  </a:tcPr>
                </a:tc>
                <a:tc>
                  <a:txBody>
                    <a:bodyPr/>
                    <a:lstStyle/>
                    <a:p>
                      <a:pPr algn="ctr"/>
                      <a:r>
                        <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rPr>
                        <a:t>Training</a:t>
                      </a:r>
                    </a:p>
                  </a:txBody>
                  <a:tcPr>
                    <a:lnT w="12700" cap="flat" cmpd="sng" algn="ctr">
                      <a:solidFill>
                        <a:schemeClr val="tx1"/>
                      </a:solidFill>
                      <a:prstDash val="solid"/>
                      <a:round/>
                      <a:headEnd type="none" w="med" len="med"/>
                      <a:tailEnd type="none" w="med" len="med"/>
                    </a:lnT>
                    <a:solidFill>
                      <a:srgbClr val="CC99FF"/>
                    </a:solidFill>
                  </a:tcPr>
                </a:tc>
                <a:tc>
                  <a:txBody>
                    <a:bodyPr/>
                    <a:lstStyle/>
                    <a:p>
                      <a:pPr algn="ctr"/>
                      <a:r>
                        <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rPr>
                        <a:t>SIT2</a:t>
                      </a:r>
                    </a:p>
                  </a:txBody>
                  <a:tcPr>
                    <a:lnT w="12700" cap="flat" cmpd="sng" algn="ctr">
                      <a:solidFill>
                        <a:schemeClr val="tx1"/>
                      </a:solidFill>
                      <a:prstDash val="solid"/>
                      <a:round/>
                      <a:headEnd type="none" w="med" len="med"/>
                      <a:tailEnd type="none" w="med" len="med"/>
                    </a:lnT>
                    <a:solidFill>
                      <a:srgbClr val="CC99FF"/>
                    </a:solidFill>
                  </a:tcPr>
                </a:tc>
                <a:tc>
                  <a:txBody>
                    <a:bodyPr/>
                    <a:lstStyle/>
                    <a:p>
                      <a:pPr algn="ctr"/>
                      <a:r>
                        <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rPr>
                        <a:t>SIT1</a:t>
                      </a:r>
                    </a:p>
                  </a:txBody>
                  <a:tcPr>
                    <a:lnT w="12700" cap="flat" cmpd="sng" algn="ctr">
                      <a:solidFill>
                        <a:schemeClr val="tx1"/>
                      </a:solidFill>
                      <a:prstDash val="solid"/>
                      <a:round/>
                      <a:headEnd type="none" w="med" len="med"/>
                      <a:tailEnd type="none" w="med" len="med"/>
                    </a:lnT>
                    <a:solidFill>
                      <a:srgbClr val="CC99FF"/>
                    </a:solidFill>
                  </a:tcPr>
                </a:tc>
                <a:tc>
                  <a:txBody>
                    <a:bodyPr/>
                    <a:lstStyle/>
                    <a:p>
                      <a:pPr algn="ctr"/>
                      <a:r>
                        <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rPr>
                        <a:t>Production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99FF"/>
                    </a:solidFill>
                  </a:tcPr>
                </a:tc>
                <a:extLst>
                  <a:ext uri="{0D108BD9-81ED-4DB2-BD59-A6C34878D82A}">
                    <a16:rowId xmlns:a16="http://schemas.microsoft.com/office/drawing/2014/main" val="10001"/>
                  </a:ext>
                </a:extLst>
              </a:tr>
              <a:tr h="588483">
                <a:tc>
                  <a:txBody>
                    <a:bodyPr/>
                    <a:lstStyle/>
                    <a:p>
                      <a:endParaRPr lang="en-US" sz="1000" dirty="0">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chemeClr val="tx1"/>
                      </a:solidFill>
                      <a:prstDash val="solid"/>
                      <a:round/>
                      <a:headEnd type="none" w="med" len="med"/>
                      <a:tailEnd type="none" w="med" len="med"/>
                    </a:lnL>
                    <a:solidFill>
                      <a:srgbClr val="CC99FF"/>
                    </a:solidFill>
                  </a:tcPr>
                </a:tc>
                <a:tc>
                  <a:txBody>
                    <a:bodyPr/>
                    <a:lstStyle/>
                    <a:p>
                      <a:pPr algn="ctr"/>
                      <a:r>
                        <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rPr>
                        <a:t>Gold Environment for Setup</a:t>
                      </a:r>
                    </a:p>
                  </a:txBody>
                  <a:tcPr>
                    <a:solidFill>
                      <a:srgbClr val="CC9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rPr>
                        <a:t>Development of Integration</a:t>
                      </a:r>
                    </a:p>
                    <a:p>
                      <a:pPr algn="ctr"/>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pPr algn="ctr"/>
                      <a:r>
                        <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rPr>
                        <a:t>Mock Conversion Issue</a:t>
                      </a:r>
                      <a:r>
                        <a:rPr lang="en-US" sz="9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 Fix</a:t>
                      </a:r>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pPr algn="ctr"/>
                      <a:r>
                        <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rPr>
                        <a:t>Payroll Reconciliation 1</a:t>
                      </a:r>
                    </a:p>
                  </a:txBody>
                  <a:tcPr>
                    <a:solidFill>
                      <a:srgbClr val="CC99FF"/>
                    </a:solidFill>
                  </a:tcPr>
                </a:tc>
                <a:tc>
                  <a:txBody>
                    <a:bodyPr/>
                    <a:lstStyle/>
                    <a:p>
                      <a:pPr algn="ctr"/>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pPr algn="ctr"/>
                      <a:r>
                        <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rPr>
                        <a:t>&lt;Client Name&gt;</a:t>
                      </a:r>
                      <a:r>
                        <a:rPr lang="en-US" sz="9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 IT Sandbox</a:t>
                      </a:r>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rPr>
                        <a:t>QA Testing</a:t>
                      </a:r>
                    </a:p>
                  </a:txBody>
                  <a:tcPr>
                    <a:solidFill>
                      <a:srgbClr val="CC99FF"/>
                    </a:solidFill>
                  </a:tcPr>
                </a:tc>
                <a:tc>
                  <a:txBody>
                    <a:bodyPr/>
                    <a:lstStyle/>
                    <a:p>
                      <a:pPr algn="ctr"/>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pPr algn="ctr"/>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lnR w="12700" cap="flat" cmpd="sng" algn="ctr">
                      <a:solidFill>
                        <a:schemeClr val="tx1"/>
                      </a:solidFill>
                      <a:prstDash val="solid"/>
                      <a:round/>
                      <a:headEnd type="none" w="med" len="med"/>
                      <a:tailEnd type="none" w="med" len="med"/>
                    </a:lnR>
                    <a:solidFill>
                      <a:srgbClr val="CC99FF"/>
                    </a:solidFill>
                  </a:tcPr>
                </a:tc>
                <a:extLst>
                  <a:ext uri="{0D108BD9-81ED-4DB2-BD59-A6C34878D82A}">
                    <a16:rowId xmlns:a16="http://schemas.microsoft.com/office/drawing/2014/main" val="10002"/>
                  </a:ext>
                </a:extLst>
              </a:tr>
              <a:tr h="588483">
                <a:tc>
                  <a:txBody>
                    <a:bodyPr/>
                    <a:lstStyle/>
                    <a:p>
                      <a:endParaRPr lang="en-US" sz="1000" dirty="0">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chemeClr val="tx1"/>
                      </a:solidFill>
                      <a:prstDash val="solid"/>
                      <a:round/>
                      <a:headEnd type="none" w="med" len="med"/>
                      <a:tailEnd type="none" w="med" len="med"/>
                    </a:lnL>
                    <a:solidFill>
                      <a:srgbClr val="CC99FF"/>
                    </a:solidFill>
                  </a:tcPr>
                </a:tc>
                <a:tc>
                  <a:txBody>
                    <a:bodyPr/>
                    <a:lstStyle/>
                    <a:p>
                      <a:pPr algn="ctr"/>
                      <a:r>
                        <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rPr>
                        <a:t>Setup as per BR100</a:t>
                      </a:r>
                    </a:p>
                  </a:txBody>
                  <a:tcPr>
                    <a:solidFill>
                      <a:srgbClr val="CC99FF"/>
                    </a:solidFill>
                  </a:tcPr>
                </a:tc>
                <a:tc>
                  <a:txBody>
                    <a:bodyPr/>
                    <a:lstStyle/>
                    <a:p>
                      <a:pPr algn="ctr"/>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rPr>
                        <a:t>Payroll Reconciliation Preparation</a:t>
                      </a:r>
                    </a:p>
                  </a:txBody>
                  <a:tcPr>
                    <a:solidFill>
                      <a:srgbClr val="CC9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pPr algn="ctr"/>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rPr>
                        <a:t>New</a:t>
                      </a:r>
                      <a:r>
                        <a:rPr lang="en-US" sz="9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 Release Testing</a:t>
                      </a:r>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gn="ctr"/>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pPr algn="ctr"/>
                      <a:r>
                        <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rPr>
                        <a:t>UAT</a:t>
                      </a:r>
                    </a:p>
                  </a:txBody>
                  <a:tcPr>
                    <a:solidFill>
                      <a:srgbClr val="CC99FF"/>
                    </a:solidFill>
                  </a:tcPr>
                </a:tc>
                <a:tc>
                  <a:txBody>
                    <a:bodyPr/>
                    <a:lstStyle/>
                    <a:p>
                      <a:pPr algn="ctr"/>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lnR w="12700" cap="flat" cmpd="sng" algn="ctr">
                      <a:solidFill>
                        <a:schemeClr val="tx1"/>
                      </a:solidFill>
                      <a:prstDash val="solid"/>
                      <a:round/>
                      <a:headEnd type="none" w="med" len="med"/>
                      <a:tailEnd type="none" w="med" len="med"/>
                    </a:lnR>
                    <a:solidFill>
                      <a:srgbClr val="CC99FF"/>
                    </a:solidFill>
                  </a:tcPr>
                </a:tc>
                <a:extLst>
                  <a:ext uri="{0D108BD9-81ED-4DB2-BD59-A6C34878D82A}">
                    <a16:rowId xmlns:a16="http://schemas.microsoft.com/office/drawing/2014/main" val="10003"/>
                  </a:ext>
                </a:extLst>
              </a:tr>
              <a:tr h="588483">
                <a:tc>
                  <a:txBody>
                    <a:bodyPr/>
                    <a:lstStyle/>
                    <a:p>
                      <a:endParaRPr lang="en-US" sz="1000" dirty="0">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CC9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rPr>
                        <a:t>Functional configuration for</a:t>
                      </a:r>
                      <a:r>
                        <a:rPr lang="en-US" sz="9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 all environment </a:t>
                      </a:r>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lnB w="12700" cap="flat" cmpd="sng" algn="ctr">
                      <a:solidFill>
                        <a:schemeClr val="tx1"/>
                      </a:solidFill>
                      <a:prstDash val="solid"/>
                      <a:round/>
                      <a:headEnd type="none" w="med" len="med"/>
                      <a:tailEnd type="none" w="med" len="med"/>
                    </a:lnB>
                    <a:solidFill>
                      <a:srgbClr val="CC99FF"/>
                    </a:solidFill>
                  </a:tcPr>
                </a:tc>
                <a:tc>
                  <a:txBody>
                    <a:bodyPr/>
                    <a:lstStyle/>
                    <a:p>
                      <a:pPr algn="ctr"/>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lnB w="12700" cap="flat" cmpd="sng" algn="ctr">
                      <a:solidFill>
                        <a:schemeClr val="tx1"/>
                      </a:solidFill>
                      <a:prstDash val="solid"/>
                      <a:round/>
                      <a:headEnd type="none" w="med" len="med"/>
                      <a:tailEnd type="none" w="med" len="med"/>
                    </a:lnB>
                    <a:solidFill>
                      <a:srgbClr val="CC9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rPr>
                        <a:t>Cutover Rehearsal (Dry</a:t>
                      </a:r>
                      <a:r>
                        <a:rPr lang="en-US" sz="9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 Run)</a:t>
                      </a:r>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lnB w="12700" cap="flat" cmpd="sng" algn="ctr">
                      <a:solidFill>
                        <a:schemeClr val="tx1"/>
                      </a:solidFill>
                      <a:prstDash val="solid"/>
                      <a:round/>
                      <a:headEnd type="none" w="med" len="med"/>
                      <a:tailEnd type="none" w="med" len="med"/>
                    </a:lnB>
                    <a:solidFill>
                      <a:srgbClr val="CC99FF"/>
                    </a:solidFill>
                  </a:tcPr>
                </a:tc>
                <a:tc>
                  <a:txBody>
                    <a:bodyPr/>
                    <a:lstStyle/>
                    <a:p>
                      <a:pPr algn="ctr"/>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lnB w="12700" cap="flat" cmpd="sng" algn="ctr">
                      <a:solidFill>
                        <a:schemeClr val="tx1"/>
                      </a:solidFill>
                      <a:prstDash val="solid"/>
                      <a:round/>
                      <a:headEnd type="none" w="med" len="med"/>
                      <a:tailEnd type="none" w="med" len="med"/>
                    </a:lnB>
                    <a:solidFill>
                      <a:srgbClr val="CC99FF"/>
                    </a:solidFill>
                  </a:tcPr>
                </a:tc>
                <a:tc>
                  <a:txBody>
                    <a:bodyPr/>
                    <a:lstStyle/>
                    <a:p>
                      <a:pPr algn="ctr"/>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lnB w="12700" cap="flat" cmpd="sng" algn="ctr">
                      <a:solidFill>
                        <a:schemeClr val="tx1"/>
                      </a:solidFill>
                      <a:prstDash val="solid"/>
                      <a:round/>
                      <a:headEnd type="none" w="med" len="med"/>
                      <a:tailEnd type="none" w="med" len="med"/>
                    </a:lnB>
                    <a:solidFill>
                      <a:srgbClr val="CC99FF"/>
                    </a:solidFill>
                  </a:tcPr>
                </a:tc>
                <a:tc>
                  <a:txBody>
                    <a:bodyPr/>
                    <a:lstStyle/>
                    <a:p>
                      <a:pPr algn="ctr"/>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lnB w="12700" cap="flat" cmpd="sng" algn="ctr">
                      <a:solidFill>
                        <a:schemeClr val="tx1"/>
                      </a:solidFill>
                      <a:prstDash val="solid"/>
                      <a:round/>
                      <a:headEnd type="none" w="med" len="med"/>
                      <a:tailEnd type="none" w="med" len="med"/>
                    </a:lnB>
                    <a:solidFill>
                      <a:srgbClr val="CC99FF"/>
                    </a:solidFill>
                  </a:tcPr>
                </a:tc>
                <a:tc>
                  <a:txBody>
                    <a:bodyPr/>
                    <a:lstStyle/>
                    <a:p>
                      <a:pPr algn="ctr"/>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lnB w="12700" cap="flat" cmpd="sng" algn="ctr">
                      <a:solidFill>
                        <a:schemeClr val="tx1"/>
                      </a:solidFill>
                      <a:prstDash val="solid"/>
                      <a:round/>
                      <a:headEnd type="none" w="med" len="med"/>
                      <a:tailEnd type="none" w="med" len="med"/>
                    </a:lnB>
                    <a:solidFill>
                      <a:srgbClr val="CC99FF"/>
                    </a:solidFill>
                  </a:tcPr>
                </a:tc>
                <a:tc>
                  <a:txBody>
                    <a:bodyPr/>
                    <a:lstStyle/>
                    <a:p>
                      <a:pPr algn="ctr"/>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lnB w="12700" cap="flat" cmpd="sng" algn="ctr">
                      <a:solidFill>
                        <a:schemeClr val="tx1"/>
                      </a:solidFill>
                      <a:prstDash val="solid"/>
                      <a:round/>
                      <a:headEnd type="none" w="med" len="med"/>
                      <a:tailEnd type="none" w="med" len="med"/>
                    </a:lnB>
                    <a:solidFill>
                      <a:srgbClr val="CC99FF"/>
                    </a:solidFill>
                  </a:tcPr>
                </a:tc>
                <a:tc>
                  <a:txBody>
                    <a:bodyPr/>
                    <a:lstStyle/>
                    <a:p>
                      <a:pPr algn="ctr"/>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99FF"/>
                    </a:solidFill>
                  </a:tcPr>
                </a:tc>
                <a:extLst>
                  <a:ext uri="{0D108BD9-81ED-4DB2-BD59-A6C34878D82A}">
                    <a16:rowId xmlns:a16="http://schemas.microsoft.com/office/drawing/2014/main" val="10004"/>
                  </a:ext>
                </a:extLst>
              </a:tr>
              <a:tr h="588483">
                <a:tc>
                  <a:txBody>
                    <a:bodyPr/>
                    <a:lstStyle/>
                    <a:p>
                      <a:r>
                        <a:rPr lang="en-US" sz="1000" b="1" dirty="0">
                          <a:latin typeface="Verdana" panose="020B0604030504040204" pitchFamily="34" charset="0"/>
                          <a:ea typeface="Verdana" panose="020B0604030504040204" pitchFamily="34" charset="0"/>
                          <a:cs typeface="Verdana" panose="020B0604030504040204" pitchFamily="34" charset="0"/>
                        </a:rPr>
                        <a:t>Steady State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900" dirty="0">
                          <a:latin typeface="Verdana" panose="020B0604030504040204" pitchFamily="34" charset="0"/>
                          <a:ea typeface="Verdana" panose="020B0604030504040204" pitchFamily="34" charset="0"/>
                          <a:cs typeface="Verdana" panose="020B0604030504040204" pitchFamily="34" charset="0"/>
                        </a:rPr>
                        <a:t>Development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900" dirty="0">
                          <a:latin typeface="Verdana" panose="020B0604030504040204" pitchFamily="34" charset="0"/>
                          <a:ea typeface="Verdana" panose="020B0604030504040204" pitchFamily="34" charset="0"/>
                          <a:cs typeface="Verdana" panose="020B0604030504040204" pitchFamily="34" charset="0"/>
                        </a:rPr>
                        <a:t>Development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900" dirty="0">
                          <a:latin typeface="Verdana" panose="020B0604030504040204" pitchFamily="34" charset="0"/>
                          <a:ea typeface="Verdana" panose="020B0604030504040204" pitchFamily="34" charset="0"/>
                          <a:cs typeface="Verdana" panose="020B0604030504040204" pitchFamily="34" charset="0"/>
                        </a:rPr>
                        <a:t>Data Conversion / Mass Upload Testing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900" dirty="0">
                          <a:latin typeface="Verdana" panose="020B0604030504040204" pitchFamily="34" charset="0"/>
                          <a:ea typeface="Verdana" panose="020B0604030504040204" pitchFamily="34" charset="0"/>
                          <a:cs typeface="Verdana" panose="020B0604030504040204" pitchFamily="34" charset="0"/>
                        </a:rPr>
                        <a:t>Production Support POD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900" dirty="0">
                          <a:latin typeface="Verdana" panose="020B0604030504040204" pitchFamily="34" charset="0"/>
                          <a:ea typeface="Verdana" panose="020B0604030504040204" pitchFamily="34" charset="0"/>
                          <a:cs typeface="Verdana" panose="020B0604030504040204" pitchFamily="34" charset="0"/>
                        </a:rPr>
                        <a:t>Training for Recruiting Cloud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900" dirty="0">
                          <a:latin typeface="Verdana" panose="020B0604030504040204" pitchFamily="34" charset="0"/>
                          <a:ea typeface="Verdana" panose="020B0604030504040204" pitchFamily="34" charset="0"/>
                          <a:cs typeface="Verdana" panose="020B0604030504040204" pitchFamily="34" charset="0"/>
                        </a:rPr>
                        <a:t>Training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900" dirty="0">
                          <a:latin typeface="Verdana" panose="020B0604030504040204" pitchFamily="34" charset="0"/>
                          <a:ea typeface="Verdana" panose="020B0604030504040204" pitchFamily="34" charset="0"/>
                          <a:cs typeface="Verdana" panose="020B0604030504040204" pitchFamily="34" charset="0"/>
                        </a:rPr>
                        <a:t>New Release Testing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900" dirty="0">
                          <a:latin typeface="Verdana" panose="020B0604030504040204" pitchFamily="34" charset="0"/>
                          <a:ea typeface="Verdana" panose="020B0604030504040204" pitchFamily="34" charset="0"/>
                          <a:cs typeface="Verdana" panose="020B0604030504040204" pitchFamily="34" charset="0"/>
                        </a:rPr>
                        <a:t>Test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900" dirty="0">
                          <a:latin typeface="Verdana" panose="020B0604030504040204" pitchFamily="34" charset="0"/>
                          <a:ea typeface="Verdana" panose="020B0604030504040204" pitchFamily="34" charset="0"/>
                          <a:cs typeface="Verdana" panose="020B0604030504040204" pitchFamily="34" charset="0"/>
                        </a:rPr>
                        <a:t>Production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5"/>
                  </a:ext>
                </a:extLst>
              </a:tr>
              <a:tr h="606316">
                <a:tc>
                  <a:txBody>
                    <a:bodyPr/>
                    <a:lstStyle/>
                    <a:p>
                      <a:r>
                        <a:rPr lang="en-US" sz="1000" b="1" dirty="0">
                          <a:latin typeface="Verdana" panose="020B0604030504040204" pitchFamily="34" charset="0"/>
                          <a:ea typeface="Verdana" panose="020B0604030504040204" pitchFamily="34" charset="0"/>
                          <a:cs typeface="Verdana" panose="020B0604030504040204" pitchFamily="34" charset="0"/>
                        </a:rPr>
                        <a:t>Talent Management Implementation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a:r>
                        <a:rPr lang="en-US" sz="900" dirty="0">
                          <a:latin typeface="Verdana" panose="020B0604030504040204" pitchFamily="34" charset="0"/>
                          <a:ea typeface="Verdana" panose="020B0604030504040204" pitchFamily="34" charset="0"/>
                          <a:cs typeface="Verdana" panose="020B0604030504040204" pitchFamily="34" charset="0"/>
                        </a:rPr>
                        <a:t>Setup</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a:r>
                        <a:rPr lang="en-US" sz="900" dirty="0">
                          <a:latin typeface="Verdana" panose="020B0604030504040204" pitchFamily="34" charset="0"/>
                          <a:ea typeface="Verdana" panose="020B0604030504040204" pitchFamily="34" charset="0"/>
                          <a:cs typeface="Verdana" panose="020B0604030504040204" pitchFamily="34" charset="0"/>
                        </a:rPr>
                        <a:t>Development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a:r>
                        <a:rPr lang="en-US" sz="900" dirty="0">
                          <a:latin typeface="Verdana" panose="020B0604030504040204" pitchFamily="34" charset="0"/>
                          <a:ea typeface="Verdana" panose="020B0604030504040204" pitchFamily="34" charset="0"/>
                          <a:cs typeface="Verdana" panose="020B0604030504040204" pitchFamily="34" charset="0"/>
                        </a:rPr>
                        <a:t>Conversion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a:endParaRPr lang="en-US" sz="900" dirty="0">
                        <a:latin typeface="Verdana" panose="020B0604030504040204" pitchFamily="34" charset="0"/>
                        <a:ea typeface="Verdana" panose="020B0604030504040204" pitchFamily="34" charset="0"/>
                        <a:cs typeface="Verdana" panose="020B060403050404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a:endParaRPr lang="en-US" sz="900" dirty="0">
                        <a:latin typeface="Verdana" panose="020B0604030504040204" pitchFamily="34" charset="0"/>
                        <a:ea typeface="Verdana" panose="020B0604030504040204" pitchFamily="34" charset="0"/>
                        <a:cs typeface="Verdana" panose="020B060403050404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a:r>
                        <a:rPr lang="en-US" sz="900" dirty="0">
                          <a:latin typeface="Verdana" panose="020B0604030504040204" pitchFamily="34" charset="0"/>
                          <a:ea typeface="Verdana" panose="020B0604030504040204" pitchFamily="34" charset="0"/>
                          <a:cs typeface="Verdana" panose="020B0604030504040204" pitchFamily="34" charset="0"/>
                        </a:rPr>
                        <a:t>Training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a:r>
                        <a:rPr lang="en-US" sz="900" dirty="0">
                          <a:latin typeface="Verdana" panose="020B0604030504040204" pitchFamily="34" charset="0"/>
                          <a:ea typeface="Verdana" panose="020B0604030504040204" pitchFamily="34" charset="0"/>
                          <a:cs typeface="Verdana" panose="020B0604030504040204" pitchFamily="34" charset="0"/>
                        </a:rPr>
                        <a:t>New Release Testing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a:r>
                        <a:rPr lang="en-US" sz="900" dirty="0">
                          <a:latin typeface="Verdana" panose="020B0604030504040204" pitchFamily="34" charset="0"/>
                          <a:ea typeface="Verdana" panose="020B0604030504040204" pitchFamily="34" charset="0"/>
                          <a:cs typeface="Verdana" panose="020B0604030504040204" pitchFamily="34" charset="0"/>
                        </a:rPr>
                        <a:t>Test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a:r>
                        <a:rPr lang="en-US" sz="900" dirty="0">
                          <a:latin typeface="Verdana" panose="020B0604030504040204" pitchFamily="34" charset="0"/>
                          <a:ea typeface="Verdana" panose="020B0604030504040204" pitchFamily="34" charset="0"/>
                          <a:cs typeface="Verdana" panose="020B0604030504040204" pitchFamily="34" charset="0"/>
                        </a:rPr>
                        <a:t>Production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extLst>
                  <a:ext uri="{0D108BD9-81ED-4DB2-BD59-A6C34878D82A}">
                    <a16:rowId xmlns:a16="http://schemas.microsoft.com/office/drawing/2014/main" val="10006"/>
                  </a:ext>
                </a:extLst>
              </a:tr>
            </a:tbl>
          </a:graphicData>
        </a:graphic>
      </p:graphicFrame>
      <p:sp>
        <p:nvSpPr>
          <p:cNvPr id="8" name="Can 7"/>
          <p:cNvSpPr/>
          <p:nvPr/>
        </p:nvSpPr>
        <p:spPr>
          <a:xfrm>
            <a:off x="5631761" y="1534642"/>
            <a:ext cx="574745" cy="617220"/>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5573713" y="1704960"/>
            <a:ext cx="899160" cy="215444"/>
          </a:xfrm>
          <a:prstGeom prst="rect">
            <a:avLst/>
          </a:prstGeom>
          <a:noFill/>
        </p:spPr>
        <p:txBody>
          <a:bodyPr wrap="square" rtlCol="0">
            <a:spAutoFit/>
          </a:bodyPr>
          <a:lstStyle/>
          <a:p>
            <a:endParaRPr lang="en-US" sz="800" dirty="0">
              <a:solidFill>
                <a:schemeClr val="bg1"/>
              </a:solidFill>
            </a:endParaRPr>
          </a:p>
        </p:txBody>
      </p:sp>
      <p:sp>
        <p:nvSpPr>
          <p:cNvPr id="10" name="TextBox 9"/>
          <p:cNvSpPr txBox="1"/>
          <p:nvPr/>
        </p:nvSpPr>
        <p:spPr>
          <a:xfrm>
            <a:off x="9513165" y="2212243"/>
            <a:ext cx="924436" cy="230832"/>
          </a:xfrm>
          <a:prstGeom prst="rect">
            <a:avLst/>
          </a:prstGeom>
          <a:noFill/>
        </p:spPr>
        <p:txBody>
          <a:bodyPr wrap="square" rtlCol="0">
            <a:spAutoFit/>
          </a:bodyPr>
          <a:lstStyle/>
          <a:p>
            <a:r>
              <a:rPr lang="en-US" sz="900" dirty="0">
                <a:solidFill>
                  <a:schemeClr val="bg1"/>
                </a:solidFill>
              </a:rPr>
              <a:t>Production</a:t>
            </a:r>
          </a:p>
        </p:txBody>
      </p:sp>
      <p:sp>
        <p:nvSpPr>
          <p:cNvPr id="11" name="TextBox 10"/>
          <p:cNvSpPr txBox="1"/>
          <p:nvPr/>
        </p:nvSpPr>
        <p:spPr>
          <a:xfrm>
            <a:off x="7378955" y="2246651"/>
            <a:ext cx="698278" cy="230832"/>
          </a:xfrm>
          <a:prstGeom prst="rect">
            <a:avLst/>
          </a:prstGeom>
          <a:noFill/>
        </p:spPr>
        <p:txBody>
          <a:bodyPr wrap="square" rtlCol="0">
            <a:spAutoFit/>
          </a:bodyPr>
          <a:lstStyle/>
          <a:p>
            <a:r>
              <a:rPr lang="en-US" sz="900" dirty="0">
                <a:solidFill>
                  <a:schemeClr val="bg1"/>
                </a:solidFill>
                <a:latin typeface="Verdana" panose="020B0604030504040204" pitchFamily="34" charset="0"/>
                <a:ea typeface="Verdana" panose="020B0604030504040204" pitchFamily="34" charset="0"/>
                <a:cs typeface="Verdana" panose="020B0604030504040204" pitchFamily="34" charset="0"/>
              </a:rPr>
              <a:t>Training</a:t>
            </a:r>
          </a:p>
        </p:txBody>
      </p:sp>
      <p:sp>
        <p:nvSpPr>
          <p:cNvPr id="12" name="TextBox 11"/>
          <p:cNvSpPr txBox="1"/>
          <p:nvPr/>
        </p:nvSpPr>
        <p:spPr>
          <a:xfrm>
            <a:off x="4567684" y="2236108"/>
            <a:ext cx="918487" cy="230832"/>
          </a:xfrm>
          <a:prstGeom prst="rect">
            <a:avLst/>
          </a:prstGeom>
          <a:noFill/>
        </p:spPr>
        <p:txBody>
          <a:bodyPr wrap="square" rtlCol="0">
            <a:spAutoFit/>
          </a:bodyPr>
          <a:lstStyle/>
          <a:p>
            <a:r>
              <a:rPr lang="en-US" sz="900" dirty="0">
                <a:solidFill>
                  <a:schemeClr val="bg1"/>
                </a:solidFill>
              </a:rPr>
              <a:t>Conversion</a:t>
            </a:r>
          </a:p>
        </p:txBody>
      </p:sp>
      <p:sp>
        <p:nvSpPr>
          <p:cNvPr id="13" name="TextBox 12"/>
          <p:cNvSpPr txBox="1"/>
          <p:nvPr/>
        </p:nvSpPr>
        <p:spPr>
          <a:xfrm>
            <a:off x="3578329" y="2236108"/>
            <a:ext cx="1137332" cy="230832"/>
          </a:xfrm>
          <a:prstGeom prst="rect">
            <a:avLst/>
          </a:prstGeom>
          <a:noFill/>
        </p:spPr>
        <p:txBody>
          <a:bodyPr wrap="square" rtlCol="0">
            <a:spAutoFit/>
          </a:bodyPr>
          <a:lstStyle/>
          <a:p>
            <a:r>
              <a:rPr lang="en-US" sz="900" dirty="0">
                <a:solidFill>
                  <a:schemeClr val="bg1"/>
                </a:solidFill>
              </a:rPr>
              <a:t>Development</a:t>
            </a:r>
          </a:p>
        </p:txBody>
      </p:sp>
      <p:sp>
        <p:nvSpPr>
          <p:cNvPr id="14" name="TextBox 13"/>
          <p:cNvSpPr txBox="1"/>
          <p:nvPr/>
        </p:nvSpPr>
        <p:spPr>
          <a:xfrm>
            <a:off x="8098064" y="2191051"/>
            <a:ext cx="628460" cy="369332"/>
          </a:xfrm>
          <a:prstGeom prst="rect">
            <a:avLst/>
          </a:prstGeom>
          <a:noFill/>
        </p:spPr>
        <p:txBody>
          <a:bodyPr wrap="square" rtlCol="0">
            <a:spAutoFit/>
          </a:bodyPr>
          <a:lstStyle/>
          <a:p>
            <a:r>
              <a:rPr lang="en-US" sz="900" dirty="0">
                <a:solidFill>
                  <a:schemeClr val="bg1"/>
                </a:solidFill>
                <a:latin typeface="Verdana" panose="020B0604030504040204" pitchFamily="34" charset="0"/>
                <a:ea typeface="Verdana" panose="020B0604030504040204" pitchFamily="34" charset="0"/>
                <a:cs typeface="Verdana" panose="020B0604030504040204" pitchFamily="34" charset="0"/>
              </a:rPr>
              <a:t>TestReleaseing</a:t>
            </a:r>
          </a:p>
        </p:txBody>
      </p:sp>
      <p:sp>
        <p:nvSpPr>
          <p:cNvPr id="15" name="TextBox 14"/>
          <p:cNvSpPr txBox="1"/>
          <p:nvPr/>
        </p:nvSpPr>
        <p:spPr>
          <a:xfrm>
            <a:off x="8866205" y="2227119"/>
            <a:ext cx="731520" cy="230832"/>
          </a:xfrm>
          <a:prstGeom prst="rect">
            <a:avLst/>
          </a:prstGeom>
          <a:noFill/>
        </p:spPr>
        <p:txBody>
          <a:bodyPr wrap="square" rtlCol="0">
            <a:spAutoFit/>
          </a:bodyPr>
          <a:lstStyle/>
          <a:p>
            <a:r>
              <a:rPr lang="en-US" sz="900" dirty="0">
                <a:solidFill>
                  <a:schemeClr val="bg1"/>
                </a:solidFill>
              </a:rPr>
              <a:t>Test</a:t>
            </a:r>
            <a:endParaRPr lang="en-US" sz="9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Can 18">
            <a:extLst>
              <a:ext uri="{FF2B5EF4-FFF2-40B4-BE49-F238E27FC236}">
                <a16:creationId xmlns:a16="http://schemas.microsoft.com/office/drawing/2014/main" id="{ACE69258-8FAF-4F4F-8A8B-83D1FC99A351}"/>
              </a:ext>
            </a:extLst>
          </p:cNvPr>
          <p:cNvSpPr/>
          <p:nvPr/>
        </p:nvSpPr>
        <p:spPr>
          <a:xfrm>
            <a:off x="4619886" y="1549570"/>
            <a:ext cx="574745" cy="617220"/>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8DADF39E-0BF3-4ACB-9DC2-164FEF9723CB}"/>
              </a:ext>
            </a:extLst>
          </p:cNvPr>
          <p:cNvSpPr txBox="1"/>
          <p:nvPr/>
        </p:nvSpPr>
        <p:spPr>
          <a:xfrm>
            <a:off x="4575028" y="1755218"/>
            <a:ext cx="899160" cy="215444"/>
          </a:xfrm>
          <a:prstGeom prst="rect">
            <a:avLst/>
          </a:prstGeom>
          <a:noFill/>
        </p:spPr>
        <p:txBody>
          <a:bodyPr wrap="square" rtlCol="0">
            <a:spAutoFit/>
          </a:bodyPr>
          <a:lstStyle/>
          <a:p>
            <a:endParaRPr lang="en-US" sz="800" dirty="0">
              <a:solidFill>
                <a:schemeClr val="bg1"/>
              </a:solidFill>
            </a:endParaRPr>
          </a:p>
        </p:txBody>
      </p:sp>
      <p:sp>
        <p:nvSpPr>
          <p:cNvPr id="18" name="Can 18">
            <a:extLst>
              <a:ext uri="{FF2B5EF4-FFF2-40B4-BE49-F238E27FC236}">
                <a16:creationId xmlns:a16="http://schemas.microsoft.com/office/drawing/2014/main" id="{10D52633-A5A3-41A6-984E-8AE18BD6B398}"/>
              </a:ext>
            </a:extLst>
          </p:cNvPr>
          <p:cNvSpPr/>
          <p:nvPr/>
        </p:nvSpPr>
        <p:spPr>
          <a:xfrm>
            <a:off x="6585507" y="1559747"/>
            <a:ext cx="574745" cy="617220"/>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1564DD01-7001-4E8E-8BB5-7E10F97FDC8C}"/>
              </a:ext>
            </a:extLst>
          </p:cNvPr>
          <p:cNvSpPr txBox="1"/>
          <p:nvPr/>
        </p:nvSpPr>
        <p:spPr>
          <a:xfrm>
            <a:off x="6529977" y="1789240"/>
            <a:ext cx="899160" cy="215444"/>
          </a:xfrm>
          <a:prstGeom prst="rect">
            <a:avLst/>
          </a:prstGeom>
          <a:noFill/>
        </p:spPr>
        <p:txBody>
          <a:bodyPr wrap="square" rtlCol="0">
            <a:spAutoFit/>
          </a:bodyPr>
          <a:lstStyle/>
          <a:p>
            <a:endParaRPr lang="en-US" sz="800" dirty="0">
              <a:solidFill>
                <a:schemeClr val="bg1"/>
              </a:solidFill>
            </a:endParaRPr>
          </a:p>
        </p:txBody>
      </p:sp>
      <p:sp>
        <p:nvSpPr>
          <p:cNvPr id="20" name="Can 18">
            <a:extLst>
              <a:ext uri="{FF2B5EF4-FFF2-40B4-BE49-F238E27FC236}">
                <a16:creationId xmlns:a16="http://schemas.microsoft.com/office/drawing/2014/main" id="{2327D2E2-B732-49F2-A8FA-98EF03C75DCA}"/>
              </a:ext>
            </a:extLst>
          </p:cNvPr>
          <p:cNvSpPr/>
          <p:nvPr/>
        </p:nvSpPr>
        <p:spPr>
          <a:xfrm>
            <a:off x="3631561" y="1541040"/>
            <a:ext cx="638899" cy="617220"/>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F45BFDE0-06C4-4431-B8B6-D9E46C0C5215}"/>
              </a:ext>
            </a:extLst>
          </p:cNvPr>
          <p:cNvSpPr txBox="1"/>
          <p:nvPr/>
        </p:nvSpPr>
        <p:spPr>
          <a:xfrm>
            <a:off x="3619159" y="1758544"/>
            <a:ext cx="732205" cy="215444"/>
          </a:xfrm>
          <a:prstGeom prst="rect">
            <a:avLst/>
          </a:prstGeom>
          <a:noFill/>
        </p:spPr>
        <p:txBody>
          <a:bodyPr wrap="square" rtlCol="0">
            <a:spAutoFit/>
          </a:bodyPr>
          <a:lstStyle/>
          <a:p>
            <a:endParaRPr lang="en-US" sz="800" dirty="0">
              <a:solidFill>
                <a:schemeClr val="bg1"/>
              </a:solidFill>
            </a:endParaRPr>
          </a:p>
        </p:txBody>
      </p:sp>
      <p:sp>
        <p:nvSpPr>
          <p:cNvPr id="22" name="Can 18">
            <a:extLst>
              <a:ext uri="{FF2B5EF4-FFF2-40B4-BE49-F238E27FC236}">
                <a16:creationId xmlns:a16="http://schemas.microsoft.com/office/drawing/2014/main" id="{A484228A-BBB6-4FFF-84BD-80C8618E2A1A}"/>
              </a:ext>
            </a:extLst>
          </p:cNvPr>
          <p:cNvSpPr/>
          <p:nvPr/>
        </p:nvSpPr>
        <p:spPr>
          <a:xfrm>
            <a:off x="7428203" y="1595023"/>
            <a:ext cx="574745" cy="617220"/>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AD1A16FB-1DF0-4ABC-9056-42B47272A4AB}"/>
              </a:ext>
            </a:extLst>
          </p:cNvPr>
          <p:cNvSpPr txBox="1"/>
          <p:nvPr/>
        </p:nvSpPr>
        <p:spPr>
          <a:xfrm>
            <a:off x="7365666" y="1780179"/>
            <a:ext cx="899160" cy="215444"/>
          </a:xfrm>
          <a:prstGeom prst="rect">
            <a:avLst/>
          </a:prstGeom>
          <a:noFill/>
        </p:spPr>
        <p:txBody>
          <a:bodyPr wrap="square" rtlCol="0">
            <a:spAutoFit/>
          </a:bodyPr>
          <a:lstStyle/>
          <a:p>
            <a:endParaRPr lang="en-US" sz="800" dirty="0">
              <a:solidFill>
                <a:schemeClr val="bg1"/>
              </a:solidFill>
            </a:endParaRPr>
          </a:p>
        </p:txBody>
      </p:sp>
      <p:sp>
        <p:nvSpPr>
          <p:cNvPr id="24" name="Can 18">
            <a:extLst>
              <a:ext uri="{FF2B5EF4-FFF2-40B4-BE49-F238E27FC236}">
                <a16:creationId xmlns:a16="http://schemas.microsoft.com/office/drawing/2014/main" id="{463A7E1E-B58C-46D4-8918-61499DC733EF}"/>
              </a:ext>
            </a:extLst>
          </p:cNvPr>
          <p:cNvSpPr/>
          <p:nvPr/>
        </p:nvSpPr>
        <p:spPr>
          <a:xfrm>
            <a:off x="8169344" y="1602141"/>
            <a:ext cx="585588" cy="617220"/>
          </a:xfrm>
          <a:prstGeom prst="can">
            <a:avLst>
              <a:gd name="adj" fmla="val 1776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4AFC30A5-A93F-415E-8577-C6423B006A45}"/>
              </a:ext>
            </a:extLst>
          </p:cNvPr>
          <p:cNvSpPr txBox="1"/>
          <p:nvPr/>
        </p:nvSpPr>
        <p:spPr>
          <a:xfrm>
            <a:off x="8098064" y="1788179"/>
            <a:ext cx="899160" cy="215444"/>
          </a:xfrm>
          <a:prstGeom prst="rect">
            <a:avLst/>
          </a:prstGeom>
          <a:noFill/>
        </p:spPr>
        <p:txBody>
          <a:bodyPr wrap="square" rtlCol="0">
            <a:spAutoFit/>
          </a:bodyPr>
          <a:lstStyle/>
          <a:p>
            <a:endParaRPr lang="en-US" sz="800" dirty="0">
              <a:solidFill>
                <a:schemeClr val="bg1"/>
              </a:solidFill>
            </a:endParaRPr>
          </a:p>
        </p:txBody>
      </p:sp>
      <p:sp>
        <p:nvSpPr>
          <p:cNvPr id="28" name="Can 18">
            <a:extLst>
              <a:ext uri="{FF2B5EF4-FFF2-40B4-BE49-F238E27FC236}">
                <a16:creationId xmlns:a16="http://schemas.microsoft.com/office/drawing/2014/main" id="{8C8D4DB7-EB76-4347-A101-47C8B43A40EA}"/>
              </a:ext>
            </a:extLst>
          </p:cNvPr>
          <p:cNvSpPr/>
          <p:nvPr/>
        </p:nvSpPr>
        <p:spPr>
          <a:xfrm>
            <a:off x="9612639" y="1581104"/>
            <a:ext cx="574745" cy="617220"/>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045957A0-5C37-415D-BBF0-14BCA3B1C936}"/>
              </a:ext>
            </a:extLst>
          </p:cNvPr>
          <p:cNvSpPr txBox="1"/>
          <p:nvPr/>
        </p:nvSpPr>
        <p:spPr>
          <a:xfrm>
            <a:off x="9650970" y="1691678"/>
            <a:ext cx="899160" cy="215444"/>
          </a:xfrm>
          <a:prstGeom prst="rect">
            <a:avLst/>
          </a:prstGeom>
          <a:noFill/>
        </p:spPr>
        <p:txBody>
          <a:bodyPr wrap="square" rtlCol="0">
            <a:spAutoFit/>
          </a:bodyPr>
          <a:lstStyle/>
          <a:p>
            <a:endParaRPr lang="en-US" sz="800" dirty="0">
              <a:solidFill>
                <a:schemeClr val="bg1"/>
              </a:solidFill>
            </a:endParaRPr>
          </a:p>
        </p:txBody>
      </p:sp>
      <p:sp>
        <p:nvSpPr>
          <p:cNvPr id="30" name="Can 18">
            <a:extLst>
              <a:ext uri="{FF2B5EF4-FFF2-40B4-BE49-F238E27FC236}">
                <a16:creationId xmlns:a16="http://schemas.microsoft.com/office/drawing/2014/main" id="{2327D2E2-B732-49F2-A8FA-98EF03C75DCA}"/>
              </a:ext>
            </a:extLst>
          </p:cNvPr>
          <p:cNvSpPr/>
          <p:nvPr/>
        </p:nvSpPr>
        <p:spPr>
          <a:xfrm>
            <a:off x="2420759" y="1570944"/>
            <a:ext cx="689534" cy="617220"/>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1" name="TextBox 30"/>
          <p:cNvSpPr txBox="1"/>
          <p:nvPr/>
        </p:nvSpPr>
        <p:spPr>
          <a:xfrm>
            <a:off x="2183134" y="2267701"/>
            <a:ext cx="1137332" cy="230832"/>
          </a:xfrm>
          <a:prstGeom prst="rect">
            <a:avLst/>
          </a:prstGeom>
          <a:noFill/>
        </p:spPr>
        <p:txBody>
          <a:bodyPr wrap="square" rtlCol="0">
            <a:spAutoFit/>
          </a:bodyPr>
          <a:lstStyle/>
          <a:p>
            <a:pPr algn="ctr"/>
            <a:r>
              <a:rPr lang="en-US" sz="900" dirty="0">
                <a:solidFill>
                  <a:schemeClr val="bg1"/>
                </a:solidFill>
                <a:latin typeface="Verdana" panose="020B0604030504040204" pitchFamily="34" charset="0"/>
                <a:ea typeface="Verdana" panose="020B0604030504040204" pitchFamily="34" charset="0"/>
                <a:cs typeface="Verdana" panose="020B0604030504040204" pitchFamily="34" charset="0"/>
              </a:rPr>
              <a:t>Gold</a:t>
            </a:r>
          </a:p>
        </p:txBody>
      </p:sp>
      <p:sp>
        <p:nvSpPr>
          <p:cNvPr id="32" name="TextBox 31">
            <a:extLst>
              <a:ext uri="{FF2B5EF4-FFF2-40B4-BE49-F238E27FC236}">
                <a16:creationId xmlns:a16="http://schemas.microsoft.com/office/drawing/2014/main" id="{70600189-7A56-4DF4-B946-2ABF31185C20}"/>
              </a:ext>
            </a:extLst>
          </p:cNvPr>
          <p:cNvSpPr txBox="1"/>
          <p:nvPr/>
        </p:nvSpPr>
        <p:spPr>
          <a:xfrm>
            <a:off x="5507002" y="2097608"/>
            <a:ext cx="1023251" cy="507831"/>
          </a:xfrm>
          <a:prstGeom prst="rect">
            <a:avLst/>
          </a:prstGeom>
          <a:noFill/>
        </p:spPr>
        <p:txBody>
          <a:bodyPr wrap="square" rtlCol="0">
            <a:spAutoFit/>
          </a:bodyPr>
          <a:lstStyle/>
          <a:p>
            <a:r>
              <a:rPr lang="en-US" sz="900" dirty="0">
                <a:solidFill>
                  <a:schemeClr val="bg1"/>
                </a:solidFill>
                <a:latin typeface="Verdana" panose="020B0604030504040204" pitchFamily="34" charset="0"/>
                <a:ea typeface="Verdana" panose="020B0604030504040204" pitchFamily="34" charset="0"/>
                <a:cs typeface="Verdana" panose="020B0604030504040204" pitchFamily="34" charset="0"/>
              </a:rPr>
              <a:t>Prototype / Payroll Reconciliation</a:t>
            </a:r>
          </a:p>
        </p:txBody>
      </p:sp>
      <p:sp>
        <p:nvSpPr>
          <p:cNvPr id="33" name="TextBox 32">
            <a:extLst>
              <a:ext uri="{FF2B5EF4-FFF2-40B4-BE49-F238E27FC236}">
                <a16:creationId xmlns:a16="http://schemas.microsoft.com/office/drawing/2014/main" id="{02403CE8-B618-4DB3-8C5A-2CD58AE8652A}"/>
              </a:ext>
            </a:extLst>
          </p:cNvPr>
          <p:cNvSpPr txBox="1"/>
          <p:nvPr/>
        </p:nvSpPr>
        <p:spPr>
          <a:xfrm>
            <a:off x="6483784" y="2177835"/>
            <a:ext cx="1009282" cy="369332"/>
          </a:xfrm>
          <a:prstGeom prst="rect">
            <a:avLst/>
          </a:prstGeom>
          <a:noFill/>
        </p:spPr>
        <p:txBody>
          <a:bodyPr wrap="square" rtlCol="0">
            <a:spAutoFit/>
          </a:bodyPr>
          <a:lstStyle/>
          <a:p>
            <a:r>
              <a:rPr lang="en-US" sz="900" dirty="0">
                <a:solidFill>
                  <a:schemeClr val="bg1"/>
                </a:solidFill>
              </a:rPr>
              <a:t>Recruiting Conversion</a:t>
            </a:r>
          </a:p>
        </p:txBody>
      </p:sp>
      <p:sp>
        <p:nvSpPr>
          <p:cNvPr id="35" name="Can 18">
            <a:extLst>
              <a:ext uri="{FF2B5EF4-FFF2-40B4-BE49-F238E27FC236}">
                <a16:creationId xmlns:a16="http://schemas.microsoft.com/office/drawing/2014/main" id="{7E2D9730-C41D-4354-BBDF-7DF24BF5BD26}"/>
              </a:ext>
            </a:extLst>
          </p:cNvPr>
          <p:cNvSpPr/>
          <p:nvPr/>
        </p:nvSpPr>
        <p:spPr>
          <a:xfrm>
            <a:off x="8916000" y="1608672"/>
            <a:ext cx="481674" cy="617220"/>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D1EF2856-446C-4E63-A075-A8B2AD226A0B}"/>
              </a:ext>
            </a:extLst>
          </p:cNvPr>
          <p:cNvSpPr txBox="1"/>
          <p:nvPr/>
        </p:nvSpPr>
        <p:spPr>
          <a:xfrm>
            <a:off x="8858612" y="1823349"/>
            <a:ext cx="899160" cy="215444"/>
          </a:xfrm>
          <a:prstGeom prst="rect">
            <a:avLst/>
          </a:prstGeom>
          <a:noFill/>
        </p:spPr>
        <p:txBody>
          <a:bodyPr wrap="square" rtlCol="0">
            <a:spAutoFit/>
          </a:bodyPr>
          <a:lstStyle/>
          <a:p>
            <a:endParaRPr lang="en-US" sz="800" dirty="0">
              <a:solidFill>
                <a:schemeClr val="bg1"/>
              </a:solidFill>
            </a:endParaRPr>
          </a:p>
        </p:txBody>
      </p:sp>
    </p:spTree>
    <p:extLst>
      <p:ext uri="{BB962C8B-B14F-4D97-AF65-F5344CB8AC3E}">
        <p14:creationId xmlns:p14="http://schemas.microsoft.com/office/powerpoint/2010/main" val="389717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46242" y="349064"/>
            <a:ext cx="9319020" cy="463997"/>
          </a:xfrm>
          <a:prstGeom prst="rect">
            <a:avLst/>
          </a:prstGeom>
        </p:spPr>
        <p:txBody>
          <a:bodyPr vert="horz" lIns="0" tIns="0" rIns="0" bIns="0" rtlCol="0" anchor="b">
            <a:noAutofit/>
          </a:bodyPr>
          <a:lstStyle>
            <a:lvl1pPr defTabSz="914400">
              <a:lnSpc>
                <a:spcPct val="100000"/>
              </a:lnSpc>
              <a:spcBef>
                <a:spcPct val="0"/>
              </a:spcBef>
              <a:buNone/>
              <a:defRPr sz="2800" b="1">
                <a:effectLst/>
                <a:ea typeface="+mj-ea"/>
                <a:cs typeface="Arial" pitchFamily="34" charset="0"/>
              </a:defRPr>
            </a:lvl1pPr>
          </a:lstStyle>
          <a:p>
            <a:r>
              <a:rPr lang="en-US" sz="2400" b="0" i="1" dirty="0">
                <a:latin typeface="Verdana" panose="020B0604030504040204" pitchFamily="34" charset="0"/>
                <a:ea typeface="Verdana" panose="020B0604030504040204" pitchFamily="34" charset="0"/>
                <a:cs typeface="Verdana" panose="020B0604030504040204" pitchFamily="34" charset="0"/>
              </a:rPr>
              <a:t>&lt; Client Name &gt; Infor WFM &amp; Cloud PODs Mapping</a:t>
            </a:r>
          </a:p>
        </p:txBody>
      </p:sp>
      <p:cxnSp>
        <p:nvCxnSpPr>
          <p:cNvPr id="6" name="Straight Connector 5"/>
          <p:cNvCxnSpPr/>
          <p:nvPr/>
        </p:nvCxnSpPr>
        <p:spPr>
          <a:xfrm>
            <a:off x="846242" y="914400"/>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183134" y="2267701"/>
            <a:ext cx="1137332" cy="230832"/>
          </a:xfrm>
          <a:prstGeom prst="rect">
            <a:avLst/>
          </a:prstGeom>
          <a:noFill/>
        </p:spPr>
        <p:txBody>
          <a:bodyPr wrap="square" rtlCol="0">
            <a:spAutoFit/>
          </a:bodyPr>
          <a:lstStyle/>
          <a:p>
            <a:pPr algn="ctr"/>
            <a:r>
              <a:rPr lang="en-US" sz="900" dirty="0">
                <a:solidFill>
                  <a:schemeClr val="bg1"/>
                </a:solidFill>
                <a:latin typeface="Verdana" panose="020B0604030504040204" pitchFamily="34" charset="0"/>
                <a:ea typeface="Verdana" panose="020B0604030504040204" pitchFamily="34" charset="0"/>
                <a:cs typeface="Verdana" panose="020B0604030504040204" pitchFamily="34" charset="0"/>
              </a:rPr>
              <a:t>Gold</a:t>
            </a:r>
          </a:p>
        </p:txBody>
      </p:sp>
      <p:graphicFrame>
        <p:nvGraphicFramePr>
          <p:cNvPr id="37" name="Table 36">
            <a:extLst>
              <a:ext uri="{FF2B5EF4-FFF2-40B4-BE49-F238E27FC236}">
                <a16:creationId xmlns:a16="http://schemas.microsoft.com/office/drawing/2014/main" id="{9CB6D64C-7B2A-4DCB-9F40-59FF241BEF9D}"/>
              </a:ext>
            </a:extLst>
          </p:cNvPr>
          <p:cNvGraphicFramePr>
            <a:graphicFrameLocks noGrp="1"/>
          </p:cNvGraphicFramePr>
          <p:nvPr>
            <p:extLst>
              <p:ext uri="{D42A27DB-BD31-4B8C-83A1-F6EECF244321}">
                <p14:modId xmlns:p14="http://schemas.microsoft.com/office/powerpoint/2010/main" val="2087634943"/>
              </p:ext>
            </p:extLst>
          </p:nvPr>
        </p:nvGraphicFramePr>
        <p:xfrm>
          <a:off x="703385" y="1209827"/>
          <a:ext cx="10114669" cy="4758921"/>
        </p:xfrm>
        <a:graphic>
          <a:graphicData uri="http://schemas.openxmlformats.org/drawingml/2006/table">
            <a:tbl>
              <a:tblPr firstRow="1" bandRow="1">
                <a:tableStyleId>{5C22544A-7EE6-4342-B048-85BDC9FD1C3A}</a:tableStyleId>
              </a:tblPr>
              <a:tblGrid>
                <a:gridCol w="1160899">
                  <a:extLst>
                    <a:ext uri="{9D8B030D-6E8A-4147-A177-3AD203B41FA5}">
                      <a16:colId xmlns:a16="http://schemas.microsoft.com/office/drawing/2014/main" val="20000"/>
                    </a:ext>
                  </a:extLst>
                </a:gridCol>
                <a:gridCol w="1193837">
                  <a:extLst>
                    <a:ext uri="{9D8B030D-6E8A-4147-A177-3AD203B41FA5}">
                      <a16:colId xmlns:a16="http://schemas.microsoft.com/office/drawing/2014/main" val="3784904174"/>
                    </a:ext>
                  </a:extLst>
                </a:gridCol>
                <a:gridCol w="1074452">
                  <a:extLst>
                    <a:ext uri="{9D8B030D-6E8A-4147-A177-3AD203B41FA5}">
                      <a16:colId xmlns:a16="http://schemas.microsoft.com/office/drawing/2014/main" val="20001"/>
                    </a:ext>
                  </a:extLst>
                </a:gridCol>
                <a:gridCol w="1172129">
                  <a:extLst>
                    <a:ext uri="{9D8B030D-6E8A-4147-A177-3AD203B41FA5}">
                      <a16:colId xmlns:a16="http://schemas.microsoft.com/office/drawing/2014/main" val="20002"/>
                    </a:ext>
                  </a:extLst>
                </a:gridCol>
                <a:gridCol w="1313220">
                  <a:extLst>
                    <a:ext uri="{9D8B030D-6E8A-4147-A177-3AD203B41FA5}">
                      <a16:colId xmlns:a16="http://schemas.microsoft.com/office/drawing/2014/main" val="20003"/>
                    </a:ext>
                  </a:extLst>
                </a:gridCol>
                <a:gridCol w="1400044">
                  <a:extLst>
                    <a:ext uri="{9D8B030D-6E8A-4147-A177-3AD203B41FA5}">
                      <a16:colId xmlns:a16="http://schemas.microsoft.com/office/drawing/2014/main" val="3525677264"/>
                    </a:ext>
                  </a:extLst>
                </a:gridCol>
                <a:gridCol w="1400044">
                  <a:extLst>
                    <a:ext uri="{9D8B030D-6E8A-4147-A177-3AD203B41FA5}">
                      <a16:colId xmlns:a16="http://schemas.microsoft.com/office/drawing/2014/main" val="4266678221"/>
                    </a:ext>
                  </a:extLst>
                </a:gridCol>
                <a:gridCol w="1400044">
                  <a:extLst>
                    <a:ext uri="{9D8B030D-6E8A-4147-A177-3AD203B41FA5}">
                      <a16:colId xmlns:a16="http://schemas.microsoft.com/office/drawing/2014/main" val="2908560910"/>
                    </a:ext>
                  </a:extLst>
                </a:gridCol>
              </a:tblGrid>
              <a:tr h="1352882">
                <a:tc>
                  <a:txBody>
                    <a:bodyPr/>
                    <a:lstStyle/>
                    <a:p>
                      <a:endParaRPr lang="en-US" sz="1400" dirty="0"/>
                    </a:p>
                    <a:p>
                      <a:endParaRPr lang="en-US" sz="1400" dirty="0"/>
                    </a:p>
                    <a:p>
                      <a:pPr algn="ctr"/>
                      <a:r>
                        <a:rPr lang="en-US" sz="1600" dirty="0">
                          <a:latin typeface="Verdana" panose="020B0604030504040204" pitchFamily="34" charset="0"/>
                          <a:ea typeface="Verdana" panose="020B0604030504040204" pitchFamily="34" charset="0"/>
                          <a:cs typeface="Verdana" panose="020B0604030504040204" pitchFamily="34" charset="0"/>
                        </a:rPr>
                        <a:t>Infor Instances</a:t>
                      </a: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0157"/>
                    </a:solidFill>
                  </a:tcPr>
                </a:tc>
                <a:tc>
                  <a:txBody>
                    <a:bodyPr/>
                    <a:lstStyle/>
                    <a:p>
                      <a:endParaRPr lang="en-US" sz="1400" dirty="0"/>
                    </a:p>
                  </a:txBody>
                  <a:tcPr marL="68580" marR="68580" marT="34290" marB="3429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0157"/>
                    </a:solidFill>
                  </a:tcPr>
                </a:tc>
                <a:tc>
                  <a:txBody>
                    <a:bodyPr/>
                    <a:lstStyle/>
                    <a:p>
                      <a:endParaRPr lang="en-US" sz="1400" dirty="0"/>
                    </a:p>
                  </a:txBody>
                  <a:tcPr marL="68580" marR="68580" marT="34290" marB="3429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0157"/>
                    </a:solidFill>
                  </a:tcPr>
                </a:tc>
                <a:tc>
                  <a:txBody>
                    <a:bodyPr/>
                    <a:lstStyle/>
                    <a:p>
                      <a:endParaRPr lang="en-US" sz="1400" dirty="0"/>
                    </a:p>
                  </a:txBody>
                  <a:tcPr marL="68580" marR="68580" marT="34290" marB="3429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0157"/>
                    </a:solidFill>
                  </a:tcPr>
                </a:tc>
                <a:tc>
                  <a:txBody>
                    <a:bodyPr/>
                    <a:lstStyle/>
                    <a:p>
                      <a:endParaRPr lang="en-US" sz="1400" dirty="0"/>
                    </a:p>
                  </a:txBody>
                  <a:tcPr marL="68580" marR="68580" marT="34290" marB="3429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0157"/>
                    </a:solidFill>
                  </a:tcPr>
                </a:tc>
                <a:tc>
                  <a:txBody>
                    <a:bodyPr/>
                    <a:lstStyle/>
                    <a:p>
                      <a:endParaRPr lang="en-US" sz="1400" dirty="0"/>
                    </a:p>
                  </a:txBody>
                  <a:tcPr marL="68580" marR="68580" marT="34290" marB="3429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0157"/>
                    </a:solidFill>
                  </a:tcPr>
                </a:tc>
                <a:tc>
                  <a:txBody>
                    <a:bodyPr/>
                    <a:lstStyle/>
                    <a:p>
                      <a:endParaRPr lang="en-US" sz="1400" dirty="0"/>
                    </a:p>
                  </a:txBody>
                  <a:tcPr marL="68580" marR="68580" marT="34290" marB="3429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0157"/>
                    </a:solidFill>
                  </a:tcPr>
                </a:tc>
                <a:tc>
                  <a:txBody>
                    <a:bodyPr/>
                    <a:lstStyle/>
                    <a:p>
                      <a:endParaRPr lang="en-US" sz="1400" dirty="0"/>
                    </a:p>
                  </a:txBody>
                  <a:tcPr marL="68580" marR="68580" marT="34290" marB="3429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0157"/>
                    </a:solidFill>
                  </a:tcPr>
                </a:tc>
                <a:extLst>
                  <a:ext uri="{0D108BD9-81ED-4DB2-BD59-A6C34878D82A}">
                    <a16:rowId xmlns:a16="http://schemas.microsoft.com/office/drawing/2014/main" val="10000"/>
                  </a:ext>
                </a:extLst>
              </a:tr>
              <a:tr h="477920">
                <a:tc>
                  <a:txBody>
                    <a:bodyPr/>
                    <a:lstStyle/>
                    <a:p>
                      <a:r>
                        <a:rPr lang="en-US" sz="1000" b="1" dirty="0">
                          <a:latin typeface="Verdana" panose="020B0604030504040204" pitchFamily="34" charset="0"/>
                          <a:ea typeface="Verdana" panose="020B0604030504040204" pitchFamily="34" charset="0"/>
                          <a:cs typeface="Verdana" panose="020B0604030504040204" pitchFamily="34" charset="0"/>
                        </a:rPr>
                        <a:t>Implementation</a:t>
                      </a: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CC99FF"/>
                    </a:solidFill>
                  </a:tcPr>
                </a:tc>
                <a:tc>
                  <a:txBody>
                    <a:bodyPr/>
                    <a:lstStyle/>
                    <a:p>
                      <a:pPr algn="ctr"/>
                      <a:r>
                        <a:rPr lang="en-US" sz="900" kern="1200" dirty="0">
                          <a:solidFill>
                            <a:schemeClr val="tx1"/>
                          </a:solidFill>
                          <a:latin typeface="Verdana" panose="020B0604030504040204" pitchFamily="34" charset="0"/>
                          <a:ea typeface="Verdana" panose="020B0604030504040204" pitchFamily="34" charset="0"/>
                          <a:cs typeface="Verdana" panose="020B0604030504040204" pitchFamily="34" charset="0"/>
                        </a:rPr>
                        <a:t>Functional Setup</a:t>
                      </a:r>
                    </a:p>
                  </a:txBody>
                  <a:tcPr>
                    <a:lnT w="12700" cap="flat" cmpd="sng" algn="ctr">
                      <a:solidFill>
                        <a:schemeClr val="tx1"/>
                      </a:solidFill>
                      <a:prstDash val="solid"/>
                      <a:round/>
                      <a:headEnd type="none" w="med" len="med"/>
                      <a:tailEnd type="none" w="med" len="med"/>
                    </a:lnT>
                    <a:solidFill>
                      <a:srgbClr val="CC9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Verdana" panose="020B0604030504040204" pitchFamily="34" charset="0"/>
                          <a:ea typeface="Verdana" panose="020B0604030504040204" pitchFamily="34" charset="0"/>
                          <a:cs typeface="Verdana" panose="020B0604030504040204" pitchFamily="34" charset="0"/>
                        </a:rPr>
                        <a:t>Gold Environment for Setup</a:t>
                      </a:r>
                    </a:p>
                  </a:txBody>
                  <a:tcPr>
                    <a:lnT w="12700" cap="flat" cmpd="sng" algn="ctr">
                      <a:solidFill>
                        <a:schemeClr val="tx1"/>
                      </a:solidFill>
                      <a:prstDash val="solid"/>
                      <a:round/>
                      <a:headEnd type="none" w="med" len="med"/>
                      <a:tailEnd type="none" w="med" len="med"/>
                    </a:lnT>
                    <a:solidFill>
                      <a:srgbClr val="CC99FF"/>
                    </a:solidFill>
                  </a:tcPr>
                </a:tc>
                <a:tc>
                  <a:txBody>
                    <a:bodyPr/>
                    <a:lstStyle/>
                    <a:p>
                      <a:pPr algn="ctr"/>
                      <a:r>
                        <a:rPr lang="en-US" sz="900" kern="1200" dirty="0">
                          <a:solidFill>
                            <a:schemeClr val="tx1"/>
                          </a:solidFill>
                          <a:latin typeface="Verdana" panose="020B0604030504040204" pitchFamily="34" charset="0"/>
                          <a:ea typeface="Verdana" panose="020B0604030504040204" pitchFamily="34" charset="0"/>
                          <a:cs typeface="Verdana" panose="020B0604030504040204" pitchFamily="34" charset="0"/>
                        </a:rPr>
                        <a:t>Sprint Demo</a:t>
                      </a:r>
                    </a:p>
                  </a:txBody>
                  <a:tcPr>
                    <a:lnT w="12700" cap="flat" cmpd="sng" algn="ctr">
                      <a:solidFill>
                        <a:schemeClr val="tx1"/>
                      </a:solidFill>
                      <a:prstDash val="solid"/>
                      <a:round/>
                      <a:headEnd type="none" w="med" len="med"/>
                      <a:tailEnd type="none" w="med" len="med"/>
                    </a:lnT>
                    <a:solidFill>
                      <a:srgbClr val="CC99FF"/>
                    </a:solidFill>
                  </a:tcPr>
                </a:tc>
                <a:tc>
                  <a:txBody>
                    <a:bodyPr/>
                    <a:lstStyle/>
                    <a:p>
                      <a:pPr algn="ctr"/>
                      <a:r>
                        <a:rPr lang="en-US" sz="90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rPr>
                        <a:t>Training Development</a:t>
                      </a:r>
                      <a:endParaRPr lang="en-US" sz="9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lnT w="12700" cap="flat" cmpd="sng" algn="ctr">
                      <a:solidFill>
                        <a:schemeClr val="tx1"/>
                      </a:solidFill>
                      <a:prstDash val="solid"/>
                      <a:round/>
                      <a:headEnd type="none" w="med" len="med"/>
                      <a:tailEnd type="none" w="med" len="med"/>
                    </a:lnT>
                    <a:solidFill>
                      <a:srgbClr val="CC99FF"/>
                    </a:solidFill>
                  </a:tcPr>
                </a:tc>
                <a:tc>
                  <a:txBody>
                    <a:bodyPr/>
                    <a:lstStyle/>
                    <a:p>
                      <a:pPr algn="ctr"/>
                      <a:r>
                        <a:rPr lang="en-US" sz="900" kern="1200" dirty="0">
                          <a:solidFill>
                            <a:schemeClr val="tx1"/>
                          </a:solidFill>
                          <a:latin typeface="Verdana" panose="020B0604030504040204" pitchFamily="34" charset="0"/>
                          <a:ea typeface="Verdana" panose="020B0604030504040204" pitchFamily="34" charset="0"/>
                          <a:cs typeface="Verdana" panose="020B0604030504040204" pitchFamily="34" charset="0"/>
                        </a:rPr>
                        <a:t>SIT1</a:t>
                      </a:r>
                    </a:p>
                  </a:txBody>
                  <a:tcPr marL="68580" marR="68580" marT="34290" marB="34290">
                    <a:lnT w="12700" cap="flat" cmpd="sng" algn="ctr">
                      <a:solidFill>
                        <a:schemeClr val="tx1"/>
                      </a:solidFill>
                      <a:prstDash val="solid"/>
                      <a:round/>
                      <a:headEnd type="none" w="med" len="med"/>
                      <a:tailEnd type="none" w="med" len="med"/>
                    </a:lnT>
                    <a:solidFill>
                      <a:srgbClr val="CC99FF"/>
                    </a:solidFill>
                  </a:tcPr>
                </a:tc>
                <a:tc>
                  <a:txBody>
                    <a:bodyPr/>
                    <a:lstStyle/>
                    <a:p>
                      <a:pPr algn="ctr"/>
                      <a:r>
                        <a:rPr lang="en-US" sz="900" kern="1200" dirty="0">
                          <a:solidFill>
                            <a:schemeClr val="tx1"/>
                          </a:solidFill>
                          <a:latin typeface="Verdana" panose="020B0604030504040204" pitchFamily="34" charset="0"/>
                          <a:ea typeface="Verdana" panose="020B0604030504040204" pitchFamily="34" charset="0"/>
                          <a:cs typeface="Verdana" panose="020B0604030504040204" pitchFamily="34" charset="0"/>
                        </a:rPr>
                        <a:t>Release testing</a:t>
                      </a:r>
                    </a:p>
                  </a:txBody>
                  <a:tcPr marL="68580" marR="68580" marT="34290" marB="34290">
                    <a:lnT w="12700" cap="flat" cmpd="sng" algn="ctr">
                      <a:solidFill>
                        <a:schemeClr val="tx1"/>
                      </a:solidFill>
                      <a:prstDash val="solid"/>
                      <a:round/>
                      <a:headEnd type="none" w="med" len="med"/>
                      <a:tailEnd type="none" w="med" len="med"/>
                    </a:lnT>
                    <a:solidFill>
                      <a:srgbClr val="CC99FF"/>
                    </a:solidFill>
                  </a:tcPr>
                </a:tc>
                <a:tc>
                  <a:txBody>
                    <a:bodyPr/>
                    <a:lstStyle/>
                    <a:p>
                      <a:pPr algn="ctr"/>
                      <a:r>
                        <a:rPr lang="en-US" sz="900" kern="1200" dirty="0">
                          <a:solidFill>
                            <a:schemeClr val="tx1"/>
                          </a:solidFill>
                          <a:latin typeface="Verdana" panose="020B0604030504040204" pitchFamily="34" charset="0"/>
                          <a:ea typeface="Verdana" panose="020B0604030504040204" pitchFamily="34" charset="0"/>
                          <a:cs typeface="Verdana" panose="020B0604030504040204" pitchFamily="34" charset="0"/>
                        </a:rPr>
                        <a:t>Production</a:t>
                      </a:r>
                    </a:p>
                  </a:txBody>
                  <a:tcPr marL="68580" marR="68580" marT="34290" marB="34290">
                    <a:lnT w="12700" cap="flat" cmpd="sng" algn="ctr">
                      <a:solidFill>
                        <a:schemeClr val="tx1"/>
                      </a:solidFill>
                      <a:prstDash val="solid"/>
                      <a:round/>
                      <a:headEnd type="none" w="med" len="med"/>
                      <a:tailEnd type="none" w="med" len="med"/>
                    </a:lnT>
                    <a:solidFill>
                      <a:srgbClr val="CC99FF"/>
                    </a:solidFill>
                  </a:tcPr>
                </a:tc>
                <a:extLst>
                  <a:ext uri="{0D108BD9-81ED-4DB2-BD59-A6C34878D82A}">
                    <a16:rowId xmlns:a16="http://schemas.microsoft.com/office/drawing/2014/main" val="10001"/>
                  </a:ext>
                </a:extLst>
              </a:tr>
              <a:tr h="656535">
                <a:tc>
                  <a:txBody>
                    <a:bodyPr/>
                    <a:lstStyle/>
                    <a:p>
                      <a:endParaRPr lang="en-US" sz="1000" dirty="0">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chemeClr val="tx1"/>
                      </a:solidFill>
                      <a:prstDash val="solid"/>
                      <a:round/>
                      <a:headEnd type="none" w="med" len="med"/>
                      <a:tailEnd type="none" w="med" len="med"/>
                    </a:lnL>
                    <a:solidFill>
                      <a:srgbClr val="CC9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Verdana" panose="020B0604030504040204" pitchFamily="34" charset="0"/>
                          <a:ea typeface="Verdana" panose="020B0604030504040204" pitchFamily="34" charset="0"/>
                          <a:cs typeface="Verdana" panose="020B0604030504040204" pitchFamily="34" charset="0"/>
                        </a:rPr>
                        <a:t>Functional configuration for production environment </a:t>
                      </a:r>
                    </a:p>
                  </a:txBody>
                  <a:tcPr>
                    <a:solidFill>
                      <a:srgbClr val="CC9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rPr>
                        <a:t>Functional configuration for</a:t>
                      </a:r>
                      <a:r>
                        <a:rPr lang="en-US" sz="9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 all environment </a:t>
                      </a:r>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Verdana" panose="020B0604030504040204" pitchFamily="34" charset="0"/>
                          <a:ea typeface="Verdana" panose="020B0604030504040204" pitchFamily="34" charset="0"/>
                          <a:cs typeface="Verdana" panose="020B0604030504040204" pitchFamily="34" charset="0"/>
                        </a:rPr>
                        <a:t>SIT2</a:t>
                      </a:r>
                    </a:p>
                  </a:txBody>
                  <a:tcPr>
                    <a:solidFill>
                      <a:srgbClr val="CC9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pPr algn="ctr"/>
                      <a:r>
                        <a:rPr lang="en-US" sz="900" kern="1200" dirty="0">
                          <a:solidFill>
                            <a:schemeClr val="tx1"/>
                          </a:solidFill>
                          <a:latin typeface="Verdana" panose="020B0604030504040204" pitchFamily="34" charset="0"/>
                          <a:ea typeface="Verdana" panose="020B0604030504040204" pitchFamily="34" charset="0"/>
                          <a:cs typeface="Verdana" panose="020B0604030504040204" pitchFamily="34" charset="0"/>
                        </a:rPr>
                        <a:t>QA</a:t>
                      </a:r>
                    </a:p>
                  </a:txBody>
                  <a:tcPr marL="68580" marR="68580" marT="34290" marB="34290">
                    <a:solidFill>
                      <a:srgbClr val="CC99FF"/>
                    </a:solidFill>
                  </a:tcPr>
                </a:tc>
                <a:tc>
                  <a:txBody>
                    <a:bodyPr/>
                    <a:lstStyle/>
                    <a:p>
                      <a:pPr marL="0" algn="ctr" defTabSz="914400" rtl="0" eaLnBrk="1" latinLnBrk="0" hangingPunct="1"/>
                      <a:endParaRPr lang="en-US" sz="9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solidFill>
                      <a:srgbClr val="CC99FF"/>
                    </a:solidFill>
                  </a:tcPr>
                </a:tc>
                <a:tc>
                  <a:txBody>
                    <a:bodyPr/>
                    <a:lstStyle/>
                    <a:p>
                      <a:pPr algn="ctr"/>
                      <a:endParaRPr lang="en-US" sz="9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solidFill>
                      <a:srgbClr val="CC99FF"/>
                    </a:solidFill>
                  </a:tcPr>
                </a:tc>
                <a:extLst>
                  <a:ext uri="{0D108BD9-81ED-4DB2-BD59-A6C34878D82A}">
                    <a16:rowId xmlns:a16="http://schemas.microsoft.com/office/drawing/2014/main" val="10002"/>
                  </a:ext>
                </a:extLst>
              </a:tr>
              <a:tr h="608260">
                <a:tc>
                  <a:txBody>
                    <a:bodyPr/>
                    <a:lstStyle/>
                    <a:p>
                      <a:endParaRPr lang="en-US" sz="1000" dirty="0">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chemeClr val="tx1"/>
                      </a:solidFill>
                      <a:prstDash val="solid"/>
                      <a:round/>
                      <a:headEnd type="none" w="med" len="med"/>
                      <a:tailEnd type="none" w="med" len="med"/>
                    </a:lnL>
                    <a:solidFill>
                      <a:srgbClr val="CC99FF"/>
                    </a:solidFill>
                  </a:tcPr>
                </a:tc>
                <a:tc>
                  <a:txBody>
                    <a:bodyPr/>
                    <a:lstStyle/>
                    <a:p>
                      <a:pPr algn="ctr"/>
                      <a:r>
                        <a:rPr lang="en-US" sz="900" kern="1200" dirty="0">
                          <a:solidFill>
                            <a:schemeClr val="tx1"/>
                          </a:solidFill>
                          <a:latin typeface="Verdana" panose="020B0604030504040204" pitchFamily="34" charset="0"/>
                          <a:ea typeface="Verdana" panose="020B0604030504040204" pitchFamily="34" charset="0"/>
                          <a:cs typeface="Verdana" panose="020B0604030504040204" pitchFamily="34" charset="0"/>
                        </a:rPr>
                        <a:t>POC environment</a:t>
                      </a:r>
                    </a:p>
                  </a:txBody>
                  <a:tcPr>
                    <a:solidFill>
                      <a:srgbClr val="CC99FF"/>
                    </a:solidFill>
                  </a:tcPr>
                </a:tc>
                <a:tc>
                  <a:txBody>
                    <a:bodyPr/>
                    <a:lstStyle/>
                    <a:p>
                      <a:pPr algn="ctr"/>
                      <a:endParaRPr lang="en-US" sz="9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Verdana" panose="020B0604030504040204" pitchFamily="34" charset="0"/>
                          <a:ea typeface="Verdana" panose="020B0604030504040204" pitchFamily="34" charset="0"/>
                          <a:cs typeface="Verdana" panose="020B0604030504040204" pitchFamily="34" charset="0"/>
                        </a:rPr>
                        <a:t>QA</a:t>
                      </a:r>
                    </a:p>
                  </a:txBody>
                  <a:tcPr>
                    <a:solidFill>
                      <a:srgbClr val="CC9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Verdana" panose="020B0604030504040204" pitchFamily="34" charset="0"/>
                          <a:ea typeface="Verdana" panose="020B0604030504040204" pitchFamily="34" charset="0"/>
                          <a:cs typeface="Verdana" panose="020B0604030504040204" pitchFamily="34" charset="0"/>
                        </a:rPr>
                        <a:t>UAT</a:t>
                      </a:r>
                    </a:p>
                  </a:txBody>
                  <a:tcPr marL="68580" marR="68580" marT="34290" marB="34290">
                    <a:solidFill>
                      <a:srgbClr val="CC99FF"/>
                    </a:solidFill>
                  </a:tcPr>
                </a:tc>
                <a:tc>
                  <a:txBody>
                    <a:bodyPr/>
                    <a:lstStyle/>
                    <a:p>
                      <a:pPr algn="ctr"/>
                      <a:endParaRPr lang="en-US" dirty="0"/>
                    </a:p>
                  </a:txBody>
                  <a:tcPr marL="68580" marR="68580" marT="34290" marB="34290">
                    <a:solidFill>
                      <a:srgbClr val="CC9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solidFill>
                      <a:srgbClr val="CC99FF"/>
                    </a:solidFill>
                  </a:tcPr>
                </a:tc>
                <a:extLst>
                  <a:ext uri="{0D108BD9-81ED-4DB2-BD59-A6C34878D82A}">
                    <a16:rowId xmlns:a16="http://schemas.microsoft.com/office/drawing/2014/main" val="10003"/>
                  </a:ext>
                </a:extLst>
              </a:tr>
              <a:tr h="559229">
                <a:tc>
                  <a:txBody>
                    <a:bodyPr/>
                    <a:lstStyle/>
                    <a:p>
                      <a:endParaRPr lang="en-US" sz="1000" dirty="0">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CC9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Verdana" panose="020B0604030504040204" pitchFamily="34" charset="0"/>
                          <a:ea typeface="Verdana" panose="020B0604030504040204" pitchFamily="34" charset="0"/>
                          <a:cs typeface="Verdana" panose="020B0604030504040204" pitchFamily="34" charset="0"/>
                        </a:rPr>
                        <a:t>Development of Integration</a:t>
                      </a:r>
                    </a:p>
                    <a:p>
                      <a:pPr algn="ctr"/>
                      <a:endParaRPr lang="en-US" sz="9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lnB w="12700" cap="flat" cmpd="sng" algn="ctr">
                      <a:solidFill>
                        <a:schemeClr val="tx1"/>
                      </a:solidFill>
                      <a:prstDash val="solid"/>
                      <a:round/>
                      <a:headEnd type="none" w="med" len="med"/>
                      <a:tailEnd type="none" w="med" len="med"/>
                    </a:lnB>
                    <a:solidFill>
                      <a:srgbClr val="CC9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lnB w="12700" cap="flat" cmpd="sng" algn="ctr">
                      <a:solidFill>
                        <a:schemeClr val="tx1"/>
                      </a:solidFill>
                      <a:prstDash val="solid"/>
                      <a:round/>
                      <a:headEnd type="none" w="med" len="med"/>
                      <a:tailEnd type="none" w="med" len="med"/>
                    </a:lnB>
                    <a:solidFill>
                      <a:srgbClr val="CC9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rPr>
                        <a:t>Conversions</a:t>
                      </a:r>
                    </a:p>
                  </a:txBody>
                  <a:tcPr>
                    <a:lnB w="12700" cap="flat" cmpd="sng" algn="ctr">
                      <a:solidFill>
                        <a:schemeClr val="tx1"/>
                      </a:solidFill>
                      <a:prstDash val="solid"/>
                      <a:round/>
                      <a:headEnd type="none" w="med" len="med"/>
                      <a:tailEnd type="none" w="med" len="med"/>
                    </a:lnB>
                    <a:solidFill>
                      <a:srgbClr val="CC9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lnB w="12700" cap="flat" cmpd="sng" algn="ctr">
                      <a:solidFill>
                        <a:schemeClr val="tx1"/>
                      </a:solidFill>
                      <a:prstDash val="solid"/>
                      <a:round/>
                      <a:headEnd type="none" w="med" len="med"/>
                      <a:tailEnd type="none" w="med" len="med"/>
                    </a:lnB>
                    <a:solidFill>
                      <a:srgbClr val="CC99FF"/>
                    </a:solidFill>
                  </a:tcPr>
                </a:tc>
                <a:tc>
                  <a:txBody>
                    <a:bodyPr/>
                    <a:lstStyle/>
                    <a:p>
                      <a:pPr algn="ctr"/>
                      <a:r>
                        <a:rPr lang="en-US" sz="900" kern="1200" dirty="0">
                          <a:solidFill>
                            <a:schemeClr val="tx1"/>
                          </a:solidFill>
                          <a:latin typeface="Verdana" panose="020B0604030504040204" pitchFamily="34" charset="0"/>
                          <a:ea typeface="Verdana" panose="020B0604030504040204" pitchFamily="34" charset="0"/>
                          <a:cs typeface="Verdana" panose="020B0604030504040204" pitchFamily="34" charset="0"/>
                        </a:rPr>
                        <a:t>PAR</a:t>
                      </a:r>
                    </a:p>
                  </a:txBody>
                  <a:tcPr marL="68580" marR="68580" marT="34290" marB="34290">
                    <a:lnB w="12700" cap="flat" cmpd="sng" algn="ctr">
                      <a:solidFill>
                        <a:schemeClr val="tx1"/>
                      </a:solidFill>
                      <a:prstDash val="solid"/>
                      <a:round/>
                      <a:headEnd type="none" w="med" len="med"/>
                      <a:tailEnd type="none" w="med" len="med"/>
                    </a:lnB>
                    <a:solidFill>
                      <a:srgbClr val="CC99FF"/>
                    </a:solidFill>
                  </a:tcPr>
                </a:tc>
                <a:tc>
                  <a:txBody>
                    <a:bodyPr/>
                    <a:lstStyle/>
                    <a:p>
                      <a:pPr algn="ctr"/>
                      <a:endParaRPr lang="en-US"/>
                    </a:p>
                  </a:txBody>
                  <a:tcPr marL="68580" marR="68580" marT="34290" marB="34290">
                    <a:lnB w="12700" cap="flat" cmpd="sng" algn="ctr">
                      <a:solidFill>
                        <a:schemeClr val="tx1"/>
                      </a:solidFill>
                      <a:prstDash val="solid"/>
                      <a:round/>
                      <a:headEnd type="none" w="med" len="med"/>
                      <a:tailEnd type="none" w="med" len="med"/>
                    </a:lnB>
                    <a:solidFill>
                      <a:srgbClr val="CC99FF"/>
                    </a:solidFill>
                  </a:tcPr>
                </a:tc>
                <a:tc>
                  <a:txBody>
                    <a:bodyPr/>
                    <a:lstStyle/>
                    <a:p>
                      <a:pPr algn="ctr"/>
                      <a:endParaRPr lang="en-US" sz="9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B w="12700" cap="flat" cmpd="sng" algn="ctr">
                      <a:solidFill>
                        <a:schemeClr val="tx1"/>
                      </a:solidFill>
                      <a:prstDash val="solid"/>
                      <a:round/>
                      <a:headEnd type="none" w="med" len="med"/>
                      <a:tailEnd type="none" w="med" len="med"/>
                    </a:lnB>
                    <a:solidFill>
                      <a:srgbClr val="CC99FF"/>
                    </a:solidFill>
                  </a:tcPr>
                </a:tc>
                <a:extLst>
                  <a:ext uri="{0D108BD9-81ED-4DB2-BD59-A6C34878D82A}">
                    <a16:rowId xmlns:a16="http://schemas.microsoft.com/office/drawing/2014/main" val="10004"/>
                  </a:ext>
                </a:extLst>
              </a:tr>
              <a:tr h="0">
                <a:tc>
                  <a:txBody>
                    <a:bodyPr/>
                    <a:lstStyle/>
                    <a:p>
                      <a:r>
                        <a:rPr lang="en-US" sz="1000" b="1" dirty="0">
                          <a:latin typeface="Verdana" panose="020B0604030504040204" pitchFamily="34" charset="0"/>
                          <a:ea typeface="Verdana" panose="020B0604030504040204" pitchFamily="34" charset="0"/>
                          <a:cs typeface="Verdana" panose="020B0604030504040204" pitchFamily="34" charset="0"/>
                        </a:rPr>
                        <a:t>Steady State</a:t>
                      </a: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900" kern="1200" dirty="0">
                          <a:solidFill>
                            <a:schemeClr val="dk1"/>
                          </a:solidFill>
                          <a:latin typeface="Verdana" panose="020B0604030504040204" pitchFamily="34" charset="0"/>
                          <a:ea typeface="Verdana" panose="020B0604030504040204" pitchFamily="34" charset="0"/>
                          <a:cs typeface="Verdana" panose="020B0604030504040204" pitchFamily="34" charset="0"/>
                        </a:rPr>
                        <a:t>On-going development/Prod Fixes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latin typeface="Verdana" panose="020B0604030504040204" pitchFamily="34" charset="0"/>
                          <a:ea typeface="Verdana" panose="020B0604030504040204" pitchFamily="34" charset="0"/>
                          <a:cs typeface="Verdana" panose="020B0604030504040204" pitchFamily="34" charset="0"/>
                        </a:rPr>
                        <a:t>Gold copy of Configuration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900" kern="1200" dirty="0">
                          <a:solidFill>
                            <a:schemeClr val="dk1"/>
                          </a:solidFill>
                          <a:latin typeface="Verdana" panose="020B0604030504040204" pitchFamily="34" charset="0"/>
                          <a:ea typeface="Verdana" panose="020B0604030504040204" pitchFamily="34" charset="0"/>
                          <a:cs typeface="Verdana" panose="020B0604030504040204" pitchFamily="34" charset="0"/>
                        </a:rPr>
                        <a:t>Functional Testing/QA</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900" kern="1200" dirty="0">
                          <a:solidFill>
                            <a:schemeClr val="dk1"/>
                          </a:solidFill>
                          <a:latin typeface="Verdana" panose="020B0604030504040204" pitchFamily="34" charset="0"/>
                          <a:ea typeface="Verdana" panose="020B0604030504040204" pitchFamily="34" charset="0"/>
                          <a:cs typeface="Verdana" panose="020B0604030504040204" pitchFamily="34" charset="0"/>
                        </a:rPr>
                        <a:t>Training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900" kern="1200" dirty="0">
                          <a:solidFill>
                            <a:schemeClr val="dk1"/>
                          </a:solidFill>
                          <a:latin typeface="Verdana" panose="020B0604030504040204" pitchFamily="34" charset="0"/>
                          <a:ea typeface="Verdana" panose="020B0604030504040204" pitchFamily="34" charset="0"/>
                          <a:cs typeface="Verdana" panose="020B0604030504040204" pitchFamily="34" charset="0"/>
                        </a:rPr>
                        <a:t>PAR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PROD Support</a:t>
                      </a:r>
                    </a:p>
                    <a:p>
                      <a:pPr algn="ct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900" kern="1200" dirty="0">
                          <a:solidFill>
                            <a:schemeClr val="dk1"/>
                          </a:solidFill>
                          <a:latin typeface="Verdana" panose="020B0604030504040204" pitchFamily="34" charset="0"/>
                          <a:ea typeface="Verdana" panose="020B0604030504040204" pitchFamily="34" charset="0"/>
                          <a:cs typeface="Verdana" panose="020B0604030504040204" pitchFamily="34" charset="0"/>
                        </a:rPr>
                        <a:t>Production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5"/>
                  </a:ext>
                </a:extLst>
              </a:tr>
              <a:tr h="576175">
                <a:tc>
                  <a:txBody>
                    <a:bodyPr/>
                    <a:lstStyle/>
                    <a:p>
                      <a:r>
                        <a:rPr lang="en-US" sz="1000" b="1" dirty="0"/>
                        <a:t>Oracle Environment</a:t>
                      </a: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latin typeface="Verdana" panose="020B0604030504040204" pitchFamily="34" charset="0"/>
                          <a:ea typeface="Verdana" panose="020B0604030504040204" pitchFamily="34" charset="0"/>
                          <a:cs typeface="Verdana" panose="020B0604030504040204" pitchFamily="34" charset="0"/>
                        </a:rPr>
                        <a:t>Development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a:r>
                        <a:rPr lang="en-US" sz="900" kern="1200" dirty="0">
                          <a:solidFill>
                            <a:schemeClr val="dk1"/>
                          </a:solidFill>
                          <a:latin typeface="Verdana" panose="020B0604030504040204" pitchFamily="34" charset="0"/>
                          <a:ea typeface="Verdana" panose="020B0604030504040204" pitchFamily="34" charset="0"/>
                          <a:cs typeface="Verdana" panose="020B0604030504040204" pitchFamily="34" charset="0"/>
                        </a:rPr>
                        <a:t>Gold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a:r>
                        <a:rPr lang="en-US" sz="900" kern="1200" dirty="0">
                          <a:solidFill>
                            <a:schemeClr val="dk1"/>
                          </a:solidFill>
                          <a:latin typeface="Verdana" panose="020B0604030504040204" pitchFamily="34" charset="0"/>
                          <a:ea typeface="Verdana" panose="020B0604030504040204" pitchFamily="34" charset="0"/>
                          <a:cs typeface="Verdana" panose="020B0604030504040204" pitchFamily="34" charset="0"/>
                        </a:rPr>
                        <a:t>Conversion/TEST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a:r>
                        <a:rPr lang="en-US" sz="900" kern="1200" dirty="0">
                          <a:solidFill>
                            <a:schemeClr val="dk1"/>
                          </a:solidFill>
                          <a:latin typeface="Verdana" panose="020B0604030504040204" pitchFamily="34" charset="0"/>
                          <a:ea typeface="Verdana" panose="020B0604030504040204" pitchFamily="34" charset="0"/>
                          <a:cs typeface="Verdana" panose="020B0604030504040204" pitchFamily="34" charset="0"/>
                        </a:rPr>
                        <a:t>Training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a:r>
                        <a:rPr lang="en-US" sz="900" kern="1200" dirty="0">
                          <a:solidFill>
                            <a:schemeClr val="dk1"/>
                          </a:solidFill>
                          <a:latin typeface="Verdana" panose="020B0604030504040204" pitchFamily="34" charset="0"/>
                          <a:ea typeface="Verdana" panose="020B0604030504040204" pitchFamily="34" charset="0"/>
                          <a:cs typeface="Verdana" panose="020B0604030504040204" pitchFamily="34" charset="0"/>
                        </a:rPr>
                        <a:t>PAR/Test Releasing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a:r>
                        <a:rPr kumimoji="0" lang="en-US" sz="9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PROD Support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algn="ctr"/>
                      <a:r>
                        <a:rPr lang="en-US" sz="900" kern="1200" dirty="0">
                          <a:solidFill>
                            <a:schemeClr val="dk1"/>
                          </a:solidFill>
                          <a:latin typeface="Verdana" panose="020B0604030504040204" pitchFamily="34" charset="0"/>
                          <a:ea typeface="Verdana" panose="020B0604030504040204" pitchFamily="34" charset="0"/>
                          <a:cs typeface="Verdana" panose="020B0604030504040204" pitchFamily="34" charset="0"/>
                        </a:rPr>
                        <a:t>Production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extLst>
                  <a:ext uri="{0D108BD9-81ED-4DB2-BD59-A6C34878D82A}">
                    <a16:rowId xmlns:a16="http://schemas.microsoft.com/office/drawing/2014/main" val="10006"/>
                  </a:ext>
                </a:extLst>
              </a:tr>
            </a:tbl>
          </a:graphicData>
        </a:graphic>
      </p:graphicFrame>
      <p:sp>
        <p:nvSpPr>
          <p:cNvPr id="43" name="TextBox 42">
            <a:extLst>
              <a:ext uri="{FF2B5EF4-FFF2-40B4-BE49-F238E27FC236}">
                <a16:creationId xmlns:a16="http://schemas.microsoft.com/office/drawing/2014/main" id="{3C9EDC41-4CBD-42BD-B722-3FCCD3654E30}"/>
              </a:ext>
            </a:extLst>
          </p:cNvPr>
          <p:cNvSpPr txBox="1"/>
          <p:nvPr/>
        </p:nvSpPr>
        <p:spPr>
          <a:xfrm>
            <a:off x="3328391" y="2052115"/>
            <a:ext cx="899160" cy="230832"/>
          </a:xfrm>
          <a:prstGeom prst="rect">
            <a:avLst/>
          </a:prstGeom>
          <a:noFill/>
        </p:spPr>
        <p:txBody>
          <a:bodyPr wrap="square" rtlCol="0">
            <a:spAutoFit/>
          </a:bodyPr>
          <a:lstStyle/>
          <a:p>
            <a:r>
              <a:rPr lang="en-US" sz="900" dirty="0">
                <a:solidFill>
                  <a:schemeClr val="bg1"/>
                </a:solidFill>
              </a:rPr>
              <a:t>Gold</a:t>
            </a:r>
          </a:p>
        </p:txBody>
      </p:sp>
      <p:sp>
        <p:nvSpPr>
          <p:cNvPr id="52" name="Can 7">
            <a:extLst>
              <a:ext uri="{FF2B5EF4-FFF2-40B4-BE49-F238E27FC236}">
                <a16:creationId xmlns:a16="http://schemas.microsoft.com/office/drawing/2014/main" id="{29ADC177-2E32-464C-875A-3AC910AB07CD}"/>
              </a:ext>
            </a:extLst>
          </p:cNvPr>
          <p:cNvSpPr/>
          <p:nvPr/>
        </p:nvSpPr>
        <p:spPr>
          <a:xfrm>
            <a:off x="3309133" y="1451294"/>
            <a:ext cx="574745" cy="617220"/>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95A60692-0DFA-4E6C-AEDA-D6CDF682D7F0}"/>
              </a:ext>
            </a:extLst>
          </p:cNvPr>
          <p:cNvSpPr txBox="1"/>
          <p:nvPr/>
        </p:nvSpPr>
        <p:spPr>
          <a:xfrm>
            <a:off x="8239104" y="2128626"/>
            <a:ext cx="924436" cy="230832"/>
          </a:xfrm>
          <a:prstGeom prst="rect">
            <a:avLst/>
          </a:prstGeom>
          <a:noFill/>
        </p:spPr>
        <p:txBody>
          <a:bodyPr wrap="square" rtlCol="0">
            <a:spAutoFit/>
          </a:bodyPr>
          <a:lstStyle/>
          <a:p>
            <a:r>
              <a:rPr lang="en-US" sz="900" dirty="0">
                <a:solidFill>
                  <a:schemeClr val="bg1"/>
                </a:solidFill>
              </a:rPr>
              <a:t>Prod Support</a:t>
            </a:r>
          </a:p>
        </p:txBody>
      </p:sp>
      <p:sp>
        <p:nvSpPr>
          <p:cNvPr id="55" name="TextBox 54">
            <a:extLst>
              <a:ext uri="{FF2B5EF4-FFF2-40B4-BE49-F238E27FC236}">
                <a16:creationId xmlns:a16="http://schemas.microsoft.com/office/drawing/2014/main" id="{6C140265-2E4D-48BB-9BE2-74A0140D3A78}"/>
              </a:ext>
            </a:extLst>
          </p:cNvPr>
          <p:cNvSpPr txBox="1"/>
          <p:nvPr/>
        </p:nvSpPr>
        <p:spPr>
          <a:xfrm>
            <a:off x="4442498" y="2051552"/>
            <a:ext cx="698278" cy="230832"/>
          </a:xfrm>
          <a:prstGeom prst="rect">
            <a:avLst/>
          </a:prstGeom>
          <a:noFill/>
        </p:spPr>
        <p:txBody>
          <a:bodyPr wrap="square" rtlCol="0">
            <a:spAutoFit/>
          </a:bodyPr>
          <a:lstStyle/>
          <a:p>
            <a:r>
              <a:rPr lang="en-US" sz="900" dirty="0">
                <a:solidFill>
                  <a:schemeClr val="bg1"/>
                </a:solidFill>
                <a:latin typeface="Verdana" panose="020B0604030504040204" pitchFamily="34" charset="0"/>
                <a:ea typeface="Verdana" panose="020B0604030504040204" pitchFamily="34" charset="0"/>
                <a:cs typeface="Verdana" panose="020B0604030504040204" pitchFamily="34" charset="0"/>
              </a:rPr>
              <a:t>Testing</a:t>
            </a:r>
          </a:p>
        </p:txBody>
      </p:sp>
      <p:sp>
        <p:nvSpPr>
          <p:cNvPr id="56" name="TextBox 55">
            <a:extLst>
              <a:ext uri="{FF2B5EF4-FFF2-40B4-BE49-F238E27FC236}">
                <a16:creationId xmlns:a16="http://schemas.microsoft.com/office/drawing/2014/main" id="{8D6D065F-534E-4243-A245-F5EF68FB7063}"/>
              </a:ext>
            </a:extLst>
          </p:cNvPr>
          <p:cNvSpPr txBox="1"/>
          <p:nvPr/>
        </p:nvSpPr>
        <p:spPr>
          <a:xfrm>
            <a:off x="2009785" y="2043177"/>
            <a:ext cx="1279238" cy="230832"/>
          </a:xfrm>
          <a:prstGeom prst="rect">
            <a:avLst/>
          </a:prstGeom>
          <a:noFill/>
        </p:spPr>
        <p:txBody>
          <a:bodyPr wrap="square" rtlCol="0">
            <a:spAutoFit/>
          </a:bodyPr>
          <a:lstStyle/>
          <a:p>
            <a:pPr algn="ctr"/>
            <a:r>
              <a:rPr lang="en-US" sz="900" dirty="0">
                <a:solidFill>
                  <a:schemeClr val="bg1"/>
                </a:solidFill>
              </a:rPr>
              <a:t>Development</a:t>
            </a:r>
          </a:p>
        </p:txBody>
      </p:sp>
      <p:sp>
        <p:nvSpPr>
          <p:cNvPr id="57" name="TextBox 56">
            <a:extLst>
              <a:ext uri="{FF2B5EF4-FFF2-40B4-BE49-F238E27FC236}">
                <a16:creationId xmlns:a16="http://schemas.microsoft.com/office/drawing/2014/main" id="{075606DB-59B9-45BA-940D-9A2A5EC662C5}"/>
              </a:ext>
            </a:extLst>
          </p:cNvPr>
          <p:cNvSpPr txBox="1"/>
          <p:nvPr/>
        </p:nvSpPr>
        <p:spPr>
          <a:xfrm>
            <a:off x="7082051" y="2084556"/>
            <a:ext cx="731520" cy="230832"/>
          </a:xfrm>
          <a:prstGeom prst="rect">
            <a:avLst/>
          </a:prstGeom>
          <a:noFill/>
        </p:spPr>
        <p:txBody>
          <a:bodyPr wrap="square" rtlCol="0">
            <a:spAutoFit/>
          </a:bodyPr>
          <a:lstStyle/>
          <a:p>
            <a:r>
              <a:rPr lang="en-US" sz="900" dirty="0">
                <a:solidFill>
                  <a:schemeClr val="bg1"/>
                </a:solidFill>
                <a:latin typeface="Verdana" panose="020B0604030504040204" pitchFamily="34" charset="0"/>
                <a:ea typeface="Verdana" panose="020B0604030504040204" pitchFamily="34" charset="0"/>
                <a:cs typeface="Verdana" panose="020B0604030504040204" pitchFamily="34" charset="0"/>
              </a:rPr>
              <a:t>Stage</a:t>
            </a:r>
          </a:p>
        </p:txBody>
      </p:sp>
      <p:sp>
        <p:nvSpPr>
          <p:cNvPr id="58" name="Can 18">
            <a:extLst>
              <a:ext uri="{FF2B5EF4-FFF2-40B4-BE49-F238E27FC236}">
                <a16:creationId xmlns:a16="http://schemas.microsoft.com/office/drawing/2014/main" id="{E7EE8368-F7F9-4947-AECE-2A53FB52CEC6}"/>
              </a:ext>
            </a:extLst>
          </p:cNvPr>
          <p:cNvSpPr/>
          <p:nvPr/>
        </p:nvSpPr>
        <p:spPr>
          <a:xfrm>
            <a:off x="2373756" y="1430154"/>
            <a:ext cx="574745" cy="617220"/>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Can 18">
            <a:extLst>
              <a:ext uri="{FF2B5EF4-FFF2-40B4-BE49-F238E27FC236}">
                <a16:creationId xmlns:a16="http://schemas.microsoft.com/office/drawing/2014/main" id="{4CF39B80-D9D3-47F6-B7C6-7C4973101866}"/>
              </a:ext>
            </a:extLst>
          </p:cNvPr>
          <p:cNvSpPr/>
          <p:nvPr/>
        </p:nvSpPr>
        <p:spPr>
          <a:xfrm>
            <a:off x="4425685" y="1451294"/>
            <a:ext cx="620198" cy="633262"/>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Can 18">
            <a:extLst>
              <a:ext uri="{FF2B5EF4-FFF2-40B4-BE49-F238E27FC236}">
                <a16:creationId xmlns:a16="http://schemas.microsoft.com/office/drawing/2014/main" id="{30491E0E-348F-414D-8846-813966B48870}"/>
              </a:ext>
            </a:extLst>
          </p:cNvPr>
          <p:cNvSpPr/>
          <p:nvPr/>
        </p:nvSpPr>
        <p:spPr>
          <a:xfrm>
            <a:off x="7018904" y="1498507"/>
            <a:ext cx="574745" cy="617220"/>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Can 18">
            <a:extLst>
              <a:ext uri="{FF2B5EF4-FFF2-40B4-BE49-F238E27FC236}">
                <a16:creationId xmlns:a16="http://schemas.microsoft.com/office/drawing/2014/main" id="{720F2425-3929-4C63-96B2-8CC5CEE90EB6}"/>
              </a:ext>
            </a:extLst>
          </p:cNvPr>
          <p:cNvSpPr/>
          <p:nvPr/>
        </p:nvSpPr>
        <p:spPr>
          <a:xfrm>
            <a:off x="9579674" y="1482458"/>
            <a:ext cx="585588" cy="617220"/>
          </a:xfrm>
          <a:prstGeom prst="can">
            <a:avLst>
              <a:gd name="adj" fmla="val 1776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Can 18">
            <a:extLst>
              <a:ext uri="{FF2B5EF4-FFF2-40B4-BE49-F238E27FC236}">
                <a16:creationId xmlns:a16="http://schemas.microsoft.com/office/drawing/2014/main" id="{F93552EA-362A-413C-BC60-E59F3D9C8830}"/>
              </a:ext>
            </a:extLst>
          </p:cNvPr>
          <p:cNvSpPr/>
          <p:nvPr/>
        </p:nvSpPr>
        <p:spPr>
          <a:xfrm>
            <a:off x="5672323" y="1490487"/>
            <a:ext cx="574745" cy="617220"/>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3A8FB795-8AA5-4E5E-ACD8-2CE141741DE8}"/>
              </a:ext>
            </a:extLst>
          </p:cNvPr>
          <p:cNvSpPr txBox="1"/>
          <p:nvPr/>
        </p:nvSpPr>
        <p:spPr>
          <a:xfrm>
            <a:off x="5641929" y="2060493"/>
            <a:ext cx="731520" cy="230832"/>
          </a:xfrm>
          <a:prstGeom prst="rect">
            <a:avLst/>
          </a:prstGeom>
          <a:noFill/>
        </p:spPr>
        <p:txBody>
          <a:bodyPr wrap="square" rtlCol="0">
            <a:spAutoFit/>
          </a:bodyPr>
          <a:lstStyle/>
          <a:p>
            <a:r>
              <a:rPr lang="en-US" sz="900" dirty="0">
                <a:solidFill>
                  <a:schemeClr val="bg1"/>
                </a:solidFill>
                <a:latin typeface="Verdana" panose="020B0604030504040204" pitchFamily="34" charset="0"/>
                <a:ea typeface="Verdana" panose="020B0604030504040204" pitchFamily="34" charset="0"/>
                <a:cs typeface="Verdana" panose="020B0604030504040204" pitchFamily="34" charset="0"/>
              </a:rPr>
              <a:t>Training</a:t>
            </a:r>
          </a:p>
        </p:txBody>
      </p:sp>
      <p:sp>
        <p:nvSpPr>
          <p:cNvPr id="24" name="Can 18">
            <a:extLst>
              <a:ext uri="{FF2B5EF4-FFF2-40B4-BE49-F238E27FC236}">
                <a16:creationId xmlns:a16="http://schemas.microsoft.com/office/drawing/2014/main" id="{D36A93BF-52A2-4DA6-BF68-175ADA0C5FB1}"/>
              </a:ext>
            </a:extLst>
          </p:cNvPr>
          <p:cNvSpPr/>
          <p:nvPr/>
        </p:nvSpPr>
        <p:spPr>
          <a:xfrm>
            <a:off x="8352699" y="1530096"/>
            <a:ext cx="585588" cy="617220"/>
          </a:xfrm>
          <a:prstGeom prst="can">
            <a:avLst>
              <a:gd name="adj" fmla="val 1776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BE4E6CC0-EAE0-4713-A6F6-B9D53CB2C513}"/>
              </a:ext>
            </a:extLst>
          </p:cNvPr>
          <p:cNvSpPr txBox="1"/>
          <p:nvPr/>
        </p:nvSpPr>
        <p:spPr>
          <a:xfrm>
            <a:off x="9546435" y="2110375"/>
            <a:ext cx="924436" cy="230832"/>
          </a:xfrm>
          <a:prstGeom prst="rect">
            <a:avLst/>
          </a:prstGeom>
          <a:noFill/>
        </p:spPr>
        <p:txBody>
          <a:bodyPr wrap="square" rtlCol="0">
            <a:spAutoFit/>
          </a:bodyPr>
          <a:lstStyle/>
          <a:p>
            <a:r>
              <a:rPr lang="en-US" sz="900" dirty="0">
                <a:solidFill>
                  <a:schemeClr val="bg1"/>
                </a:solidFill>
              </a:rPr>
              <a:t>Production</a:t>
            </a:r>
          </a:p>
        </p:txBody>
      </p:sp>
    </p:spTree>
    <p:extLst>
      <p:ext uri="{BB962C8B-B14F-4D97-AF65-F5344CB8AC3E}">
        <p14:creationId xmlns:p14="http://schemas.microsoft.com/office/powerpoint/2010/main" val="3328453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1337770" y="475653"/>
            <a:ext cx="7010399" cy="602758"/>
          </a:xfrm>
        </p:spPr>
        <p:txBody>
          <a:bodyPr/>
          <a:lstStyle/>
          <a:p>
            <a:r>
              <a:rPr lang="en-US" i="1" dirty="0"/>
              <a:t>SaaS Environment Usage with PaaS</a:t>
            </a:r>
          </a:p>
        </p:txBody>
      </p:sp>
      <p:graphicFrame>
        <p:nvGraphicFramePr>
          <p:cNvPr id="10" name="Content Placeholder 8">
            <a:extLst>
              <a:ext uri="{FF2B5EF4-FFF2-40B4-BE49-F238E27FC236}">
                <a16:creationId xmlns:a16="http://schemas.microsoft.com/office/drawing/2014/main" id="{8E2ED6D0-9F63-427B-8919-CB171CC28E2D}"/>
              </a:ext>
            </a:extLst>
          </p:cNvPr>
          <p:cNvGraphicFramePr>
            <a:graphicFrameLocks/>
          </p:cNvGraphicFramePr>
          <p:nvPr>
            <p:extLst>
              <p:ext uri="{D42A27DB-BD31-4B8C-83A1-F6EECF244321}">
                <p14:modId xmlns:p14="http://schemas.microsoft.com/office/powerpoint/2010/main" val="333723952"/>
              </p:ext>
            </p:extLst>
          </p:nvPr>
        </p:nvGraphicFramePr>
        <p:xfrm>
          <a:off x="1337770" y="1242421"/>
          <a:ext cx="8319245" cy="4421006"/>
        </p:xfrm>
        <a:graphic>
          <a:graphicData uri="http://schemas.openxmlformats.org/drawingml/2006/table">
            <a:tbl>
              <a:tblPr firstRow="1" bandRow="1">
                <a:tableStyleId>{69012ECD-51FC-41F1-AA8D-1B2483CD663E}</a:tableStyleId>
              </a:tblPr>
              <a:tblGrid>
                <a:gridCol w="1731035">
                  <a:extLst>
                    <a:ext uri="{9D8B030D-6E8A-4147-A177-3AD203B41FA5}">
                      <a16:colId xmlns:a16="http://schemas.microsoft.com/office/drawing/2014/main" val="20000"/>
                    </a:ext>
                  </a:extLst>
                </a:gridCol>
                <a:gridCol w="1897148">
                  <a:extLst>
                    <a:ext uri="{9D8B030D-6E8A-4147-A177-3AD203B41FA5}">
                      <a16:colId xmlns:a16="http://schemas.microsoft.com/office/drawing/2014/main" val="20001"/>
                    </a:ext>
                  </a:extLst>
                </a:gridCol>
                <a:gridCol w="1647391">
                  <a:extLst>
                    <a:ext uri="{9D8B030D-6E8A-4147-A177-3AD203B41FA5}">
                      <a16:colId xmlns:a16="http://schemas.microsoft.com/office/drawing/2014/main" val="20002"/>
                    </a:ext>
                  </a:extLst>
                </a:gridCol>
                <a:gridCol w="1341448">
                  <a:extLst>
                    <a:ext uri="{9D8B030D-6E8A-4147-A177-3AD203B41FA5}">
                      <a16:colId xmlns:a16="http://schemas.microsoft.com/office/drawing/2014/main" val="20003"/>
                    </a:ext>
                  </a:extLst>
                </a:gridCol>
                <a:gridCol w="1702223">
                  <a:extLst>
                    <a:ext uri="{9D8B030D-6E8A-4147-A177-3AD203B41FA5}">
                      <a16:colId xmlns:a16="http://schemas.microsoft.com/office/drawing/2014/main" val="20004"/>
                    </a:ext>
                  </a:extLst>
                </a:gridCol>
              </a:tblGrid>
              <a:tr h="536369">
                <a:tc>
                  <a:txBody>
                    <a:bodyPr/>
                    <a:lstStyle/>
                    <a:p>
                      <a:pPr marL="0" algn="ctr" defTabSz="478938" rtl="0" eaLnBrk="1" fontAlgn="ctr" latinLnBrk="0" hangingPunct="1"/>
                      <a:r>
                        <a:rPr lang="en-US" sz="1400" b="1" i="0" u="none" strike="noStrike" kern="1200" dirty="0">
                          <a:solidFill>
                            <a:schemeClr val="bg1"/>
                          </a:solidFill>
                          <a:effectLst/>
                          <a:latin typeface="Arial" panose="020B0604020202020204" pitchFamily="34" charset="0"/>
                          <a:ea typeface="+mn-ea"/>
                          <a:cs typeface="+mn-cs"/>
                        </a:rPr>
                        <a:t>SaaS Environment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0157"/>
                    </a:solidFill>
                  </a:tcPr>
                </a:tc>
                <a:tc>
                  <a:txBody>
                    <a:bodyPr/>
                    <a:lstStyle/>
                    <a:p>
                      <a:pPr marL="0" algn="ctr" defTabSz="478938" rtl="0" eaLnBrk="1" fontAlgn="ctr" latinLnBrk="0" hangingPunct="1"/>
                      <a:r>
                        <a:rPr lang="en-US" sz="1400" b="1" i="0" u="none" strike="noStrike" kern="1200" dirty="0">
                          <a:solidFill>
                            <a:schemeClr val="bg1"/>
                          </a:solidFill>
                          <a:effectLst/>
                          <a:latin typeface="Arial" panose="020B0604020202020204" pitchFamily="34" charset="0"/>
                          <a:ea typeface="+mn-ea"/>
                          <a:cs typeface="+mn-cs"/>
                        </a:rPr>
                        <a:t>Environment 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0157"/>
                    </a:solidFill>
                  </a:tcPr>
                </a:tc>
                <a:tc>
                  <a:txBody>
                    <a:bodyPr/>
                    <a:lstStyle/>
                    <a:p>
                      <a:pPr marL="0" algn="ctr" defTabSz="478938" rtl="0" eaLnBrk="1" fontAlgn="ctr" latinLnBrk="0" hangingPunct="1"/>
                      <a:r>
                        <a:rPr lang="en-US" sz="1400" b="1" i="0" u="none" strike="noStrike" kern="1200" dirty="0">
                          <a:solidFill>
                            <a:schemeClr val="bg1"/>
                          </a:solidFill>
                          <a:effectLst/>
                          <a:latin typeface="Arial" panose="020B0604020202020204" pitchFamily="34" charset="0"/>
                          <a:ea typeface="+mn-ea"/>
                          <a:cs typeface="+mn-cs"/>
                        </a:rPr>
                        <a:t>Usage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0157"/>
                    </a:solidFill>
                  </a:tcPr>
                </a:tc>
                <a:tc>
                  <a:txBody>
                    <a:bodyPr/>
                    <a:lstStyle/>
                    <a:p>
                      <a:pPr marL="0" algn="ctr" defTabSz="478938" rtl="0" eaLnBrk="1" fontAlgn="ctr" latinLnBrk="0" hangingPunct="1"/>
                      <a:r>
                        <a:rPr lang="en-US" sz="1400" b="1" i="0" u="none" strike="noStrike" kern="1200" dirty="0">
                          <a:solidFill>
                            <a:schemeClr val="bg1"/>
                          </a:solidFill>
                          <a:effectLst/>
                          <a:latin typeface="Arial" panose="020B0604020202020204" pitchFamily="34" charset="0"/>
                          <a:ea typeface="+mn-ea"/>
                          <a:cs typeface="+mn-cs"/>
                        </a:rPr>
                        <a:t>Usage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0157"/>
                    </a:solidFill>
                  </a:tcPr>
                </a:tc>
                <a:tc>
                  <a:txBody>
                    <a:bodyPr/>
                    <a:lstStyle/>
                    <a:p>
                      <a:pPr marL="0" algn="ctr" defTabSz="478938" rtl="0" eaLnBrk="1" fontAlgn="ctr" latinLnBrk="0" hangingPunct="1"/>
                      <a:r>
                        <a:rPr lang="en-US" sz="1400" b="1" i="0" u="none" strike="noStrike" kern="1200" dirty="0">
                          <a:solidFill>
                            <a:schemeClr val="bg1"/>
                          </a:solidFill>
                          <a:effectLst/>
                          <a:latin typeface="Arial" panose="020B0604020202020204" pitchFamily="34" charset="0"/>
                          <a:ea typeface="+mn-ea"/>
                          <a:cs typeface="+mn-cs"/>
                        </a:rPr>
                        <a:t>Paired PaaS Environment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0157"/>
                    </a:solidFill>
                  </a:tcPr>
                </a:tc>
                <a:extLst>
                  <a:ext uri="{0D108BD9-81ED-4DB2-BD59-A6C34878D82A}">
                    <a16:rowId xmlns:a16="http://schemas.microsoft.com/office/drawing/2014/main" val="10000"/>
                  </a:ext>
                </a:extLst>
              </a:tr>
              <a:tr h="600125">
                <a:tc>
                  <a:txBody>
                    <a:bodyPr/>
                    <a:lstStyle/>
                    <a:p>
                      <a:pPr marL="0" marR="0" lvl="0" indent="0" algn="ctr" defTabSz="478938" rtl="0" eaLnBrk="1" fontAlgn="ctr" latinLnBrk="0" hangingPunct="1">
                        <a:lnSpc>
                          <a:spcPct val="100000"/>
                        </a:lnSpc>
                        <a:spcBef>
                          <a:spcPts val="0"/>
                        </a:spcBef>
                        <a:spcAft>
                          <a:spcPts val="0"/>
                        </a:spcAft>
                        <a:buClrTx/>
                        <a:buSzTx/>
                        <a:buFontTx/>
                        <a:buNone/>
                        <a:tabLst/>
                        <a:defRPr/>
                      </a:pPr>
                      <a:r>
                        <a:rPr lang="en-US" sz="1200" b="1" i="0" u="none" strike="noStrike" kern="1200" dirty="0">
                          <a:solidFill>
                            <a:srgbClr val="000000"/>
                          </a:solidFill>
                          <a:effectLst/>
                          <a:latin typeface="Arial" panose="020B0604020202020204" pitchFamily="34" charset="0"/>
                          <a:ea typeface="+mn-ea"/>
                          <a:cs typeface="+mn-cs"/>
                        </a:rPr>
                        <a:t>dev1</a:t>
                      </a:r>
                    </a:p>
                    <a:p>
                      <a:pPr marL="0" algn="ctr" defTabSz="478938" rtl="0" eaLnBrk="1" fontAlgn="ctr" latinLnBrk="0" hangingPunct="1"/>
                      <a:endParaRPr lang="en-US" sz="1200" b="1" i="0" u="none" strike="noStrike" kern="1200" dirty="0">
                        <a:solidFill>
                          <a:srgbClr val="000000"/>
                        </a:solidFill>
                        <a:effectLst/>
                        <a:latin typeface="Arial" panose="020B0604020202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marL="0" algn="ctr" defTabSz="478938" rtl="0" eaLnBrk="1" fontAlgn="ctr" latinLnBrk="0" hangingPunct="1"/>
                      <a:endParaRPr lang="en-US" sz="1200" b="0" i="0" u="none" strike="noStrike" kern="1200" dirty="0">
                        <a:solidFill>
                          <a:srgbClr val="000000"/>
                        </a:solidFill>
                        <a:effectLst/>
                        <a:latin typeface="Arial" panose="020B0604020202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marL="0" algn="ctr" defTabSz="478938" rtl="0" eaLnBrk="1" fontAlgn="ctr" latinLnBrk="0" hangingPunct="1"/>
                      <a:r>
                        <a:rPr lang="en-US" sz="1200" b="0" i="0" u="none" strike="noStrike" kern="1200" dirty="0">
                          <a:solidFill>
                            <a:srgbClr val="000000"/>
                          </a:solidFill>
                          <a:effectLst/>
                          <a:latin typeface="Arial" panose="020B0604020202020204" pitchFamily="34" charset="0"/>
                          <a:ea typeface="+mn-ea"/>
                          <a:cs typeface="+mn-cs"/>
                        </a:rPr>
                        <a:t>CONFIG/GOLD</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CC99FF"/>
                    </a:solidFill>
                  </a:tcPr>
                </a:tc>
                <a:tc>
                  <a:txBody>
                    <a:bodyPr/>
                    <a:lstStyle/>
                    <a:p>
                      <a:pPr marL="0" algn="ctr" defTabSz="478938" rtl="0" eaLnBrk="1" fontAlgn="ctr" latinLnBrk="0" hangingPunct="1"/>
                      <a:endParaRPr lang="en-US" sz="1200" b="0" i="0" u="none" strike="noStrike" kern="1200" dirty="0">
                        <a:solidFill>
                          <a:srgbClr val="000000"/>
                        </a:solidFill>
                        <a:effectLst/>
                        <a:latin typeface="Arial" panose="020B0604020202020204" pitchFamily="34" charset="0"/>
                        <a:ea typeface="+mn-ea"/>
                        <a:cs typeface="+mn-cs"/>
                      </a:endParaRP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CC99FF"/>
                    </a:solidFill>
                  </a:tcPr>
                </a:tc>
                <a:tc>
                  <a:txBody>
                    <a:bodyPr/>
                    <a:lstStyle/>
                    <a:p>
                      <a:pPr marL="0" marR="0" lvl="0" indent="0" algn="ctr" defTabSz="478938" rtl="0" eaLnBrk="1" fontAlgn="ctr" latinLnBrk="0" hangingPunct="1">
                        <a:lnSpc>
                          <a:spcPct val="100000"/>
                        </a:lnSpc>
                        <a:spcBef>
                          <a:spcPts val="0"/>
                        </a:spcBef>
                        <a:spcAft>
                          <a:spcPts val="0"/>
                        </a:spcAft>
                        <a:buClrTx/>
                        <a:buSzTx/>
                        <a:buFontTx/>
                        <a:buNone/>
                        <a:tabLst/>
                        <a:defRPr/>
                      </a:pPr>
                      <a:r>
                        <a:rPr lang="en-US" sz="1200" b="0" i="0" u="none" strike="noStrike" kern="1200" dirty="0">
                          <a:solidFill>
                            <a:srgbClr val="000000"/>
                          </a:solidFill>
                          <a:effectLst/>
                          <a:latin typeface="Arial" panose="020B0604020202020204" pitchFamily="34" charset="0"/>
                          <a:ea typeface="+mn-ea"/>
                          <a:cs typeface="+mn-cs"/>
                        </a:rPr>
                        <a:t>NA</a:t>
                      </a:r>
                    </a:p>
                  </a:txBody>
                  <a:tcPr marL="6350" marR="6350" marT="6350" marB="0" anchor="b">
                    <a:lnL w="1270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extLst>
                  <a:ext uri="{0D108BD9-81ED-4DB2-BD59-A6C34878D82A}">
                    <a16:rowId xmlns:a16="http://schemas.microsoft.com/office/drawing/2014/main" val="10001"/>
                  </a:ext>
                </a:extLst>
              </a:tr>
              <a:tr h="501106">
                <a:tc>
                  <a:txBody>
                    <a:bodyPr/>
                    <a:lstStyle/>
                    <a:p>
                      <a:pPr marL="0" marR="0" lvl="0" indent="0" algn="ctr" defTabSz="478938" rtl="0" eaLnBrk="1" fontAlgn="ctr" latinLnBrk="0" hangingPunct="1">
                        <a:lnSpc>
                          <a:spcPct val="100000"/>
                        </a:lnSpc>
                        <a:spcBef>
                          <a:spcPts val="0"/>
                        </a:spcBef>
                        <a:spcAft>
                          <a:spcPts val="0"/>
                        </a:spcAft>
                        <a:buClrTx/>
                        <a:buSzTx/>
                        <a:buFontTx/>
                        <a:buNone/>
                        <a:tabLst/>
                        <a:defRPr/>
                      </a:pPr>
                      <a:r>
                        <a:rPr lang="en-US" sz="1200" b="1" i="0" u="none" strike="noStrike" kern="1200" dirty="0">
                          <a:solidFill>
                            <a:srgbClr val="000000"/>
                          </a:solidFill>
                          <a:effectLst/>
                          <a:latin typeface="Arial" panose="020B0604020202020204" pitchFamily="34" charset="0"/>
                          <a:ea typeface="+mn-ea"/>
                          <a:cs typeface="+mn-cs"/>
                        </a:rPr>
                        <a:t>dev2</a:t>
                      </a:r>
                    </a:p>
                    <a:p>
                      <a:pPr marL="0" algn="ctr" defTabSz="478938" rtl="0" eaLnBrk="1" fontAlgn="ctr" latinLnBrk="0" hangingPunct="1"/>
                      <a:endParaRPr lang="en-US" sz="1200" b="1" i="0" u="none" strike="noStrike" kern="1200" dirty="0">
                        <a:solidFill>
                          <a:srgbClr val="000000"/>
                        </a:solidFill>
                        <a:effectLst/>
                        <a:latin typeface="Arial" panose="020B0604020202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marL="0" algn="ctr" defTabSz="478938" rtl="0" eaLnBrk="1" fontAlgn="ctr" latinLnBrk="0" hangingPunct="1"/>
                      <a:endParaRPr lang="en-US" sz="1200" b="0" i="0" u="none" strike="noStrike" kern="1200" dirty="0">
                        <a:solidFill>
                          <a:srgbClr val="000000"/>
                        </a:solidFill>
                        <a:effectLst/>
                        <a:latin typeface="Arial" panose="020B0604020202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marL="0" algn="ctr" defTabSz="478938" rtl="0" eaLnBrk="1" fontAlgn="ctr" latinLnBrk="0" hangingPunct="1"/>
                      <a:r>
                        <a:rPr lang="en-US" sz="1200" b="0" i="0" u="none" strike="noStrike" kern="1200" dirty="0">
                          <a:solidFill>
                            <a:srgbClr val="000000"/>
                          </a:solidFill>
                          <a:effectLst/>
                          <a:latin typeface="Arial" panose="020B0604020202020204" pitchFamily="34" charset="0"/>
                          <a:ea typeface="+mn-ea"/>
                          <a:cs typeface="+mn-cs"/>
                        </a:rPr>
                        <a:t>DEV/SPRINTS</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CC99FF"/>
                    </a:solidFill>
                  </a:tcPr>
                </a:tc>
                <a:tc>
                  <a:txBody>
                    <a:bodyPr/>
                    <a:lstStyle/>
                    <a:p>
                      <a:pPr marL="0" algn="ctr" defTabSz="478938" rtl="0" eaLnBrk="1" fontAlgn="ctr" latinLnBrk="0" hangingPunct="1"/>
                      <a:endParaRPr lang="en-US" sz="1200" b="0" i="0" u="none" strike="noStrike" kern="1200" dirty="0">
                        <a:solidFill>
                          <a:srgbClr val="000000"/>
                        </a:solidFill>
                        <a:effectLst/>
                        <a:latin typeface="Arial" panose="020B0604020202020204" pitchFamily="34" charset="0"/>
                        <a:ea typeface="+mn-ea"/>
                        <a:cs typeface="+mn-cs"/>
                      </a:endParaRP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CC99FF"/>
                    </a:solidFill>
                  </a:tcPr>
                </a:tc>
                <a:tc>
                  <a:txBody>
                    <a:bodyPr/>
                    <a:lstStyle/>
                    <a:p>
                      <a:pPr marL="0" algn="ctr" defTabSz="478938" rtl="0" eaLnBrk="1" fontAlgn="ctr" latinLnBrk="0" hangingPunct="1"/>
                      <a:r>
                        <a:rPr lang="en-US" sz="1200" b="0" i="0" u="none" strike="noStrike" kern="1200" dirty="0">
                          <a:solidFill>
                            <a:srgbClr val="000000"/>
                          </a:solidFill>
                          <a:effectLst/>
                          <a:latin typeface="Arial" panose="020B0604020202020204" pitchFamily="34" charset="0"/>
                          <a:ea typeface="+mn-ea"/>
                          <a:cs typeface="+mn-cs"/>
                        </a:rPr>
                        <a:t>DEV PaaS</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extLst>
                  <a:ext uri="{0D108BD9-81ED-4DB2-BD59-A6C34878D82A}">
                    <a16:rowId xmlns:a16="http://schemas.microsoft.com/office/drawing/2014/main" val="10003"/>
                  </a:ext>
                </a:extLst>
              </a:tr>
              <a:tr h="609843">
                <a:tc>
                  <a:txBody>
                    <a:bodyPr/>
                    <a:lstStyle/>
                    <a:p>
                      <a:pPr marL="0" marR="0" lvl="0" indent="0" algn="ctr" defTabSz="478938" rtl="0" eaLnBrk="1" fontAlgn="ctr" latinLnBrk="0" hangingPunct="1">
                        <a:lnSpc>
                          <a:spcPct val="100000"/>
                        </a:lnSpc>
                        <a:spcBef>
                          <a:spcPts val="0"/>
                        </a:spcBef>
                        <a:spcAft>
                          <a:spcPts val="0"/>
                        </a:spcAft>
                        <a:buClrTx/>
                        <a:buSzTx/>
                        <a:buFontTx/>
                        <a:buNone/>
                        <a:tabLst/>
                        <a:defRPr/>
                      </a:pPr>
                      <a:r>
                        <a:rPr lang="en-US" sz="1200" b="1" i="0" u="none" strike="noStrike" kern="1200" dirty="0">
                          <a:solidFill>
                            <a:srgbClr val="000000"/>
                          </a:solidFill>
                          <a:effectLst/>
                          <a:latin typeface="Arial" panose="020B0604020202020204" pitchFamily="34" charset="0"/>
                          <a:ea typeface="+mn-ea"/>
                          <a:cs typeface="+mn-cs"/>
                        </a:rPr>
                        <a:t>dev3</a:t>
                      </a:r>
                    </a:p>
                    <a:p>
                      <a:pPr marL="0" algn="ctr" defTabSz="478938" rtl="0" eaLnBrk="1" fontAlgn="ctr" latinLnBrk="0" hangingPunct="1"/>
                      <a:endParaRPr lang="en-US" sz="1200" b="1" i="0" u="none" strike="noStrike" kern="1200" dirty="0">
                        <a:solidFill>
                          <a:srgbClr val="000000"/>
                        </a:solidFill>
                        <a:effectLst/>
                        <a:latin typeface="Arial" panose="020B0604020202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marL="0" algn="ctr" defTabSz="478938" rtl="0" eaLnBrk="1" fontAlgn="ctr" latinLnBrk="0" hangingPunct="1"/>
                      <a:endParaRPr lang="en-US" sz="1200" b="0" i="0" u="none" strike="noStrike" kern="1200" dirty="0">
                        <a:solidFill>
                          <a:srgbClr val="000000"/>
                        </a:solidFill>
                        <a:effectLst/>
                        <a:latin typeface="Arial" panose="020B0604020202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marL="0" algn="ctr" defTabSz="478938" rtl="0" eaLnBrk="1" fontAlgn="ctr" latinLnBrk="0" hangingPunct="1"/>
                      <a:r>
                        <a:rPr lang="en-US" sz="1200" b="0" i="0" u="none" strike="noStrike" kern="1200" dirty="0">
                          <a:solidFill>
                            <a:srgbClr val="000000"/>
                          </a:solidFill>
                          <a:effectLst/>
                          <a:latin typeface="Arial" panose="020B0604020202020204" pitchFamily="34" charset="0"/>
                          <a:ea typeface="+mn-ea"/>
                          <a:cs typeface="+mn-cs"/>
                        </a:rPr>
                        <a:t>CONVERSION</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CC99FF"/>
                    </a:solidFill>
                  </a:tcPr>
                </a:tc>
                <a:tc>
                  <a:txBody>
                    <a:bodyPr/>
                    <a:lstStyle/>
                    <a:p>
                      <a:pPr marL="0" algn="ctr" defTabSz="478938" rtl="0" eaLnBrk="1" fontAlgn="ctr" latinLnBrk="0" hangingPunct="1"/>
                      <a:endParaRPr lang="en-US" sz="1200" b="0" i="0" u="none" strike="noStrike" kern="1200" dirty="0">
                        <a:solidFill>
                          <a:srgbClr val="000000"/>
                        </a:solidFill>
                        <a:effectLst/>
                        <a:latin typeface="Arial" panose="020B0604020202020204" pitchFamily="34" charset="0"/>
                        <a:ea typeface="+mn-ea"/>
                        <a:cs typeface="+mn-cs"/>
                      </a:endParaRP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CC99FF"/>
                    </a:solidFill>
                  </a:tcPr>
                </a:tc>
                <a:tc>
                  <a:txBody>
                    <a:bodyPr/>
                    <a:lstStyle/>
                    <a:p>
                      <a:pPr marL="0" algn="ctr" defTabSz="478938" rtl="0" eaLnBrk="1" fontAlgn="ctr" latinLnBrk="0" hangingPunct="1"/>
                      <a:r>
                        <a:rPr lang="en-US" sz="1200" b="0" i="0" u="none" strike="noStrike" kern="1200" dirty="0">
                          <a:solidFill>
                            <a:srgbClr val="000000"/>
                          </a:solidFill>
                          <a:effectLst/>
                          <a:latin typeface="Arial" panose="020B0604020202020204" pitchFamily="34" charset="0"/>
                          <a:ea typeface="+mn-ea"/>
                          <a:cs typeface="+mn-cs"/>
                        </a:rPr>
                        <a:t>NA</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extLst>
                  <a:ext uri="{0D108BD9-81ED-4DB2-BD59-A6C34878D82A}">
                    <a16:rowId xmlns:a16="http://schemas.microsoft.com/office/drawing/2014/main" val="10005"/>
                  </a:ext>
                </a:extLst>
              </a:tr>
              <a:tr h="361911">
                <a:tc rowSpan="2">
                  <a:txBody>
                    <a:bodyPr/>
                    <a:lstStyle/>
                    <a:p>
                      <a:pPr marL="0" marR="0" lvl="0" indent="0" algn="ctr" defTabSz="478938" rtl="0" eaLnBrk="1" fontAlgn="ctr" latinLnBrk="0" hangingPunct="1">
                        <a:lnSpc>
                          <a:spcPct val="100000"/>
                        </a:lnSpc>
                        <a:spcBef>
                          <a:spcPts val="0"/>
                        </a:spcBef>
                        <a:spcAft>
                          <a:spcPts val="0"/>
                        </a:spcAft>
                        <a:buClrTx/>
                        <a:buSzTx/>
                        <a:buFontTx/>
                        <a:buNone/>
                        <a:tabLst/>
                        <a:defRPr/>
                      </a:pPr>
                      <a:r>
                        <a:rPr lang="en-US" sz="1200" b="1" i="0" u="none" strike="noStrike" kern="1200" dirty="0">
                          <a:solidFill>
                            <a:srgbClr val="000000"/>
                          </a:solidFill>
                          <a:effectLst/>
                          <a:latin typeface="Arial" panose="020B0604020202020204" pitchFamily="34" charset="0"/>
                          <a:ea typeface="+mn-ea"/>
                          <a:cs typeface="+mn-cs"/>
                        </a:rPr>
                        <a:t>test</a:t>
                      </a:r>
                    </a:p>
                    <a:p>
                      <a:pPr marL="0" algn="ctr" defTabSz="478938" rtl="0" eaLnBrk="1" fontAlgn="ctr" latinLnBrk="0" hangingPunct="1"/>
                      <a:endParaRPr lang="en-US" sz="1200" b="1" i="0" u="none" strike="noStrike" kern="1200" dirty="0">
                        <a:solidFill>
                          <a:srgbClr val="000000"/>
                        </a:solidFill>
                        <a:effectLst/>
                        <a:latin typeface="Arial" panose="020B0604020202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rowSpan="2">
                  <a:txBody>
                    <a:bodyPr/>
                    <a:lstStyle/>
                    <a:p>
                      <a:pPr marL="0" algn="ctr" defTabSz="478938" rtl="0" eaLnBrk="1" fontAlgn="ctr" latinLnBrk="0" hangingPunct="1"/>
                      <a:endParaRPr lang="en-US" sz="1200" b="0" i="0" u="none" strike="noStrike" kern="1200" dirty="0">
                        <a:solidFill>
                          <a:srgbClr val="000000"/>
                        </a:solidFill>
                        <a:effectLst/>
                        <a:latin typeface="Arial" panose="020B0604020202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rowSpan="2">
                  <a:txBody>
                    <a:bodyPr/>
                    <a:lstStyle/>
                    <a:p>
                      <a:pPr marL="0" algn="ctr" defTabSz="478938" rtl="0" eaLnBrk="1" fontAlgn="ctr" latinLnBrk="0" hangingPunct="1"/>
                      <a:r>
                        <a:rPr lang="en-US" sz="1200" b="0" i="0" u="none" strike="noStrike" kern="1200" dirty="0">
                          <a:solidFill>
                            <a:srgbClr val="000000"/>
                          </a:solidFill>
                          <a:effectLst/>
                          <a:latin typeface="Arial" panose="020B0604020202020204" pitchFamily="34" charset="0"/>
                          <a:ea typeface="+mn-ea"/>
                          <a:cs typeface="+mn-cs"/>
                        </a:rPr>
                        <a:t>SIT1/UAT</a:t>
                      </a:r>
                    </a:p>
                  </a:txBody>
                  <a:tcPr anchor="ctr">
                    <a:lnL w="12700" cap="flat" cmpd="sng" algn="ctr">
                      <a:solidFill>
                        <a:schemeClr val="tx1"/>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CC99FF"/>
                    </a:solidFill>
                  </a:tcPr>
                </a:tc>
                <a:tc>
                  <a:txBody>
                    <a:bodyPr/>
                    <a:lstStyle/>
                    <a:p>
                      <a:pPr marL="0" algn="ctr" defTabSz="478938" rtl="0" eaLnBrk="1" fontAlgn="ctr" latinLnBrk="0" hangingPunct="1"/>
                      <a:endParaRPr lang="en-US" sz="1200" b="0" i="0" u="none" strike="noStrike" kern="1200" dirty="0">
                        <a:solidFill>
                          <a:srgbClr val="000000"/>
                        </a:solidFill>
                        <a:effectLst/>
                        <a:latin typeface="Arial" panose="020B0604020202020204" pitchFamily="34" charset="0"/>
                        <a:ea typeface="+mn-ea"/>
                        <a:cs typeface="+mn-cs"/>
                      </a:endParaRP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CC99FF"/>
                    </a:solidFill>
                  </a:tcPr>
                </a:tc>
                <a:tc rowSpan="2">
                  <a:txBody>
                    <a:bodyPr/>
                    <a:lstStyle/>
                    <a:p>
                      <a:pPr marL="0" algn="ctr" defTabSz="478938" rtl="0" eaLnBrk="1" fontAlgn="ctr" latinLnBrk="0" hangingPunct="1"/>
                      <a:r>
                        <a:rPr lang="en-US" sz="1200" b="0" i="0" u="none" strike="noStrike" kern="1200" dirty="0">
                          <a:solidFill>
                            <a:srgbClr val="000000"/>
                          </a:solidFill>
                          <a:effectLst/>
                          <a:latin typeface="Arial" panose="020B0604020202020204" pitchFamily="34" charset="0"/>
                          <a:ea typeface="+mn-ea"/>
                          <a:cs typeface="+mn-cs"/>
                        </a:rPr>
                        <a:t>INT1 PaaS</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extLst>
                  <a:ext uri="{0D108BD9-81ED-4DB2-BD59-A6C34878D82A}">
                    <a16:rowId xmlns:a16="http://schemas.microsoft.com/office/drawing/2014/main" val="10007"/>
                  </a:ext>
                </a:extLst>
              </a:tr>
              <a:tr h="39185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defTabSz="478938" rtl="0" eaLnBrk="1" fontAlgn="ctr" latinLnBrk="0" hangingPunct="1"/>
                      <a:endParaRPr lang="en-US" sz="1200" b="0" i="0" u="none" strike="noStrike" kern="1200" dirty="0">
                        <a:solidFill>
                          <a:srgbClr val="000000"/>
                        </a:solidFill>
                        <a:effectLst/>
                        <a:latin typeface="Arial" panose="020B0604020202020204" pitchFamily="34" charset="0"/>
                        <a:ea typeface="+mn-ea"/>
                        <a:cs typeface="+mn-cs"/>
                      </a:endParaRP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CC99FF"/>
                    </a:solidFill>
                  </a:tcPr>
                </a:tc>
                <a:tc vMerge="1">
                  <a:txBody>
                    <a:bodyPr/>
                    <a:lstStyle/>
                    <a:p>
                      <a:endParaRPr lang="en-US"/>
                    </a:p>
                  </a:txBody>
                  <a:tcPr/>
                </a:tc>
                <a:extLst>
                  <a:ext uri="{0D108BD9-81ED-4DB2-BD59-A6C34878D82A}">
                    <a16:rowId xmlns:a16="http://schemas.microsoft.com/office/drawing/2014/main" val="3543560448"/>
                  </a:ext>
                </a:extLst>
              </a:tr>
              <a:tr h="473267">
                <a:tc>
                  <a:txBody>
                    <a:bodyPr/>
                    <a:lstStyle/>
                    <a:p>
                      <a:pPr marL="0" marR="0" lvl="0" indent="0" algn="ctr" defTabSz="478938" rtl="0" eaLnBrk="1" fontAlgn="ctr" latinLnBrk="0" hangingPunct="1">
                        <a:lnSpc>
                          <a:spcPct val="100000"/>
                        </a:lnSpc>
                        <a:spcBef>
                          <a:spcPts val="0"/>
                        </a:spcBef>
                        <a:spcAft>
                          <a:spcPts val="0"/>
                        </a:spcAft>
                        <a:buClrTx/>
                        <a:buSzTx/>
                        <a:buFontTx/>
                        <a:buNone/>
                        <a:tabLst/>
                        <a:defRPr/>
                      </a:pPr>
                      <a:r>
                        <a:rPr lang="en-US" sz="1200" b="1" i="0" u="none" strike="noStrike" kern="1200" dirty="0">
                          <a:solidFill>
                            <a:srgbClr val="000000"/>
                          </a:solidFill>
                          <a:effectLst/>
                          <a:latin typeface="Arial" panose="020B0604020202020204" pitchFamily="34" charset="0"/>
                          <a:ea typeface="+mn-ea"/>
                          <a:cs typeface="+mn-cs"/>
                        </a:rPr>
                        <a:t>dev7</a:t>
                      </a:r>
                    </a:p>
                    <a:p>
                      <a:pPr marL="0" algn="ctr" defTabSz="478938" rtl="0" eaLnBrk="1" fontAlgn="ctr" latinLnBrk="0" hangingPunct="1"/>
                      <a:endParaRPr lang="en-US" sz="1200" b="1" i="0" u="none" strike="noStrike" kern="1200" dirty="0">
                        <a:solidFill>
                          <a:srgbClr val="000000"/>
                        </a:solidFill>
                        <a:effectLst/>
                        <a:latin typeface="Arial" panose="020B0604020202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marL="0" algn="ctr" defTabSz="478938" rtl="0" eaLnBrk="1" fontAlgn="ctr" latinLnBrk="0" hangingPunct="1"/>
                      <a:endParaRPr lang="en-US" sz="1200" b="0" i="0" u="none" strike="noStrike" kern="1200" dirty="0">
                        <a:solidFill>
                          <a:srgbClr val="000000"/>
                        </a:solidFill>
                        <a:effectLst/>
                        <a:latin typeface="Arial" panose="020B0604020202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marL="0" algn="ctr" defTabSz="478938" rtl="0" eaLnBrk="1" fontAlgn="ctr" latinLnBrk="0" hangingPunct="1"/>
                      <a:r>
                        <a:rPr lang="en-US" sz="1200" b="0" i="0" u="none" strike="noStrike" kern="1200" dirty="0">
                          <a:solidFill>
                            <a:srgbClr val="000000"/>
                          </a:solidFill>
                          <a:effectLst/>
                          <a:latin typeface="Arial" panose="020B0604020202020204" pitchFamily="34" charset="0"/>
                          <a:ea typeface="+mn-ea"/>
                          <a:cs typeface="+mn-cs"/>
                        </a:rPr>
                        <a:t>TRAINING</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CC99FF"/>
                    </a:solidFill>
                  </a:tcPr>
                </a:tc>
                <a:tc>
                  <a:txBody>
                    <a:bodyPr/>
                    <a:lstStyle/>
                    <a:p>
                      <a:pPr marL="0" marR="0" lvl="0" indent="0" algn="ctr" defTabSz="478938" rtl="0" eaLnBrk="1" fontAlgn="ctr" latinLnBrk="0" hangingPunct="1">
                        <a:lnSpc>
                          <a:spcPct val="100000"/>
                        </a:lnSpc>
                        <a:spcBef>
                          <a:spcPts val="0"/>
                        </a:spcBef>
                        <a:spcAft>
                          <a:spcPts val="0"/>
                        </a:spcAft>
                        <a:buClrTx/>
                        <a:buSzTx/>
                        <a:buFontTx/>
                        <a:buNone/>
                        <a:tabLst/>
                        <a:defRPr/>
                      </a:pPr>
                      <a:endParaRPr lang="en-US" sz="1200" b="0" i="0" u="none" strike="noStrike" kern="1200" dirty="0">
                        <a:solidFill>
                          <a:srgbClr val="000000"/>
                        </a:solidFill>
                        <a:effectLst/>
                        <a:latin typeface="Arial" panose="020B0604020202020204" pitchFamily="34" charset="0"/>
                        <a:ea typeface="+mn-ea"/>
                        <a:cs typeface="+mn-cs"/>
                      </a:endParaRP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CC99FF"/>
                    </a:solidFill>
                  </a:tcPr>
                </a:tc>
                <a:tc>
                  <a:txBody>
                    <a:bodyPr/>
                    <a:lstStyle/>
                    <a:p>
                      <a:pPr marL="0" algn="ctr" defTabSz="478938" rtl="0" eaLnBrk="1" fontAlgn="ctr" latinLnBrk="0" hangingPunct="1"/>
                      <a:r>
                        <a:rPr lang="en-US" sz="1200" b="0" i="0" u="none" strike="noStrike" kern="1200" dirty="0">
                          <a:solidFill>
                            <a:srgbClr val="000000"/>
                          </a:solidFill>
                          <a:effectLst/>
                          <a:latin typeface="Arial" panose="020B0604020202020204" pitchFamily="34" charset="0"/>
                          <a:ea typeface="+mn-ea"/>
                          <a:cs typeface="+mn-cs"/>
                        </a:rPr>
                        <a:t>NA</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extLst>
                  <a:ext uri="{0D108BD9-81ED-4DB2-BD59-A6C34878D82A}">
                    <a16:rowId xmlns:a16="http://schemas.microsoft.com/office/drawing/2014/main" val="10012"/>
                  </a:ext>
                </a:extLst>
              </a:tr>
              <a:tr h="473267">
                <a:tc>
                  <a:txBody>
                    <a:bodyPr/>
                    <a:lstStyle/>
                    <a:p>
                      <a:pPr marL="0" marR="0" lvl="0" indent="0" algn="ctr" defTabSz="478938" rtl="0" eaLnBrk="1" fontAlgn="ctr" latinLnBrk="0" hangingPunct="1">
                        <a:lnSpc>
                          <a:spcPct val="100000"/>
                        </a:lnSpc>
                        <a:spcBef>
                          <a:spcPts val="0"/>
                        </a:spcBef>
                        <a:spcAft>
                          <a:spcPts val="0"/>
                        </a:spcAft>
                        <a:buClrTx/>
                        <a:buSzTx/>
                        <a:buFontTx/>
                        <a:buNone/>
                        <a:tabLst/>
                        <a:defRPr/>
                      </a:pPr>
                      <a:r>
                        <a:rPr lang="en-US" sz="1200" b="1" i="0" u="none" strike="noStrike" kern="1200" dirty="0">
                          <a:solidFill>
                            <a:srgbClr val="000000"/>
                          </a:solidFill>
                          <a:effectLst/>
                          <a:latin typeface="Arial" panose="020B0604020202020204" pitchFamily="34" charset="0"/>
                          <a:ea typeface="+mn-ea"/>
                          <a:cs typeface="+mn-cs"/>
                        </a:rPr>
                        <a:t>dev8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marL="0" algn="ctr" defTabSz="478938" rtl="0" eaLnBrk="1" fontAlgn="ctr" latinLnBrk="0" hangingPunct="1"/>
                      <a:endParaRPr lang="en-US" sz="1200" b="0" i="0" u="none" strike="noStrike" kern="1200" dirty="0">
                        <a:solidFill>
                          <a:srgbClr val="000000"/>
                        </a:solidFill>
                        <a:effectLst/>
                        <a:latin typeface="Arial" panose="020B0604020202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marL="0" algn="ctr" defTabSz="478938" rtl="0" eaLnBrk="1" fontAlgn="ctr" latinLnBrk="0" hangingPunct="1"/>
                      <a:r>
                        <a:rPr lang="en-US" sz="1200" b="0" i="0" u="none" strike="noStrike" kern="1200" dirty="0">
                          <a:solidFill>
                            <a:srgbClr val="000000"/>
                          </a:solidFill>
                          <a:effectLst/>
                          <a:latin typeface="Arial" panose="020B0604020202020204" pitchFamily="34" charset="0"/>
                          <a:ea typeface="+mn-ea"/>
                          <a:cs typeface="+mn-cs"/>
                        </a:rPr>
                        <a:t>SIT2/PROD SUPPORT</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CC99FF"/>
                    </a:solidFill>
                  </a:tcPr>
                </a:tc>
                <a:tc>
                  <a:txBody>
                    <a:bodyPr/>
                    <a:lstStyle/>
                    <a:p>
                      <a:pPr marL="0" marR="0" lvl="0" indent="0" algn="ctr" defTabSz="478938" rtl="0" eaLnBrk="1" fontAlgn="ctr" latinLnBrk="0" hangingPunct="1">
                        <a:lnSpc>
                          <a:spcPct val="100000"/>
                        </a:lnSpc>
                        <a:spcBef>
                          <a:spcPts val="0"/>
                        </a:spcBef>
                        <a:spcAft>
                          <a:spcPts val="0"/>
                        </a:spcAft>
                        <a:buClrTx/>
                        <a:buSzTx/>
                        <a:buFontTx/>
                        <a:buNone/>
                        <a:tabLst/>
                        <a:defRPr/>
                      </a:pPr>
                      <a:endParaRPr lang="en-US" sz="1200" b="0" i="0" u="none" strike="noStrike" kern="1200" dirty="0">
                        <a:solidFill>
                          <a:srgbClr val="000000"/>
                        </a:solidFill>
                        <a:effectLst/>
                        <a:latin typeface="Arial" panose="020B0604020202020204" pitchFamily="34" charset="0"/>
                        <a:ea typeface="+mn-ea"/>
                        <a:cs typeface="+mn-cs"/>
                      </a:endParaRP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CC99FF"/>
                    </a:solidFill>
                  </a:tcPr>
                </a:tc>
                <a:tc>
                  <a:txBody>
                    <a:bodyPr/>
                    <a:lstStyle/>
                    <a:p>
                      <a:pPr marL="0" algn="ctr" defTabSz="478938" rtl="0" eaLnBrk="1" fontAlgn="ctr" latinLnBrk="0" hangingPunct="1"/>
                      <a:r>
                        <a:rPr lang="en-US" sz="1200" b="0" i="0" u="none" strike="noStrike" kern="1200" dirty="0">
                          <a:solidFill>
                            <a:srgbClr val="000000"/>
                          </a:solidFill>
                          <a:effectLst/>
                          <a:latin typeface="Arial" panose="020B0604020202020204" pitchFamily="34" charset="0"/>
                          <a:ea typeface="+mn-ea"/>
                          <a:cs typeface="+mn-cs"/>
                        </a:rPr>
                        <a:t>INT2 PaaS</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extLst>
                  <a:ext uri="{0D108BD9-81ED-4DB2-BD59-A6C34878D82A}">
                    <a16:rowId xmlns:a16="http://schemas.microsoft.com/office/drawing/2014/main" val="295755681"/>
                  </a:ext>
                </a:extLst>
              </a:tr>
              <a:tr h="473267">
                <a:tc>
                  <a:txBody>
                    <a:bodyPr/>
                    <a:lstStyle/>
                    <a:p>
                      <a:pPr marL="0" marR="0" lvl="0" indent="0" algn="ctr" defTabSz="478938" rtl="0" eaLnBrk="1" fontAlgn="ctr" latinLnBrk="0" hangingPunct="1">
                        <a:lnSpc>
                          <a:spcPct val="100000"/>
                        </a:lnSpc>
                        <a:spcBef>
                          <a:spcPts val="0"/>
                        </a:spcBef>
                        <a:spcAft>
                          <a:spcPts val="0"/>
                        </a:spcAft>
                        <a:buClrTx/>
                        <a:buSzTx/>
                        <a:buFontTx/>
                        <a:buNone/>
                        <a:tabLst/>
                        <a:defRPr/>
                      </a:pPr>
                      <a:r>
                        <a:rPr lang="en-US" sz="1200" b="1" i="0" u="none" strike="noStrike" kern="1200" dirty="0">
                          <a:solidFill>
                            <a:srgbClr val="000000"/>
                          </a:solidFill>
                          <a:effectLst/>
                          <a:latin typeface="Arial" panose="020B0604020202020204" pitchFamily="34" charset="0"/>
                          <a:ea typeface="+mn-ea"/>
                          <a:cs typeface="+mn-cs"/>
                        </a:rPr>
                        <a:t>prod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marL="0" algn="ctr" defTabSz="478938" rtl="0" eaLnBrk="1" fontAlgn="ctr" latinLnBrk="0" hangingPunct="1"/>
                      <a:endParaRPr lang="en-US" sz="1200" b="0" i="0" u="none" strike="noStrike" kern="1200" dirty="0">
                        <a:solidFill>
                          <a:srgbClr val="000000"/>
                        </a:solidFill>
                        <a:effectLst/>
                        <a:latin typeface="Arial" panose="020B0604020202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tc>
                  <a:txBody>
                    <a:bodyPr/>
                    <a:lstStyle/>
                    <a:p>
                      <a:pPr marL="0" algn="ctr" defTabSz="478938" rtl="0" eaLnBrk="1" fontAlgn="ctr" latinLnBrk="0" hangingPunct="1"/>
                      <a:r>
                        <a:rPr lang="en-US" sz="1200" b="0" i="0" u="none" strike="noStrike" kern="1200" dirty="0">
                          <a:solidFill>
                            <a:srgbClr val="000000"/>
                          </a:solidFill>
                          <a:effectLst/>
                          <a:latin typeface="Arial" panose="020B0604020202020204" pitchFamily="34" charset="0"/>
                          <a:ea typeface="+mn-ea"/>
                          <a:cs typeface="+mn-cs"/>
                        </a:rPr>
                        <a:t>PRODUCTION</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CC99FF"/>
                    </a:solidFill>
                  </a:tcPr>
                </a:tc>
                <a:tc>
                  <a:txBody>
                    <a:bodyPr/>
                    <a:lstStyle/>
                    <a:p>
                      <a:pPr marL="0" marR="0" lvl="0" indent="0" algn="ctr" defTabSz="478938" rtl="0" eaLnBrk="1" fontAlgn="ctr" latinLnBrk="0" hangingPunct="1">
                        <a:lnSpc>
                          <a:spcPct val="100000"/>
                        </a:lnSpc>
                        <a:spcBef>
                          <a:spcPts val="0"/>
                        </a:spcBef>
                        <a:spcAft>
                          <a:spcPts val="0"/>
                        </a:spcAft>
                        <a:buClrTx/>
                        <a:buSzTx/>
                        <a:buFontTx/>
                        <a:buNone/>
                        <a:tabLst/>
                        <a:defRPr/>
                      </a:pPr>
                      <a:endParaRPr lang="en-US" sz="1200" b="0" i="0" u="none" strike="noStrike" kern="1200" dirty="0">
                        <a:solidFill>
                          <a:srgbClr val="000000"/>
                        </a:solidFill>
                        <a:effectLst/>
                        <a:latin typeface="Arial" panose="020B0604020202020204" pitchFamily="34" charset="0"/>
                        <a:ea typeface="+mn-ea"/>
                        <a:cs typeface="+mn-cs"/>
                      </a:endParaRP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CC99FF"/>
                    </a:solidFill>
                  </a:tcPr>
                </a:tc>
                <a:tc>
                  <a:txBody>
                    <a:bodyPr/>
                    <a:lstStyle/>
                    <a:p>
                      <a:pPr marL="0" algn="ctr" defTabSz="478938" rtl="0" eaLnBrk="1" fontAlgn="ctr" latinLnBrk="0" hangingPunct="1"/>
                      <a:r>
                        <a:rPr lang="en-US" sz="1200" b="0" i="0" u="none" strike="noStrike" kern="1200" dirty="0">
                          <a:solidFill>
                            <a:srgbClr val="000000"/>
                          </a:solidFill>
                          <a:effectLst/>
                          <a:latin typeface="Arial" panose="020B0604020202020204" pitchFamily="34" charset="0"/>
                          <a:ea typeface="+mn-ea"/>
                          <a:cs typeface="+mn-cs"/>
                        </a:rPr>
                        <a:t>PROD PaaS</a:t>
                      </a:r>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99FF"/>
                    </a:solidFill>
                  </a:tcPr>
                </a:tc>
                <a:extLst>
                  <a:ext uri="{0D108BD9-81ED-4DB2-BD59-A6C34878D82A}">
                    <a16:rowId xmlns:a16="http://schemas.microsoft.com/office/drawing/2014/main" val="362027367"/>
                  </a:ext>
                </a:extLst>
              </a:tr>
            </a:tbl>
          </a:graphicData>
        </a:graphic>
      </p:graphicFrame>
      <p:cxnSp>
        <p:nvCxnSpPr>
          <p:cNvPr id="11" name="Straight Connector 10"/>
          <p:cNvCxnSpPr/>
          <p:nvPr/>
        </p:nvCxnSpPr>
        <p:spPr>
          <a:xfrm>
            <a:off x="1337770" y="914400"/>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498060" y="5933872"/>
            <a:ext cx="7928042" cy="276999"/>
          </a:xfrm>
          <a:prstGeom prst="rect">
            <a:avLst/>
          </a:prstGeom>
          <a:noFill/>
        </p:spPr>
        <p:txBody>
          <a:bodyPr wrap="square" rtlCol="0">
            <a:spAutoFit/>
          </a:bodyPr>
          <a:lstStyle/>
          <a:p>
            <a:r>
              <a:rPr lang="en-US" sz="1200" dirty="0">
                <a:latin typeface="Verdana" panose="020B0604030504040204" pitchFamily="34" charset="0"/>
                <a:ea typeface="Verdana" panose="020B0604030504040204" pitchFamily="34" charset="0"/>
                <a:cs typeface="Verdana" panose="020B0604030504040204" pitchFamily="34" charset="0"/>
              </a:rPr>
              <a:t>* We currently have 1 PaaS environment as of now</a:t>
            </a:r>
          </a:p>
        </p:txBody>
      </p:sp>
    </p:spTree>
    <p:extLst>
      <p:ext uri="{BB962C8B-B14F-4D97-AF65-F5344CB8AC3E}">
        <p14:creationId xmlns:p14="http://schemas.microsoft.com/office/powerpoint/2010/main" val="3214765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970488" y="648372"/>
            <a:ext cx="7010399" cy="602758"/>
          </a:xfrm>
        </p:spPr>
        <p:txBody>
          <a:bodyPr/>
          <a:lstStyle/>
          <a:p>
            <a:r>
              <a:rPr lang="en-US" i="1" dirty="0">
                <a:latin typeface="Verdana" panose="020B0604030504040204" pitchFamily="34" charset="0"/>
                <a:ea typeface="Verdana" panose="020B0604030504040204" pitchFamily="34" charset="0"/>
                <a:cs typeface="Verdana" panose="020B0604030504040204" pitchFamily="34" charset="0"/>
              </a:rPr>
              <a:t>PaaS Environment Usage</a:t>
            </a:r>
          </a:p>
        </p:txBody>
      </p:sp>
      <p:graphicFrame>
        <p:nvGraphicFramePr>
          <p:cNvPr id="5" name="Table 4">
            <a:extLst>
              <a:ext uri="{FF2B5EF4-FFF2-40B4-BE49-F238E27FC236}">
                <a16:creationId xmlns:a16="http://schemas.microsoft.com/office/drawing/2014/main" id="{0E0C882A-CB97-4765-8402-B6D1030CB440}"/>
              </a:ext>
            </a:extLst>
          </p:cNvPr>
          <p:cNvGraphicFramePr>
            <a:graphicFrameLocks noGrp="1"/>
          </p:cNvGraphicFramePr>
          <p:nvPr>
            <p:extLst>
              <p:ext uri="{D42A27DB-BD31-4B8C-83A1-F6EECF244321}">
                <p14:modId xmlns:p14="http://schemas.microsoft.com/office/powerpoint/2010/main" val="3749571319"/>
              </p:ext>
            </p:extLst>
          </p:nvPr>
        </p:nvGraphicFramePr>
        <p:xfrm>
          <a:off x="970488" y="1377794"/>
          <a:ext cx="8640440" cy="4376183"/>
        </p:xfrm>
        <a:graphic>
          <a:graphicData uri="http://schemas.openxmlformats.org/drawingml/2006/table">
            <a:tbl>
              <a:tblPr/>
              <a:tblGrid>
                <a:gridCol w="1480882">
                  <a:extLst>
                    <a:ext uri="{9D8B030D-6E8A-4147-A177-3AD203B41FA5}">
                      <a16:colId xmlns:a16="http://schemas.microsoft.com/office/drawing/2014/main" val="1491526192"/>
                    </a:ext>
                  </a:extLst>
                </a:gridCol>
                <a:gridCol w="1689602">
                  <a:extLst>
                    <a:ext uri="{9D8B030D-6E8A-4147-A177-3AD203B41FA5}">
                      <a16:colId xmlns:a16="http://schemas.microsoft.com/office/drawing/2014/main" val="3685411022"/>
                    </a:ext>
                  </a:extLst>
                </a:gridCol>
                <a:gridCol w="966822">
                  <a:extLst>
                    <a:ext uri="{9D8B030D-6E8A-4147-A177-3AD203B41FA5}">
                      <a16:colId xmlns:a16="http://schemas.microsoft.com/office/drawing/2014/main" val="3783867781"/>
                    </a:ext>
                  </a:extLst>
                </a:gridCol>
                <a:gridCol w="1230807">
                  <a:extLst>
                    <a:ext uri="{9D8B030D-6E8A-4147-A177-3AD203B41FA5}">
                      <a16:colId xmlns:a16="http://schemas.microsoft.com/office/drawing/2014/main" val="1199454143"/>
                    </a:ext>
                  </a:extLst>
                </a:gridCol>
                <a:gridCol w="1111698">
                  <a:extLst>
                    <a:ext uri="{9D8B030D-6E8A-4147-A177-3AD203B41FA5}">
                      <a16:colId xmlns:a16="http://schemas.microsoft.com/office/drawing/2014/main" val="756781536"/>
                    </a:ext>
                  </a:extLst>
                </a:gridCol>
                <a:gridCol w="2160629">
                  <a:extLst>
                    <a:ext uri="{9D8B030D-6E8A-4147-A177-3AD203B41FA5}">
                      <a16:colId xmlns:a16="http://schemas.microsoft.com/office/drawing/2014/main" val="1679080845"/>
                    </a:ext>
                  </a:extLst>
                </a:gridCol>
              </a:tblGrid>
              <a:tr h="728534">
                <a:tc rowSpan="2">
                  <a:txBody>
                    <a:bodyPr/>
                    <a:lstStyle/>
                    <a:p>
                      <a:pPr algn="ctr" fontAlgn="ctr"/>
                      <a:r>
                        <a:rPr lang="en-US" sz="140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PaaS Environments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0157"/>
                    </a:solidFill>
                  </a:tcPr>
                </a:tc>
                <a:tc rowSpan="2">
                  <a:txBody>
                    <a:bodyPr/>
                    <a:lstStyle/>
                    <a:p>
                      <a:pPr algn="ctr" fontAlgn="ctr"/>
                      <a:r>
                        <a:rPr lang="en-US" sz="140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Usage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0157"/>
                    </a:solidFill>
                  </a:tcPr>
                </a:tc>
                <a:tc gridSpan="2">
                  <a:txBody>
                    <a:bodyPr/>
                    <a:lstStyle/>
                    <a:p>
                      <a:pPr algn="ctr" fontAlgn="ctr"/>
                      <a:r>
                        <a:rPr lang="en-US" sz="140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DBCS</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0157"/>
                    </a:solidFill>
                  </a:tcPr>
                </a:tc>
                <a:tc hMerge="1">
                  <a:txBody>
                    <a:bodyPr/>
                    <a:lstStyle/>
                    <a:p>
                      <a:endParaRPr lang="en-US"/>
                    </a:p>
                  </a:txBody>
                  <a:tcPr/>
                </a:tc>
                <a:tc>
                  <a:txBody>
                    <a:bodyPr/>
                    <a:lstStyle/>
                    <a:p>
                      <a:pPr algn="ctr" fontAlgn="ctr"/>
                      <a:r>
                        <a:rPr lang="en-US" sz="140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JCS-SX</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0157"/>
                    </a:solidFill>
                  </a:tcPr>
                </a:tc>
                <a:tc>
                  <a:txBody>
                    <a:bodyPr/>
                    <a:lstStyle/>
                    <a:p>
                      <a:pPr algn="ctr" fontAlgn="ctr"/>
                      <a:r>
                        <a:rPr lang="en-US" sz="140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Middleware</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0157"/>
                    </a:solidFill>
                  </a:tcPr>
                </a:tc>
                <a:extLst>
                  <a:ext uri="{0D108BD9-81ED-4DB2-BD59-A6C34878D82A}">
                    <a16:rowId xmlns:a16="http://schemas.microsoft.com/office/drawing/2014/main" val="724604067"/>
                  </a:ext>
                </a:extLst>
              </a:tr>
              <a:tr h="312230">
                <a:tc vMerge="1">
                  <a:txBody>
                    <a:bodyPr/>
                    <a:lstStyle/>
                    <a:p>
                      <a:endParaRPr lang="en-US"/>
                    </a:p>
                  </a:txBody>
                  <a:tcPr/>
                </a:tc>
                <a:tc vMerge="1">
                  <a:txBody>
                    <a:bodyPr/>
                    <a:lstStyle/>
                    <a:p>
                      <a:endParaRPr lang="en-US"/>
                    </a:p>
                  </a:txBody>
                  <a:tcPr/>
                </a:tc>
                <a:tc>
                  <a:txBody>
                    <a:bodyPr/>
                    <a:lstStyle/>
                    <a:p>
                      <a:pPr algn="ctr" fontAlgn="ctr"/>
                      <a:r>
                        <a:rPr lang="en-US" sz="1400" b="1" i="1"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Instance</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0157"/>
                    </a:solidFill>
                  </a:tcPr>
                </a:tc>
                <a:tc>
                  <a:txBody>
                    <a:bodyPr/>
                    <a:lstStyle/>
                    <a:p>
                      <a:pPr algn="ctr" fontAlgn="ctr"/>
                      <a:r>
                        <a:rPr lang="en-US" sz="1400" b="1" i="1"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Schema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0157"/>
                    </a:solidFill>
                  </a:tcPr>
                </a:tc>
                <a:tc gridSpan="2">
                  <a:txBody>
                    <a:bodyPr/>
                    <a:lstStyle/>
                    <a:p>
                      <a:pPr algn="ctr" fontAlgn="ctr"/>
                      <a:r>
                        <a:rPr lang="en-US" sz="1400" b="1" i="1"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Instance</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0157"/>
                    </a:solidFill>
                  </a:tcPr>
                </a:tc>
                <a:tc hMerge="1">
                  <a:txBody>
                    <a:bodyPr/>
                    <a:lstStyle/>
                    <a:p>
                      <a:endParaRPr lang="en-US"/>
                    </a:p>
                  </a:txBody>
                  <a:tcPr/>
                </a:tc>
                <a:extLst>
                  <a:ext uri="{0D108BD9-81ED-4DB2-BD59-A6C34878D82A}">
                    <a16:rowId xmlns:a16="http://schemas.microsoft.com/office/drawing/2014/main" val="1581786269"/>
                  </a:ext>
                </a:extLst>
              </a:tr>
              <a:tr h="641756">
                <a:tc>
                  <a:txBody>
                    <a:bodyPr/>
                    <a:lstStyle/>
                    <a:p>
                      <a:pPr algn="ctr" fontAlgn="ctr"/>
                      <a:r>
                        <a:rPr lang="en-US" sz="140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Dev PAAS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0157"/>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Dev/Sprints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99FF"/>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99FF"/>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Schema1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99FF"/>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99FF"/>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99FF"/>
                    </a:solidFill>
                  </a:tcPr>
                </a:tc>
                <a:extLst>
                  <a:ext uri="{0D108BD9-81ED-4DB2-BD59-A6C34878D82A}">
                    <a16:rowId xmlns:a16="http://schemas.microsoft.com/office/drawing/2014/main" val="943422310"/>
                  </a:ext>
                </a:extLst>
              </a:tr>
              <a:tr h="510789">
                <a:tc rowSpan="2">
                  <a:txBody>
                    <a:bodyPr/>
                    <a:lstStyle/>
                    <a:p>
                      <a:pPr algn="ctr" fontAlgn="ctr"/>
                      <a:r>
                        <a:rPr lang="en-US" sz="140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INT1 PAAS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0157"/>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SIT1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99FF"/>
                    </a:solidFill>
                  </a:tcPr>
                </a:tc>
                <a:tc rowSpan="2">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99FF"/>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Schema1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99FF"/>
                    </a:solidFill>
                  </a:tcPr>
                </a:tc>
                <a:tc rowSpan="2">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99FF"/>
                    </a:solidFill>
                  </a:tcPr>
                </a:tc>
                <a:tc rowSpan="2">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99FF"/>
                    </a:solidFill>
                  </a:tcPr>
                </a:tc>
                <a:extLst>
                  <a:ext uri="{0D108BD9-81ED-4DB2-BD59-A6C34878D82A}">
                    <a16:rowId xmlns:a16="http://schemas.microsoft.com/office/drawing/2014/main" val="750661164"/>
                  </a:ext>
                </a:extLst>
              </a:tr>
              <a:tr h="529215">
                <a:tc vMerge="1">
                  <a:txBody>
                    <a:bodyPr/>
                    <a:lstStyle/>
                    <a:p>
                      <a:endParaRPr lang="en-US"/>
                    </a:p>
                  </a:txBody>
                  <a:tcPr/>
                </a:tc>
                <a:tc>
                  <a:txBody>
                    <a:bodyPr/>
                    <a:lstStyle/>
                    <a:p>
                      <a:pPr marL="0" algn="ctr" defTabSz="478938" rtl="0" eaLnBrk="1" fontAlgn="ctr" latinLnBrk="0" hangingPunct="1"/>
                      <a:r>
                        <a:rPr lang="en-US" sz="1200" b="0" i="0" u="none" strike="noStrike" kern="12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UAT</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99FF"/>
                    </a:solidFill>
                  </a:tcPr>
                </a:tc>
                <a:tc vMerge="1">
                  <a:txBody>
                    <a:bodyPr/>
                    <a:lstStyle/>
                    <a:p>
                      <a:endParaRPr 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Schema2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99FF"/>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799870288"/>
                  </a:ext>
                </a:extLst>
              </a:tr>
              <a:tr h="441123">
                <a:tc rowSpan="2">
                  <a:txBody>
                    <a:bodyPr/>
                    <a:lstStyle/>
                    <a:p>
                      <a:pPr algn="ctr" fontAlgn="ctr"/>
                      <a:r>
                        <a:rPr lang="en-US" sz="140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INT2 PAAS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0157"/>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SIT2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99FF"/>
                    </a:solidFill>
                  </a:tcPr>
                </a:tc>
                <a:tc rowSpan="2">
                  <a:txBody>
                    <a:bodyPr/>
                    <a:lstStyle/>
                    <a:p>
                      <a:pPr algn="ctr" fontAlgn="ctr"/>
                      <a:r>
                        <a:rPr lang="en-US" sz="12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99FF"/>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Schema1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99FF"/>
                    </a:solidFill>
                  </a:tcPr>
                </a:tc>
                <a:tc rowSpan="2">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99FF"/>
                    </a:solidFill>
                  </a:tcPr>
                </a:tc>
                <a:tc rowSpan="2">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99FF"/>
                    </a:solidFill>
                  </a:tcPr>
                </a:tc>
                <a:extLst>
                  <a:ext uri="{0D108BD9-81ED-4DB2-BD59-A6C34878D82A}">
                    <a16:rowId xmlns:a16="http://schemas.microsoft.com/office/drawing/2014/main" val="1726070497"/>
                  </a:ext>
                </a:extLst>
              </a:tr>
              <a:tr h="437745">
                <a:tc vMerge="1">
                  <a:txBody>
                    <a:bodyPr/>
                    <a:lstStyle/>
                    <a:p>
                      <a:endParaRPr lang="en-US"/>
                    </a:p>
                  </a:txBody>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PROD SUPPORT</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99FF"/>
                    </a:solidFill>
                  </a:tcPr>
                </a:tc>
                <a:tc vMerge="1">
                  <a:txBody>
                    <a:bodyPr/>
                    <a:lstStyle/>
                    <a:p>
                      <a:endParaRPr lang="en-US"/>
                    </a:p>
                  </a:txBody>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Schema2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99FF"/>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865447760"/>
                  </a:ext>
                </a:extLst>
              </a:tr>
              <a:tr h="774791">
                <a:tc>
                  <a:txBody>
                    <a:bodyPr/>
                    <a:lstStyle/>
                    <a:p>
                      <a:pPr algn="ctr" fontAlgn="ctr"/>
                      <a:r>
                        <a:rPr lang="en-US" sz="140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PROD PAAS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0157"/>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PROD</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99FF"/>
                    </a:solidFill>
                  </a:tcPr>
                </a:tc>
                <a:tc>
                  <a:txBody>
                    <a:bodyPr/>
                    <a:lstStyle/>
                    <a:p>
                      <a:pPr algn="ctr" fontAlgn="ctr"/>
                      <a:r>
                        <a:rPr lang="en-US" sz="12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99FF"/>
                    </a:solidFill>
                  </a:tcPr>
                </a:tc>
                <a:tc>
                  <a:txBody>
                    <a:bodyPr/>
                    <a:lstStyle/>
                    <a:p>
                      <a:pPr algn="ctr" fontAlgn="ctr"/>
                      <a:r>
                        <a:rPr lang="en-US" sz="12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Schema1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99FF"/>
                    </a:solidFill>
                  </a:tcPr>
                </a:tc>
                <a:tc>
                  <a:txBody>
                    <a:bodyPr/>
                    <a:lstStyle/>
                    <a:p>
                      <a:pPr algn="ctr" fontAlgn="ctr"/>
                      <a:r>
                        <a:rPr lang="en-US" sz="12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99FF"/>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99FF"/>
                    </a:solidFill>
                  </a:tcPr>
                </a:tc>
                <a:extLst>
                  <a:ext uri="{0D108BD9-81ED-4DB2-BD59-A6C34878D82A}">
                    <a16:rowId xmlns:a16="http://schemas.microsoft.com/office/drawing/2014/main" val="2325618001"/>
                  </a:ext>
                </a:extLst>
              </a:tr>
            </a:tbl>
          </a:graphicData>
        </a:graphic>
      </p:graphicFrame>
      <p:cxnSp>
        <p:nvCxnSpPr>
          <p:cNvPr id="6" name="Straight Connector 5"/>
          <p:cNvCxnSpPr/>
          <p:nvPr/>
        </p:nvCxnSpPr>
        <p:spPr>
          <a:xfrm>
            <a:off x="970488" y="1124465"/>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5449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804" y="517153"/>
            <a:ext cx="11104563" cy="374364"/>
          </a:xfrm>
        </p:spPr>
        <p:txBody>
          <a:bodyPr/>
          <a:lstStyle/>
          <a:p>
            <a:pPr algn="ctr"/>
            <a:r>
              <a:rPr lang="en-US" i="1" dirty="0"/>
              <a:t>Environment Refresh </a:t>
            </a:r>
          </a:p>
        </p:txBody>
      </p:sp>
      <p:sp>
        <p:nvSpPr>
          <p:cNvPr id="3" name="Text Placeholder 2"/>
          <p:cNvSpPr>
            <a:spLocks noGrp="1"/>
          </p:cNvSpPr>
          <p:nvPr>
            <p:ph type="body" sz="quarter" idx="14"/>
          </p:nvPr>
        </p:nvSpPr>
        <p:spPr>
          <a:xfrm>
            <a:off x="1206511" y="1345655"/>
            <a:ext cx="9966959" cy="4296047"/>
          </a:xfrm>
        </p:spPr>
        <p:txBody>
          <a:bodyPr/>
          <a:lstStyle/>
          <a:p>
            <a:pPr fontAlgn="base"/>
            <a:r>
              <a:rPr lang="en-US" dirty="0"/>
              <a:t>An environment refresh migrates data from a source environment, usually production, to a target environment, usually nonproduction, making a copy of the source environment. Environment refreshes ensure a predictable experience during testing activities by providing a comparable nonproduction environment for testing and validation, before applying changes to your production environment. </a:t>
            </a:r>
            <a:endParaRPr lang="en-US" b="1" dirty="0"/>
          </a:p>
          <a:p>
            <a:pPr fontAlgn="base"/>
            <a:r>
              <a:rPr lang="en-US" b="1" dirty="0"/>
              <a:t>Types of Environment Refresh:</a:t>
            </a:r>
            <a:br>
              <a:rPr lang="en-US" dirty="0"/>
            </a:br>
            <a:r>
              <a:rPr lang="en-US" dirty="0"/>
              <a:t>Environment Refresh is the service entitlement that you should request to migrate data from a source environment to a target environment. Currently there are two different types of environment refresh services available for customers:</a:t>
            </a:r>
          </a:p>
          <a:p>
            <a:pPr marL="285750" indent="-285750" fontAlgn="base">
              <a:buFont typeface="Arial" panose="020B0604020202020204" pitchFamily="34" charset="0"/>
              <a:buChar char="•"/>
            </a:pPr>
            <a:r>
              <a:rPr lang="en-US" dirty="0"/>
              <a:t>Production-To-Test (P2T): From a production environment to a non-production environment</a:t>
            </a:r>
          </a:p>
          <a:p>
            <a:pPr marL="285750" indent="-285750" fontAlgn="base">
              <a:buFont typeface="Arial" panose="020B0604020202020204" pitchFamily="34" charset="0"/>
              <a:buChar char="•"/>
            </a:pPr>
            <a:r>
              <a:rPr lang="en-US" dirty="0"/>
              <a:t>Test-To-Test (T2T): From a non-production environment to another non-production environment, for those customers with multiple non-production environments.</a:t>
            </a:r>
          </a:p>
          <a:p>
            <a:pPr fontAlgn="base"/>
            <a:r>
              <a:rPr lang="en-US" b="1" dirty="0"/>
              <a:t>NOTE: Environment refreshes don’t support migrating data from a nonproduction environment to a designated production environment. </a:t>
            </a:r>
          </a:p>
          <a:p>
            <a:pPr fontAlgn="base"/>
            <a:endParaRPr lang="en-US" b="1" dirty="0"/>
          </a:p>
          <a:p>
            <a:endParaRPr lang="en-US" dirty="0"/>
          </a:p>
        </p:txBody>
      </p:sp>
      <p:cxnSp>
        <p:nvCxnSpPr>
          <p:cNvPr id="5" name="Straight Connector 4"/>
          <p:cNvCxnSpPr/>
          <p:nvPr/>
        </p:nvCxnSpPr>
        <p:spPr>
          <a:xfrm>
            <a:off x="1206511" y="922946"/>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02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4F32E2-B779-4180-9A15-9ACF68248AC0}"/>
              </a:ext>
            </a:extLst>
          </p:cNvPr>
          <p:cNvSpPr>
            <a:spLocks noGrp="1"/>
          </p:cNvSpPr>
          <p:nvPr>
            <p:ph type="title"/>
          </p:nvPr>
        </p:nvSpPr>
        <p:spPr>
          <a:xfrm>
            <a:off x="1206511" y="462245"/>
            <a:ext cx="8059203" cy="640044"/>
          </a:xfrm>
        </p:spPr>
        <p:txBody>
          <a:bodyPr/>
          <a:lstStyle/>
          <a:p>
            <a:r>
              <a:rPr lang="en-US" i="1" dirty="0"/>
              <a:t>Automated Environment Refresh</a:t>
            </a:r>
          </a:p>
        </p:txBody>
      </p:sp>
      <p:pic>
        <p:nvPicPr>
          <p:cNvPr id="6" name="Picture 5">
            <a:extLst>
              <a:ext uri="{FF2B5EF4-FFF2-40B4-BE49-F238E27FC236}">
                <a16:creationId xmlns:a16="http://schemas.microsoft.com/office/drawing/2014/main" id="{A71E3F5D-71B5-438F-9056-C795FC700071}"/>
              </a:ext>
            </a:extLst>
          </p:cNvPr>
          <p:cNvPicPr>
            <a:picLocks noChangeAspect="1"/>
          </p:cNvPicPr>
          <p:nvPr/>
        </p:nvPicPr>
        <p:blipFill>
          <a:blip r:embed="rId2"/>
          <a:stretch>
            <a:fillRect/>
          </a:stretch>
        </p:blipFill>
        <p:spPr>
          <a:xfrm>
            <a:off x="1206511" y="1102289"/>
            <a:ext cx="9133562" cy="4860099"/>
          </a:xfrm>
          <a:prstGeom prst="rect">
            <a:avLst/>
          </a:prstGeom>
        </p:spPr>
      </p:pic>
      <p:cxnSp>
        <p:nvCxnSpPr>
          <p:cNvPr id="7" name="Straight Connector 6"/>
          <p:cNvCxnSpPr/>
          <p:nvPr/>
        </p:nvCxnSpPr>
        <p:spPr>
          <a:xfrm>
            <a:off x="1206511" y="922946"/>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20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07923" y="714960"/>
            <a:ext cx="8122682" cy="443048"/>
          </a:xfrm>
        </p:spPr>
        <p:txBody>
          <a:bodyPr>
            <a:noAutofit/>
          </a:bodyPr>
          <a:lstStyle/>
          <a:p>
            <a:r>
              <a:rPr lang="en-US" i="1" dirty="0">
                <a:latin typeface="Verdana" panose="020B0604030504040204" pitchFamily="34" charset="0"/>
                <a:ea typeface="Verdana" panose="020B0604030504040204" pitchFamily="34" charset="0"/>
                <a:cs typeface="Verdana" panose="020B0604030504040204" pitchFamily="34" charset="0"/>
              </a:rPr>
              <a:t>Contents</a:t>
            </a:r>
          </a:p>
        </p:txBody>
      </p:sp>
      <p:graphicFrame>
        <p:nvGraphicFramePr>
          <p:cNvPr id="7" name="Group 30"/>
          <p:cNvGraphicFramePr>
            <a:graphicFrameLocks/>
          </p:cNvGraphicFramePr>
          <p:nvPr>
            <p:custDataLst>
              <p:tags r:id="rId1"/>
            </p:custDataLst>
            <p:extLst>
              <p:ext uri="{D42A27DB-BD31-4B8C-83A1-F6EECF244321}">
                <p14:modId xmlns:p14="http://schemas.microsoft.com/office/powerpoint/2010/main" val="1297991664"/>
              </p:ext>
            </p:extLst>
          </p:nvPr>
        </p:nvGraphicFramePr>
        <p:xfrm>
          <a:off x="707923" y="1531610"/>
          <a:ext cx="10412361" cy="3704067"/>
        </p:xfrm>
        <a:graphic>
          <a:graphicData uri="http://schemas.openxmlformats.org/drawingml/2006/table">
            <a:tbl>
              <a:tblPr/>
              <a:tblGrid>
                <a:gridCol w="10412361">
                  <a:extLst>
                    <a:ext uri="{9D8B030D-6E8A-4147-A177-3AD203B41FA5}">
                      <a16:colId xmlns:a16="http://schemas.microsoft.com/office/drawing/2014/main" val="20000"/>
                    </a:ext>
                  </a:extLst>
                </a:gridCol>
              </a:tblGrid>
              <a:tr h="517627">
                <a:tc>
                  <a:txBody>
                    <a:bodyPr/>
                    <a:lstStyle/>
                    <a:p>
                      <a:pPr marL="0" marR="0" lvl="0" indent="0" algn="l" defTabSz="914400" rtl="0" eaLnBrk="0" fontAlgn="base" latinLnBrk="0" hangingPunct="0">
                        <a:lnSpc>
                          <a:spcPct val="100000"/>
                        </a:lnSpc>
                        <a:spcBef>
                          <a:spcPct val="0"/>
                        </a:spcBef>
                        <a:spcAft>
                          <a:spcPts val="600"/>
                        </a:spcAft>
                        <a:buClrTx/>
                        <a:buSzTx/>
                        <a:buFontTx/>
                        <a:buNone/>
                        <a:tabLst/>
                        <a:defRPr/>
                      </a:pPr>
                      <a:r>
                        <a:rPr kumimoji="0" lang="en-US" sz="1800" b="0" i="0" u="none" strike="noStrike" kern="1200"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Objectives</a:t>
                      </a:r>
                    </a:p>
                  </a:txBody>
                  <a:tcPr marL="66492" marR="66492" marT="64505" marB="64505" horzOverflow="overflow">
                    <a:lnL>
                      <a:noFill/>
                    </a:lnL>
                    <a:lnR>
                      <a:noFill/>
                    </a:lnR>
                    <a:lnT w="28575" cap="flat" cmpd="sng" algn="ctr">
                      <a:solidFill>
                        <a:srgbClr val="BBE0E3"/>
                      </a:solidFill>
                      <a:prstDash val="solid"/>
                      <a:round/>
                      <a:headEnd type="none" w="med" len="med"/>
                      <a:tailEnd type="none" w="med" len="med"/>
                    </a:lnT>
                    <a:lnB w="28575" cap="flat" cmpd="sng" algn="ctr">
                      <a:solidFill>
                        <a:srgbClr val="BBE0E3"/>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517627">
                <a:tc>
                  <a:txBody>
                    <a:bodyPr/>
                    <a:lstStyle/>
                    <a:p>
                      <a:pPr marL="0" marR="0" lvl="0" indent="0" algn="l" defTabSz="914400" rtl="0" eaLnBrk="0" fontAlgn="base" latinLnBrk="0" hangingPunct="0">
                        <a:lnSpc>
                          <a:spcPct val="100000"/>
                        </a:lnSpc>
                        <a:spcBef>
                          <a:spcPct val="0"/>
                        </a:spcBef>
                        <a:spcAft>
                          <a:spcPts val="600"/>
                        </a:spcAft>
                        <a:buClrTx/>
                        <a:buSzTx/>
                        <a:buFontTx/>
                        <a:buNone/>
                        <a:tabLst/>
                        <a:defRPr/>
                      </a:pPr>
                      <a:r>
                        <a:rPr kumimoji="0" lang="en-US" sz="1800" b="0" i="0" u="none" strike="noStrike" kern="1200"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Approach</a:t>
                      </a:r>
                    </a:p>
                  </a:txBody>
                  <a:tcPr marL="66492" marR="66492" marT="64505" marB="64505" horzOverflow="overflow">
                    <a:lnL>
                      <a:noFill/>
                    </a:lnL>
                    <a:lnR>
                      <a:noFill/>
                    </a:lnR>
                    <a:lnT w="28575" cap="flat" cmpd="sng" algn="ctr">
                      <a:solidFill>
                        <a:srgbClr val="BBE0E3"/>
                      </a:solidFill>
                      <a:prstDash val="solid"/>
                      <a:round/>
                      <a:headEnd type="none" w="med" len="med"/>
                      <a:tailEnd type="none" w="med" len="med"/>
                    </a:lnT>
                    <a:lnB w="28575" cap="flat" cmpd="sng" algn="ctr">
                      <a:solidFill>
                        <a:srgbClr val="BBE0E3"/>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51762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ts val="600"/>
                        </a:spcAft>
                        <a:buClrTx/>
                        <a:buSzTx/>
                        <a:buFont typeface="Arial" pitchFamily="34" charset="0"/>
                        <a:buNone/>
                        <a:tabLst/>
                      </a:pPr>
                      <a:r>
                        <a:rPr kumimoji="0" 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Timeline &amp; Key Dates</a:t>
                      </a:r>
                    </a:p>
                  </a:txBody>
                  <a:tcPr marL="66492" marR="66492" marT="64505" marB="64505" horzOverflow="overflow">
                    <a:lnL>
                      <a:noFill/>
                    </a:lnL>
                    <a:lnR>
                      <a:noFill/>
                    </a:lnR>
                    <a:lnT w="28575" cap="flat" cmpd="sng" algn="ctr">
                      <a:solidFill>
                        <a:srgbClr val="BBE0E3"/>
                      </a:solidFill>
                      <a:prstDash val="solid"/>
                      <a:round/>
                      <a:headEnd type="none" w="med" len="med"/>
                      <a:tailEnd type="none" w="med" len="med"/>
                    </a:lnT>
                    <a:lnB w="28575" cap="flat" cmpd="sng" algn="ctr">
                      <a:solidFill>
                        <a:srgbClr val="BBE0E3"/>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517627">
                <a:tc>
                  <a:txBody>
                    <a:bodyPr/>
                    <a:lstStyle/>
                    <a:p>
                      <a:pPr marL="0" marR="0" lvl="0" indent="0" algn="l" defTabSz="914400" rtl="0" eaLnBrk="0" fontAlgn="base" latinLnBrk="0" hangingPunct="0">
                        <a:lnSpc>
                          <a:spcPct val="100000"/>
                        </a:lnSpc>
                        <a:spcBef>
                          <a:spcPct val="0"/>
                        </a:spcBef>
                        <a:spcAft>
                          <a:spcPts val="600"/>
                        </a:spcAft>
                        <a:buClrTx/>
                        <a:buSzTx/>
                        <a:buFontTx/>
                        <a:buNone/>
                        <a:tabLst/>
                        <a:defRPr/>
                      </a:pPr>
                      <a:r>
                        <a:rPr kumimoji="0" lang="en-US" sz="1800" b="0" i="0" u="none" strike="noStrike" kern="1200"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Roles and Responsibilities</a:t>
                      </a:r>
                    </a:p>
                  </a:txBody>
                  <a:tcPr marL="66492" marR="66492" marT="64505" marB="64505" horzOverflow="overflow">
                    <a:lnL>
                      <a:noFill/>
                    </a:lnL>
                    <a:lnR>
                      <a:noFill/>
                    </a:lnR>
                    <a:lnT w="28575" cap="flat" cmpd="sng" algn="ctr">
                      <a:solidFill>
                        <a:srgbClr val="BBE0E3"/>
                      </a:solidFill>
                      <a:prstDash val="solid"/>
                      <a:round/>
                      <a:headEnd type="none" w="med" len="med"/>
                      <a:tailEnd type="none" w="med" len="med"/>
                    </a:lnT>
                    <a:lnB w="28575" cap="flat" cmpd="sng" algn="ctr">
                      <a:solidFill>
                        <a:srgbClr val="BBE0E3"/>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517627">
                <a:tc>
                  <a:txBody>
                    <a:bodyPr/>
                    <a:lstStyle/>
                    <a:p>
                      <a:pPr marL="0" marR="0" lvl="0" indent="0" algn="l" defTabSz="914400" rtl="0" eaLnBrk="0" fontAlgn="base" latinLnBrk="0" hangingPunct="0">
                        <a:lnSpc>
                          <a:spcPct val="100000"/>
                        </a:lnSpc>
                        <a:spcBef>
                          <a:spcPct val="0"/>
                        </a:spcBef>
                        <a:spcAft>
                          <a:spcPts val="600"/>
                        </a:spcAft>
                        <a:buClrTx/>
                        <a:buSzTx/>
                        <a:buFont typeface="Arial" pitchFamily="34" charset="0"/>
                        <a:buNone/>
                        <a:tabLst/>
                        <a:defRPr/>
                      </a:pPr>
                      <a:r>
                        <a:rPr kumimoji="0" lang="en-US" sz="1800" b="0" i="0" u="none" strike="noStrike" kern="1200"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Tools and Templates</a:t>
                      </a:r>
                    </a:p>
                  </a:txBody>
                  <a:tcPr marL="66492" marR="66492" marT="64505" marB="64505" horzOverflow="overflow">
                    <a:lnL>
                      <a:noFill/>
                    </a:lnL>
                    <a:lnR>
                      <a:noFill/>
                    </a:lnR>
                    <a:lnT w="28575" cap="flat" cmpd="sng" algn="ctr">
                      <a:solidFill>
                        <a:srgbClr val="BBE0E3"/>
                      </a:solidFill>
                      <a:prstDash val="solid"/>
                      <a:round/>
                      <a:headEnd type="none" w="med" len="med"/>
                      <a:tailEnd type="none" w="med" len="med"/>
                    </a:lnT>
                    <a:lnB w="28575" cap="flat" cmpd="sng" algn="ctr">
                      <a:solidFill>
                        <a:srgbClr val="BBE0E3"/>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517627">
                <a:tc>
                  <a:txBody>
                    <a:bodyPr/>
                    <a:lstStyle/>
                    <a:p>
                      <a:pPr marL="0" marR="0" lvl="0" indent="0" algn="l" defTabSz="914400" rtl="0" eaLnBrk="0" fontAlgn="base" latinLnBrk="0" hangingPunct="0">
                        <a:lnSpc>
                          <a:spcPct val="100000"/>
                        </a:lnSpc>
                        <a:spcBef>
                          <a:spcPct val="0"/>
                        </a:spcBef>
                        <a:spcAft>
                          <a:spcPts val="600"/>
                        </a:spcAft>
                        <a:buClrTx/>
                        <a:buSzTx/>
                        <a:buFont typeface="Arial" pitchFamily="34" charset="0"/>
                        <a:buNone/>
                        <a:tabLst/>
                        <a:defRPr/>
                      </a:pPr>
                      <a:r>
                        <a:rPr kumimoji="0" lang="en-US" sz="1800" b="0" i="0" u="none" strike="noStrike" kern="1200"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Assumptions</a:t>
                      </a:r>
                    </a:p>
                  </a:txBody>
                  <a:tcPr marL="66492" marR="66492" marT="64505" marB="64505" horzOverflow="overflow">
                    <a:lnL>
                      <a:noFill/>
                    </a:lnL>
                    <a:lnR>
                      <a:noFill/>
                    </a:lnR>
                    <a:lnT w="28575" cap="flat" cmpd="sng" algn="ctr">
                      <a:solidFill>
                        <a:srgbClr val="BBE0E3"/>
                      </a:solidFill>
                      <a:prstDash val="solid"/>
                      <a:round/>
                      <a:headEnd type="none" w="med" len="med"/>
                      <a:tailEnd type="none" w="med" len="med"/>
                    </a:lnT>
                    <a:lnB w="28575" cap="flat" cmpd="sng" algn="ctr">
                      <a:solidFill>
                        <a:srgbClr val="BBE0E3"/>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598305">
                <a:tc>
                  <a:txBody>
                    <a:bodyPr/>
                    <a:lstStyle/>
                    <a:p>
                      <a:pPr marL="0" marR="0" lvl="0" indent="0" algn="l" defTabSz="914400" rtl="0" eaLnBrk="0" fontAlgn="base" latinLnBrk="0" hangingPunct="0">
                        <a:lnSpc>
                          <a:spcPct val="100000"/>
                        </a:lnSpc>
                        <a:spcBef>
                          <a:spcPct val="0"/>
                        </a:spcBef>
                        <a:spcAft>
                          <a:spcPts val="600"/>
                        </a:spcAft>
                        <a:buClrTx/>
                        <a:buSzTx/>
                        <a:buFont typeface="Arial" pitchFamily="34" charset="0"/>
                        <a:buNone/>
                        <a:tabLst/>
                        <a:defRPr/>
                      </a:pPr>
                      <a:r>
                        <a:rPr kumimoji="0" lang="en-US" sz="1800" b="0" i="0" u="none" strike="noStrike" kern="1200"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Appendix</a:t>
                      </a:r>
                    </a:p>
                  </a:txBody>
                  <a:tcPr marL="66492" marR="66492" marT="64505" marB="64505" horzOverflow="overflow">
                    <a:lnL>
                      <a:noFill/>
                    </a:lnL>
                    <a:lnR>
                      <a:noFill/>
                    </a:lnR>
                    <a:lnT w="28575" cap="flat" cmpd="sng" algn="ctr">
                      <a:solidFill>
                        <a:srgbClr val="BBE0E3"/>
                      </a:solidFill>
                      <a:prstDash val="solid"/>
                      <a:round/>
                      <a:headEnd type="none" w="med" len="med"/>
                      <a:tailEnd type="none" w="med" len="med"/>
                    </a:lnT>
                    <a:lnB w="28575" cap="flat" cmpd="sng" algn="ctr">
                      <a:solidFill>
                        <a:srgbClr val="BBE0E3"/>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92695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643" y="613926"/>
            <a:ext cx="11104563" cy="374364"/>
          </a:xfrm>
        </p:spPr>
        <p:txBody>
          <a:bodyPr/>
          <a:lstStyle/>
          <a:p>
            <a:r>
              <a:rPr lang="en-US" i="1" dirty="0"/>
              <a:t>About the Environment Refresh Service</a:t>
            </a:r>
          </a:p>
        </p:txBody>
      </p:sp>
      <p:sp>
        <p:nvSpPr>
          <p:cNvPr id="3" name="Text Placeholder 2"/>
          <p:cNvSpPr>
            <a:spLocks noGrp="1"/>
          </p:cNvSpPr>
          <p:nvPr>
            <p:ph type="body" sz="quarter" idx="14"/>
          </p:nvPr>
        </p:nvSpPr>
        <p:spPr>
          <a:xfrm>
            <a:off x="1170643" y="1464514"/>
            <a:ext cx="11104220" cy="475488"/>
          </a:xfrm>
        </p:spPr>
        <p:txBody>
          <a:bodyPr/>
          <a:lstStyle/>
          <a:p>
            <a:r>
              <a:rPr lang="en-US" dirty="0"/>
              <a:t>Request an environment refresh using either the online self-service scheduling feature or the Service Request (SR) user interface in My Oracle Support (MOS)</a:t>
            </a:r>
          </a:p>
        </p:txBody>
      </p:sp>
      <p:graphicFrame>
        <p:nvGraphicFramePr>
          <p:cNvPr id="4" name="Table 3"/>
          <p:cNvGraphicFramePr>
            <a:graphicFrameLocks noGrp="1"/>
          </p:cNvGraphicFramePr>
          <p:nvPr>
            <p:extLst>
              <p:ext uri="{D42A27DB-BD31-4B8C-83A1-F6EECF244321}">
                <p14:modId xmlns:p14="http://schemas.microsoft.com/office/powerpoint/2010/main" val="2338586871"/>
              </p:ext>
            </p:extLst>
          </p:nvPr>
        </p:nvGraphicFramePr>
        <p:xfrm>
          <a:off x="1170643" y="2103120"/>
          <a:ext cx="9105471" cy="3340127"/>
        </p:xfrm>
        <a:graphic>
          <a:graphicData uri="http://schemas.openxmlformats.org/drawingml/2006/table">
            <a:tbl>
              <a:tblPr firstRow="1" bandRow="1">
                <a:tableStyleId>{22838BEF-8BB2-4498-84A7-C5851F593DF1}</a:tableStyleId>
              </a:tblPr>
              <a:tblGrid>
                <a:gridCol w="2742566">
                  <a:extLst>
                    <a:ext uri="{9D8B030D-6E8A-4147-A177-3AD203B41FA5}">
                      <a16:colId xmlns:a16="http://schemas.microsoft.com/office/drawing/2014/main" val="2274036424"/>
                    </a:ext>
                  </a:extLst>
                </a:gridCol>
                <a:gridCol w="6362905">
                  <a:extLst>
                    <a:ext uri="{9D8B030D-6E8A-4147-A177-3AD203B41FA5}">
                      <a16:colId xmlns:a16="http://schemas.microsoft.com/office/drawing/2014/main" val="2365862659"/>
                    </a:ext>
                  </a:extLst>
                </a:gridCol>
              </a:tblGrid>
              <a:tr h="716978">
                <a:tc>
                  <a:txBody>
                    <a:bodyPr/>
                    <a:lstStyle/>
                    <a:p>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Cloud Service Type</a:t>
                      </a:r>
                    </a:p>
                  </a:txBody>
                  <a:tcPr>
                    <a:solidFill>
                      <a:srgbClr val="63015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Verdana" panose="020B0604030504040204" pitchFamily="34" charset="0"/>
                          <a:ea typeface="Verdana" panose="020B0604030504040204" pitchFamily="34" charset="0"/>
                          <a:cs typeface="Verdana" panose="020B0604030504040204" pitchFamily="34" charset="0"/>
                        </a:rPr>
                        <a:t>ERP, HCM, Risk, Sales and Engagement, SCM Cloud Services 	</a:t>
                      </a:r>
                    </a:p>
                    <a:p>
                      <a:endParaRPr lang="en-US" sz="1200" dirty="0">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extLst>
                  <a:ext uri="{0D108BD9-81ED-4DB2-BD59-A6C34878D82A}">
                    <a16:rowId xmlns:a16="http://schemas.microsoft.com/office/drawing/2014/main" val="88120279"/>
                  </a:ext>
                </a:extLst>
              </a:tr>
              <a:tr h="507680">
                <a:tc>
                  <a:txBody>
                    <a:bodyPr/>
                    <a:lstStyle/>
                    <a:p>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Typical Frequency</a:t>
                      </a:r>
                    </a:p>
                  </a:txBody>
                  <a:tcPr>
                    <a:solidFill>
                      <a:srgbClr val="63015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Verdana" panose="020B0604030504040204" pitchFamily="34" charset="0"/>
                          <a:ea typeface="Verdana" panose="020B0604030504040204" pitchFamily="34" charset="0"/>
                          <a:cs typeface="Verdana" panose="020B0604030504040204" pitchFamily="34" charset="0"/>
                        </a:rPr>
                        <a:t>Based on business need 	</a:t>
                      </a:r>
                    </a:p>
                  </a:txBody>
                  <a:tcPr>
                    <a:solidFill>
                      <a:srgbClr val="CC99FF"/>
                    </a:solidFill>
                  </a:tcPr>
                </a:tc>
                <a:extLst>
                  <a:ext uri="{0D108BD9-81ED-4DB2-BD59-A6C34878D82A}">
                    <a16:rowId xmlns:a16="http://schemas.microsoft.com/office/drawing/2014/main" val="3125844073"/>
                  </a:ext>
                </a:extLst>
              </a:tr>
              <a:tr h="507680">
                <a:tc>
                  <a:txBody>
                    <a:bodyPr/>
                    <a:lstStyle/>
                    <a:p>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Fulfillment Method</a:t>
                      </a:r>
                    </a:p>
                  </a:txBody>
                  <a:tcPr>
                    <a:solidFill>
                      <a:srgbClr val="63015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Verdana" panose="020B0604030504040204" pitchFamily="34" charset="0"/>
                          <a:ea typeface="Verdana" panose="020B0604030504040204" pitchFamily="34" charset="0"/>
                          <a:cs typeface="Verdana" panose="020B0604030504040204" pitchFamily="34" charset="0"/>
                        </a:rPr>
                        <a:t>Log an SR using the Self-service Scheduling Tool or MOS. 	</a:t>
                      </a:r>
                    </a:p>
                  </a:txBody>
                  <a:tcPr>
                    <a:solidFill>
                      <a:srgbClr val="CC99FF"/>
                    </a:solidFill>
                  </a:tcPr>
                </a:tc>
                <a:extLst>
                  <a:ext uri="{0D108BD9-81ED-4DB2-BD59-A6C34878D82A}">
                    <a16:rowId xmlns:a16="http://schemas.microsoft.com/office/drawing/2014/main" val="4155395782"/>
                  </a:ext>
                </a:extLst>
              </a:tr>
              <a:tr h="876269">
                <a:tc>
                  <a:txBody>
                    <a:bodyPr/>
                    <a:lstStyle/>
                    <a:p>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When to Submit SR</a:t>
                      </a:r>
                    </a:p>
                  </a:txBody>
                  <a:tcPr>
                    <a:solidFill>
                      <a:srgbClr val="63015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Verdana" panose="020B0604030504040204" pitchFamily="34" charset="0"/>
                          <a:ea typeface="Verdana" panose="020B0604030504040204" pitchFamily="34" charset="0"/>
                          <a:cs typeface="Verdana" panose="020B0604030504040204" pitchFamily="34" charset="0"/>
                        </a:rPr>
                        <a:t>Submit your SR 3-12 weeks before the date you need changes applied. Submitting an SR before or after this submittal window will result in your environment refresh request being canceled and rescheduled. 	</a:t>
                      </a:r>
                    </a:p>
                  </a:txBody>
                  <a:tcPr>
                    <a:solidFill>
                      <a:srgbClr val="CC99FF"/>
                    </a:solidFill>
                  </a:tcPr>
                </a:tc>
                <a:extLst>
                  <a:ext uri="{0D108BD9-81ED-4DB2-BD59-A6C34878D82A}">
                    <a16:rowId xmlns:a16="http://schemas.microsoft.com/office/drawing/2014/main" val="1412816920"/>
                  </a:ext>
                </a:extLst>
              </a:tr>
              <a:tr h="7093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a:solidFill>
                            <a:schemeClr val="bg1"/>
                          </a:solidFill>
                          <a:latin typeface="Verdana" panose="020B0604030504040204" pitchFamily="34" charset="0"/>
                          <a:ea typeface="Verdana" panose="020B0604030504040204" pitchFamily="34" charset="0"/>
                          <a:cs typeface="Verdana" panose="020B0604030504040204" pitchFamily="34" charset="0"/>
                        </a:rPr>
                        <a:t>Maximum Downtime for Target Nonproduction Environment 	</a:t>
                      </a:r>
                    </a:p>
                  </a:txBody>
                  <a:tcPr>
                    <a:solidFill>
                      <a:srgbClr val="63015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Verdana" panose="020B0604030504040204" pitchFamily="34" charset="0"/>
                          <a:ea typeface="Verdana" panose="020B0604030504040204" pitchFamily="34" charset="0"/>
                          <a:cs typeface="Verdana" panose="020B0604030504040204" pitchFamily="34" charset="0"/>
                        </a:rPr>
                        <a:t>48 hours – 96 hrs. (with data masking)	</a:t>
                      </a:r>
                    </a:p>
                    <a:p>
                      <a:endParaRPr lang="en-US" sz="1200" dirty="0">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extLst>
                  <a:ext uri="{0D108BD9-81ED-4DB2-BD59-A6C34878D82A}">
                    <a16:rowId xmlns:a16="http://schemas.microsoft.com/office/drawing/2014/main" val="3374184375"/>
                  </a:ext>
                </a:extLst>
              </a:tr>
            </a:tbl>
          </a:graphicData>
        </a:graphic>
      </p:graphicFrame>
      <p:cxnSp>
        <p:nvCxnSpPr>
          <p:cNvPr id="5" name="Straight Connector 4"/>
          <p:cNvCxnSpPr/>
          <p:nvPr/>
        </p:nvCxnSpPr>
        <p:spPr>
          <a:xfrm>
            <a:off x="1094023" y="1151407"/>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767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98463"/>
            <a:r>
              <a:rPr lang="en-US" i="1" dirty="0"/>
              <a:t>What Is Copied During Environment Refresh</a:t>
            </a:r>
          </a:p>
        </p:txBody>
      </p:sp>
      <p:graphicFrame>
        <p:nvGraphicFramePr>
          <p:cNvPr id="5" name="Table 4"/>
          <p:cNvGraphicFramePr>
            <a:graphicFrameLocks noGrp="1"/>
          </p:cNvGraphicFramePr>
          <p:nvPr>
            <p:extLst>
              <p:ext uri="{D42A27DB-BD31-4B8C-83A1-F6EECF244321}">
                <p14:modId xmlns:p14="http://schemas.microsoft.com/office/powerpoint/2010/main" val="426487219"/>
              </p:ext>
            </p:extLst>
          </p:nvPr>
        </p:nvGraphicFramePr>
        <p:xfrm>
          <a:off x="942043" y="1645835"/>
          <a:ext cx="9159900" cy="3525592"/>
        </p:xfrm>
        <a:graphic>
          <a:graphicData uri="http://schemas.openxmlformats.org/drawingml/2006/table">
            <a:tbl>
              <a:tblPr firstRow="1" bandRow="1">
                <a:tableStyleId>{35758FB7-9AC5-4552-8A53-C91805E547FA}</a:tableStyleId>
              </a:tblPr>
              <a:tblGrid>
                <a:gridCol w="4297046">
                  <a:extLst>
                    <a:ext uri="{9D8B030D-6E8A-4147-A177-3AD203B41FA5}">
                      <a16:colId xmlns:a16="http://schemas.microsoft.com/office/drawing/2014/main" val="3821726329"/>
                    </a:ext>
                  </a:extLst>
                </a:gridCol>
                <a:gridCol w="4862854">
                  <a:extLst>
                    <a:ext uri="{9D8B030D-6E8A-4147-A177-3AD203B41FA5}">
                      <a16:colId xmlns:a16="http://schemas.microsoft.com/office/drawing/2014/main" val="1747114726"/>
                    </a:ext>
                  </a:extLst>
                </a:gridCol>
              </a:tblGrid>
              <a:tr h="4603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a:solidFill>
                            <a:schemeClr val="lt1"/>
                          </a:solidFill>
                          <a:latin typeface="Verdana" panose="020B0604030504040204" pitchFamily="34" charset="0"/>
                          <a:ea typeface="Verdana" panose="020B0604030504040204" pitchFamily="34" charset="0"/>
                          <a:cs typeface="Verdana" panose="020B0604030504040204" pitchFamily="34" charset="0"/>
                        </a:rPr>
                        <a:t>Application Object </a:t>
                      </a:r>
                      <a:r>
                        <a:rPr lang="en-US" sz="1400" b="0" i="0" u="none" strike="noStrike" kern="1200" baseline="0" dirty="0">
                          <a:solidFill>
                            <a:schemeClr val="lt1"/>
                          </a:solidFill>
                          <a:latin typeface="Verdana" panose="020B0604030504040204" pitchFamily="34" charset="0"/>
                          <a:ea typeface="Verdana" panose="020B0604030504040204" pitchFamily="34" charset="0"/>
                          <a:cs typeface="Verdana" panose="020B0604030504040204" pitchFamily="34" charset="0"/>
                        </a:rPr>
                        <a:t>	</a:t>
                      </a:r>
                    </a:p>
                  </a:txBody>
                  <a:tcPr>
                    <a:solidFill>
                      <a:srgbClr val="63015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a:solidFill>
                            <a:schemeClr val="lt1"/>
                          </a:solidFill>
                          <a:latin typeface="Verdana" panose="020B0604030504040204" pitchFamily="34" charset="0"/>
                          <a:ea typeface="Verdana" panose="020B0604030504040204" pitchFamily="34" charset="0"/>
                          <a:cs typeface="Verdana" panose="020B0604030504040204" pitchFamily="34" charset="0"/>
                        </a:rPr>
                        <a:t>Example </a:t>
                      </a:r>
                      <a:r>
                        <a:rPr lang="en-US" sz="1800" b="0" i="0" u="none" strike="noStrike" kern="1200" baseline="0" dirty="0">
                          <a:solidFill>
                            <a:schemeClr val="lt1"/>
                          </a:solidFill>
                          <a:latin typeface="+mn-lt"/>
                          <a:ea typeface="+mn-ea"/>
                          <a:cs typeface="+mn-cs"/>
                        </a:rPr>
                        <a:t>	</a:t>
                      </a:r>
                    </a:p>
                  </a:txBody>
                  <a:tcPr>
                    <a:solidFill>
                      <a:srgbClr val="630157"/>
                    </a:solidFill>
                  </a:tcPr>
                </a:tc>
                <a:extLst>
                  <a:ext uri="{0D108BD9-81ED-4DB2-BD59-A6C34878D82A}">
                    <a16:rowId xmlns:a16="http://schemas.microsoft.com/office/drawing/2014/main" val="1637330471"/>
                  </a:ext>
                </a:extLst>
              </a:tr>
              <a:tr h="4603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Verdana" panose="020B0604030504040204" pitchFamily="34" charset="0"/>
                          <a:ea typeface="Verdana" panose="020B0604030504040204" pitchFamily="34" charset="0"/>
                          <a:cs typeface="Verdana" panose="020B0604030504040204" pitchFamily="34" charset="0"/>
                        </a:rPr>
                        <a:t>All data in the Fusion schema 	</a:t>
                      </a:r>
                    </a:p>
                  </a:txBody>
                  <a:tcPr>
                    <a:solidFill>
                      <a:srgbClr val="CC99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Verdana" panose="020B0604030504040204" pitchFamily="34" charset="0"/>
                          <a:ea typeface="Verdana" panose="020B0604030504040204" pitchFamily="34" charset="0"/>
                          <a:cs typeface="Verdana" panose="020B0604030504040204" pitchFamily="34" charset="0"/>
                        </a:rPr>
                        <a:t>Transactional data and functional setup 	</a:t>
                      </a:r>
                    </a:p>
                  </a:txBody>
                  <a:tcPr>
                    <a:solidFill>
                      <a:srgbClr val="CC99FF"/>
                    </a:solidFill>
                  </a:tcPr>
                </a:tc>
                <a:extLst>
                  <a:ext uri="{0D108BD9-81ED-4DB2-BD59-A6C34878D82A}">
                    <a16:rowId xmlns:a16="http://schemas.microsoft.com/office/drawing/2014/main" val="4289569817"/>
                  </a:ext>
                </a:extLst>
              </a:tr>
              <a:tr h="5675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Verdana" panose="020B0604030504040204" pitchFamily="34" charset="0"/>
                          <a:ea typeface="Verdana" panose="020B0604030504040204" pitchFamily="34" charset="0"/>
                          <a:cs typeface="Verdana" panose="020B0604030504040204" pitchFamily="34" charset="0"/>
                        </a:rPr>
                        <a:t>Webcenter content 	</a:t>
                      </a:r>
                    </a:p>
                  </a:txBody>
                  <a:tcPr>
                    <a:solidFill>
                      <a:srgbClr val="CC99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Verdana" panose="020B0604030504040204" pitchFamily="34" charset="0"/>
                          <a:ea typeface="Verdana" panose="020B0604030504040204" pitchFamily="34" charset="0"/>
                          <a:cs typeface="Verdana" panose="020B0604030504040204" pitchFamily="34" charset="0"/>
                        </a:rPr>
                        <a:t>File attachments and inbound and outbound Integration files 	</a:t>
                      </a:r>
                    </a:p>
                  </a:txBody>
                  <a:tcPr>
                    <a:solidFill>
                      <a:srgbClr val="CC99FF"/>
                    </a:solidFill>
                  </a:tcPr>
                </a:tc>
                <a:extLst>
                  <a:ext uri="{0D108BD9-81ED-4DB2-BD59-A6C34878D82A}">
                    <a16:rowId xmlns:a16="http://schemas.microsoft.com/office/drawing/2014/main" val="198885023"/>
                  </a:ext>
                </a:extLst>
              </a:tr>
              <a:tr h="9024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Verdana" panose="020B0604030504040204" pitchFamily="34" charset="0"/>
                          <a:ea typeface="Verdana" panose="020B0604030504040204" pitchFamily="34" charset="0"/>
                          <a:cs typeface="Verdana" panose="020B0604030504040204" pitchFamily="34" charset="0"/>
                        </a:rPr>
                        <a:t>Key artifacts managed through Fusion Middleware Metadata Services (MDS) 	</a:t>
                      </a:r>
                    </a:p>
                  </a:txBody>
                  <a:tcPr>
                    <a:solidFill>
                      <a:srgbClr val="CC99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Verdana" panose="020B0604030504040204" pitchFamily="34" charset="0"/>
                          <a:ea typeface="Verdana" panose="020B0604030504040204" pitchFamily="34" charset="0"/>
                          <a:cs typeface="Verdana" panose="020B0604030504040204" pitchFamily="34" charset="0"/>
                        </a:rPr>
                        <a:t>User interface extensions managed as Application Development Framework (ADF) sandboxes, such as flexfields and workflow/approval extensions managed by the Service-Oriented Architecture (SOA) Suite 	</a:t>
                      </a:r>
                    </a:p>
                  </a:txBody>
                  <a:tcPr>
                    <a:solidFill>
                      <a:srgbClr val="CC99FF"/>
                    </a:solidFill>
                  </a:tcPr>
                </a:tc>
                <a:extLst>
                  <a:ext uri="{0D108BD9-81ED-4DB2-BD59-A6C34878D82A}">
                    <a16:rowId xmlns:a16="http://schemas.microsoft.com/office/drawing/2014/main" val="2981548158"/>
                  </a:ext>
                </a:extLst>
              </a:tr>
              <a:tr h="5675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Verdana" panose="020B0604030504040204" pitchFamily="34" charset="0"/>
                          <a:ea typeface="Verdana" panose="020B0604030504040204" pitchFamily="34" charset="0"/>
                          <a:cs typeface="Verdana" panose="020B0604030504040204" pitchFamily="34" charset="0"/>
                        </a:rPr>
                        <a:t>Business Intelligence Web Catalog and Repository Definitions (RPDs) 	</a:t>
                      </a:r>
                    </a:p>
                  </a:txBody>
                  <a:tcPr>
                    <a:solidFill>
                      <a:srgbClr val="CC99FF"/>
                    </a:solidFill>
                  </a:tcPr>
                </a:tc>
                <a:tc>
                  <a:txBody>
                    <a:bodyPr/>
                    <a:lstStyle/>
                    <a:p>
                      <a:endParaRPr lang="en-US" sz="1200" dirty="0">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extLst>
                  <a:ext uri="{0D108BD9-81ED-4DB2-BD59-A6C34878D82A}">
                    <a16:rowId xmlns:a16="http://schemas.microsoft.com/office/drawing/2014/main" val="1083505552"/>
                  </a:ext>
                </a:extLst>
              </a:tr>
              <a:tr h="5675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Verdana" panose="020B0604030504040204" pitchFamily="34" charset="0"/>
                          <a:ea typeface="Verdana" panose="020B0604030504040204" pitchFamily="34" charset="0"/>
                          <a:cs typeface="Verdana" panose="020B0604030504040204" pitchFamily="34" charset="0"/>
                        </a:rPr>
                        <a:t>Pre-compiled Fast Formula used by the HCM Cloud Service 	</a:t>
                      </a:r>
                    </a:p>
                  </a:txBody>
                  <a:tcPr>
                    <a:solidFill>
                      <a:srgbClr val="CC99FF"/>
                    </a:solidFill>
                  </a:tcPr>
                </a:tc>
                <a:tc>
                  <a:txBody>
                    <a:bodyPr/>
                    <a:lstStyle/>
                    <a:p>
                      <a:endParaRPr lang="en-US" sz="1200" dirty="0">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extLst>
                  <a:ext uri="{0D108BD9-81ED-4DB2-BD59-A6C34878D82A}">
                    <a16:rowId xmlns:a16="http://schemas.microsoft.com/office/drawing/2014/main" val="464380771"/>
                  </a:ext>
                </a:extLst>
              </a:tr>
            </a:tbl>
          </a:graphicData>
        </a:graphic>
      </p:graphicFrame>
      <p:cxnSp>
        <p:nvCxnSpPr>
          <p:cNvPr id="6" name="Straight Connector 5"/>
          <p:cNvCxnSpPr/>
          <p:nvPr/>
        </p:nvCxnSpPr>
        <p:spPr>
          <a:xfrm>
            <a:off x="948111" y="1171140"/>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392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483" y="539835"/>
            <a:ext cx="11104563" cy="374364"/>
          </a:xfrm>
        </p:spPr>
        <p:txBody>
          <a:bodyPr/>
          <a:lstStyle/>
          <a:p>
            <a:r>
              <a:rPr lang="en-US" i="1" dirty="0"/>
              <a:t>What Is NOT Copied During Environment Refresh</a:t>
            </a:r>
          </a:p>
        </p:txBody>
      </p:sp>
      <p:graphicFrame>
        <p:nvGraphicFramePr>
          <p:cNvPr id="5" name="Table 4"/>
          <p:cNvGraphicFramePr>
            <a:graphicFrameLocks noGrp="1"/>
          </p:cNvGraphicFramePr>
          <p:nvPr>
            <p:extLst>
              <p:ext uri="{D42A27DB-BD31-4B8C-83A1-F6EECF244321}">
                <p14:modId xmlns:p14="http://schemas.microsoft.com/office/powerpoint/2010/main" val="3922694739"/>
              </p:ext>
            </p:extLst>
          </p:nvPr>
        </p:nvGraphicFramePr>
        <p:xfrm>
          <a:off x="1033483" y="1606646"/>
          <a:ext cx="8923317" cy="3137863"/>
        </p:xfrm>
        <a:graphic>
          <a:graphicData uri="http://schemas.openxmlformats.org/drawingml/2006/table">
            <a:tbl>
              <a:tblPr firstRow="1" bandRow="1">
                <a:tableStyleId>{35758FB7-9AC5-4552-8A53-C91805E547FA}</a:tableStyleId>
              </a:tblPr>
              <a:tblGrid>
                <a:gridCol w="4297046">
                  <a:extLst>
                    <a:ext uri="{9D8B030D-6E8A-4147-A177-3AD203B41FA5}">
                      <a16:colId xmlns:a16="http://schemas.microsoft.com/office/drawing/2014/main" val="3821726329"/>
                    </a:ext>
                  </a:extLst>
                </a:gridCol>
                <a:gridCol w="4626271">
                  <a:extLst>
                    <a:ext uri="{9D8B030D-6E8A-4147-A177-3AD203B41FA5}">
                      <a16:colId xmlns:a16="http://schemas.microsoft.com/office/drawing/2014/main" val="1747114726"/>
                    </a:ext>
                  </a:extLst>
                </a:gridCol>
              </a:tblGrid>
              <a:tr h="4603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a:solidFill>
                            <a:schemeClr val="lt1"/>
                          </a:solidFill>
                          <a:latin typeface="Verdana" panose="020B0604030504040204" pitchFamily="34" charset="0"/>
                          <a:ea typeface="Verdana" panose="020B0604030504040204" pitchFamily="34" charset="0"/>
                          <a:cs typeface="Verdana" panose="020B0604030504040204" pitchFamily="34" charset="0"/>
                        </a:rPr>
                        <a:t>Application Object </a:t>
                      </a:r>
                      <a:r>
                        <a:rPr lang="en-US" sz="1400" b="0" i="0" u="none" strike="noStrike" kern="1200" baseline="0" dirty="0">
                          <a:solidFill>
                            <a:schemeClr val="lt1"/>
                          </a:solidFill>
                          <a:latin typeface="Verdana" panose="020B0604030504040204" pitchFamily="34" charset="0"/>
                          <a:ea typeface="Verdana" panose="020B0604030504040204" pitchFamily="34" charset="0"/>
                          <a:cs typeface="Verdana" panose="020B0604030504040204" pitchFamily="34" charset="0"/>
                        </a:rPr>
                        <a:t>	</a:t>
                      </a:r>
                    </a:p>
                  </a:txBody>
                  <a:tcPr>
                    <a:solidFill>
                      <a:srgbClr val="63015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a:solidFill>
                            <a:schemeClr val="lt1"/>
                          </a:solidFill>
                          <a:latin typeface="Verdana" panose="020B0604030504040204" pitchFamily="34" charset="0"/>
                          <a:ea typeface="Verdana" panose="020B0604030504040204" pitchFamily="34" charset="0"/>
                          <a:cs typeface="Verdana" panose="020B0604030504040204" pitchFamily="34" charset="0"/>
                        </a:rPr>
                        <a:t>Example </a:t>
                      </a:r>
                      <a:r>
                        <a:rPr lang="en-US" sz="1800" b="0" i="0" u="none" strike="noStrike" kern="1200" baseline="0" dirty="0">
                          <a:solidFill>
                            <a:schemeClr val="lt1"/>
                          </a:solidFill>
                          <a:latin typeface="+mn-lt"/>
                          <a:ea typeface="+mn-ea"/>
                          <a:cs typeface="+mn-cs"/>
                        </a:rPr>
                        <a:t>	</a:t>
                      </a:r>
                    </a:p>
                  </a:txBody>
                  <a:tcPr>
                    <a:solidFill>
                      <a:srgbClr val="630157"/>
                    </a:solidFill>
                  </a:tcPr>
                </a:tc>
                <a:extLst>
                  <a:ext uri="{0D108BD9-81ED-4DB2-BD59-A6C34878D82A}">
                    <a16:rowId xmlns:a16="http://schemas.microsoft.com/office/drawing/2014/main" val="1637330471"/>
                  </a:ext>
                </a:extLst>
              </a:tr>
              <a:tr h="4603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Verdana" panose="020B0604030504040204" pitchFamily="34" charset="0"/>
                          <a:ea typeface="Verdana" panose="020B0604030504040204" pitchFamily="34" charset="0"/>
                          <a:cs typeface="Verdana" panose="020B0604030504040204" pitchFamily="34" charset="0"/>
                        </a:rPr>
                        <a:t>Compiled objects 		</a:t>
                      </a:r>
                    </a:p>
                  </a:txBody>
                  <a:tcPr>
                    <a:solidFill>
                      <a:srgbClr val="CC99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Verdana" panose="020B0604030504040204" pitchFamily="34" charset="0"/>
                          <a:ea typeface="Verdana" panose="020B0604030504040204" pitchFamily="34" charset="0"/>
                          <a:cs typeface="Verdana" panose="020B0604030504040204" pitchFamily="34" charset="0"/>
                        </a:rPr>
                        <a:t>Fusion Applications binaries, Fusion Middleware binaries, and for HCM Cloud Services customers, compiled FastFormula 		</a:t>
                      </a:r>
                    </a:p>
                  </a:txBody>
                  <a:tcPr>
                    <a:solidFill>
                      <a:srgbClr val="CC99FF"/>
                    </a:solidFill>
                  </a:tcPr>
                </a:tc>
                <a:extLst>
                  <a:ext uri="{0D108BD9-81ED-4DB2-BD59-A6C34878D82A}">
                    <a16:rowId xmlns:a16="http://schemas.microsoft.com/office/drawing/2014/main" val="4289569817"/>
                  </a:ext>
                </a:extLst>
              </a:tr>
              <a:tr h="5675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Verdana" panose="020B0604030504040204" pitchFamily="34" charset="0"/>
                          <a:ea typeface="Verdana" panose="020B0604030504040204" pitchFamily="34" charset="0"/>
                          <a:cs typeface="Verdana" panose="020B0604030504040204" pitchFamily="34" charset="0"/>
                        </a:rPr>
                        <a:t>Home page notifications 		</a:t>
                      </a:r>
                    </a:p>
                  </a:txBody>
                  <a:tcPr>
                    <a:solidFill>
                      <a:srgbClr val="CC99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Verdana" panose="020B0604030504040204" pitchFamily="34" charset="0"/>
                          <a:ea typeface="Verdana" panose="020B0604030504040204" pitchFamily="34" charset="0"/>
                          <a:cs typeface="Verdana" panose="020B0604030504040204" pitchFamily="34" charset="0"/>
                        </a:rPr>
                        <a:t>Approval requests 	</a:t>
                      </a:r>
                    </a:p>
                  </a:txBody>
                  <a:tcPr>
                    <a:solidFill>
                      <a:srgbClr val="CC99FF"/>
                    </a:solidFill>
                  </a:tcPr>
                </a:tc>
                <a:extLst>
                  <a:ext uri="{0D108BD9-81ED-4DB2-BD59-A6C34878D82A}">
                    <a16:rowId xmlns:a16="http://schemas.microsoft.com/office/drawing/2014/main" val="198885023"/>
                  </a:ext>
                </a:extLst>
              </a:tr>
              <a:tr h="9024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Verdana" panose="020B0604030504040204" pitchFamily="34" charset="0"/>
                          <a:ea typeface="Verdana" panose="020B0604030504040204" pitchFamily="34" charset="0"/>
                          <a:cs typeface="Verdana" panose="020B0604030504040204" pitchFamily="34" charset="0"/>
                        </a:rPr>
                        <a:t>Data maintained in the Functional Setup Manager’s (FSM) Topology Manager 		</a:t>
                      </a:r>
                    </a:p>
                  </a:txBody>
                  <a:tcPr>
                    <a:solidFill>
                      <a:srgbClr val="CC99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Verdana" panose="020B0604030504040204" pitchFamily="34" charset="0"/>
                          <a:ea typeface="Verdana" panose="020B0604030504040204" pitchFamily="34" charset="0"/>
                          <a:cs typeface="Verdana" panose="020B0604030504040204" pitchFamily="34" charset="0"/>
                        </a:rPr>
                        <a:t>Endpoint URLs to other environments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Verdana" panose="020B0604030504040204" pitchFamily="34" charset="0"/>
                          <a:ea typeface="Verdana" panose="020B0604030504040204" pitchFamily="34" charset="0"/>
                          <a:cs typeface="Verdana" panose="020B0604030504040204" pitchFamily="34" charset="0"/>
                        </a:rPr>
                        <a:t>	</a:t>
                      </a:r>
                    </a:p>
                  </a:txBody>
                  <a:tcPr>
                    <a:solidFill>
                      <a:srgbClr val="CC99FF"/>
                    </a:solidFill>
                  </a:tcPr>
                </a:tc>
                <a:extLst>
                  <a:ext uri="{0D108BD9-81ED-4DB2-BD59-A6C34878D82A}">
                    <a16:rowId xmlns:a16="http://schemas.microsoft.com/office/drawing/2014/main" val="2981548158"/>
                  </a:ext>
                </a:extLst>
              </a:tr>
              <a:tr h="567502">
                <a:tc>
                  <a:txBody>
                    <a:bodyPr/>
                    <a:lstStyle/>
                    <a:p>
                      <a:r>
                        <a:rPr lang="en-US" sz="1200" b="0" i="0" u="none" strike="noStrike" kern="1200" baseline="0" dirty="0">
                          <a:solidFill>
                            <a:schemeClr val="dk1"/>
                          </a:solidFill>
                          <a:latin typeface="Verdana" panose="020B0604030504040204" pitchFamily="34" charset="0"/>
                          <a:ea typeface="Verdana" panose="020B0604030504040204" pitchFamily="34" charset="0"/>
                          <a:cs typeface="Verdana" panose="020B0604030504040204" pitchFamily="34" charset="0"/>
                        </a:rPr>
                        <a:t>Enterprise Scheduler Service (ESS) process parameters 	</a:t>
                      </a:r>
                    </a:p>
                  </a:txBody>
                  <a:tcPr>
                    <a:solidFill>
                      <a:srgbClr val="CC99FF"/>
                    </a:solidFill>
                  </a:tcPr>
                </a:tc>
                <a:tc>
                  <a:txBody>
                    <a:bodyPr/>
                    <a:lstStyle/>
                    <a:p>
                      <a:endParaRPr lang="en-US" sz="1200" dirty="0">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extLst>
                  <a:ext uri="{0D108BD9-81ED-4DB2-BD59-A6C34878D82A}">
                    <a16:rowId xmlns:a16="http://schemas.microsoft.com/office/drawing/2014/main" val="1083505552"/>
                  </a:ext>
                </a:extLst>
              </a:tr>
            </a:tbl>
          </a:graphicData>
        </a:graphic>
      </p:graphicFrame>
      <p:cxnSp>
        <p:nvCxnSpPr>
          <p:cNvPr id="4" name="Straight Connector 3"/>
          <p:cNvCxnSpPr/>
          <p:nvPr/>
        </p:nvCxnSpPr>
        <p:spPr>
          <a:xfrm>
            <a:off x="1033483" y="1145014"/>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410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412" y="442232"/>
            <a:ext cx="11104563" cy="374364"/>
          </a:xfrm>
        </p:spPr>
        <p:txBody>
          <a:bodyPr/>
          <a:lstStyle/>
          <a:p>
            <a:r>
              <a:rPr lang="en-US" i="1" dirty="0"/>
              <a:t>Environment Refresh Scheduling – Key Points To Consider</a:t>
            </a:r>
            <a:r>
              <a:rPr lang="en-US" dirty="0"/>
              <a:t>:</a:t>
            </a:r>
            <a:br>
              <a:rPr lang="en-US" dirty="0"/>
            </a:br>
            <a:endParaRPr lang="en-US" dirty="0"/>
          </a:p>
        </p:txBody>
      </p:sp>
      <p:sp>
        <p:nvSpPr>
          <p:cNvPr id="3" name="Text Placeholder 2"/>
          <p:cNvSpPr>
            <a:spLocks noGrp="1"/>
          </p:cNvSpPr>
          <p:nvPr>
            <p:ph type="body" sz="quarter" idx="14"/>
          </p:nvPr>
        </p:nvSpPr>
        <p:spPr>
          <a:xfrm>
            <a:off x="627973" y="1216479"/>
            <a:ext cx="10331764" cy="4870812"/>
          </a:xfrm>
        </p:spPr>
        <p:txBody>
          <a:bodyPr/>
          <a:lstStyle/>
          <a:p>
            <a:pPr marL="285750" indent="-285750" fontAlgn="base">
              <a:buFont typeface="Arial" panose="020B0604020202020204" pitchFamily="34" charset="0"/>
              <a:buChar char="•"/>
            </a:pPr>
            <a:r>
              <a:rPr lang="en-US" sz="1400" b="1" dirty="0"/>
              <a:t>3-weeks advanced notice</a:t>
            </a:r>
            <a:r>
              <a:rPr lang="en-US" sz="1400" dirty="0"/>
              <a:t>: Submit your Environment Refresh Service Request (SR) at least 3 weeks before the requested date.</a:t>
            </a:r>
          </a:p>
          <a:p>
            <a:pPr marL="285750" indent="-285750" fontAlgn="base">
              <a:buFont typeface="Arial" panose="020B0604020202020204" pitchFamily="34" charset="0"/>
              <a:buChar char="•"/>
            </a:pPr>
            <a:r>
              <a:rPr lang="en-US" sz="1400" b="1" dirty="0"/>
              <a:t>Update levels</a:t>
            </a:r>
            <a:r>
              <a:rPr lang="en-US" sz="1400" dirty="0"/>
              <a:t>: Source and target environments must be on the same update level for environment refresh to be performed (including language packs and TDE)</a:t>
            </a:r>
          </a:p>
          <a:p>
            <a:pPr marL="285750" indent="-285750" fontAlgn="base">
              <a:buFont typeface="Arial" panose="020B0604020202020204" pitchFamily="34" charset="0"/>
              <a:buChar char="•"/>
            </a:pPr>
            <a:r>
              <a:rPr lang="en-US" sz="1400" b="1" dirty="0"/>
              <a:t>P2T blackout period</a:t>
            </a:r>
            <a:r>
              <a:rPr lang="en-US" sz="1400" dirty="0"/>
              <a:t>: Stay away from blackout period for P2T requests! 2-week P2T blackout period exists every month between Stage (1st weekend) and Production (3rd weekend) monthly updates. </a:t>
            </a:r>
          </a:p>
          <a:p>
            <a:pPr marL="285750" indent="-285750" fontAlgn="base">
              <a:buFont typeface="Arial" panose="020B0604020202020204" pitchFamily="34" charset="0"/>
              <a:buChar char="•"/>
            </a:pPr>
            <a:r>
              <a:rPr lang="en-US" sz="1400" b="1" dirty="0"/>
              <a:t>Environment refresh and upgrades</a:t>
            </a:r>
            <a:r>
              <a:rPr lang="en-US" sz="1400" dirty="0"/>
              <a:t>: P2T needs to be completed at least 72 hours prior to a scheduled release upgrade start date and time. Since P2T could take up to 48 hrs. downtime, this means, the P2T should start 5 days (6 days if data masking is needed) prior to the start of your scheduled non-production environment upgrade. Furthermore avoiding the P2T blackout period is still needed.</a:t>
            </a:r>
          </a:p>
          <a:p>
            <a:pPr marL="285750" indent="-285750" fontAlgn="base">
              <a:buFont typeface="Arial" panose="020B0604020202020204" pitchFamily="34" charset="0"/>
              <a:buChar char="•"/>
            </a:pPr>
            <a:r>
              <a:rPr lang="en-US" sz="1400" b="1" dirty="0"/>
              <a:t>Exception updates</a:t>
            </a:r>
            <a:r>
              <a:rPr lang="en-US" sz="1400" dirty="0"/>
              <a:t>: When a customer requests and gets approved for an exception update due to business critical issue without a workaround, their previously scheduled P2T request may be cancelled. Please be aware of potential impact to your P2T requests before you request an exception update.</a:t>
            </a:r>
          </a:p>
          <a:p>
            <a:pPr marL="285750" indent="-285750" fontAlgn="base">
              <a:buFont typeface="Arial" panose="020B0604020202020204" pitchFamily="34" charset="0"/>
              <a:buChar char="•"/>
            </a:pPr>
            <a:r>
              <a:rPr lang="en-US" sz="1400" b="1" dirty="0"/>
              <a:t>Concurrent updates</a:t>
            </a:r>
            <a:r>
              <a:rPr lang="en-US" sz="1400" dirty="0"/>
              <a:t>: This option is available for implementing customers that are not live, and allows customers to have their non-production and production environments to be updated on the same schedule during their implementation. These customers can request their P2T to be scheduled anytime during the month.</a:t>
            </a:r>
          </a:p>
          <a:p>
            <a:endParaRPr lang="en-US" dirty="0"/>
          </a:p>
        </p:txBody>
      </p:sp>
      <p:cxnSp>
        <p:nvCxnSpPr>
          <p:cNvPr id="4" name="Straight Connector 3"/>
          <p:cNvCxnSpPr/>
          <p:nvPr/>
        </p:nvCxnSpPr>
        <p:spPr>
          <a:xfrm>
            <a:off x="924412" y="922946"/>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1373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Request Environment Refresh</a:t>
            </a:r>
          </a:p>
        </p:txBody>
      </p:sp>
      <p:sp>
        <p:nvSpPr>
          <p:cNvPr id="3" name="Text Placeholder 2"/>
          <p:cNvSpPr>
            <a:spLocks noGrp="1"/>
          </p:cNvSpPr>
          <p:nvPr>
            <p:ph type="body" sz="quarter" idx="14"/>
          </p:nvPr>
        </p:nvSpPr>
        <p:spPr>
          <a:xfrm>
            <a:off x="549617" y="1490798"/>
            <a:ext cx="11104220" cy="651511"/>
          </a:xfrm>
        </p:spPr>
        <p:txBody>
          <a:bodyPr/>
          <a:lstStyle/>
          <a:p>
            <a:r>
              <a:rPr lang="en-US" dirty="0"/>
              <a:t>For detailed steps on how to file a service request (SR), see Instructions on Submitting a Cloud Service Request (SR) in My Oracle Support Doc ID 2120276.1. </a:t>
            </a:r>
          </a:p>
        </p:txBody>
      </p:sp>
      <p:sp>
        <p:nvSpPr>
          <p:cNvPr id="4" name="Rectangle 3"/>
          <p:cNvSpPr/>
          <p:nvPr/>
        </p:nvSpPr>
        <p:spPr>
          <a:xfrm>
            <a:off x="558798" y="2644816"/>
            <a:ext cx="11103428" cy="1938992"/>
          </a:xfrm>
          <a:prstGeom prst="rect">
            <a:avLst/>
          </a:prstGeom>
        </p:spPr>
        <p:txBody>
          <a:bodyPr wrap="square">
            <a:spAutoFit/>
          </a:bodyPr>
          <a:lstStyle/>
          <a:p>
            <a:pPr fontAlgn="base"/>
            <a:r>
              <a:rPr lang="en-US" sz="1200" dirty="0">
                <a:latin typeface="Verdana" panose="020B0604030504040204" pitchFamily="34" charset="0"/>
                <a:ea typeface="Verdana" panose="020B0604030504040204" pitchFamily="34" charset="0"/>
                <a:cs typeface="Verdana" panose="020B0604030504040204" pitchFamily="34" charset="0"/>
              </a:rPr>
              <a:t>Other Reference:</a:t>
            </a:r>
          </a:p>
          <a:p>
            <a:pPr fontAlgn="base"/>
            <a:endParaRPr lang="en-US" sz="1200" dirty="0">
              <a:latin typeface="Verdana" panose="020B0604030504040204" pitchFamily="34" charset="0"/>
              <a:ea typeface="Verdana" panose="020B0604030504040204" pitchFamily="34" charset="0"/>
              <a:cs typeface="Verdana" panose="020B0604030504040204" pitchFamily="34" charset="0"/>
            </a:endParaRPr>
          </a:p>
          <a:p>
            <a:pPr fontAlgn="base"/>
            <a:r>
              <a:rPr lang="en-US" sz="1200" dirty="0">
                <a:latin typeface="Verdana" panose="020B0604030504040204" pitchFamily="34" charset="0"/>
                <a:ea typeface="Verdana" panose="020B0604030504040204" pitchFamily="34" charset="0"/>
                <a:cs typeface="Verdana" panose="020B0604030504040204" pitchFamily="34" charset="0"/>
              </a:rPr>
              <a:t>For Details on Environment Refresh please refer to the below Notes:</a:t>
            </a:r>
            <a:r>
              <a:rPr lang="fr-FR" sz="1200" dirty="0">
                <a:latin typeface="Verdana" panose="020B0604030504040204" pitchFamily="34" charset="0"/>
                <a:ea typeface="Verdana" panose="020B0604030504040204" pitchFamily="34" charset="0"/>
                <a:cs typeface="Verdana" panose="020B0604030504040204" pitchFamily="34" charset="0"/>
              </a:rPr>
              <a:t> </a:t>
            </a:r>
          </a:p>
          <a:p>
            <a:pPr fontAlgn="base"/>
            <a:r>
              <a:rPr lang="fr-FR" sz="1200" dirty="0">
                <a:latin typeface="Verdana" panose="020B0604030504040204" pitchFamily="34" charset="0"/>
                <a:ea typeface="Verdana" panose="020B0604030504040204" pitchFamily="34" charset="0"/>
                <a:cs typeface="Verdana" panose="020B0604030504040204" pitchFamily="34" charset="0"/>
              </a:rPr>
              <a:t>Oracle Applications Cloud Service Définition - Environnent Refresh (Doc ID 2015788.1)</a:t>
            </a:r>
          </a:p>
          <a:p>
            <a:pPr fontAlgn="base"/>
            <a:r>
              <a:rPr lang="en-US" sz="1200" dirty="0">
                <a:latin typeface="Verdana" panose="020B0604030504040204" pitchFamily="34" charset="0"/>
                <a:ea typeface="Verdana" panose="020B0604030504040204" pitchFamily="34" charset="0"/>
                <a:cs typeface="Verdana" panose="020B0604030504040204" pitchFamily="34" charset="0"/>
              </a:rPr>
              <a:t>Oracle Cloud Applications Service Entitlements, Doc ID 2004494.1</a:t>
            </a:r>
          </a:p>
          <a:p>
            <a:pPr fontAlgn="base"/>
            <a:r>
              <a:rPr lang="en-US" sz="1200" dirty="0">
                <a:latin typeface="Verdana" panose="020B0604030504040204" pitchFamily="34" charset="0"/>
                <a:ea typeface="Verdana" panose="020B0604030504040204" pitchFamily="34" charset="0"/>
                <a:cs typeface="Verdana" panose="020B0604030504040204" pitchFamily="34" charset="0"/>
              </a:rPr>
              <a:t>Oracle Cloud Applications Concurrent Maintenance Option, Doc ID 1646394.1</a:t>
            </a:r>
          </a:p>
          <a:p>
            <a:pPr fontAlgn="base"/>
            <a:r>
              <a:rPr lang="en-US" sz="1200" dirty="0">
                <a:latin typeface="Verdana" panose="020B0604030504040204" pitchFamily="34" charset="0"/>
                <a:ea typeface="Verdana" panose="020B0604030504040204" pitchFamily="34" charset="0"/>
                <a:cs typeface="Verdana" panose="020B0604030504040204" pitchFamily="34" charset="0"/>
              </a:rPr>
              <a:t>Oracle Cloud Applications – Fusion Applications Update Policy, Doc ID 1966109.1</a:t>
            </a:r>
          </a:p>
          <a:p>
            <a:pPr fontAlgn="base"/>
            <a:r>
              <a:rPr lang="en-US" sz="1200" dirty="0">
                <a:latin typeface="Verdana" panose="020B0604030504040204" pitchFamily="34" charset="0"/>
                <a:ea typeface="Verdana" panose="020B0604030504040204" pitchFamily="34" charset="0"/>
                <a:cs typeface="Verdana" panose="020B0604030504040204" pitchFamily="34" charset="0"/>
              </a:rPr>
              <a:t>Cloud Service Requests and Fulfillment for Oracle HCM Cloud Service (Taleo Zone Refresh with Fusion HCM Environment Refresh), Doc ID 2108681.1</a:t>
            </a:r>
          </a:p>
          <a:p>
            <a:pPr fontAlgn="base"/>
            <a:r>
              <a:rPr lang="en-US" sz="1200" dirty="0">
                <a:latin typeface="Verdana" panose="020B0604030504040204" pitchFamily="34" charset="0"/>
                <a:ea typeface="Verdana" panose="020B0604030504040204" pitchFamily="34" charset="0"/>
                <a:cs typeface="Verdana" panose="020B0604030504040204" pitchFamily="34" charset="0"/>
              </a:rPr>
              <a:t>Oracle Cloud Applications - Data Masking Standalone Service Entitlement, Doc ID 2092389.1</a:t>
            </a:r>
          </a:p>
        </p:txBody>
      </p:sp>
      <p:cxnSp>
        <p:nvCxnSpPr>
          <p:cNvPr id="5" name="Straight Connector 4"/>
          <p:cNvCxnSpPr/>
          <p:nvPr/>
        </p:nvCxnSpPr>
        <p:spPr>
          <a:xfrm>
            <a:off x="558798" y="1158077"/>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057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4F32E2-B779-4180-9A15-9ACF68248AC0}"/>
              </a:ext>
            </a:extLst>
          </p:cNvPr>
          <p:cNvSpPr>
            <a:spLocks noGrp="1"/>
          </p:cNvSpPr>
          <p:nvPr>
            <p:ph type="title"/>
          </p:nvPr>
        </p:nvSpPr>
        <p:spPr>
          <a:xfrm>
            <a:off x="1253817" y="624869"/>
            <a:ext cx="8186802" cy="602758"/>
          </a:xfrm>
        </p:spPr>
        <p:txBody>
          <a:bodyPr/>
          <a:lstStyle/>
          <a:p>
            <a:r>
              <a:rPr lang="en-US" i="1" dirty="0"/>
              <a:t>Manual Migration</a:t>
            </a:r>
          </a:p>
        </p:txBody>
      </p:sp>
      <p:pic>
        <p:nvPicPr>
          <p:cNvPr id="6" name="Picture 5">
            <a:extLst>
              <a:ext uri="{FF2B5EF4-FFF2-40B4-BE49-F238E27FC236}">
                <a16:creationId xmlns:a16="http://schemas.microsoft.com/office/drawing/2014/main" id="{56BC738F-C0AD-49DF-8CC7-29996963ECA5}"/>
              </a:ext>
            </a:extLst>
          </p:cNvPr>
          <p:cNvPicPr>
            <a:picLocks noChangeAspect="1"/>
          </p:cNvPicPr>
          <p:nvPr/>
        </p:nvPicPr>
        <p:blipFill>
          <a:blip r:embed="rId2"/>
          <a:stretch>
            <a:fillRect/>
          </a:stretch>
        </p:blipFill>
        <p:spPr>
          <a:xfrm>
            <a:off x="1253817" y="1369468"/>
            <a:ext cx="9294313" cy="4747363"/>
          </a:xfrm>
          <a:prstGeom prst="rect">
            <a:avLst/>
          </a:prstGeom>
        </p:spPr>
      </p:pic>
      <p:cxnSp>
        <p:nvCxnSpPr>
          <p:cNvPr id="7" name="Straight Connector 6"/>
          <p:cNvCxnSpPr/>
          <p:nvPr/>
        </p:nvCxnSpPr>
        <p:spPr>
          <a:xfrm>
            <a:off x="1253817" y="1085784"/>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97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06095" y="355226"/>
            <a:ext cx="7482689" cy="463997"/>
          </a:xfrm>
          <a:prstGeom prst="rect">
            <a:avLst/>
          </a:prstGeom>
        </p:spPr>
        <p:txBody>
          <a:bodyPr vert="horz" lIns="0" tIns="0" rIns="0" bIns="0" rtlCol="0" anchor="b">
            <a:noAutofit/>
          </a:bodyPr>
          <a:lstStyle>
            <a:lvl1pPr defTabSz="914400">
              <a:lnSpc>
                <a:spcPct val="100000"/>
              </a:lnSpc>
              <a:spcBef>
                <a:spcPct val="0"/>
              </a:spcBef>
              <a:buNone/>
              <a:defRPr sz="2800" b="1">
                <a:effectLst/>
                <a:ea typeface="+mj-ea"/>
                <a:cs typeface="Arial" pitchFamily="34" charset="0"/>
              </a:defRPr>
            </a:lvl1pPr>
          </a:lstStyle>
          <a:p>
            <a:r>
              <a:rPr lang="en-US" sz="2400" b="0" i="1" dirty="0">
                <a:latin typeface="Verdana" panose="020B0604030504040204" pitchFamily="34" charset="0"/>
                <a:ea typeface="Verdana" panose="020B0604030504040204" pitchFamily="34" charset="0"/>
                <a:cs typeface="Verdana" panose="020B0604030504040204" pitchFamily="34" charset="0"/>
              </a:rPr>
              <a:t>Patching, Cloning &amp; Release Upgrade</a:t>
            </a:r>
          </a:p>
        </p:txBody>
      </p:sp>
      <p:cxnSp>
        <p:nvCxnSpPr>
          <p:cNvPr id="5" name="Straight Connector 4"/>
          <p:cNvCxnSpPr/>
          <p:nvPr/>
        </p:nvCxnSpPr>
        <p:spPr>
          <a:xfrm>
            <a:off x="1006095" y="922946"/>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843257" y="1026670"/>
            <a:ext cx="8525819" cy="338554"/>
          </a:xfrm>
          <a:prstGeom prst="rect">
            <a:avLst/>
          </a:prstGeom>
        </p:spPr>
        <p:txBody>
          <a:bodyPr wrap="square">
            <a:spAutoFit/>
          </a:bodyPr>
          <a:lstStyle/>
          <a:p>
            <a:pPr lvl="0"/>
            <a:r>
              <a:rPr lang="en-US" sz="1600" dirty="0">
                <a:solidFill>
                  <a:prstClr val="black"/>
                </a:solidFill>
                <a:latin typeface="Verdana" panose="020B0604030504040204" pitchFamily="34" charset="0"/>
                <a:ea typeface="Verdana" panose="020B0604030504040204" pitchFamily="34" charset="0"/>
                <a:cs typeface="Verdana" panose="020B0604030504040204" pitchFamily="34" charset="0"/>
              </a:rPr>
              <a:t>Overview of patching, cloning and release upgrade of each POD -</a:t>
            </a:r>
          </a:p>
        </p:txBody>
      </p:sp>
      <p:sp>
        <p:nvSpPr>
          <p:cNvPr id="7" name="Text Placeholder 6"/>
          <p:cNvSpPr>
            <a:spLocks noGrp="1"/>
          </p:cNvSpPr>
          <p:nvPr>
            <p:ph type="body" sz="quarter" idx="4294967295"/>
          </p:nvPr>
        </p:nvSpPr>
        <p:spPr>
          <a:xfrm>
            <a:off x="1006095" y="1468947"/>
            <a:ext cx="5643682" cy="4598664"/>
          </a:xfrm>
          <a:prstGeom prst="rect">
            <a:avLst/>
          </a:prstGeom>
        </p:spPr>
        <p:txBody>
          <a:bodyPr/>
          <a:lstStyle/>
          <a:p>
            <a:pPr marL="285750" indent="-285750">
              <a:buClrTx/>
              <a:buFont typeface="Arial" panose="020B0604020202020204" pitchFamily="34" charset="0"/>
              <a:buChar char="•"/>
            </a:pPr>
            <a:r>
              <a:rPr lang="en-US" sz="1400" dirty="0"/>
              <a:t>Patching:</a:t>
            </a:r>
          </a:p>
          <a:p>
            <a:pPr marL="457200" lvl="1" indent="0">
              <a:buClrTx/>
              <a:buNone/>
            </a:pPr>
            <a:r>
              <a:rPr lang="en-US" sz="1400" dirty="0"/>
              <a:t>Oracle releases patches to fix issues identified by diff. clients or to add new features to the current release of Oracle Cloud.</a:t>
            </a:r>
          </a:p>
          <a:p>
            <a:pPr marL="285750" indent="-285750">
              <a:buClrTx/>
              <a:buFont typeface="Arial" panose="020B0604020202020204" pitchFamily="34" charset="0"/>
              <a:buChar char="•"/>
            </a:pPr>
            <a:r>
              <a:rPr lang="en-US" sz="1400" dirty="0"/>
              <a:t>Cloning:</a:t>
            </a:r>
          </a:p>
          <a:p>
            <a:pPr marL="457200" lvl="1" indent="0">
              <a:buClrTx/>
              <a:buNone/>
            </a:pPr>
            <a:r>
              <a:rPr lang="en-US" sz="1400" dirty="0"/>
              <a:t>The Environment cloning or POD refresh is a client requirement to support diff. testing cycles during implementation phase and post go-live to support the steady state operations.</a:t>
            </a:r>
          </a:p>
          <a:p>
            <a:pPr marL="285750" indent="-285750">
              <a:buClrTx/>
              <a:buFont typeface="Arial" panose="020B0604020202020204" pitchFamily="34" charset="0"/>
              <a:buChar char="•"/>
            </a:pPr>
            <a:r>
              <a:rPr lang="en-US" sz="1400" dirty="0">
                <a:solidFill>
                  <a:schemeClr val="tx1"/>
                </a:solidFill>
              </a:rPr>
              <a:t>Release Updates:</a:t>
            </a:r>
          </a:p>
          <a:p>
            <a:pPr marL="457200" lvl="1" indent="0">
              <a:buClrTx/>
              <a:buNone/>
            </a:pPr>
            <a:r>
              <a:rPr lang="en-US" sz="1400" dirty="0"/>
              <a:t>Oracle releases four updates per year. These release updates are based on the enhancement requests to support or introduce new features/functionality in the Oracle Cloud.</a:t>
            </a:r>
            <a:endParaRPr lang="en-US" sz="1400" dirty="0">
              <a:solidFill>
                <a:schemeClr val="tx1"/>
              </a:solidFill>
            </a:endParaRPr>
          </a:p>
          <a:p>
            <a:pPr marL="285750" indent="-285750">
              <a:buClrTx/>
              <a:buFont typeface="Arial" panose="020B0604020202020204" pitchFamily="34" charset="0"/>
              <a:buChar char="•"/>
            </a:pPr>
            <a:r>
              <a:rPr lang="en-US" sz="1400" dirty="0"/>
              <a:t>Any issues/questions related to Oracle Cloud are addressed through the SRs (Service Requests) to Oracle Support Team (</a:t>
            </a:r>
            <a:r>
              <a:rPr lang="en-US" sz="1400" dirty="0">
                <a:hlinkClick r:id="rId2"/>
              </a:rPr>
              <a:t>MOS Portal</a:t>
            </a:r>
            <a:r>
              <a:rPr lang="en-US" sz="1400" dirty="0"/>
              <a:t>) </a:t>
            </a:r>
          </a:p>
          <a:p>
            <a:pPr marL="285750" indent="-285750">
              <a:buClrTx/>
              <a:buFont typeface="Arial" panose="020B0604020202020204" pitchFamily="34" charset="0"/>
              <a:buChar char="•"/>
            </a:pPr>
            <a:r>
              <a:rPr lang="en-US" sz="1400" dirty="0"/>
              <a:t>SRs are addressed by Oracle Support Team based on the SLA between &lt;Client Name&gt; and Oracle</a:t>
            </a:r>
            <a:r>
              <a:rPr lang="en-US" sz="1600" dirty="0"/>
              <a:t>.</a:t>
            </a:r>
          </a:p>
          <a:p>
            <a:pPr marL="0" indent="0" algn="just">
              <a:buNone/>
            </a:pPr>
            <a:endParaRPr lang="en-US" sz="1800" dirty="0">
              <a:solidFill>
                <a:schemeClr val="tx1"/>
              </a:solidFill>
            </a:endParaRPr>
          </a:p>
          <a:p>
            <a:pPr marL="285750" indent="-285750" algn="just">
              <a:lnSpc>
                <a:spcPct val="120000"/>
              </a:lnSpc>
              <a:buFont typeface="Arial" panose="020B0604020202020204" pitchFamily="34" charset="0"/>
              <a:buChar char="•"/>
            </a:pPr>
            <a:endParaRPr lang="en-US" sz="1400" dirty="0">
              <a:solidFill>
                <a:schemeClr val="tx1"/>
              </a:solidFill>
            </a:endParaRPr>
          </a:p>
        </p:txBody>
      </p:sp>
      <p:sp>
        <p:nvSpPr>
          <p:cNvPr id="8" name="Text Placeholder 10"/>
          <p:cNvSpPr>
            <a:spLocks noGrp="1"/>
          </p:cNvSpPr>
          <p:nvPr>
            <p:ph type="body" sz="quarter" idx="4294967295"/>
          </p:nvPr>
        </p:nvSpPr>
        <p:spPr>
          <a:xfrm>
            <a:off x="6562093" y="1468947"/>
            <a:ext cx="4659681" cy="4995828"/>
          </a:xfrm>
          <a:prstGeom prst="rect">
            <a:avLst/>
          </a:prstGeom>
        </p:spPr>
        <p:txBody>
          <a:bodyPr/>
          <a:lstStyle/>
          <a:p>
            <a:pPr marL="285750" indent="-285750">
              <a:buClrTx/>
            </a:pPr>
            <a:r>
              <a:rPr lang="en-US" sz="1400" dirty="0"/>
              <a:t>For environment refresh/release upgrade SR need to be raised using </a:t>
            </a:r>
            <a:r>
              <a:rPr lang="en-US" sz="1400" dirty="0">
                <a:hlinkClick r:id="rId3"/>
              </a:rPr>
              <a:t>My Oracle Service</a:t>
            </a:r>
            <a:r>
              <a:rPr lang="en-US" sz="1400" dirty="0"/>
              <a:t> portal (this is new from April 2017 onwards).</a:t>
            </a:r>
          </a:p>
          <a:p>
            <a:pPr marL="285750" indent="-285750">
              <a:buClrTx/>
            </a:pPr>
            <a:r>
              <a:rPr lang="en-US" sz="1400" dirty="0"/>
              <a:t>For T2T/P2T, both Source and Target PODs must be at same patch level and Release level.</a:t>
            </a:r>
          </a:p>
          <a:p>
            <a:pPr marL="285750" indent="-285750">
              <a:buClrTx/>
              <a:buFont typeface="Arial" panose="020B0604020202020204" pitchFamily="34" charset="0"/>
              <a:buChar char="•"/>
            </a:pPr>
            <a:r>
              <a:rPr lang="en-US" sz="1400" dirty="0">
                <a:solidFill>
                  <a:schemeClr val="tx1"/>
                </a:solidFill>
              </a:rPr>
              <a:t>Blackout dates for T2T/P2T</a:t>
            </a:r>
          </a:p>
          <a:p>
            <a:pPr marL="285750" indent="-285750">
              <a:buClrTx/>
              <a:buFont typeface="Arial" panose="020B0604020202020204" pitchFamily="34" charset="0"/>
              <a:buChar char="•"/>
            </a:pPr>
            <a:r>
              <a:rPr lang="en-US" sz="1400" dirty="0">
                <a:solidFill>
                  <a:schemeClr val="tx1"/>
                </a:solidFill>
              </a:rPr>
              <a:t>To schedule a T2T/P2T, raise an SR at-least 21 days before (3 to 12 weeks range).</a:t>
            </a:r>
          </a:p>
          <a:p>
            <a:pPr marL="285750" indent="-285750">
              <a:buClrTx/>
              <a:buFont typeface="Arial" panose="020B0604020202020204" pitchFamily="34" charset="0"/>
              <a:buChar char="•"/>
            </a:pPr>
            <a:r>
              <a:rPr lang="en-US" sz="1400" dirty="0">
                <a:solidFill>
                  <a:schemeClr val="tx1"/>
                </a:solidFill>
              </a:rPr>
              <a:t>SR Cancellation request must be 7 days before the T2T/P2T</a:t>
            </a:r>
          </a:p>
          <a:p>
            <a:pPr marL="285750" indent="-285750">
              <a:buClrTx/>
              <a:buFont typeface="Arial" panose="020B0604020202020204" pitchFamily="34" charset="0"/>
              <a:buChar char="•"/>
            </a:pPr>
            <a:r>
              <a:rPr lang="en-US" sz="1400" dirty="0">
                <a:solidFill>
                  <a:schemeClr val="tx1"/>
                </a:solidFill>
              </a:rPr>
              <a:t>Release upgrade starts normally on Tuesday of the week.</a:t>
            </a:r>
          </a:p>
          <a:p>
            <a:pPr marL="285750" indent="-285750">
              <a:buClrTx/>
              <a:buFont typeface="Arial" panose="020B0604020202020204" pitchFamily="34" charset="0"/>
              <a:buChar char="•"/>
            </a:pPr>
            <a:r>
              <a:rPr lang="en-US" sz="1400" dirty="0"/>
              <a:t>It is recommended to confirm the release upgrade date early by raising an SR to have better planning around the down time.</a:t>
            </a:r>
          </a:p>
          <a:p>
            <a:pPr marL="285750" indent="-285750">
              <a:buClrTx/>
              <a:buFont typeface="Arial" panose="020B0604020202020204" pitchFamily="34" charset="0"/>
              <a:buChar char="•"/>
            </a:pPr>
            <a:r>
              <a:rPr lang="en-US" sz="1400" dirty="0">
                <a:solidFill>
                  <a:schemeClr val="tx1"/>
                </a:solidFill>
              </a:rPr>
              <a:t>Send SR details to ISM to get the cloning/release upgrade schedule finalized/approved.</a:t>
            </a:r>
          </a:p>
        </p:txBody>
      </p:sp>
    </p:spTree>
    <p:extLst>
      <p:ext uri="{BB962C8B-B14F-4D97-AF65-F5344CB8AC3E}">
        <p14:creationId xmlns:p14="http://schemas.microsoft.com/office/powerpoint/2010/main" val="2718440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05939" y="533588"/>
            <a:ext cx="7858390" cy="463997"/>
          </a:xfrm>
          <a:prstGeom prst="rect">
            <a:avLst/>
          </a:prstGeom>
        </p:spPr>
        <p:txBody>
          <a:bodyPr vert="horz" lIns="0" tIns="0" rIns="0" bIns="0" rtlCol="0" anchor="b">
            <a:noAutofit/>
          </a:bodyPr>
          <a:lstStyle>
            <a:lvl1pPr defTabSz="914400">
              <a:lnSpc>
                <a:spcPct val="100000"/>
              </a:lnSpc>
              <a:spcBef>
                <a:spcPct val="0"/>
              </a:spcBef>
              <a:buNone/>
              <a:defRPr sz="2800" b="1">
                <a:effectLst/>
                <a:ea typeface="+mj-ea"/>
                <a:cs typeface="Arial" pitchFamily="34" charset="0"/>
              </a:defRPr>
            </a:lvl1pPr>
          </a:lstStyle>
          <a:p>
            <a:r>
              <a:rPr lang="en-US" sz="2400" b="0" i="1" dirty="0">
                <a:latin typeface="Verdana" panose="020B0604030504040204" pitchFamily="34" charset="0"/>
                <a:ea typeface="Verdana" panose="020B0604030504040204" pitchFamily="34" charset="0"/>
                <a:cs typeface="Verdana" panose="020B0604030504040204" pitchFamily="34" charset="0"/>
              </a:rPr>
              <a:t>Quarterly Vs. Monthly Patching</a:t>
            </a:r>
          </a:p>
        </p:txBody>
      </p:sp>
      <p:cxnSp>
        <p:nvCxnSpPr>
          <p:cNvPr id="5" name="Straight Connector 4"/>
          <p:cNvCxnSpPr/>
          <p:nvPr/>
        </p:nvCxnSpPr>
        <p:spPr>
          <a:xfrm>
            <a:off x="976911" y="1189972"/>
            <a:ext cx="922903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ontent Placeholder 2"/>
          <p:cNvSpPr txBox="1">
            <a:spLocks/>
          </p:cNvSpPr>
          <p:nvPr/>
        </p:nvSpPr>
        <p:spPr>
          <a:xfrm>
            <a:off x="976911" y="1294246"/>
            <a:ext cx="10878405" cy="412286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23835" indent="-171450">
              <a:spcBef>
                <a:spcPts val="30"/>
              </a:spcBef>
              <a:buSzPct val="100000"/>
            </a:pPr>
            <a:r>
              <a:rPr lang="en-US" sz="1800" dirty="0">
                <a:latin typeface="Verdana" panose="020B0604030504040204" pitchFamily="34" charset="0"/>
                <a:ea typeface="Verdana" panose="020B0604030504040204" pitchFamily="34" charset="0"/>
                <a:cs typeface="Verdana" panose="020B0604030504040204" pitchFamily="34" charset="0"/>
              </a:rPr>
              <a:t>Monthly Patching</a:t>
            </a:r>
          </a:p>
          <a:p>
            <a:pPr marL="731520" lvl="2" indent="-285750">
              <a:lnSpc>
                <a:spcPct val="100000"/>
              </a:lnSpc>
              <a:spcBef>
                <a:spcPts val="600"/>
              </a:spcBef>
              <a:buSzPct val="100000"/>
              <a:buFont typeface="Courier New" panose="02070309020205020404" pitchFamily="49" charset="0"/>
              <a:buChar char="o"/>
            </a:pPr>
            <a:r>
              <a:rPr lang="en-US" sz="1400" dirty="0">
                <a:latin typeface="Verdana" panose="020B0604030504040204" pitchFamily="34" charset="0"/>
                <a:ea typeface="Verdana" panose="020B0604030504040204" pitchFamily="34" charset="0"/>
                <a:cs typeface="Verdana" panose="020B0604030504040204" pitchFamily="34" charset="0"/>
              </a:rPr>
              <a:t>Oracle will apply the mandatory patches on every month.  </a:t>
            </a:r>
            <a:r>
              <a:rPr lang="en-US" sz="1400" dirty="0">
                <a:solidFill>
                  <a:srgbClr val="FFC000"/>
                </a:solidFill>
                <a:latin typeface="Verdana" panose="020B0604030504040204" pitchFamily="34" charset="0"/>
                <a:ea typeface="Verdana" panose="020B0604030504040204" pitchFamily="34" charset="0"/>
                <a:cs typeface="Verdana" panose="020B0604030504040204" pitchFamily="34" charset="0"/>
              </a:rPr>
              <a:t>All payroll customers are by default on Monthly patch schedule.</a:t>
            </a:r>
          </a:p>
          <a:p>
            <a:pPr marL="731520" lvl="2" indent="-285750">
              <a:lnSpc>
                <a:spcPct val="100000"/>
              </a:lnSpc>
              <a:spcBef>
                <a:spcPts val="600"/>
              </a:spcBef>
              <a:buSzPct val="100000"/>
              <a:buFont typeface="Courier New" panose="02070309020205020404" pitchFamily="49" charset="0"/>
              <a:buChar char="o"/>
            </a:pPr>
            <a:r>
              <a:rPr lang="en-US" sz="1400" dirty="0">
                <a:latin typeface="Verdana" panose="020B0604030504040204" pitchFamily="34" charset="0"/>
                <a:ea typeface="Verdana" panose="020B0604030504040204" pitchFamily="34" charset="0"/>
                <a:cs typeface="Verdana" panose="020B0604030504040204" pitchFamily="34" charset="0"/>
              </a:rPr>
              <a:t>Client can not defer or skip these patches.</a:t>
            </a:r>
          </a:p>
          <a:p>
            <a:pPr marL="731520" lvl="2" indent="-285750">
              <a:lnSpc>
                <a:spcPct val="100000"/>
              </a:lnSpc>
              <a:spcBef>
                <a:spcPts val="600"/>
              </a:spcBef>
              <a:buSzPct val="100000"/>
              <a:buFont typeface="Courier New" panose="02070309020205020404" pitchFamily="49" charset="0"/>
              <a:buChar char="o"/>
            </a:pPr>
            <a:r>
              <a:rPr lang="en-US" sz="1400" dirty="0">
                <a:latin typeface="Verdana" panose="020B0604030504040204" pitchFamily="34" charset="0"/>
                <a:ea typeface="Verdana" panose="020B0604030504040204" pitchFamily="34" charset="0"/>
                <a:cs typeface="Verdana" panose="020B0604030504040204" pitchFamily="34" charset="0"/>
              </a:rPr>
              <a:t>PODs are down and not available for use during the patching window.  The normal patching window is 24-48 hours and patching starts at 10pm EST on Friday.  For non-production, it is on 1</a:t>
            </a:r>
            <a:r>
              <a:rPr lang="en-US" sz="1400" baseline="30000" dirty="0">
                <a:latin typeface="Verdana" panose="020B0604030504040204" pitchFamily="34" charset="0"/>
                <a:ea typeface="Verdana" panose="020B0604030504040204" pitchFamily="34" charset="0"/>
                <a:cs typeface="Verdana" panose="020B0604030504040204" pitchFamily="34" charset="0"/>
              </a:rPr>
              <a:t>st</a:t>
            </a:r>
            <a:r>
              <a:rPr lang="en-US" sz="1400" dirty="0">
                <a:latin typeface="Verdana" panose="020B0604030504040204" pitchFamily="34" charset="0"/>
                <a:ea typeface="Verdana" panose="020B0604030504040204" pitchFamily="34" charset="0"/>
                <a:cs typeface="Verdana" panose="020B0604030504040204" pitchFamily="34" charset="0"/>
              </a:rPr>
              <a:t> week of the month and for Production it is 3</a:t>
            </a:r>
            <a:r>
              <a:rPr lang="en-US" sz="1400" baseline="30000" dirty="0">
                <a:latin typeface="Verdana" panose="020B0604030504040204" pitchFamily="34" charset="0"/>
                <a:ea typeface="Verdana" panose="020B0604030504040204" pitchFamily="34" charset="0"/>
                <a:cs typeface="Verdana" panose="020B0604030504040204" pitchFamily="34" charset="0"/>
              </a:rPr>
              <a:t>rd</a:t>
            </a:r>
            <a:r>
              <a:rPr lang="en-US" sz="1400" dirty="0">
                <a:latin typeface="Verdana" panose="020B0604030504040204" pitchFamily="34" charset="0"/>
                <a:ea typeface="Verdana" panose="020B0604030504040204" pitchFamily="34" charset="0"/>
                <a:cs typeface="Verdana" panose="020B0604030504040204" pitchFamily="34" charset="0"/>
              </a:rPr>
              <a:t> week of the month.</a:t>
            </a:r>
          </a:p>
          <a:p>
            <a:pPr marL="731520" lvl="2" indent="-285750">
              <a:lnSpc>
                <a:spcPct val="100000"/>
              </a:lnSpc>
              <a:spcBef>
                <a:spcPts val="600"/>
              </a:spcBef>
              <a:buSzPct val="100000"/>
              <a:buFont typeface="Courier New" panose="02070309020205020404" pitchFamily="49" charset="0"/>
              <a:buChar char="o"/>
            </a:pPr>
            <a:r>
              <a:rPr lang="en-US" sz="1400" dirty="0">
                <a:latin typeface="Verdana" panose="020B0604030504040204" pitchFamily="34" charset="0"/>
                <a:ea typeface="Verdana" panose="020B0604030504040204" pitchFamily="34" charset="0"/>
                <a:cs typeface="Verdana" panose="020B0604030504040204" pitchFamily="34" charset="0"/>
              </a:rPr>
              <a:t>Need to plan for POD downtime on monthly basis; might impact the overall implementation time line.</a:t>
            </a:r>
          </a:p>
          <a:p>
            <a:pPr marL="731520" lvl="2" indent="-285750">
              <a:lnSpc>
                <a:spcPct val="100000"/>
              </a:lnSpc>
              <a:spcBef>
                <a:spcPts val="600"/>
              </a:spcBef>
              <a:buSzPct val="100000"/>
              <a:buFont typeface="Courier New" panose="02070309020205020404" pitchFamily="49" charset="0"/>
              <a:buChar char="o"/>
            </a:pPr>
            <a:r>
              <a:rPr lang="en-US" sz="1400" dirty="0">
                <a:solidFill>
                  <a:srgbClr val="FFC000"/>
                </a:solidFill>
                <a:latin typeface="Verdana" panose="020B0604030504040204" pitchFamily="34" charset="0"/>
                <a:ea typeface="Verdana" panose="020B0604030504040204" pitchFamily="34" charset="0"/>
                <a:cs typeface="Verdana" panose="020B0604030504040204" pitchFamily="34" charset="0"/>
              </a:rPr>
              <a:t>Don’t have to wait for 90 days to have new functionality of fixes as in the case of Quarterly patches.</a:t>
            </a:r>
          </a:p>
          <a:p>
            <a:pPr marL="731520" lvl="2" indent="-285750">
              <a:lnSpc>
                <a:spcPct val="100000"/>
              </a:lnSpc>
              <a:spcBef>
                <a:spcPts val="600"/>
              </a:spcBef>
              <a:buSzPct val="100000"/>
              <a:buFont typeface="Courier New" panose="02070309020205020404" pitchFamily="49" charset="0"/>
              <a:buChar char="o"/>
            </a:pPr>
            <a:r>
              <a:rPr lang="en-US" sz="1400" dirty="0">
                <a:solidFill>
                  <a:srgbClr val="FFC000"/>
                </a:solidFill>
                <a:latin typeface="Verdana" panose="020B0604030504040204" pitchFamily="34" charset="0"/>
                <a:ea typeface="Verdana" panose="020B0604030504040204" pitchFamily="34" charset="0"/>
                <a:cs typeface="Verdana" panose="020B0604030504040204" pitchFamily="34" charset="0"/>
              </a:rPr>
              <a:t>&lt;Client Name&gt; will be on monthly patch schedule during implementation of Oracle Cloud and after go-live.</a:t>
            </a:r>
          </a:p>
          <a:p>
            <a:pPr marL="731520" lvl="2" indent="-285750">
              <a:lnSpc>
                <a:spcPct val="100000"/>
              </a:lnSpc>
              <a:spcBef>
                <a:spcPts val="600"/>
              </a:spcBef>
              <a:buSzPct val="100000"/>
              <a:buFont typeface="Courier New" panose="02070309020205020404" pitchFamily="49" charset="0"/>
              <a:buChar char="o"/>
            </a:pPr>
            <a:endParaRPr lang="en-US" sz="1400" dirty="0"/>
          </a:p>
          <a:p>
            <a:pPr marL="323835" indent="-171450">
              <a:spcBef>
                <a:spcPts val="30"/>
              </a:spcBef>
              <a:buSzPct val="100000"/>
            </a:pPr>
            <a:r>
              <a:rPr lang="en-US" sz="1800" dirty="0">
                <a:latin typeface="Verdana" panose="020B0604030504040204" pitchFamily="34" charset="0"/>
                <a:ea typeface="Verdana" panose="020B0604030504040204" pitchFamily="34" charset="0"/>
                <a:cs typeface="Verdana" panose="020B0604030504040204" pitchFamily="34" charset="0"/>
              </a:rPr>
              <a:t>Quarterly Patching / Release Updates</a:t>
            </a:r>
          </a:p>
          <a:p>
            <a:pPr marL="731520" lvl="2" indent="-285750">
              <a:lnSpc>
                <a:spcPct val="100000"/>
              </a:lnSpc>
              <a:spcBef>
                <a:spcPts val="600"/>
              </a:spcBef>
              <a:buSzPct val="100000"/>
              <a:buFont typeface="Courier New" panose="02070309020205020404" pitchFamily="49" charset="0"/>
              <a:buChar char="o"/>
            </a:pPr>
            <a:r>
              <a:rPr lang="en-US" sz="1400" dirty="0">
                <a:solidFill>
                  <a:srgbClr val="FFC000"/>
                </a:solidFill>
                <a:latin typeface="Verdana" panose="020B0604030504040204" pitchFamily="34" charset="0"/>
                <a:ea typeface="Verdana" panose="020B0604030504040204" pitchFamily="34" charset="0"/>
                <a:cs typeface="Verdana" panose="020B0604030504040204" pitchFamily="34" charset="0"/>
              </a:rPr>
              <a:t>Oracle has rolled out this option for Non-payroll customers from November, 2016 onwards. Oracle applies the mandatory patches on first month of the quarter.</a:t>
            </a:r>
          </a:p>
          <a:p>
            <a:pPr marL="731520" lvl="2" indent="-285750">
              <a:lnSpc>
                <a:spcPct val="100000"/>
              </a:lnSpc>
              <a:spcBef>
                <a:spcPts val="600"/>
              </a:spcBef>
              <a:buSzPct val="100000"/>
              <a:buFont typeface="Courier New" panose="02070309020205020404" pitchFamily="49" charset="0"/>
              <a:buChar char="o"/>
            </a:pPr>
            <a:r>
              <a:rPr lang="en-US" sz="1400" dirty="0">
                <a:solidFill>
                  <a:srgbClr val="FFC000"/>
                </a:solidFill>
                <a:latin typeface="Verdana" panose="020B0604030504040204" pitchFamily="34" charset="0"/>
                <a:ea typeface="Verdana" panose="020B0604030504040204" pitchFamily="34" charset="0"/>
                <a:cs typeface="Verdana" panose="020B0604030504040204" pitchFamily="34" charset="0"/>
              </a:rPr>
              <a:t>&lt;Client Name&gt; is a payroll customer and can not have this option. </a:t>
            </a:r>
            <a:endParaRPr lang="en-US" sz="1400" dirty="0">
              <a:latin typeface="Verdana" panose="020B0604030504040204" pitchFamily="34" charset="0"/>
              <a:ea typeface="Verdana" panose="020B0604030504040204" pitchFamily="34" charset="0"/>
              <a:cs typeface="Verdana" panose="020B0604030504040204" pitchFamily="34" charset="0"/>
            </a:endParaRPr>
          </a:p>
          <a:p>
            <a:pPr marL="445770" lvl="2" indent="0">
              <a:lnSpc>
                <a:spcPct val="100000"/>
              </a:lnSpc>
              <a:spcBef>
                <a:spcPts val="0"/>
              </a:spcBef>
              <a:buSzPct val="100000"/>
              <a:buNone/>
            </a:pPr>
            <a:endParaRPr lang="en-US" sz="1400" i="1" dirty="0">
              <a:latin typeface="Verdana" panose="020B0604030504040204" pitchFamily="34" charset="0"/>
              <a:ea typeface="Verdana" panose="020B0604030504040204" pitchFamily="34" charset="0"/>
              <a:cs typeface="Verdana" panose="020B0604030504040204" pitchFamily="34" charset="0"/>
            </a:endParaRPr>
          </a:p>
          <a:p>
            <a:pPr marL="445770" lvl="2" indent="0">
              <a:lnSpc>
                <a:spcPct val="100000"/>
              </a:lnSpc>
              <a:spcBef>
                <a:spcPts val="0"/>
              </a:spcBef>
              <a:buSzPct val="100000"/>
              <a:buNone/>
            </a:pPr>
            <a:r>
              <a:rPr lang="en-US" sz="1400" b="1" i="1" dirty="0">
                <a:latin typeface="Verdana" panose="020B0604030504040204" pitchFamily="34" charset="0"/>
                <a:ea typeface="Verdana" panose="020B0604030504040204" pitchFamily="34" charset="0"/>
                <a:cs typeface="Verdana" panose="020B0604030504040204" pitchFamily="34" charset="0"/>
              </a:rPr>
              <a:t>Note:</a:t>
            </a:r>
            <a:r>
              <a:rPr lang="en-US" sz="1400" i="1" dirty="0">
                <a:latin typeface="Verdana" panose="020B0604030504040204" pitchFamily="34" charset="0"/>
                <a:ea typeface="Verdana" panose="020B0604030504040204" pitchFamily="34" charset="0"/>
                <a:cs typeface="Verdana" panose="020B0604030504040204" pitchFamily="34" charset="0"/>
              </a:rPr>
              <a:t> </a:t>
            </a:r>
            <a:r>
              <a:rPr lang="en-US" sz="1400" b="1" i="1" dirty="0">
                <a:latin typeface="Verdana" panose="020B0604030504040204" pitchFamily="34" charset="0"/>
                <a:ea typeface="Verdana" panose="020B0604030504040204" pitchFamily="34" charset="0"/>
                <a:cs typeface="Verdana" panose="020B0604030504040204" pitchFamily="34" charset="0"/>
              </a:rPr>
              <a:t>The vertex patches are applied on every month regardless of the option client has opted for – monthly Vs. quarterly.  This will be applied each month on 18</a:t>
            </a:r>
            <a:r>
              <a:rPr lang="en-US" sz="1400" b="1" i="1" baseline="30000" dirty="0">
                <a:latin typeface="Verdana" panose="020B0604030504040204" pitchFamily="34" charset="0"/>
                <a:ea typeface="Verdana" panose="020B0604030504040204" pitchFamily="34" charset="0"/>
                <a:cs typeface="Verdana" panose="020B0604030504040204" pitchFamily="34" charset="0"/>
              </a:rPr>
              <a:t>th</a:t>
            </a:r>
            <a:r>
              <a:rPr lang="en-US" sz="1400" b="1" i="1" dirty="0">
                <a:latin typeface="Verdana" panose="020B0604030504040204" pitchFamily="34" charset="0"/>
                <a:ea typeface="Verdana" panose="020B0604030504040204" pitchFamily="34" charset="0"/>
                <a:cs typeface="Verdana" panose="020B0604030504040204" pitchFamily="34" charset="0"/>
              </a:rPr>
              <a:t> for Non-prod PODs and on 25</a:t>
            </a:r>
            <a:r>
              <a:rPr lang="en-US" sz="1400" b="1" i="1" baseline="30000" dirty="0">
                <a:latin typeface="Verdana" panose="020B0604030504040204" pitchFamily="34" charset="0"/>
                <a:ea typeface="Verdana" panose="020B0604030504040204" pitchFamily="34" charset="0"/>
                <a:cs typeface="Verdana" panose="020B0604030504040204" pitchFamily="34" charset="0"/>
              </a:rPr>
              <a:t>th</a:t>
            </a:r>
            <a:r>
              <a:rPr lang="en-US" sz="1400" b="1" i="1" dirty="0">
                <a:latin typeface="Verdana" panose="020B0604030504040204" pitchFamily="34" charset="0"/>
                <a:ea typeface="Verdana" panose="020B0604030504040204" pitchFamily="34" charset="0"/>
                <a:cs typeface="Verdana" panose="020B0604030504040204" pitchFamily="34" charset="0"/>
              </a:rPr>
              <a:t> for production POD.  There is no downtime associated with vertex patch.</a:t>
            </a:r>
          </a:p>
        </p:txBody>
      </p:sp>
    </p:spTree>
    <p:extLst>
      <p:ext uri="{BB962C8B-B14F-4D97-AF65-F5344CB8AC3E}">
        <p14:creationId xmlns:p14="http://schemas.microsoft.com/office/powerpoint/2010/main" val="3796103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90750" y="433812"/>
            <a:ext cx="7592343" cy="463997"/>
          </a:xfrm>
          <a:prstGeom prst="rect">
            <a:avLst/>
          </a:prstGeom>
        </p:spPr>
        <p:txBody>
          <a:bodyPr vert="horz" lIns="0" tIns="0" rIns="0" bIns="0" rtlCol="0" anchor="b">
            <a:noAutofit/>
          </a:bodyPr>
          <a:lstStyle>
            <a:lvl1pPr defTabSz="914400">
              <a:lnSpc>
                <a:spcPct val="100000"/>
              </a:lnSpc>
              <a:spcBef>
                <a:spcPct val="0"/>
              </a:spcBef>
              <a:buNone/>
              <a:defRPr sz="2800" b="1">
                <a:effectLst/>
                <a:ea typeface="+mj-ea"/>
                <a:cs typeface="Arial" pitchFamily="34" charset="0"/>
              </a:defRPr>
            </a:lvl1pPr>
          </a:lstStyle>
          <a:p>
            <a:r>
              <a:rPr lang="en-US" sz="2400" b="0" i="1" dirty="0">
                <a:latin typeface="Verdana" panose="020B0604030504040204" pitchFamily="34" charset="0"/>
                <a:ea typeface="Verdana" panose="020B0604030504040204" pitchFamily="34" charset="0"/>
                <a:cs typeface="Verdana" panose="020B0604030504040204" pitchFamily="34" charset="0"/>
              </a:rPr>
              <a:t>Concurrent Vs. Non-concurrent Patching</a:t>
            </a:r>
          </a:p>
        </p:txBody>
      </p:sp>
      <p:cxnSp>
        <p:nvCxnSpPr>
          <p:cNvPr id="5" name="Straight Connector 4"/>
          <p:cNvCxnSpPr/>
          <p:nvPr/>
        </p:nvCxnSpPr>
        <p:spPr>
          <a:xfrm>
            <a:off x="1228754" y="1027134"/>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ontent Placeholder 2"/>
          <p:cNvSpPr txBox="1">
            <a:spLocks/>
          </p:cNvSpPr>
          <p:nvPr/>
        </p:nvSpPr>
        <p:spPr>
          <a:xfrm>
            <a:off x="1045123" y="1156460"/>
            <a:ext cx="9809143" cy="53444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23835" indent="-171450">
              <a:spcBef>
                <a:spcPts val="30"/>
              </a:spcBef>
              <a:buSzPct val="100000"/>
            </a:pPr>
            <a:r>
              <a:rPr lang="en-US" sz="1800" dirty="0">
                <a:latin typeface="Verdana" panose="020B0604030504040204" pitchFamily="34" charset="0"/>
                <a:ea typeface="Verdana" panose="020B0604030504040204" pitchFamily="34" charset="0"/>
                <a:cs typeface="Verdana" panose="020B0604030504040204" pitchFamily="34" charset="0"/>
              </a:rPr>
              <a:t>Concurrent Patching</a:t>
            </a:r>
          </a:p>
          <a:p>
            <a:pPr marL="731520" lvl="2" indent="-285750">
              <a:lnSpc>
                <a:spcPct val="100000"/>
              </a:lnSpc>
              <a:spcBef>
                <a:spcPts val="600"/>
              </a:spcBef>
              <a:buSzPct val="100000"/>
              <a:buFont typeface="Courier New" panose="02070309020205020404" pitchFamily="49" charset="0"/>
              <a:buChar char="o"/>
            </a:pPr>
            <a:r>
              <a:rPr lang="en-US" sz="1600" dirty="0">
                <a:latin typeface="Verdana" panose="020B0604030504040204" pitchFamily="34" charset="0"/>
                <a:ea typeface="Verdana" panose="020B0604030504040204" pitchFamily="34" charset="0"/>
                <a:cs typeface="Verdana" panose="020B0604030504040204" pitchFamily="34" charset="0"/>
              </a:rPr>
              <a:t>When on concurrent patching, production and non-production PODs are patched on the first weekend of the month.</a:t>
            </a:r>
          </a:p>
          <a:p>
            <a:pPr marL="731520" lvl="2" indent="-285750">
              <a:lnSpc>
                <a:spcPct val="100000"/>
              </a:lnSpc>
              <a:spcBef>
                <a:spcPts val="600"/>
              </a:spcBef>
              <a:buSzPct val="100000"/>
              <a:buFont typeface="Courier New" panose="02070309020205020404" pitchFamily="49" charset="0"/>
              <a:buChar char="o"/>
            </a:pPr>
            <a:r>
              <a:rPr lang="en-US" sz="1600" dirty="0">
                <a:latin typeface="Verdana" panose="020B0604030504040204" pitchFamily="34" charset="0"/>
                <a:ea typeface="Verdana" panose="020B0604030504040204" pitchFamily="34" charset="0"/>
                <a:cs typeface="Verdana" panose="020B0604030504040204" pitchFamily="34" charset="0"/>
              </a:rPr>
              <a:t>The patching window is from 24-48 hours and it starts at 10:00pm EST on Friday.</a:t>
            </a:r>
          </a:p>
          <a:p>
            <a:pPr marL="731520" lvl="2" indent="-285750">
              <a:lnSpc>
                <a:spcPct val="100000"/>
              </a:lnSpc>
              <a:spcBef>
                <a:spcPts val="600"/>
              </a:spcBef>
              <a:buSzPct val="100000"/>
              <a:buFont typeface="Courier New" panose="02070309020205020404" pitchFamily="49" charset="0"/>
              <a:buChar char="o"/>
            </a:pPr>
            <a:r>
              <a:rPr lang="en-US" sz="1600" dirty="0">
                <a:latin typeface="Verdana" panose="020B0604030504040204" pitchFamily="34" charset="0"/>
                <a:ea typeface="Verdana" panose="020B0604030504040204" pitchFamily="34" charset="0"/>
                <a:cs typeface="Verdana" panose="020B0604030504040204" pitchFamily="34" charset="0"/>
              </a:rPr>
              <a:t>This provides more flexibility when scheduling P2Ts because it nullify the blackout dates due to POD patch levels are out of sync.</a:t>
            </a:r>
          </a:p>
          <a:p>
            <a:pPr marL="731520" lvl="2" indent="-285750">
              <a:lnSpc>
                <a:spcPct val="100000"/>
              </a:lnSpc>
              <a:spcBef>
                <a:spcPts val="600"/>
              </a:spcBef>
              <a:buSzPct val="100000"/>
              <a:buFont typeface="Courier New" panose="02070309020205020404" pitchFamily="49" charset="0"/>
              <a:buChar char="o"/>
            </a:pPr>
            <a:r>
              <a:rPr lang="en-US" sz="1600" dirty="0">
                <a:latin typeface="Verdana" panose="020B0604030504040204" pitchFamily="34" charset="0"/>
                <a:ea typeface="Verdana" panose="020B0604030504040204" pitchFamily="34" charset="0"/>
                <a:cs typeface="Verdana" panose="020B0604030504040204" pitchFamily="34" charset="0"/>
              </a:rPr>
              <a:t>This is recommended for the duration of implementation time frame (till go-live).  </a:t>
            </a:r>
          </a:p>
          <a:p>
            <a:pPr marL="731520" lvl="2" indent="-285750">
              <a:lnSpc>
                <a:spcPct val="100000"/>
              </a:lnSpc>
              <a:spcBef>
                <a:spcPts val="600"/>
              </a:spcBef>
              <a:buSzPct val="100000"/>
              <a:buFont typeface="Courier New" panose="02070309020205020404" pitchFamily="49" charset="0"/>
              <a:buChar char="o"/>
            </a:pPr>
            <a:endParaRPr lang="en-US" sz="2000" dirty="0"/>
          </a:p>
          <a:p>
            <a:pPr marL="380985">
              <a:spcBef>
                <a:spcPts val="30"/>
              </a:spcBef>
              <a:buSzPct val="100000"/>
            </a:pPr>
            <a:r>
              <a:rPr lang="en-US" sz="1800" dirty="0">
                <a:latin typeface="Verdana" panose="020B0604030504040204" pitchFamily="34" charset="0"/>
                <a:ea typeface="Verdana" panose="020B0604030504040204" pitchFamily="34" charset="0"/>
                <a:cs typeface="Verdana" panose="020B0604030504040204" pitchFamily="34" charset="0"/>
              </a:rPr>
              <a:t>Non-Concurrent Patching</a:t>
            </a:r>
          </a:p>
          <a:p>
            <a:pPr marL="731520" lvl="2" indent="-285750">
              <a:lnSpc>
                <a:spcPct val="100000"/>
              </a:lnSpc>
              <a:spcBef>
                <a:spcPts val="600"/>
              </a:spcBef>
              <a:buSzPct val="100000"/>
              <a:buFont typeface="Courier New" panose="02070309020205020404" pitchFamily="49" charset="0"/>
              <a:buChar char="o"/>
            </a:pPr>
            <a:r>
              <a:rPr lang="en-US" sz="1600" dirty="0">
                <a:latin typeface="Verdana" panose="020B0604030504040204" pitchFamily="34" charset="0"/>
                <a:ea typeface="Verdana" panose="020B0604030504040204" pitchFamily="34" charset="0"/>
                <a:cs typeface="Verdana" panose="020B0604030504040204" pitchFamily="34" charset="0"/>
              </a:rPr>
              <a:t>When on a non-concurrent patching schedule, non-production PODs are patched the first weekend of the month and production PODs are patched on the 3rd weekend of the month.  During the time in between the patches (black out period), no P2Ts can be scheduled.</a:t>
            </a:r>
          </a:p>
          <a:p>
            <a:pPr marL="731520" lvl="2" indent="-285750">
              <a:lnSpc>
                <a:spcPct val="100000"/>
              </a:lnSpc>
              <a:spcBef>
                <a:spcPts val="600"/>
              </a:spcBef>
              <a:buSzPct val="100000"/>
              <a:buFont typeface="Courier New" panose="02070309020205020404" pitchFamily="49" charset="0"/>
              <a:buChar char="o"/>
            </a:pPr>
            <a:r>
              <a:rPr lang="en-US" sz="1600" dirty="0">
                <a:latin typeface="Verdana" panose="020B0604030504040204" pitchFamily="34" charset="0"/>
                <a:ea typeface="Verdana" panose="020B0604030504040204" pitchFamily="34" charset="0"/>
                <a:cs typeface="Verdana" panose="020B0604030504040204" pitchFamily="34" charset="0"/>
              </a:rPr>
              <a:t>The patching window is from 24-48 hours and it starts at 10:00pm EST on Friday.</a:t>
            </a:r>
          </a:p>
          <a:p>
            <a:pPr marL="731520" lvl="2" indent="-285750">
              <a:lnSpc>
                <a:spcPct val="100000"/>
              </a:lnSpc>
              <a:spcBef>
                <a:spcPts val="600"/>
              </a:spcBef>
              <a:buSzPct val="100000"/>
              <a:buFont typeface="Courier New" panose="02070309020205020404" pitchFamily="49" charset="0"/>
              <a:buChar char="o"/>
            </a:pPr>
            <a:r>
              <a:rPr lang="en-US" sz="1600" dirty="0">
                <a:latin typeface="Verdana" panose="020B0604030504040204" pitchFamily="34" charset="0"/>
                <a:ea typeface="Verdana" panose="020B0604030504040204" pitchFamily="34" charset="0"/>
                <a:cs typeface="Verdana" panose="020B0604030504040204" pitchFamily="34" charset="0"/>
              </a:rPr>
              <a:t>This is recommended post Go-Live approach</a:t>
            </a:r>
            <a:r>
              <a:rPr lang="en-US" sz="1400" dirty="0"/>
              <a:t>.</a:t>
            </a:r>
          </a:p>
          <a:p>
            <a:pPr>
              <a:spcBef>
                <a:spcPts val="30"/>
              </a:spcBef>
            </a:pPr>
            <a:endParaRPr lang="en-US" sz="2400" dirty="0"/>
          </a:p>
        </p:txBody>
      </p:sp>
    </p:spTree>
    <p:extLst>
      <p:ext uri="{BB962C8B-B14F-4D97-AF65-F5344CB8AC3E}">
        <p14:creationId xmlns:p14="http://schemas.microsoft.com/office/powerpoint/2010/main" val="1070339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35323" y="326268"/>
            <a:ext cx="7482689" cy="463997"/>
          </a:xfrm>
          <a:prstGeom prst="rect">
            <a:avLst/>
          </a:prstGeom>
        </p:spPr>
        <p:txBody>
          <a:bodyPr vert="horz" lIns="0" tIns="0" rIns="0" bIns="0" rtlCol="0" anchor="b">
            <a:noAutofit/>
          </a:bodyPr>
          <a:lstStyle>
            <a:lvl1pPr defTabSz="914400">
              <a:lnSpc>
                <a:spcPct val="100000"/>
              </a:lnSpc>
              <a:spcBef>
                <a:spcPct val="0"/>
              </a:spcBef>
              <a:buNone/>
              <a:defRPr sz="2800" b="1">
                <a:effectLst/>
                <a:ea typeface="+mj-ea"/>
                <a:cs typeface="Arial" pitchFamily="34" charset="0"/>
              </a:defRPr>
            </a:lvl1pPr>
          </a:lstStyle>
          <a:p>
            <a:r>
              <a:rPr lang="en-US" sz="2400" b="0" i="1" dirty="0">
                <a:latin typeface="Verdana" panose="020B0604030504040204" pitchFamily="34" charset="0"/>
                <a:ea typeface="Verdana" panose="020B0604030504040204" pitchFamily="34" charset="0"/>
                <a:cs typeface="Verdana" panose="020B0604030504040204" pitchFamily="34" charset="0"/>
              </a:rPr>
              <a:t>POD Cloning</a:t>
            </a:r>
          </a:p>
        </p:txBody>
      </p:sp>
      <p:cxnSp>
        <p:nvCxnSpPr>
          <p:cNvPr id="5" name="Straight Connector 4"/>
          <p:cNvCxnSpPr/>
          <p:nvPr/>
        </p:nvCxnSpPr>
        <p:spPr>
          <a:xfrm>
            <a:off x="1035323" y="853179"/>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Placeholder 6"/>
          <p:cNvSpPr>
            <a:spLocks noGrp="1"/>
          </p:cNvSpPr>
          <p:nvPr>
            <p:ph type="body" sz="quarter" idx="4294967295"/>
          </p:nvPr>
        </p:nvSpPr>
        <p:spPr>
          <a:xfrm>
            <a:off x="851153" y="1307791"/>
            <a:ext cx="5708469" cy="4460347"/>
          </a:xfrm>
          <a:prstGeom prst="rect">
            <a:avLst/>
          </a:prstGeom>
        </p:spPr>
        <p:txBody>
          <a:bodyPr/>
          <a:lstStyle/>
          <a:p>
            <a:pPr marL="228600" indent="-228600">
              <a:spcBef>
                <a:spcPts val="200"/>
              </a:spcBef>
              <a:buClrTx/>
              <a:buSzPct val="100000"/>
              <a:buFont typeface="Arial" panose="020B0604020202020204" pitchFamily="34" charset="0"/>
              <a:buChar char="•"/>
            </a:pPr>
            <a:r>
              <a:rPr lang="en-US" sz="1400" dirty="0">
                <a:solidFill>
                  <a:schemeClr val="tx1"/>
                </a:solidFill>
              </a:rPr>
              <a:t>Two types of clones may be requested from </a:t>
            </a:r>
            <a:r>
              <a:rPr lang="en-US" sz="1400" dirty="0">
                <a:solidFill>
                  <a:schemeClr val="tx1"/>
                </a:solidFill>
                <a:hlinkClick r:id="rId2"/>
              </a:rPr>
              <a:t>My Services</a:t>
            </a:r>
            <a:endParaRPr lang="en-US" sz="1400" dirty="0">
              <a:solidFill>
                <a:schemeClr val="tx1"/>
              </a:solidFill>
            </a:endParaRPr>
          </a:p>
          <a:p>
            <a:pPr marL="380985" indent="-228600">
              <a:spcBef>
                <a:spcPts val="200"/>
              </a:spcBef>
              <a:buClrTx/>
              <a:buSzPct val="100000"/>
              <a:buFont typeface="Courier New" panose="02070309020205020404" pitchFamily="49" charset="0"/>
              <a:buChar char="o"/>
            </a:pPr>
            <a:r>
              <a:rPr lang="en-US" sz="1400" dirty="0">
                <a:solidFill>
                  <a:schemeClr val="tx1"/>
                </a:solidFill>
              </a:rPr>
              <a:t>P2T – Production to Test clone</a:t>
            </a:r>
          </a:p>
          <a:p>
            <a:pPr marL="380985" indent="-228600">
              <a:spcBef>
                <a:spcPts val="200"/>
              </a:spcBef>
              <a:buClrTx/>
              <a:buSzPct val="100000"/>
              <a:buFont typeface="Courier New" panose="02070309020205020404" pitchFamily="49" charset="0"/>
              <a:buChar char="o"/>
            </a:pPr>
            <a:r>
              <a:rPr lang="en-US" sz="1400" dirty="0">
                <a:solidFill>
                  <a:schemeClr val="tx1"/>
                </a:solidFill>
              </a:rPr>
              <a:t>T2T – Test to Test clone</a:t>
            </a:r>
          </a:p>
          <a:p>
            <a:pPr marL="838185" lvl="1" indent="-228600">
              <a:spcBef>
                <a:spcPts val="200"/>
              </a:spcBef>
              <a:buClrTx/>
              <a:buSzPct val="100000"/>
              <a:buFont typeface="Courier New" panose="02070309020205020404" pitchFamily="49" charset="0"/>
              <a:buChar char="o"/>
            </a:pPr>
            <a:endParaRPr lang="en-US" sz="1400" dirty="0">
              <a:solidFill>
                <a:schemeClr val="tx1"/>
              </a:solidFill>
            </a:endParaRPr>
          </a:p>
          <a:p>
            <a:pPr marL="228600" indent="-228600">
              <a:spcBef>
                <a:spcPts val="200"/>
              </a:spcBef>
              <a:buClrTx/>
              <a:buSzPct val="100000"/>
              <a:buFont typeface="Arial" panose="020B0604020202020204" pitchFamily="34" charset="0"/>
              <a:buChar char="•"/>
            </a:pPr>
            <a:r>
              <a:rPr lang="en-US" sz="1400" dirty="0">
                <a:solidFill>
                  <a:schemeClr val="tx1"/>
                </a:solidFill>
              </a:rPr>
              <a:t>Service Requests (SRs) &amp; Planning Time </a:t>
            </a:r>
          </a:p>
          <a:p>
            <a:pPr marL="380985" indent="-228600">
              <a:spcBef>
                <a:spcPts val="200"/>
              </a:spcBef>
              <a:buClrTx/>
              <a:buSzPct val="100000"/>
              <a:buFont typeface="Courier New" panose="02070309020205020404" pitchFamily="49" charset="0"/>
              <a:buChar char="o"/>
            </a:pPr>
            <a:r>
              <a:rPr lang="en-US" sz="1400" dirty="0">
                <a:solidFill>
                  <a:schemeClr val="tx1"/>
                </a:solidFill>
              </a:rPr>
              <a:t>Oracle requires a 3 to 12 weeks lead time for scheduling a clone.</a:t>
            </a:r>
          </a:p>
          <a:p>
            <a:pPr marL="380985" indent="-228600">
              <a:spcBef>
                <a:spcPts val="200"/>
              </a:spcBef>
              <a:buClrTx/>
              <a:buSzPct val="100000"/>
              <a:buFont typeface="Courier New" panose="02070309020205020404" pitchFamily="49" charset="0"/>
              <a:buChar char="o"/>
            </a:pPr>
            <a:r>
              <a:rPr lang="en-US" sz="1400" dirty="0">
                <a:solidFill>
                  <a:schemeClr val="tx1"/>
                </a:solidFill>
              </a:rPr>
              <a:t>Clones may not be scheduled during any blackout period.  Blackout periods occur when source and target </a:t>
            </a:r>
            <a:r>
              <a:rPr lang="en-US" sz="1400" dirty="0"/>
              <a:t>PODs </a:t>
            </a:r>
            <a:r>
              <a:rPr lang="en-US" sz="1400" dirty="0">
                <a:solidFill>
                  <a:schemeClr val="tx1"/>
                </a:solidFill>
              </a:rPr>
              <a:t>are not on the same release/patch level.  </a:t>
            </a:r>
          </a:p>
          <a:p>
            <a:pPr marL="380985" indent="-228600">
              <a:spcBef>
                <a:spcPts val="200"/>
              </a:spcBef>
              <a:buClrTx/>
              <a:buSzPct val="100000"/>
              <a:buFont typeface="Courier New" panose="02070309020205020404" pitchFamily="49" charset="0"/>
              <a:buChar char="o"/>
            </a:pPr>
            <a:r>
              <a:rPr lang="en-US" sz="1400" dirty="0">
                <a:solidFill>
                  <a:schemeClr val="tx1"/>
                </a:solidFill>
              </a:rPr>
              <a:t>Test PODs/non-prod</a:t>
            </a:r>
            <a:r>
              <a:rPr lang="en-US" sz="1400" dirty="0"/>
              <a:t> PODs</a:t>
            </a:r>
            <a:r>
              <a:rPr lang="en-US" sz="1400" dirty="0">
                <a:solidFill>
                  <a:schemeClr val="tx1"/>
                </a:solidFill>
              </a:rPr>
              <a:t> are patched on the 1</a:t>
            </a:r>
            <a:r>
              <a:rPr lang="en-US" sz="1400" baseline="30000" dirty="0">
                <a:solidFill>
                  <a:schemeClr val="tx1"/>
                </a:solidFill>
              </a:rPr>
              <a:t>st</a:t>
            </a:r>
            <a:r>
              <a:rPr lang="en-US" sz="1400" dirty="0">
                <a:solidFill>
                  <a:schemeClr val="tx1"/>
                </a:solidFill>
              </a:rPr>
              <a:t> weekend of the month and production </a:t>
            </a:r>
            <a:r>
              <a:rPr lang="en-US" sz="1400" dirty="0"/>
              <a:t>PODs are </a:t>
            </a:r>
            <a:r>
              <a:rPr lang="en-US" sz="1400" dirty="0">
                <a:solidFill>
                  <a:schemeClr val="tx1"/>
                </a:solidFill>
              </a:rPr>
              <a:t>on the 3</a:t>
            </a:r>
            <a:r>
              <a:rPr lang="en-US" sz="1400" baseline="30000" dirty="0">
                <a:solidFill>
                  <a:schemeClr val="tx1"/>
                </a:solidFill>
              </a:rPr>
              <a:t>rd</a:t>
            </a:r>
            <a:r>
              <a:rPr lang="en-US" sz="1400" dirty="0">
                <a:solidFill>
                  <a:schemeClr val="tx1"/>
                </a:solidFill>
              </a:rPr>
              <a:t> weekend.  It is recommended that </a:t>
            </a:r>
            <a:r>
              <a:rPr lang="en-US" sz="1400" b="1" u="sng" dirty="0">
                <a:solidFill>
                  <a:schemeClr val="tx1"/>
                </a:solidFill>
              </a:rPr>
              <a:t>concurrent</a:t>
            </a:r>
            <a:r>
              <a:rPr lang="en-US" sz="1400" dirty="0">
                <a:solidFill>
                  <a:schemeClr val="tx1"/>
                </a:solidFill>
              </a:rPr>
              <a:t> patching be requested during the implementation period to avoid this blackout period.                 </a:t>
            </a:r>
          </a:p>
          <a:p>
            <a:pPr marL="380985" indent="-228600">
              <a:spcBef>
                <a:spcPts val="200"/>
              </a:spcBef>
              <a:buClrTx/>
              <a:buSzPct val="100000"/>
              <a:buFont typeface="Courier New" panose="02070309020205020404" pitchFamily="49" charset="0"/>
              <a:buChar char="o"/>
            </a:pPr>
            <a:r>
              <a:rPr lang="en-US" sz="1400" dirty="0">
                <a:solidFill>
                  <a:schemeClr val="tx1"/>
                </a:solidFill>
              </a:rPr>
              <a:t>There is no downtime during a clone for the source </a:t>
            </a:r>
            <a:r>
              <a:rPr lang="en-US" sz="1400" dirty="0"/>
              <a:t>POD </a:t>
            </a:r>
            <a:r>
              <a:rPr lang="en-US" sz="1400" dirty="0">
                <a:solidFill>
                  <a:schemeClr val="tx1"/>
                </a:solidFill>
              </a:rPr>
              <a:t>and there is up to 48 hours of downtime for the target POD (up to 72 hours with data masking), depending on the amount of data.</a:t>
            </a:r>
          </a:p>
          <a:p>
            <a:pPr marL="380985">
              <a:spcBef>
                <a:spcPts val="200"/>
              </a:spcBef>
              <a:buClrTx/>
              <a:buSzPct val="100000"/>
              <a:buFont typeface="Courier New" panose="02070309020205020404" pitchFamily="49" charset="0"/>
              <a:buChar char="o"/>
            </a:pPr>
            <a:r>
              <a:rPr lang="en-US" sz="1400" dirty="0"/>
              <a:t>Cancelling a scheduled P2T or T2T requires 7 days lead time.</a:t>
            </a:r>
          </a:p>
          <a:p>
            <a:pPr marL="285750" indent="-285750" algn="just">
              <a:lnSpc>
                <a:spcPct val="120000"/>
              </a:lnSpc>
              <a:buFont typeface="Arial" panose="020B0604020202020204" pitchFamily="34" charset="0"/>
              <a:buChar char="•"/>
            </a:pPr>
            <a:endParaRPr lang="en-US" sz="1400" dirty="0">
              <a:solidFill>
                <a:schemeClr val="tx1"/>
              </a:solidFill>
            </a:endParaRPr>
          </a:p>
        </p:txBody>
      </p:sp>
      <p:sp>
        <p:nvSpPr>
          <p:cNvPr id="7" name="Text Placeholder 10"/>
          <p:cNvSpPr>
            <a:spLocks noGrp="1"/>
          </p:cNvSpPr>
          <p:nvPr>
            <p:ph type="body" sz="quarter" idx="4294967295"/>
          </p:nvPr>
        </p:nvSpPr>
        <p:spPr>
          <a:xfrm>
            <a:off x="6617946" y="1435127"/>
            <a:ext cx="5308441" cy="4460629"/>
          </a:xfrm>
          <a:prstGeom prst="rect">
            <a:avLst/>
          </a:prstGeom>
        </p:spPr>
        <p:txBody>
          <a:bodyPr/>
          <a:lstStyle/>
          <a:p>
            <a:pPr marL="228600" indent="-228600">
              <a:spcBef>
                <a:spcPts val="200"/>
              </a:spcBef>
              <a:buClrTx/>
              <a:buSzPct val="100000"/>
              <a:buFont typeface="Arial" panose="020B0604020202020204" pitchFamily="34" charset="0"/>
              <a:buChar char="•"/>
            </a:pPr>
            <a:r>
              <a:rPr lang="en-US" sz="1400" dirty="0">
                <a:solidFill>
                  <a:schemeClr val="tx1"/>
                </a:solidFill>
              </a:rPr>
              <a:t>What information is included in a clone?</a:t>
            </a:r>
          </a:p>
          <a:p>
            <a:pPr marL="380985" indent="-228600">
              <a:spcBef>
                <a:spcPts val="200"/>
              </a:spcBef>
              <a:buClrTx/>
              <a:buSzPct val="100000"/>
              <a:buFont typeface="Courier New" panose="02070309020205020404" pitchFamily="49" charset="0"/>
              <a:buChar char="o"/>
            </a:pPr>
            <a:r>
              <a:rPr lang="en-US" sz="1400" dirty="0">
                <a:solidFill>
                  <a:schemeClr val="tx1"/>
                </a:solidFill>
              </a:rPr>
              <a:t>Transactional and functional setup data</a:t>
            </a:r>
          </a:p>
          <a:p>
            <a:pPr marL="380985" indent="-228600">
              <a:spcBef>
                <a:spcPts val="200"/>
              </a:spcBef>
              <a:buClrTx/>
              <a:buSzPct val="100000"/>
              <a:buFont typeface="Courier New" panose="02070309020205020404" pitchFamily="49" charset="0"/>
              <a:buChar char="o"/>
            </a:pPr>
            <a:r>
              <a:rPr lang="en-US" sz="1400" dirty="0">
                <a:solidFill>
                  <a:schemeClr val="tx1"/>
                </a:solidFill>
              </a:rPr>
              <a:t>Web center content (file attachments, integration files)</a:t>
            </a:r>
          </a:p>
          <a:p>
            <a:pPr marL="380985" indent="-228600">
              <a:spcBef>
                <a:spcPts val="200"/>
              </a:spcBef>
              <a:buClrTx/>
              <a:buSzPct val="100000"/>
              <a:buFont typeface="Courier New" panose="02070309020205020404" pitchFamily="49" charset="0"/>
              <a:buChar char="o"/>
            </a:pPr>
            <a:r>
              <a:rPr lang="en-US" sz="1400" dirty="0">
                <a:solidFill>
                  <a:schemeClr val="tx1"/>
                </a:solidFill>
              </a:rPr>
              <a:t>BI Web catalog and repository definitions</a:t>
            </a:r>
          </a:p>
          <a:p>
            <a:pPr marL="609585" lvl="1" indent="0">
              <a:spcBef>
                <a:spcPts val="200"/>
              </a:spcBef>
              <a:buClrTx/>
              <a:buSzPct val="100000"/>
              <a:buNone/>
            </a:pPr>
            <a:endParaRPr lang="en-US" sz="1400" dirty="0">
              <a:solidFill>
                <a:schemeClr val="tx1"/>
              </a:solidFill>
            </a:endParaRPr>
          </a:p>
          <a:p>
            <a:pPr marL="228600" indent="-228600">
              <a:spcBef>
                <a:spcPts val="200"/>
              </a:spcBef>
              <a:buClrTx/>
              <a:buSzPct val="100000"/>
              <a:buFont typeface="Arial" panose="020B0604020202020204" pitchFamily="34" charset="0"/>
              <a:buChar char="•"/>
            </a:pPr>
            <a:r>
              <a:rPr lang="en-US" sz="1400" dirty="0">
                <a:solidFill>
                  <a:schemeClr val="tx1"/>
                </a:solidFill>
              </a:rPr>
              <a:t>Data Masking Option</a:t>
            </a:r>
          </a:p>
          <a:p>
            <a:pPr marL="380985" lvl="1" indent="-228600">
              <a:spcBef>
                <a:spcPts val="200"/>
              </a:spcBef>
              <a:buClrTx/>
              <a:buSzPct val="100000"/>
              <a:buFont typeface="Courier New" panose="02070309020205020404" pitchFamily="49" charset="0"/>
              <a:buChar char="o"/>
            </a:pPr>
            <a:r>
              <a:rPr lang="en-US" sz="1400" dirty="0">
                <a:solidFill>
                  <a:schemeClr val="tx1"/>
                </a:solidFill>
              </a:rPr>
              <a:t>Requires a paid subscription to the data masking service.</a:t>
            </a:r>
          </a:p>
          <a:p>
            <a:pPr marL="380985" lvl="1" indent="-228600">
              <a:spcBef>
                <a:spcPts val="200"/>
              </a:spcBef>
              <a:buClrTx/>
              <a:buSzPct val="100000"/>
              <a:buFont typeface="Courier New" panose="02070309020205020404" pitchFamily="49" charset="0"/>
              <a:buChar char="o"/>
            </a:pPr>
            <a:r>
              <a:rPr lang="en-US" sz="1400" dirty="0">
                <a:solidFill>
                  <a:schemeClr val="tx1"/>
                </a:solidFill>
              </a:rPr>
              <a:t>May be requested during a P2T, T2T or standalone.</a:t>
            </a:r>
          </a:p>
          <a:p>
            <a:pPr marL="380985" lvl="1" indent="-228600">
              <a:spcBef>
                <a:spcPts val="200"/>
              </a:spcBef>
              <a:buClrTx/>
              <a:buSzPct val="100000"/>
              <a:buFont typeface="Courier New" panose="02070309020205020404" pitchFamily="49" charset="0"/>
              <a:buChar char="o"/>
            </a:pPr>
            <a:r>
              <a:rPr lang="en-US" sz="1400" dirty="0">
                <a:solidFill>
                  <a:schemeClr val="tx1"/>
                </a:solidFill>
              </a:rPr>
              <a:t>Additional data masking information may be found on Oracle Support, </a:t>
            </a:r>
            <a:r>
              <a:rPr lang="en-US" sz="1400" b="1" dirty="0">
                <a:solidFill>
                  <a:schemeClr val="tx1"/>
                </a:solidFill>
              </a:rPr>
              <a:t>Doc ID 2015788.1</a:t>
            </a:r>
          </a:p>
          <a:p>
            <a:pPr marL="152385" lvl="1" indent="0">
              <a:spcBef>
                <a:spcPts val="200"/>
              </a:spcBef>
              <a:buClrTx/>
              <a:buSzPct val="100000"/>
              <a:buNone/>
            </a:pPr>
            <a:endParaRPr lang="en-US" sz="1400" b="1" dirty="0"/>
          </a:p>
          <a:p>
            <a:pPr marL="228600" lvl="1">
              <a:spcBef>
                <a:spcPts val="200"/>
              </a:spcBef>
              <a:buClrTx/>
              <a:buSzPct val="100000"/>
              <a:buFont typeface="Arial" panose="020B0604020202020204" pitchFamily="34" charset="0"/>
              <a:buChar char="•"/>
            </a:pPr>
            <a:r>
              <a:rPr lang="en-US" sz="1400" dirty="0"/>
              <a:t>SSO configured POD Cloning</a:t>
            </a:r>
          </a:p>
          <a:p>
            <a:pPr marL="380985" lvl="1">
              <a:spcBef>
                <a:spcPts val="200"/>
              </a:spcBef>
              <a:buClrTx/>
              <a:buSzPct val="100000"/>
              <a:buFont typeface="Courier New" panose="02070309020205020404" pitchFamily="49" charset="0"/>
              <a:buChar char="o"/>
            </a:pPr>
            <a:r>
              <a:rPr lang="en-US" sz="1400" dirty="0"/>
              <a:t>Both PODs (T2T/P2T) have SSO configured then no additional action required after the refresh.</a:t>
            </a:r>
          </a:p>
          <a:p>
            <a:pPr marL="380985" lvl="1">
              <a:spcBef>
                <a:spcPts val="200"/>
              </a:spcBef>
              <a:buClrTx/>
              <a:buSzPct val="100000"/>
              <a:buFont typeface="Courier New" panose="02070309020205020404" pitchFamily="49" charset="0"/>
              <a:buChar char="o"/>
            </a:pPr>
            <a:r>
              <a:rPr lang="en-US" sz="1400" dirty="0"/>
              <a:t>Source has SSO and Target doesn’t then additional steps required to reset the user passwords in Target POD after the refresh.</a:t>
            </a:r>
          </a:p>
          <a:p>
            <a:pPr marL="380985" lvl="1">
              <a:spcBef>
                <a:spcPts val="200"/>
              </a:spcBef>
              <a:buClrTx/>
              <a:buSzPct val="100000"/>
              <a:buFont typeface="Courier New" panose="02070309020205020404" pitchFamily="49" charset="0"/>
              <a:buChar char="o"/>
            </a:pPr>
            <a:r>
              <a:rPr lang="en-US" sz="1400" dirty="0"/>
              <a:t>Target has SSO and Source doesn’t then no additional action required after refresh.</a:t>
            </a:r>
          </a:p>
        </p:txBody>
      </p:sp>
      <p:sp>
        <p:nvSpPr>
          <p:cNvPr id="8" name="Rectangle 7"/>
          <p:cNvSpPr/>
          <p:nvPr/>
        </p:nvSpPr>
        <p:spPr>
          <a:xfrm>
            <a:off x="869009" y="969237"/>
            <a:ext cx="8403157" cy="338554"/>
          </a:xfrm>
          <a:prstGeom prst="rect">
            <a:avLst/>
          </a:prstGeom>
        </p:spPr>
        <p:txBody>
          <a:bodyPr wrap="square">
            <a:spAutoFit/>
          </a:bodyPr>
          <a:lstStyle/>
          <a:p>
            <a:pPr lvl="0"/>
            <a:r>
              <a:rPr lang="en-US" sz="1600" dirty="0">
                <a:solidFill>
                  <a:prstClr val="black"/>
                </a:solidFill>
                <a:latin typeface="Arial" panose="020B0604020202020204" pitchFamily="34" charset="0"/>
                <a:cs typeface="Arial" panose="020B0604020202020204" pitchFamily="34" charset="0"/>
              </a:rPr>
              <a:t>Below is an overview of POD Cloning and considerations regarding Service Request.</a:t>
            </a:r>
          </a:p>
        </p:txBody>
      </p:sp>
    </p:spTree>
    <p:extLst>
      <p:ext uri="{BB962C8B-B14F-4D97-AF65-F5344CB8AC3E}">
        <p14:creationId xmlns:p14="http://schemas.microsoft.com/office/powerpoint/2010/main" val="933162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4706" y="3033650"/>
            <a:ext cx="7905750" cy="678004"/>
          </a:xfrm>
        </p:spPr>
        <p:txBody>
          <a:bodyPr/>
          <a:lstStyle/>
          <a:p>
            <a:r>
              <a:rPr lang="en-US" sz="4500" dirty="0">
                <a:latin typeface="Verdana" panose="020B0604030504040204" pitchFamily="34" charset="0"/>
                <a:ea typeface="Verdana" panose="020B0604030504040204" pitchFamily="34" charset="0"/>
                <a:cs typeface="Verdana" panose="020B0604030504040204" pitchFamily="34" charset="0"/>
              </a:rPr>
              <a:t>Objectives</a:t>
            </a:r>
          </a:p>
        </p:txBody>
      </p:sp>
      <p:pic>
        <p:nvPicPr>
          <p:cNvPr id="4" name="Picture 3"/>
          <p:cNvPicPr>
            <a:picLocks noChangeAspect="1"/>
          </p:cNvPicPr>
          <p:nvPr/>
        </p:nvPicPr>
        <p:blipFill rotWithShape="1">
          <a:blip r:embed="rId2">
            <a:duotone>
              <a:prstClr val="black"/>
              <a:schemeClr val="bg1">
                <a:tint val="45000"/>
                <a:satMod val="400000"/>
              </a:schemeClr>
            </a:duotone>
            <a:extLst>
              <a:ext uri="{28A0092B-C50C-407E-A947-70E740481C1C}">
                <a14:useLocalDpi xmlns:a14="http://schemas.microsoft.com/office/drawing/2010/main" val="0"/>
              </a:ext>
            </a:extLst>
          </a:blip>
          <a:srcRect l="9728" t="-2097" r="13374" b="26225"/>
          <a:stretch/>
        </p:blipFill>
        <p:spPr>
          <a:xfrm rot="15456094">
            <a:off x="6244728" y="677730"/>
            <a:ext cx="7477638" cy="4961376"/>
          </a:xfrm>
          <a:prstGeom prst="rect">
            <a:avLst/>
          </a:prstGeom>
        </p:spPr>
      </p:pic>
    </p:spTree>
    <p:extLst>
      <p:ext uri="{BB962C8B-B14F-4D97-AF65-F5344CB8AC3E}">
        <p14:creationId xmlns:p14="http://schemas.microsoft.com/office/powerpoint/2010/main" val="348444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40506" y="342418"/>
            <a:ext cx="8341958" cy="463997"/>
          </a:xfrm>
          <a:prstGeom prst="rect">
            <a:avLst/>
          </a:prstGeom>
        </p:spPr>
        <p:txBody>
          <a:bodyPr vert="horz" lIns="0" tIns="0" rIns="0" bIns="0" rtlCol="0" anchor="b">
            <a:noAutofit/>
          </a:bodyPr>
          <a:lstStyle>
            <a:lvl1pPr defTabSz="914400">
              <a:lnSpc>
                <a:spcPct val="100000"/>
              </a:lnSpc>
              <a:spcBef>
                <a:spcPct val="0"/>
              </a:spcBef>
              <a:buNone/>
              <a:defRPr sz="2800" b="1">
                <a:effectLst/>
                <a:ea typeface="+mj-ea"/>
                <a:cs typeface="Arial" pitchFamily="34" charset="0"/>
              </a:defRPr>
            </a:lvl1pPr>
          </a:lstStyle>
          <a:p>
            <a:r>
              <a:rPr lang="en-US" sz="2400" b="0" i="1" dirty="0">
                <a:latin typeface="Verdana" panose="020B0604030504040204" pitchFamily="34" charset="0"/>
                <a:ea typeface="Verdana" panose="020B0604030504040204" pitchFamily="34" charset="0"/>
                <a:cs typeface="Verdana" panose="020B0604030504040204" pitchFamily="34" charset="0"/>
              </a:rPr>
              <a:t>POD Sizing</a:t>
            </a:r>
          </a:p>
        </p:txBody>
      </p:sp>
      <p:cxnSp>
        <p:nvCxnSpPr>
          <p:cNvPr id="5" name="Straight Connector 4"/>
          <p:cNvCxnSpPr/>
          <p:nvPr/>
        </p:nvCxnSpPr>
        <p:spPr>
          <a:xfrm flipV="1">
            <a:off x="873135" y="899396"/>
            <a:ext cx="9632564" cy="2"/>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Placeholder 6"/>
          <p:cNvSpPr>
            <a:spLocks noGrp="1"/>
          </p:cNvSpPr>
          <p:nvPr>
            <p:ph type="body" sz="quarter" idx="4294967295"/>
          </p:nvPr>
        </p:nvSpPr>
        <p:spPr>
          <a:xfrm>
            <a:off x="873135" y="1430507"/>
            <a:ext cx="10167566" cy="4460347"/>
          </a:xfrm>
          <a:prstGeom prst="rect">
            <a:avLst/>
          </a:prstGeom>
        </p:spPr>
        <p:txBody>
          <a:bodyPr/>
          <a:lstStyle/>
          <a:p>
            <a:pPr marL="285750" indent="-285750" algn="just">
              <a:lnSpc>
                <a:spcPct val="120000"/>
              </a:lnSpc>
              <a:buClrTx/>
              <a:buFont typeface="Arial" panose="020B0604020202020204" pitchFamily="34" charset="0"/>
              <a:buChar char="•"/>
            </a:pPr>
            <a:r>
              <a:rPr lang="en-US" sz="1600" dirty="0"/>
              <a:t>The implementation time-line is aggressive and the testing cycles are back to back.  We have total 6 testing cycles to be performed  on available 10 PODs including production.  All PODs must be sized to achieve data conversion and integration/user acceptance/parallel testing as per the project plan.</a:t>
            </a:r>
          </a:p>
          <a:p>
            <a:pPr marL="285750" indent="-285750" algn="just">
              <a:lnSpc>
                <a:spcPct val="120000"/>
              </a:lnSpc>
              <a:buClrTx/>
              <a:buFont typeface="Arial" panose="020B0604020202020204" pitchFamily="34" charset="0"/>
              <a:buChar char="•"/>
            </a:pPr>
            <a:r>
              <a:rPr lang="en-US" sz="1600" dirty="0"/>
              <a:t>The employee LDAP Synch, HR Synch, Payroll processes, Absence processes, eligibility processes, etc. must be taken into consideration for resizing of the PODs.</a:t>
            </a:r>
          </a:p>
          <a:p>
            <a:pPr marL="285750" indent="-285750" algn="just">
              <a:lnSpc>
                <a:spcPct val="120000"/>
              </a:lnSpc>
              <a:buClrTx/>
              <a:buFont typeface="Arial" panose="020B0604020202020204" pitchFamily="34" charset="0"/>
              <a:buChar char="•"/>
            </a:pPr>
            <a:r>
              <a:rPr lang="en-US" sz="1600" dirty="0"/>
              <a:t>Ekaw-dev3, ekaw-dev4, ekaw-dev5 and ekaw-test must be resized to support all testing cycles effectively.</a:t>
            </a:r>
          </a:p>
          <a:p>
            <a:pPr marL="285750" indent="-285750" algn="just">
              <a:lnSpc>
                <a:spcPct val="120000"/>
              </a:lnSpc>
              <a:buClrTx/>
              <a:buFont typeface="Arial" panose="020B0604020202020204" pitchFamily="34" charset="0"/>
              <a:buChar char="•"/>
            </a:pPr>
            <a:r>
              <a:rPr lang="en-US" sz="1600" dirty="0"/>
              <a:t>SR to be raised in well advance to provide user/population details and module functionality to be tested on diff. cycles to Oracle to properly size all test PODs.</a:t>
            </a:r>
          </a:p>
          <a:p>
            <a:pPr marL="285750" indent="-285750" algn="just">
              <a:lnSpc>
                <a:spcPct val="120000"/>
              </a:lnSpc>
              <a:buClrTx/>
              <a:buFont typeface="Arial" panose="020B0604020202020204" pitchFamily="34" charset="0"/>
              <a:buChar char="•"/>
            </a:pPr>
            <a:r>
              <a:rPr lang="en-US" sz="1600" dirty="0"/>
              <a:t>Oracle to support all the testing cycles by observing the performance from back end and provide input to optimize the performance to achieve cutover in a week time frame for go-live.</a:t>
            </a:r>
          </a:p>
        </p:txBody>
      </p:sp>
      <p:sp>
        <p:nvSpPr>
          <p:cNvPr id="7" name="Rectangle 6"/>
          <p:cNvSpPr/>
          <p:nvPr/>
        </p:nvSpPr>
        <p:spPr>
          <a:xfrm>
            <a:off x="873135" y="968194"/>
            <a:ext cx="9368127" cy="369332"/>
          </a:xfrm>
          <a:prstGeom prst="rect">
            <a:avLst/>
          </a:prstGeom>
        </p:spPr>
        <p:txBody>
          <a:bodyPr wrap="square">
            <a:spAutoFit/>
          </a:bodyPr>
          <a:lstStyle/>
          <a:p>
            <a:pPr lvl="0"/>
            <a:r>
              <a:rPr lang="en-US" sz="1800" dirty="0">
                <a:solidFill>
                  <a:prstClr val="black"/>
                </a:solidFill>
                <a:latin typeface="Verdana" panose="020B0604030504040204" pitchFamily="34" charset="0"/>
                <a:ea typeface="Verdana" panose="020B0604030504040204" pitchFamily="34" charset="0"/>
                <a:cs typeface="Verdana" panose="020B0604030504040204" pitchFamily="34" charset="0"/>
              </a:rPr>
              <a:t>POD Sizing Considerations</a:t>
            </a:r>
          </a:p>
        </p:txBody>
      </p:sp>
    </p:spTree>
    <p:extLst>
      <p:ext uri="{BB962C8B-B14F-4D97-AF65-F5344CB8AC3E}">
        <p14:creationId xmlns:p14="http://schemas.microsoft.com/office/powerpoint/2010/main" val="3183431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96209" y="265086"/>
            <a:ext cx="7482689" cy="463997"/>
          </a:xfrm>
          <a:prstGeom prst="rect">
            <a:avLst/>
          </a:prstGeom>
        </p:spPr>
        <p:txBody>
          <a:bodyPr vert="horz" lIns="0" tIns="0" rIns="0" bIns="0" rtlCol="0" anchor="b">
            <a:noAutofit/>
          </a:bodyPr>
          <a:lstStyle>
            <a:lvl1pPr defTabSz="914400">
              <a:lnSpc>
                <a:spcPct val="100000"/>
              </a:lnSpc>
              <a:spcBef>
                <a:spcPct val="0"/>
              </a:spcBef>
              <a:buNone/>
              <a:defRPr sz="2800" b="1">
                <a:effectLst/>
                <a:ea typeface="+mj-ea"/>
                <a:cs typeface="Arial" pitchFamily="34" charset="0"/>
              </a:defRPr>
            </a:lvl1pPr>
          </a:lstStyle>
          <a:p>
            <a:r>
              <a:rPr lang="en-US" sz="2400" b="0" i="1" dirty="0">
                <a:latin typeface="Verdana" panose="020B0604030504040204" pitchFamily="34" charset="0"/>
                <a:ea typeface="Verdana" panose="020B0604030504040204" pitchFamily="34" charset="0"/>
                <a:cs typeface="Verdana" panose="020B0604030504040204" pitchFamily="34" charset="0"/>
              </a:rPr>
              <a:t>POD Sizing</a:t>
            </a:r>
          </a:p>
        </p:txBody>
      </p:sp>
      <p:cxnSp>
        <p:nvCxnSpPr>
          <p:cNvPr id="5" name="Straight Connector 4"/>
          <p:cNvCxnSpPr/>
          <p:nvPr/>
        </p:nvCxnSpPr>
        <p:spPr>
          <a:xfrm>
            <a:off x="1101484" y="875212"/>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096209" y="952286"/>
            <a:ext cx="8403157" cy="369332"/>
          </a:xfrm>
          <a:prstGeom prst="rect">
            <a:avLst/>
          </a:prstGeom>
        </p:spPr>
        <p:txBody>
          <a:bodyPr wrap="square">
            <a:spAutoFit/>
          </a:bodyPr>
          <a:lstStyle/>
          <a:p>
            <a:pPr lvl="0"/>
            <a:r>
              <a:rPr lang="en-US" sz="1800" dirty="0">
                <a:solidFill>
                  <a:prstClr val="black"/>
                </a:solidFill>
                <a:latin typeface="Arial" panose="020B0604020202020204" pitchFamily="34" charset="0"/>
                <a:cs typeface="Arial" panose="020B0604020202020204" pitchFamily="34" charset="0"/>
              </a:rPr>
              <a:t>POD Sizing Recommendation</a:t>
            </a:r>
          </a:p>
        </p:txBody>
      </p:sp>
      <p:graphicFrame>
        <p:nvGraphicFramePr>
          <p:cNvPr id="7" name="Table 6"/>
          <p:cNvGraphicFramePr>
            <a:graphicFrameLocks noGrp="1"/>
          </p:cNvGraphicFramePr>
          <p:nvPr>
            <p:extLst>
              <p:ext uri="{D42A27DB-BD31-4B8C-83A1-F6EECF244321}">
                <p14:modId xmlns:p14="http://schemas.microsoft.com/office/powerpoint/2010/main" val="442007226"/>
              </p:ext>
            </p:extLst>
          </p:nvPr>
        </p:nvGraphicFramePr>
        <p:xfrm>
          <a:off x="1164502" y="1321618"/>
          <a:ext cx="10381444" cy="4059417"/>
        </p:xfrm>
        <a:graphic>
          <a:graphicData uri="http://schemas.openxmlformats.org/drawingml/2006/table">
            <a:tbl>
              <a:tblPr/>
              <a:tblGrid>
                <a:gridCol w="760028">
                  <a:extLst>
                    <a:ext uri="{9D8B030D-6E8A-4147-A177-3AD203B41FA5}">
                      <a16:colId xmlns:a16="http://schemas.microsoft.com/office/drawing/2014/main" val="20000"/>
                    </a:ext>
                  </a:extLst>
                </a:gridCol>
                <a:gridCol w="2326897">
                  <a:extLst>
                    <a:ext uri="{9D8B030D-6E8A-4147-A177-3AD203B41FA5}">
                      <a16:colId xmlns:a16="http://schemas.microsoft.com/office/drawing/2014/main" val="20001"/>
                    </a:ext>
                  </a:extLst>
                </a:gridCol>
                <a:gridCol w="1170618">
                  <a:extLst>
                    <a:ext uri="{9D8B030D-6E8A-4147-A177-3AD203B41FA5}">
                      <a16:colId xmlns:a16="http://schemas.microsoft.com/office/drawing/2014/main" val="20002"/>
                    </a:ext>
                  </a:extLst>
                </a:gridCol>
                <a:gridCol w="605693">
                  <a:extLst>
                    <a:ext uri="{9D8B030D-6E8A-4147-A177-3AD203B41FA5}">
                      <a16:colId xmlns:a16="http://schemas.microsoft.com/office/drawing/2014/main" val="20003"/>
                    </a:ext>
                  </a:extLst>
                </a:gridCol>
                <a:gridCol w="559101">
                  <a:extLst>
                    <a:ext uri="{9D8B030D-6E8A-4147-A177-3AD203B41FA5}">
                      <a16:colId xmlns:a16="http://schemas.microsoft.com/office/drawing/2014/main" val="20004"/>
                    </a:ext>
                  </a:extLst>
                </a:gridCol>
                <a:gridCol w="745467">
                  <a:extLst>
                    <a:ext uri="{9D8B030D-6E8A-4147-A177-3AD203B41FA5}">
                      <a16:colId xmlns:a16="http://schemas.microsoft.com/office/drawing/2014/main" val="20005"/>
                    </a:ext>
                  </a:extLst>
                </a:gridCol>
                <a:gridCol w="742556">
                  <a:extLst>
                    <a:ext uri="{9D8B030D-6E8A-4147-A177-3AD203B41FA5}">
                      <a16:colId xmlns:a16="http://schemas.microsoft.com/office/drawing/2014/main" val="20006"/>
                    </a:ext>
                  </a:extLst>
                </a:gridCol>
                <a:gridCol w="605693">
                  <a:extLst>
                    <a:ext uri="{9D8B030D-6E8A-4147-A177-3AD203B41FA5}">
                      <a16:colId xmlns:a16="http://schemas.microsoft.com/office/drawing/2014/main" val="20007"/>
                    </a:ext>
                  </a:extLst>
                </a:gridCol>
                <a:gridCol w="602780">
                  <a:extLst>
                    <a:ext uri="{9D8B030D-6E8A-4147-A177-3AD203B41FA5}">
                      <a16:colId xmlns:a16="http://schemas.microsoft.com/office/drawing/2014/main" val="20008"/>
                    </a:ext>
                  </a:extLst>
                </a:gridCol>
                <a:gridCol w="2262611">
                  <a:extLst>
                    <a:ext uri="{9D8B030D-6E8A-4147-A177-3AD203B41FA5}">
                      <a16:colId xmlns:a16="http://schemas.microsoft.com/office/drawing/2014/main" val="20009"/>
                    </a:ext>
                  </a:extLst>
                </a:gridCol>
              </a:tblGrid>
              <a:tr h="333124">
                <a:tc gridSpan="10">
                  <a:txBody>
                    <a:bodyPr/>
                    <a:lstStyle/>
                    <a:p>
                      <a:pPr algn="l" fontAlgn="t"/>
                      <a:r>
                        <a:rPr lang="en-US" sz="1000" b="0" i="0" u="none" strike="noStrike" dirty="0">
                          <a:solidFill>
                            <a:srgbClr val="000000"/>
                          </a:solidFill>
                          <a:effectLst/>
                          <a:latin typeface="Calibri" panose="020F0502020204030204" pitchFamily="34" charset="0"/>
                        </a:rPr>
                        <a:t>Recommended POD resizing  : Based on other Oracle Cloud implementations where the employee population, scope and conversion requirements are comparable to &lt;Client Name&gt; scope and requirements.</a:t>
                      </a:r>
                    </a:p>
                  </a:txBody>
                  <a:tcPr marL="8328" marR="8328" marT="83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66562">
                <a:tc rowSpan="2">
                  <a:txBody>
                    <a:bodyPr/>
                    <a:lstStyle/>
                    <a:p>
                      <a:pPr algn="ctr" fontAlgn="ctr"/>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POD</a:t>
                      </a:r>
                    </a:p>
                  </a:txBody>
                  <a:tcPr marL="8328" marR="8328" marT="83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2">
                  <a:txBody>
                    <a:bodyPr/>
                    <a:lstStyle/>
                    <a:p>
                      <a:pPr algn="ctr" fontAlgn="ctr"/>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Purpose</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2">
                  <a:txBody>
                    <a:bodyPr/>
                    <a:lstStyle/>
                    <a:p>
                      <a:pPr algn="ctr" fontAlgn="ctr"/>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Cycle</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2">
                  <a:txBody>
                    <a:bodyPr/>
                    <a:lstStyle/>
                    <a:p>
                      <a:pPr algn="ctr" fontAlgn="ctr"/>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Resizing Required</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gridSpan="4">
                  <a:txBody>
                    <a:bodyPr/>
                    <a:lstStyle/>
                    <a:p>
                      <a:pPr algn="ctr" fontAlgn="ctr"/>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Min. threads recommended</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2">
                  <a:txBody>
                    <a:bodyPr/>
                    <a:lstStyle/>
                    <a:p>
                      <a:pPr algn="ctr" fontAlgn="ctr"/>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Comments</a:t>
                      </a:r>
                    </a:p>
                  </a:txBody>
                  <a:tcPr marL="8328" marR="8328" marT="83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0001"/>
                  </a:ext>
                </a:extLst>
              </a:tr>
              <a:tr h="66624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HDL</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PBL</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ESS (Enterprise Scheduler Service)</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BI (Heap Size/ RAM)</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Resize Request Date</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endParaRPr lang="en-US"/>
                    </a:p>
                  </a:txBody>
                  <a:tcPr/>
                </a:tc>
                <a:extLst>
                  <a:ext uri="{0D108BD9-81ED-4DB2-BD59-A6C34878D82A}">
                    <a16:rowId xmlns:a16="http://schemas.microsoft.com/office/drawing/2014/main" val="10002"/>
                  </a:ext>
                </a:extLst>
              </a:tr>
              <a:tr h="166562">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prod</a:t>
                      </a:r>
                    </a:p>
                  </a:txBody>
                  <a:tcPr marL="8328" marR="8328" marT="83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Production</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Prod</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Y</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96 - 120</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96 - 120</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280 - 360</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24 - 40GB</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Production POD</a:t>
                      </a:r>
                    </a:p>
                  </a:txBody>
                  <a:tcPr marL="8328" marR="8328" marT="83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3124">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DEV2</a:t>
                      </a:r>
                    </a:p>
                  </a:txBody>
                  <a:tcPr marL="8328" marR="8328" marT="83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Development</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P1</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N</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96</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96</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160 - 280</a:t>
                      </a:r>
                    </a:p>
                    <a:p>
                      <a:pPr algn="l" fontAlgn="ctr"/>
                      <a:endPar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8328" marR="8328" marT="83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24 - 40GB</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TBD</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Development POD for technical and functional build and unit test.</a:t>
                      </a:r>
                    </a:p>
                  </a:txBody>
                  <a:tcPr marL="8328" marR="8328" marT="83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3124">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DEV3</a:t>
                      </a:r>
                    </a:p>
                  </a:txBody>
                  <a:tcPr marL="8328" marR="8328" marT="83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Conversion</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Mock Conv. Fix, M5</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Y</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96 - 120</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96 - 120</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160 – 280</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24 - 40GB</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TBD</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Data conversion POD and might not be running heavy ESS processes</a:t>
                      </a:r>
                    </a:p>
                  </a:txBody>
                  <a:tcPr marL="8328" marR="8328" marT="83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99685">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DEV4</a:t>
                      </a:r>
                    </a:p>
                  </a:txBody>
                  <a:tcPr marL="8328" marR="8328" marT="83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Prototype 2 / Payroll Reconciliations</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P2 - (M1), PR1 &amp; 2</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Y</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96 - 120</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96 - 120</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280 – 360</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24 - 40GB</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TBD</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Mainly for payroll reconciliation.</a:t>
                      </a:r>
                    </a:p>
                  </a:txBody>
                  <a:tcPr marL="8328" marR="8328" marT="83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99685">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TEST</a:t>
                      </a:r>
                    </a:p>
                  </a:txBody>
                  <a:tcPr marL="8328" marR="8328" marT="83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SIT</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SIT1-(M2), SIT3-(M4)</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Y</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96 - 120</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96 - 120</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280 - 360</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24 - 40GB</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TBD</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For system integration testing.  We will be doing data conversion and running ESS processes.</a:t>
                      </a:r>
                    </a:p>
                  </a:txBody>
                  <a:tcPr marL="8328" marR="8328" marT="83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99685">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DEV7</a:t>
                      </a:r>
                    </a:p>
                  </a:txBody>
                  <a:tcPr marL="8328" marR="8328" marT="83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Training</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Training</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N</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For training purpose only (Need to revisit after the training strategy in place)</a:t>
                      </a:r>
                    </a:p>
                  </a:txBody>
                  <a:tcPr marL="8328" marR="8328" marT="83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41452">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DEV8</a:t>
                      </a:r>
                    </a:p>
                  </a:txBody>
                  <a:tcPr marL="8328" marR="8328" marT="83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Release Testing / UAT / SIT</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SIT2-(M3), R13, UAT</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Y</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96 - 120</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96 - 120</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280 - 360</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24 - 40GB</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TBD</a:t>
                      </a:r>
                    </a:p>
                  </a:txBody>
                  <a:tcPr marL="8328" marR="8328" marT="83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For new release regression testing, Data conversion and for ESS</a:t>
                      </a:r>
                    </a:p>
                  </a:txBody>
                  <a:tcPr marL="8328" marR="8328" marT="83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8" name="TextBox 7"/>
          <p:cNvSpPr txBox="1"/>
          <p:nvPr/>
        </p:nvSpPr>
        <p:spPr>
          <a:xfrm>
            <a:off x="726415" y="5458108"/>
            <a:ext cx="11677337"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Verdana" panose="020B0604030504040204" pitchFamily="34" charset="0"/>
                <a:ea typeface="Verdana" panose="020B0604030504040204" pitchFamily="34" charset="0"/>
                <a:cs typeface="Verdana" panose="020B0604030504040204" pitchFamily="34" charset="0"/>
              </a:rPr>
              <a:t>The above recommended threads are not from Oracle but based on Deloitte’s experience from similar size clients.</a:t>
            </a:r>
          </a:p>
          <a:p>
            <a:pPr marL="285750" indent="-285750">
              <a:buFont typeface="Arial" panose="020B0604020202020204" pitchFamily="34" charset="0"/>
              <a:buChar char="•"/>
            </a:pPr>
            <a:r>
              <a:rPr lang="en-US" sz="1400" dirty="0">
                <a:latin typeface="Verdana" panose="020B0604030504040204" pitchFamily="34" charset="0"/>
                <a:ea typeface="Verdana" panose="020B0604030504040204" pitchFamily="34" charset="0"/>
                <a:cs typeface="Verdana" panose="020B0604030504040204" pitchFamily="34" charset="0"/>
              </a:rPr>
              <a:t>EKAW-DEV6 is a training environment and will be resized based on the Training strategy requirements.</a:t>
            </a:r>
          </a:p>
          <a:p>
            <a:pPr marL="285750" indent="-285750">
              <a:buFont typeface="Arial" panose="020B0604020202020204" pitchFamily="34" charset="0"/>
              <a:buChar char="•"/>
            </a:pPr>
            <a:r>
              <a:rPr lang="en-US" sz="1400" dirty="0">
                <a:latin typeface="Verdana" panose="020B0604030504040204" pitchFamily="34" charset="0"/>
                <a:ea typeface="Verdana" panose="020B0604030504040204" pitchFamily="34" charset="0"/>
                <a:cs typeface="Verdana" panose="020B0604030504040204" pitchFamily="34" charset="0"/>
              </a:rPr>
              <a:t>All other PODs are requested to be resized and team is working with Oracle on the same.</a:t>
            </a:r>
          </a:p>
        </p:txBody>
      </p:sp>
    </p:spTree>
    <p:extLst>
      <p:ext uri="{BB962C8B-B14F-4D97-AF65-F5344CB8AC3E}">
        <p14:creationId xmlns:p14="http://schemas.microsoft.com/office/powerpoint/2010/main" val="22678579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27169" y="499272"/>
            <a:ext cx="7482689" cy="463997"/>
          </a:xfrm>
          <a:prstGeom prst="rect">
            <a:avLst/>
          </a:prstGeom>
        </p:spPr>
        <p:txBody>
          <a:bodyPr vert="horz" lIns="0" tIns="0" rIns="0" bIns="0" rtlCol="0" anchor="b">
            <a:noAutofit/>
          </a:bodyPr>
          <a:lstStyle>
            <a:lvl1pPr defTabSz="914400">
              <a:lnSpc>
                <a:spcPct val="100000"/>
              </a:lnSpc>
              <a:spcBef>
                <a:spcPct val="0"/>
              </a:spcBef>
              <a:buNone/>
              <a:defRPr sz="2800" b="1">
                <a:effectLst/>
                <a:ea typeface="+mj-ea"/>
                <a:cs typeface="Arial" pitchFamily="34" charset="0"/>
              </a:defRPr>
            </a:lvl1pPr>
          </a:lstStyle>
          <a:p>
            <a:r>
              <a:rPr lang="en-US" sz="2400" b="0" i="1" dirty="0">
                <a:latin typeface="Verdana" panose="020B0604030504040204" pitchFamily="34" charset="0"/>
                <a:ea typeface="Verdana" panose="020B0604030504040204" pitchFamily="34" charset="0"/>
                <a:cs typeface="Verdana" panose="020B0604030504040204" pitchFamily="34" charset="0"/>
              </a:rPr>
              <a:t>Single Sign-On (SSO)</a:t>
            </a:r>
          </a:p>
        </p:txBody>
      </p:sp>
      <p:cxnSp>
        <p:nvCxnSpPr>
          <p:cNvPr id="5" name="Straight Connector 4"/>
          <p:cNvCxnSpPr/>
          <p:nvPr/>
        </p:nvCxnSpPr>
        <p:spPr>
          <a:xfrm>
            <a:off x="1327169" y="1018903"/>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327169" y="1398416"/>
            <a:ext cx="8403157" cy="1569660"/>
          </a:xfrm>
          <a:prstGeom prst="rect">
            <a:avLst/>
          </a:prstGeom>
        </p:spPr>
        <p:txBody>
          <a:bodyPr wrap="square">
            <a:spAutoFit/>
          </a:bodyPr>
          <a:lstStyle/>
          <a:p>
            <a:pPr marL="285750" lvl="0" indent="-285750">
              <a:buFont typeface="Arial" panose="020B0604020202020204" pitchFamily="34" charset="0"/>
              <a:buChar char="•"/>
            </a:pPr>
            <a:r>
              <a:rPr lang="en-US" sz="1600" dirty="0">
                <a:solidFill>
                  <a:prstClr val="black"/>
                </a:solidFill>
                <a:latin typeface="Verdana" panose="020B0604030504040204" pitchFamily="34" charset="0"/>
                <a:ea typeface="Verdana" panose="020B0604030504040204" pitchFamily="34" charset="0"/>
                <a:cs typeface="Verdana" panose="020B0604030504040204" pitchFamily="34" charset="0"/>
              </a:rPr>
              <a:t>Oracle Cloud supports the full and hybrid SSO.</a:t>
            </a:r>
          </a:p>
          <a:p>
            <a:pPr marL="285750" lvl="0" indent="-285750">
              <a:buFont typeface="Arial" panose="020B0604020202020204" pitchFamily="34" charset="0"/>
              <a:buChar char="•"/>
            </a:pPr>
            <a:endParaRPr lang="en-US" sz="16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285750" lvl="0" indent="-285750">
              <a:buFont typeface="Arial" panose="020B0604020202020204" pitchFamily="34" charset="0"/>
              <a:buChar char="•"/>
            </a:pPr>
            <a:r>
              <a:rPr lang="en-US" sz="1600" dirty="0">
                <a:solidFill>
                  <a:prstClr val="black"/>
                </a:solidFill>
                <a:latin typeface="Verdana" panose="020B0604030504040204" pitchFamily="34" charset="0"/>
                <a:ea typeface="Verdana" panose="020B0604030504040204" pitchFamily="34" charset="0"/>
                <a:cs typeface="Verdana" panose="020B0604030504040204" pitchFamily="34" charset="0"/>
              </a:rPr>
              <a:t>SR to be raised to work with Oracle to enable SSO in Oracle Cloud.</a:t>
            </a:r>
          </a:p>
          <a:p>
            <a:pPr marL="285750" lvl="0" indent="-285750">
              <a:buFont typeface="Arial" panose="020B0604020202020204" pitchFamily="34" charset="0"/>
              <a:buChar char="•"/>
            </a:pPr>
            <a:endParaRPr lang="en-US" sz="16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285750" lvl="0" indent="-285750">
              <a:buFont typeface="Arial" panose="020B0604020202020204" pitchFamily="34" charset="0"/>
              <a:buChar char="•"/>
            </a:pPr>
            <a:r>
              <a:rPr lang="en-US" sz="1600" dirty="0">
                <a:solidFill>
                  <a:prstClr val="black"/>
                </a:solidFill>
                <a:latin typeface="Verdana" panose="020B0604030504040204" pitchFamily="34" charset="0"/>
                <a:ea typeface="Verdana" panose="020B0604030504040204" pitchFamily="34" charset="0"/>
                <a:cs typeface="Verdana" panose="020B0604030504040204" pitchFamily="34" charset="0"/>
              </a:rPr>
              <a:t>&lt;Client Name&gt; will have SSO enabled in all the PODs they owned.</a:t>
            </a:r>
          </a:p>
          <a:p>
            <a:pPr lvl="0"/>
            <a:endParaRPr lang="en-US" sz="16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1725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33864" y="327155"/>
            <a:ext cx="7482689" cy="463997"/>
          </a:xfrm>
          <a:prstGeom prst="rect">
            <a:avLst/>
          </a:prstGeom>
        </p:spPr>
        <p:txBody>
          <a:bodyPr vert="horz" lIns="0" tIns="0" rIns="0" bIns="0" rtlCol="0" anchor="b">
            <a:noAutofit/>
          </a:bodyPr>
          <a:lstStyle>
            <a:lvl1pPr defTabSz="914400">
              <a:lnSpc>
                <a:spcPct val="100000"/>
              </a:lnSpc>
              <a:spcBef>
                <a:spcPct val="0"/>
              </a:spcBef>
              <a:buNone/>
              <a:defRPr sz="2800" b="1">
                <a:effectLst/>
                <a:ea typeface="+mj-ea"/>
                <a:cs typeface="Arial" pitchFamily="34" charset="0"/>
              </a:defRPr>
            </a:lvl1pPr>
          </a:lstStyle>
          <a:p>
            <a:r>
              <a:rPr lang="en-US" sz="2400" b="0" i="1" dirty="0">
                <a:latin typeface="Verdana" panose="020B0604030504040204" pitchFamily="34" charset="0"/>
                <a:ea typeface="Verdana" panose="020B0604030504040204" pitchFamily="34" charset="0"/>
                <a:cs typeface="Verdana" panose="020B0604030504040204" pitchFamily="34" charset="0"/>
              </a:rPr>
              <a:t>Data Scrambling</a:t>
            </a:r>
          </a:p>
        </p:txBody>
      </p:sp>
      <p:cxnSp>
        <p:nvCxnSpPr>
          <p:cNvPr id="5" name="Straight Connector 4"/>
          <p:cNvCxnSpPr/>
          <p:nvPr/>
        </p:nvCxnSpPr>
        <p:spPr>
          <a:xfrm>
            <a:off x="1144292" y="875212"/>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Placeholder 6"/>
          <p:cNvSpPr>
            <a:spLocks noGrp="1"/>
          </p:cNvSpPr>
          <p:nvPr>
            <p:ph type="body" sz="quarter" idx="4294967295"/>
          </p:nvPr>
        </p:nvSpPr>
        <p:spPr>
          <a:xfrm>
            <a:off x="1210756" y="1727547"/>
            <a:ext cx="9670603" cy="4089594"/>
          </a:xfrm>
          <a:prstGeom prst="rect">
            <a:avLst/>
          </a:prstGeom>
        </p:spPr>
        <p:txBody>
          <a:bodyPr/>
          <a:lstStyle/>
          <a:p>
            <a:pPr marL="285750" indent="-285750" algn="just">
              <a:lnSpc>
                <a:spcPct val="120000"/>
              </a:lnSpc>
              <a:buClrTx/>
              <a:buFont typeface="Arial" panose="020B0604020202020204" pitchFamily="34" charset="0"/>
              <a:buChar char="•"/>
            </a:pPr>
            <a:r>
              <a:rPr lang="en-US" sz="1600" dirty="0">
                <a:solidFill>
                  <a:schemeClr val="tx1"/>
                </a:solidFill>
              </a:rPr>
              <a:t>Data Scrambling (Masking) is a paid service from Oracle (</a:t>
            </a:r>
            <a:r>
              <a:rPr lang="en-US" sz="1600" dirty="0">
                <a:solidFill>
                  <a:schemeClr val="tx1"/>
                </a:solidFill>
                <a:hlinkClick r:id="rId2"/>
              </a:rPr>
              <a:t>Masking Servic</a:t>
            </a:r>
            <a:r>
              <a:rPr lang="en-US" sz="1600" dirty="0">
                <a:hlinkClick r:id="rId2"/>
              </a:rPr>
              <a:t>e</a:t>
            </a:r>
            <a:r>
              <a:rPr lang="en-US" sz="1600" dirty="0"/>
              <a:t>)</a:t>
            </a:r>
            <a:endParaRPr lang="en-US" sz="1600" dirty="0">
              <a:solidFill>
                <a:schemeClr val="tx1"/>
              </a:solidFill>
            </a:endParaRPr>
          </a:p>
          <a:p>
            <a:pPr marL="285750" indent="-285750" algn="just">
              <a:lnSpc>
                <a:spcPct val="120000"/>
              </a:lnSpc>
              <a:buClrTx/>
              <a:buFont typeface="Arial" panose="020B0604020202020204" pitchFamily="34" charset="0"/>
              <a:buChar char="•"/>
            </a:pPr>
            <a:r>
              <a:rPr lang="en-US" sz="1600" dirty="0"/>
              <a:t>Data Scrambling for data conversion will be addressed in detail in the data conversion strategy.</a:t>
            </a:r>
          </a:p>
          <a:p>
            <a:pPr marL="285750" indent="-285750" algn="just">
              <a:lnSpc>
                <a:spcPct val="120000"/>
              </a:lnSpc>
              <a:buClrTx/>
              <a:buFont typeface="Arial" panose="020B0604020202020204" pitchFamily="34" charset="0"/>
              <a:buChar char="•"/>
            </a:pPr>
            <a:r>
              <a:rPr lang="en-US" sz="1600" dirty="0"/>
              <a:t>Data scrambling for data conversion will be done by data extract team as part of data extraction.</a:t>
            </a:r>
          </a:p>
          <a:p>
            <a:pPr marL="285750" indent="-285750" algn="just">
              <a:lnSpc>
                <a:spcPct val="120000"/>
              </a:lnSpc>
              <a:buClrTx/>
              <a:buFont typeface="Arial" panose="020B0604020202020204" pitchFamily="34" charset="0"/>
              <a:buChar char="•"/>
            </a:pPr>
            <a:r>
              <a:rPr lang="en-US" sz="1600" dirty="0"/>
              <a:t>For Prototype 2, SIT1 &amp; SIT2 : The PII data will be scrambled during data extraction and converted in the Oracle Cloud.</a:t>
            </a:r>
          </a:p>
          <a:p>
            <a:pPr marL="285750" indent="-285750" algn="just">
              <a:lnSpc>
                <a:spcPct val="120000"/>
              </a:lnSpc>
              <a:buClrTx/>
              <a:buFont typeface="Arial" panose="020B0604020202020204" pitchFamily="34" charset="0"/>
              <a:buChar char="•"/>
            </a:pPr>
            <a:r>
              <a:rPr lang="en-US" sz="1600" dirty="0"/>
              <a:t>For UAT, Payroll Reconciliation and go-live cutover: The production unscrambled data will be converted. If T2Ts are scheduled form UAT/Payroll Reconciliation PODs to other non-production PODs then data will be scrambled using Oracle masking service / data conversion extensions (mainly for SSN, Salary details and Address Line 1,2,3, etc. details).</a:t>
            </a:r>
          </a:p>
          <a:p>
            <a:pPr marL="285750" indent="-285750" algn="just">
              <a:lnSpc>
                <a:spcPct val="120000"/>
              </a:lnSpc>
              <a:buFont typeface="Arial" panose="020B0604020202020204" pitchFamily="34" charset="0"/>
              <a:buChar char="•"/>
            </a:pPr>
            <a:endParaRPr lang="en-US" sz="1400" dirty="0">
              <a:solidFill>
                <a:schemeClr val="tx1"/>
              </a:solidFill>
            </a:endParaRPr>
          </a:p>
        </p:txBody>
      </p:sp>
      <p:sp>
        <p:nvSpPr>
          <p:cNvPr id="7" name="Rectangle 6"/>
          <p:cNvSpPr/>
          <p:nvPr/>
        </p:nvSpPr>
        <p:spPr>
          <a:xfrm>
            <a:off x="1075380" y="1116713"/>
            <a:ext cx="8403157" cy="369332"/>
          </a:xfrm>
          <a:prstGeom prst="rect">
            <a:avLst/>
          </a:prstGeom>
        </p:spPr>
        <p:txBody>
          <a:bodyPr wrap="square">
            <a:spAutoFit/>
          </a:bodyPr>
          <a:lstStyle/>
          <a:p>
            <a:pPr lvl="0"/>
            <a:r>
              <a:rPr lang="en-US" sz="1800" dirty="0">
                <a:solidFill>
                  <a:prstClr val="black"/>
                </a:solidFill>
                <a:latin typeface="Verdana" panose="020B0604030504040204" pitchFamily="34" charset="0"/>
                <a:ea typeface="Verdana" panose="020B0604030504040204" pitchFamily="34" charset="0"/>
                <a:cs typeface="Verdana" panose="020B0604030504040204" pitchFamily="34" charset="0"/>
              </a:rPr>
              <a:t>Data Scrambling recommendations</a:t>
            </a:r>
          </a:p>
        </p:txBody>
      </p:sp>
    </p:spTree>
    <p:extLst>
      <p:ext uri="{BB962C8B-B14F-4D97-AF65-F5344CB8AC3E}">
        <p14:creationId xmlns:p14="http://schemas.microsoft.com/office/powerpoint/2010/main" val="3107665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61858" y="362237"/>
            <a:ext cx="8241090" cy="463997"/>
          </a:xfrm>
          <a:prstGeom prst="rect">
            <a:avLst/>
          </a:prstGeom>
        </p:spPr>
        <p:txBody>
          <a:bodyPr vert="horz" lIns="0" tIns="0" rIns="0" bIns="0" rtlCol="0" anchor="b">
            <a:noAutofit/>
          </a:bodyPr>
          <a:lstStyle>
            <a:lvl1pPr defTabSz="914400">
              <a:lnSpc>
                <a:spcPct val="100000"/>
              </a:lnSpc>
              <a:spcBef>
                <a:spcPct val="0"/>
              </a:spcBef>
              <a:buNone/>
              <a:defRPr sz="2800" b="1">
                <a:effectLst/>
                <a:ea typeface="+mj-ea"/>
                <a:cs typeface="Arial" pitchFamily="34" charset="0"/>
              </a:defRPr>
            </a:lvl1pPr>
          </a:lstStyle>
          <a:p>
            <a:r>
              <a:rPr lang="en-US" sz="2400" b="0" i="1" dirty="0">
                <a:latin typeface="Verdana" panose="020B0604030504040204" pitchFamily="34" charset="0"/>
                <a:ea typeface="Verdana" panose="020B0604030504040204" pitchFamily="34" charset="0"/>
                <a:cs typeface="Verdana" panose="020B0604030504040204" pitchFamily="34" charset="0"/>
              </a:rPr>
              <a:t>Training</a:t>
            </a:r>
          </a:p>
        </p:txBody>
      </p:sp>
      <p:cxnSp>
        <p:nvCxnSpPr>
          <p:cNvPr id="5" name="Straight Connector 4"/>
          <p:cNvCxnSpPr/>
          <p:nvPr/>
        </p:nvCxnSpPr>
        <p:spPr>
          <a:xfrm>
            <a:off x="1261858" y="979714"/>
            <a:ext cx="9678490"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Placeholder 6"/>
          <p:cNvSpPr>
            <a:spLocks noGrp="1"/>
          </p:cNvSpPr>
          <p:nvPr>
            <p:ph type="body" sz="quarter" idx="4294967295"/>
          </p:nvPr>
        </p:nvSpPr>
        <p:spPr>
          <a:xfrm>
            <a:off x="1298459" y="1286674"/>
            <a:ext cx="9605288" cy="4460347"/>
          </a:xfrm>
          <a:prstGeom prst="rect">
            <a:avLst/>
          </a:prstGeom>
        </p:spPr>
        <p:txBody>
          <a:bodyPr/>
          <a:lstStyle/>
          <a:p>
            <a:pPr marL="285750" indent="-285750" algn="just">
              <a:lnSpc>
                <a:spcPct val="120000"/>
              </a:lnSpc>
              <a:buClrTx/>
              <a:buFont typeface="Arial" panose="020B0604020202020204" pitchFamily="34" charset="0"/>
              <a:buChar char="•"/>
            </a:pPr>
            <a:r>
              <a:rPr lang="en-US" sz="1600" dirty="0">
                <a:solidFill>
                  <a:schemeClr val="tx1"/>
                </a:solidFill>
              </a:rPr>
              <a:t>There will be dedicated environment for end user training – Functional admin, Line managers, Supervisors and Employees</a:t>
            </a:r>
          </a:p>
          <a:p>
            <a:pPr marL="285750" indent="-285750" algn="just">
              <a:lnSpc>
                <a:spcPct val="120000"/>
              </a:lnSpc>
              <a:buFont typeface="Arial" panose="020B0604020202020204" pitchFamily="34" charset="0"/>
              <a:buChar char="•"/>
            </a:pPr>
            <a:r>
              <a:rPr lang="en-US" sz="1600" dirty="0">
                <a:solidFill>
                  <a:schemeClr val="tx1"/>
                </a:solidFill>
              </a:rPr>
              <a:t>Training environment preparation will start from TBD(Date). The environment will have all the setup/configuration for all modules.</a:t>
            </a:r>
          </a:p>
          <a:p>
            <a:pPr marL="285750" indent="-285750" algn="just">
              <a:lnSpc>
                <a:spcPct val="120000"/>
              </a:lnSpc>
              <a:buFont typeface="Arial" panose="020B0604020202020204" pitchFamily="34" charset="0"/>
              <a:buChar char="•"/>
            </a:pPr>
            <a:r>
              <a:rPr lang="en-US" sz="1600" dirty="0"/>
              <a:t>There will be no data conversion for training POD.  All required transaction data will be manually entered or created based on the training scenarios.</a:t>
            </a:r>
          </a:p>
          <a:p>
            <a:pPr marL="285750" indent="-285750" algn="just">
              <a:lnSpc>
                <a:spcPct val="120000"/>
              </a:lnSpc>
              <a:buFont typeface="Arial" panose="020B0604020202020204" pitchFamily="34" charset="0"/>
              <a:buChar char="•"/>
            </a:pPr>
            <a:r>
              <a:rPr lang="en-US" sz="1600" dirty="0">
                <a:solidFill>
                  <a:schemeClr val="tx1"/>
                </a:solidFill>
              </a:rPr>
              <a:t>The training users will be created manually to support the training requirements.</a:t>
            </a:r>
          </a:p>
          <a:p>
            <a:pPr marL="285750" indent="-285750" algn="just">
              <a:lnSpc>
                <a:spcPct val="120000"/>
              </a:lnSpc>
              <a:buFont typeface="Arial" panose="020B0604020202020204" pitchFamily="34" charset="0"/>
              <a:buChar char="•"/>
            </a:pPr>
            <a:r>
              <a:rPr lang="en-US" sz="1600" dirty="0"/>
              <a:t>The detailed training approach will be as per the training strategy</a:t>
            </a:r>
            <a:endParaRPr lang="en-US" sz="1600" dirty="0">
              <a:solidFill>
                <a:schemeClr val="tx1"/>
              </a:solidFill>
            </a:endParaRPr>
          </a:p>
        </p:txBody>
      </p:sp>
    </p:spTree>
    <p:extLst>
      <p:ext uri="{BB962C8B-B14F-4D97-AF65-F5344CB8AC3E}">
        <p14:creationId xmlns:p14="http://schemas.microsoft.com/office/powerpoint/2010/main" val="381728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62527" y="352922"/>
            <a:ext cx="7482689" cy="463997"/>
          </a:xfrm>
          <a:prstGeom prst="rect">
            <a:avLst/>
          </a:prstGeom>
        </p:spPr>
        <p:txBody>
          <a:bodyPr vert="horz" lIns="0" tIns="0" rIns="0" bIns="0" rtlCol="0" anchor="b">
            <a:noAutofit/>
          </a:bodyPr>
          <a:lstStyle>
            <a:lvl1pPr defTabSz="914400">
              <a:lnSpc>
                <a:spcPct val="100000"/>
              </a:lnSpc>
              <a:spcBef>
                <a:spcPct val="0"/>
              </a:spcBef>
              <a:buNone/>
              <a:defRPr sz="2800" b="1">
                <a:effectLst/>
                <a:ea typeface="+mj-ea"/>
                <a:cs typeface="Arial" pitchFamily="34" charset="0"/>
              </a:defRPr>
            </a:lvl1pPr>
          </a:lstStyle>
          <a:p>
            <a:r>
              <a:rPr lang="en-US" sz="2400" b="0" dirty="0">
                <a:latin typeface="Verdana" panose="020B0604030504040204" pitchFamily="34" charset="0"/>
                <a:ea typeface="Verdana" panose="020B0604030504040204" pitchFamily="34" charset="0"/>
                <a:cs typeface="Verdana" panose="020B0604030504040204" pitchFamily="34" charset="0"/>
              </a:rPr>
              <a:t>Release Update</a:t>
            </a:r>
          </a:p>
        </p:txBody>
      </p:sp>
      <p:cxnSp>
        <p:nvCxnSpPr>
          <p:cNvPr id="5" name="Straight Connector 4"/>
          <p:cNvCxnSpPr/>
          <p:nvPr/>
        </p:nvCxnSpPr>
        <p:spPr>
          <a:xfrm>
            <a:off x="987254" y="981273"/>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962527" y="1057777"/>
            <a:ext cx="8403157" cy="369332"/>
          </a:xfrm>
          <a:prstGeom prst="rect">
            <a:avLst/>
          </a:prstGeom>
        </p:spPr>
        <p:txBody>
          <a:bodyPr wrap="square">
            <a:spAutoFit/>
          </a:bodyPr>
          <a:lstStyle/>
          <a:p>
            <a:pPr lvl="0"/>
            <a:r>
              <a:rPr lang="en-US" sz="1800" dirty="0">
                <a:solidFill>
                  <a:prstClr val="black"/>
                </a:solidFill>
                <a:latin typeface="Verdana" panose="020B0604030504040204" pitchFamily="34" charset="0"/>
                <a:ea typeface="Verdana" panose="020B0604030504040204" pitchFamily="34" charset="0"/>
                <a:cs typeface="Verdana" panose="020B0604030504040204" pitchFamily="34" charset="0"/>
              </a:rPr>
              <a:t>The below are the task and owners for each task - </a:t>
            </a:r>
          </a:p>
        </p:txBody>
      </p:sp>
      <p:graphicFrame>
        <p:nvGraphicFramePr>
          <p:cNvPr id="7" name="Table 6"/>
          <p:cNvGraphicFramePr>
            <a:graphicFrameLocks noGrp="1"/>
          </p:cNvGraphicFramePr>
          <p:nvPr>
            <p:extLst>
              <p:ext uri="{D42A27DB-BD31-4B8C-83A1-F6EECF244321}">
                <p14:modId xmlns:p14="http://schemas.microsoft.com/office/powerpoint/2010/main" val="3491368763"/>
              </p:ext>
            </p:extLst>
          </p:nvPr>
        </p:nvGraphicFramePr>
        <p:xfrm>
          <a:off x="962527" y="1503617"/>
          <a:ext cx="10814504" cy="4672404"/>
        </p:xfrm>
        <a:graphic>
          <a:graphicData uri="http://schemas.openxmlformats.org/drawingml/2006/table">
            <a:tbl>
              <a:tblPr firstRow="1" bandRow="1">
                <a:tableStyleId>{00A15C55-8517-42AA-B614-E9B94910E393}</a:tableStyleId>
              </a:tblPr>
              <a:tblGrid>
                <a:gridCol w="7586562">
                  <a:extLst>
                    <a:ext uri="{9D8B030D-6E8A-4147-A177-3AD203B41FA5}">
                      <a16:colId xmlns:a16="http://schemas.microsoft.com/office/drawing/2014/main" val="20000"/>
                    </a:ext>
                  </a:extLst>
                </a:gridCol>
                <a:gridCol w="1816080">
                  <a:extLst>
                    <a:ext uri="{9D8B030D-6E8A-4147-A177-3AD203B41FA5}">
                      <a16:colId xmlns:a16="http://schemas.microsoft.com/office/drawing/2014/main" val="20001"/>
                    </a:ext>
                  </a:extLst>
                </a:gridCol>
                <a:gridCol w="1411862">
                  <a:extLst>
                    <a:ext uri="{9D8B030D-6E8A-4147-A177-3AD203B41FA5}">
                      <a16:colId xmlns:a16="http://schemas.microsoft.com/office/drawing/2014/main" val="20002"/>
                    </a:ext>
                  </a:extLst>
                </a:gridCol>
              </a:tblGrid>
              <a:tr h="280065">
                <a:tc>
                  <a:txBody>
                    <a:bodyPr/>
                    <a:lstStyle/>
                    <a:p>
                      <a:r>
                        <a:rPr lang="en-US" sz="1400" dirty="0"/>
                        <a:t>Task</a:t>
                      </a:r>
                    </a:p>
                  </a:txBody>
                  <a:tcPr>
                    <a:solidFill>
                      <a:srgbClr val="630157"/>
                    </a:solidFill>
                  </a:tcPr>
                </a:tc>
                <a:tc>
                  <a:txBody>
                    <a:bodyPr/>
                    <a:lstStyle/>
                    <a:p>
                      <a:pPr algn="ctr"/>
                      <a:r>
                        <a:rPr lang="en-US" sz="1400" dirty="0"/>
                        <a:t>Primary</a:t>
                      </a:r>
                    </a:p>
                  </a:txBody>
                  <a:tcPr>
                    <a:solidFill>
                      <a:srgbClr val="630157"/>
                    </a:solidFill>
                  </a:tcPr>
                </a:tc>
                <a:tc>
                  <a:txBody>
                    <a:bodyPr/>
                    <a:lstStyle/>
                    <a:p>
                      <a:pPr algn="ctr"/>
                      <a:r>
                        <a:rPr lang="en-US" sz="1400"/>
                        <a:t>Support</a:t>
                      </a:r>
                      <a:endParaRPr lang="en-US" sz="1400" dirty="0"/>
                    </a:p>
                  </a:txBody>
                  <a:tcPr>
                    <a:solidFill>
                      <a:srgbClr val="630157"/>
                    </a:solidFill>
                  </a:tcPr>
                </a:tc>
                <a:extLst>
                  <a:ext uri="{0D108BD9-81ED-4DB2-BD59-A6C34878D82A}">
                    <a16:rowId xmlns:a16="http://schemas.microsoft.com/office/drawing/2014/main" val="10000"/>
                  </a:ext>
                </a:extLst>
              </a:tr>
              <a:tr h="252058">
                <a:tc>
                  <a:txBody>
                    <a:bodyPr/>
                    <a:lstStyle/>
                    <a:p>
                      <a:r>
                        <a:rPr lang="en-US" sz="1200" dirty="0">
                          <a:latin typeface="Verdana" panose="020B0604030504040204" pitchFamily="34" charset="0"/>
                          <a:ea typeface="Verdana" panose="020B0604030504040204" pitchFamily="34" charset="0"/>
                          <a:cs typeface="Verdana" panose="020B0604030504040204" pitchFamily="34" charset="0"/>
                        </a:rPr>
                        <a:t>Receive the New Release</a:t>
                      </a:r>
                      <a:r>
                        <a:rPr lang="en-US" sz="1200" baseline="0" dirty="0">
                          <a:latin typeface="Verdana" panose="020B0604030504040204" pitchFamily="34" charset="0"/>
                          <a:ea typeface="Verdana" panose="020B0604030504040204" pitchFamily="34" charset="0"/>
                          <a:cs typeface="Verdana" panose="020B0604030504040204" pitchFamily="34" charset="0"/>
                        </a:rPr>
                        <a:t> documentation from Oracle</a:t>
                      </a: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pPr algn="ctr"/>
                      <a:r>
                        <a:rPr lang="en-US" sz="1200" b="0" i="1" dirty="0">
                          <a:latin typeface="Verdana" panose="020B0604030504040204" pitchFamily="34" charset="0"/>
                          <a:ea typeface="Verdana" panose="020B0604030504040204" pitchFamily="34" charset="0"/>
                          <a:cs typeface="Verdana" panose="020B0604030504040204" pitchFamily="34" charset="0"/>
                        </a:rPr>
                        <a:t>&lt; Client Name &gt; </a:t>
                      </a: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pPr algn="ctr"/>
                      <a:r>
                        <a:rPr lang="en-US" sz="1200">
                          <a:latin typeface="Verdana" panose="020B0604030504040204" pitchFamily="34" charset="0"/>
                          <a:ea typeface="Verdana" panose="020B0604030504040204" pitchFamily="34" charset="0"/>
                          <a:cs typeface="Verdana" panose="020B0604030504040204" pitchFamily="34" charset="0"/>
                        </a:rPr>
                        <a:t>Deloitte</a:t>
                      </a: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extLst>
                  <a:ext uri="{0D108BD9-81ED-4DB2-BD59-A6C34878D82A}">
                    <a16:rowId xmlns:a16="http://schemas.microsoft.com/office/drawing/2014/main" val="10001"/>
                  </a:ext>
                </a:extLst>
              </a:tr>
              <a:tr h="420097">
                <a:tc>
                  <a:txBody>
                    <a:bodyPr/>
                    <a:lstStyle/>
                    <a:p>
                      <a:r>
                        <a:rPr lang="en-US" sz="1200" dirty="0">
                          <a:latin typeface="Verdana" panose="020B0604030504040204" pitchFamily="34" charset="0"/>
                          <a:ea typeface="Verdana" panose="020B0604030504040204" pitchFamily="34" charset="0"/>
                          <a:cs typeface="Verdana" panose="020B0604030504040204" pitchFamily="34" charset="0"/>
                        </a:rPr>
                        <a:t>Review the documentation</a:t>
                      </a:r>
                    </a:p>
                  </a:txBody>
                  <a:tcPr>
                    <a:solidFill>
                      <a:srgbClr val="CC99FF"/>
                    </a:solidFill>
                  </a:tcPr>
                </a:tc>
                <a:tc>
                  <a:txBody>
                    <a:bodyPr/>
                    <a:lstStyle/>
                    <a:p>
                      <a:pPr algn="ctr"/>
                      <a:r>
                        <a:rPr lang="en-US" sz="1200" dirty="0">
                          <a:latin typeface="Verdana" panose="020B0604030504040204" pitchFamily="34" charset="0"/>
                          <a:ea typeface="Verdana" panose="020B0604030504040204" pitchFamily="34" charset="0"/>
                          <a:cs typeface="Verdana" panose="020B0604030504040204" pitchFamily="34" charset="0"/>
                        </a:rPr>
                        <a:t>Deloitte</a:t>
                      </a:r>
                    </a:p>
                  </a:txBody>
                  <a:tcPr>
                    <a:solidFill>
                      <a:srgbClr val="CC99FF"/>
                    </a:solidFill>
                  </a:tcPr>
                </a:tc>
                <a:tc>
                  <a:txBody>
                    <a:bodyPr/>
                    <a:lstStyle/>
                    <a:p>
                      <a:pPr algn="ctr"/>
                      <a:r>
                        <a:rPr lang="en-US" sz="1200" b="0" i="1" dirty="0">
                          <a:latin typeface="Verdana" panose="020B0604030504040204" pitchFamily="34" charset="0"/>
                          <a:ea typeface="Verdana" panose="020B0604030504040204" pitchFamily="34" charset="0"/>
                          <a:cs typeface="Verdana" panose="020B0604030504040204" pitchFamily="34" charset="0"/>
                        </a:rPr>
                        <a:t>&lt; Client Name &gt; </a:t>
                      </a: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extLst>
                  <a:ext uri="{0D108BD9-81ED-4DB2-BD59-A6C34878D82A}">
                    <a16:rowId xmlns:a16="http://schemas.microsoft.com/office/drawing/2014/main" val="10002"/>
                  </a:ext>
                </a:extLst>
              </a:tr>
              <a:tr h="252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Verdana" panose="020B0604030504040204" pitchFamily="34" charset="0"/>
                          <a:ea typeface="Verdana" panose="020B0604030504040204" pitchFamily="34" charset="0"/>
                          <a:cs typeface="Verdana" panose="020B0604030504040204" pitchFamily="34" charset="0"/>
                        </a:rPr>
                        <a:t>Identify pros and cons</a:t>
                      </a:r>
                      <a:r>
                        <a:rPr lang="en-US" sz="1200" baseline="0" dirty="0">
                          <a:latin typeface="Verdana" panose="020B0604030504040204" pitchFamily="34" charset="0"/>
                          <a:ea typeface="Verdana" panose="020B0604030504040204" pitchFamily="34" charset="0"/>
                          <a:cs typeface="Verdana" panose="020B0604030504040204" pitchFamily="34" charset="0"/>
                        </a:rPr>
                        <a:t> for taking the New Release and discuss with Oracle</a:t>
                      </a: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gridSpan="2">
                  <a:txBody>
                    <a:bodyPr/>
                    <a:lstStyle/>
                    <a:p>
                      <a:pPr algn="ctr"/>
                      <a:r>
                        <a:rPr lang="en-US" sz="1200" dirty="0">
                          <a:latin typeface="Verdana" panose="020B0604030504040204" pitchFamily="34" charset="0"/>
                          <a:ea typeface="Verdana" panose="020B0604030504040204" pitchFamily="34" charset="0"/>
                          <a:cs typeface="Verdana" panose="020B0604030504040204" pitchFamily="34" charset="0"/>
                        </a:rPr>
                        <a:t>Both</a:t>
                      </a:r>
                    </a:p>
                  </a:txBody>
                  <a:tcPr>
                    <a:solidFill>
                      <a:srgbClr val="CC99FF"/>
                    </a:solidFill>
                  </a:tcPr>
                </a:tc>
                <a:tc hMerge="1">
                  <a:txBody>
                    <a:bodyPr/>
                    <a:lstStyle/>
                    <a:p>
                      <a:pPr algn="ctr"/>
                      <a:endParaRPr lang="en-US" sz="1200" dirty="0"/>
                    </a:p>
                  </a:txBody>
                  <a:tcPr/>
                </a:tc>
                <a:extLst>
                  <a:ext uri="{0D108BD9-81ED-4DB2-BD59-A6C34878D82A}">
                    <a16:rowId xmlns:a16="http://schemas.microsoft.com/office/drawing/2014/main" val="10003"/>
                  </a:ext>
                </a:extLst>
              </a:tr>
              <a:tr h="252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Impact analysis of New Release on current implementation phase and project time line</a:t>
                      </a: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gridSpan="2">
                  <a:txBody>
                    <a:bodyPr/>
                    <a:lstStyle/>
                    <a:p>
                      <a:pPr algn="ctr"/>
                      <a:r>
                        <a:rPr lang="en-US" sz="1200" dirty="0">
                          <a:latin typeface="Verdana" panose="020B0604030504040204" pitchFamily="34" charset="0"/>
                          <a:ea typeface="Verdana" panose="020B0604030504040204" pitchFamily="34" charset="0"/>
                          <a:cs typeface="Verdana" panose="020B0604030504040204" pitchFamily="34" charset="0"/>
                        </a:rPr>
                        <a:t>Both</a:t>
                      </a:r>
                    </a:p>
                  </a:txBody>
                  <a:tcPr>
                    <a:solidFill>
                      <a:srgbClr val="CC99FF"/>
                    </a:solidFill>
                  </a:tcPr>
                </a:tc>
                <a:tc hMerge="1">
                  <a:txBody>
                    <a:bodyPr/>
                    <a:lstStyle/>
                    <a:p>
                      <a:pPr algn="ctr"/>
                      <a:endParaRPr lang="en-US" sz="1200" dirty="0"/>
                    </a:p>
                  </a:txBody>
                  <a:tcPr/>
                </a:tc>
                <a:extLst>
                  <a:ext uri="{0D108BD9-81ED-4DB2-BD59-A6C34878D82A}">
                    <a16:rowId xmlns:a16="http://schemas.microsoft.com/office/drawing/2014/main" val="10004"/>
                  </a:ext>
                </a:extLst>
              </a:tr>
              <a:tr h="328108">
                <a:tc>
                  <a:txBody>
                    <a:bodyPr/>
                    <a:lstStyle/>
                    <a:p>
                      <a:r>
                        <a:rPr lang="en-US" sz="1200" dirty="0">
                          <a:latin typeface="Verdana" panose="020B0604030504040204" pitchFamily="34" charset="0"/>
                          <a:ea typeface="Verdana" panose="020B0604030504040204" pitchFamily="34" charset="0"/>
                          <a:cs typeface="Verdana" panose="020B0604030504040204" pitchFamily="34" charset="0"/>
                        </a:rPr>
                        <a:t>Request</a:t>
                      </a:r>
                      <a:r>
                        <a:rPr lang="en-US" sz="1200" baseline="0" dirty="0">
                          <a:latin typeface="Verdana" panose="020B0604030504040204" pitchFamily="34" charset="0"/>
                          <a:ea typeface="Verdana" panose="020B0604030504040204" pitchFamily="34" charset="0"/>
                          <a:cs typeface="Verdana" panose="020B0604030504040204" pitchFamily="34" charset="0"/>
                        </a:rPr>
                        <a:t> for Release Update and share Plan for rolling out new release with Oracle</a:t>
                      </a: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pPr algn="ctr"/>
                      <a:r>
                        <a:rPr lang="en-US" sz="1200" b="0" i="1" dirty="0">
                          <a:latin typeface="Verdana" panose="020B0604030504040204" pitchFamily="34" charset="0"/>
                          <a:ea typeface="Verdana" panose="020B0604030504040204" pitchFamily="34" charset="0"/>
                          <a:cs typeface="Verdana" panose="020B0604030504040204" pitchFamily="34" charset="0"/>
                        </a:rPr>
                        <a:t>&lt; Client Name &gt; </a:t>
                      </a: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pPr algn="ctr"/>
                      <a:r>
                        <a:rPr lang="en-US" sz="1200" dirty="0">
                          <a:latin typeface="Verdana" panose="020B0604030504040204" pitchFamily="34" charset="0"/>
                          <a:ea typeface="Verdana" panose="020B0604030504040204" pitchFamily="34" charset="0"/>
                          <a:cs typeface="Verdana" panose="020B0604030504040204" pitchFamily="34" charset="0"/>
                        </a:rPr>
                        <a:t>Deloitte</a:t>
                      </a:r>
                    </a:p>
                  </a:txBody>
                  <a:tcPr>
                    <a:solidFill>
                      <a:srgbClr val="CC99FF"/>
                    </a:solidFill>
                  </a:tcPr>
                </a:tc>
                <a:extLst>
                  <a:ext uri="{0D108BD9-81ED-4DB2-BD59-A6C34878D82A}">
                    <a16:rowId xmlns:a16="http://schemas.microsoft.com/office/drawing/2014/main" val="10005"/>
                  </a:ext>
                </a:extLst>
              </a:tr>
              <a:tr h="420097">
                <a:tc>
                  <a:txBody>
                    <a:bodyPr/>
                    <a:lstStyle/>
                    <a:p>
                      <a:r>
                        <a:rPr lang="en-US" sz="1200" dirty="0">
                          <a:latin typeface="Verdana" panose="020B0604030504040204" pitchFamily="34" charset="0"/>
                          <a:ea typeface="Verdana" panose="020B0604030504040204" pitchFamily="34" charset="0"/>
                          <a:cs typeface="Verdana" panose="020B0604030504040204" pitchFamily="34" charset="0"/>
                        </a:rPr>
                        <a:t>Finalize the key business processes to be validated/tested</a:t>
                      </a:r>
                      <a:r>
                        <a:rPr lang="en-US" sz="1200" baseline="0" dirty="0">
                          <a:latin typeface="Verdana" panose="020B0604030504040204" pitchFamily="34" charset="0"/>
                          <a:ea typeface="Verdana" panose="020B0604030504040204" pitchFamily="34" charset="0"/>
                          <a:cs typeface="Verdana" panose="020B0604030504040204" pitchFamily="34" charset="0"/>
                        </a:rPr>
                        <a:t> for new release upgrade</a:t>
                      </a: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pPr algn="ctr"/>
                      <a:r>
                        <a:rPr lang="en-US" sz="1200" dirty="0">
                          <a:latin typeface="Verdana" panose="020B0604030504040204" pitchFamily="34" charset="0"/>
                          <a:ea typeface="Verdana" panose="020B0604030504040204" pitchFamily="34" charset="0"/>
                          <a:cs typeface="Verdana" panose="020B0604030504040204" pitchFamily="34" charset="0"/>
                        </a:rPr>
                        <a:t>Deloitte</a:t>
                      </a:r>
                    </a:p>
                  </a:txBody>
                  <a:tcPr>
                    <a:solidFill>
                      <a:srgbClr val="CC99FF"/>
                    </a:solidFill>
                  </a:tcPr>
                </a:tc>
                <a:tc>
                  <a:txBody>
                    <a:bodyPr/>
                    <a:lstStyle/>
                    <a:p>
                      <a:pPr algn="ctr"/>
                      <a:r>
                        <a:rPr lang="en-US" sz="1200" b="0" i="1" dirty="0">
                          <a:latin typeface="Verdana" panose="020B0604030504040204" pitchFamily="34" charset="0"/>
                          <a:ea typeface="Verdana" panose="020B0604030504040204" pitchFamily="34" charset="0"/>
                          <a:cs typeface="Verdana" panose="020B0604030504040204" pitchFamily="34" charset="0"/>
                        </a:rPr>
                        <a:t>&lt; Client Name &gt; </a:t>
                      </a: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extLst>
                  <a:ext uri="{0D108BD9-81ED-4DB2-BD59-A6C34878D82A}">
                    <a16:rowId xmlns:a16="http://schemas.microsoft.com/office/drawing/2014/main" val="10006"/>
                  </a:ext>
                </a:extLst>
              </a:tr>
              <a:tr h="328108">
                <a:tc>
                  <a:txBody>
                    <a:bodyPr/>
                    <a:lstStyle/>
                    <a:p>
                      <a:r>
                        <a:rPr lang="en-US" sz="1200" dirty="0">
                          <a:latin typeface="Verdana" panose="020B0604030504040204" pitchFamily="34" charset="0"/>
                          <a:ea typeface="Verdana" panose="020B0604030504040204" pitchFamily="34" charset="0"/>
                          <a:cs typeface="Verdana" panose="020B0604030504040204" pitchFamily="34" charset="0"/>
                        </a:rPr>
                        <a:t>Make</a:t>
                      </a:r>
                      <a:r>
                        <a:rPr lang="en-US" sz="1200" baseline="0" dirty="0">
                          <a:latin typeface="Verdana" panose="020B0604030504040204" pitchFamily="34" charset="0"/>
                          <a:ea typeface="Verdana" panose="020B0604030504040204" pitchFamily="34" charset="0"/>
                          <a:cs typeface="Verdana" panose="020B0604030504040204" pitchFamily="34" charset="0"/>
                        </a:rPr>
                        <a:t> sure the New Release update POD has latest and greatest data by requesting T2T</a:t>
                      </a: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pPr algn="ctr"/>
                      <a:r>
                        <a:rPr lang="en-US" sz="1200" b="0" i="1" dirty="0">
                          <a:latin typeface="Verdana" panose="020B0604030504040204" pitchFamily="34" charset="0"/>
                          <a:ea typeface="Verdana" panose="020B0604030504040204" pitchFamily="34" charset="0"/>
                          <a:cs typeface="Verdana" panose="020B0604030504040204" pitchFamily="34" charset="0"/>
                        </a:rPr>
                        <a:t>&lt; Client Name &gt; </a:t>
                      </a: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pPr algn="ctr"/>
                      <a:r>
                        <a:rPr lang="en-US" sz="1200" dirty="0">
                          <a:latin typeface="Verdana" panose="020B0604030504040204" pitchFamily="34" charset="0"/>
                          <a:ea typeface="Verdana" panose="020B0604030504040204" pitchFamily="34" charset="0"/>
                          <a:cs typeface="Verdana" panose="020B0604030504040204" pitchFamily="34" charset="0"/>
                        </a:rPr>
                        <a:t>Deloitte</a:t>
                      </a:r>
                    </a:p>
                  </a:txBody>
                  <a:tcPr>
                    <a:solidFill>
                      <a:srgbClr val="CC99FF"/>
                    </a:solidFill>
                  </a:tcPr>
                </a:tc>
                <a:extLst>
                  <a:ext uri="{0D108BD9-81ED-4DB2-BD59-A6C34878D82A}">
                    <a16:rowId xmlns:a16="http://schemas.microsoft.com/office/drawing/2014/main" val="10007"/>
                  </a:ext>
                </a:extLst>
              </a:tr>
              <a:tr h="420097">
                <a:tc>
                  <a:txBody>
                    <a:bodyPr/>
                    <a:lstStyle/>
                    <a:p>
                      <a:r>
                        <a:rPr lang="en-US" sz="1200" dirty="0">
                          <a:latin typeface="Verdana" panose="020B0604030504040204" pitchFamily="34" charset="0"/>
                          <a:ea typeface="Verdana" panose="020B0604030504040204" pitchFamily="34" charset="0"/>
                          <a:cs typeface="Verdana" panose="020B0604030504040204" pitchFamily="34" charset="0"/>
                        </a:rPr>
                        <a:t>Unit</a:t>
                      </a:r>
                      <a:r>
                        <a:rPr lang="en-US" sz="1200" baseline="0" dirty="0">
                          <a:latin typeface="Verdana" panose="020B0604030504040204" pitchFamily="34" charset="0"/>
                          <a:ea typeface="Verdana" panose="020B0604030504040204" pitchFamily="34" charset="0"/>
                          <a:cs typeface="Verdana" panose="020B0604030504040204" pitchFamily="34" charset="0"/>
                        </a:rPr>
                        <a:t> test the New Release features/changes</a:t>
                      </a: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pPr algn="ctr"/>
                      <a:r>
                        <a:rPr lang="en-US" sz="1200" dirty="0">
                          <a:latin typeface="Verdana" panose="020B0604030504040204" pitchFamily="34" charset="0"/>
                          <a:ea typeface="Verdana" panose="020B0604030504040204" pitchFamily="34" charset="0"/>
                          <a:cs typeface="Verdana" panose="020B0604030504040204" pitchFamily="34" charset="0"/>
                        </a:rPr>
                        <a:t>Deloitte</a:t>
                      </a:r>
                    </a:p>
                  </a:txBody>
                  <a:tcPr>
                    <a:solidFill>
                      <a:srgbClr val="CC99FF"/>
                    </a:solidFill>
                  </a:tcPr>
                </a:tc>
                <a:tc>
                  <a:txBody>
                    <a:bodyPr/>
                    <a:lstStyle/>
                    <a:p>
                      <a:pPr algn="ctr"/>
                      <a:r>
                        <a:rPr lang="en-US" sz="1200" b="0" i="1" dirty="0">
                          <a:latin typeface="Verdana" panose="020B0604030504040204" pitchFamily="34" charset="0"/>
                          <a:ea typeface="Verdana" panose="020B0604030504040204" pitchFamily="34" charset="0"/>
                          <a:cs typeface="Verdana" panose="020B0604030504040204" pitchFamily="34" charset="0"/>
                        </a:rPr>
                        <a:t>&lt; Client Name &gt; </a:t>
                      </a: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extLst>
                  <a:ext uri="{0D108BD9-81ED-4DB2-BD59-A6C34878D82A}">
                    <a16:rowId xmlns:a16="http://schemas.microsoft.com/office/drawing/2014/main" val="10008"/>
                  </a:ext>
                </a:extLst>
              </a:tr>
              <a:tr h="420097">
                <a:tc>
                  <a:txBody>
                    <a:bodyPr/>
                    <a:lstStyle/>
                    <a:p>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Prepare for workshop/ Regression testing and execute the test</a:t>
                      </a: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pPr algn="ctr"/>
                      <a:r>
                        <a:rPr lang="en-US" sz="1200" dirty="0">
                          <a:latin typeface="Verdana" panose="020B0604030504040204" pitchFamily="34" charset="0"/>
                          <a:ea typeface="Verdana" panose="020B0604030504040204" pitchFamily="34" charset="0"/>
                          <a:cs typeface="Verdana" panose="020B0604030504040204" pitchFamily="34" charset="0"/>
                        </a:rPr>
                        <a:t>Deloitte</a:t>
                      </a:r>
                    </a:p>
                  </a:txBody>
                  <a:tcPr>
                    <a:solidFill>
                      <a:srgbClr val="CC99FF"/>
                    </a:solidFill>
                  </a:tcPr>
                </a:tc>
                <a:tc>
                  <a:txBody>
                    <a:bodyPr/>
                    <a:lstStyle/>
                    <a:p>
                      <a:pPr algn="ctr"/>
                      <a:r>
                        <a:rPr lang="en-US" sz="1200" b="0" i="1" dirty="0">
                          <a:latin typeface="Verdana" panose="020B0604030504040204" pitchFamily="34" charset="0"/>
                          <a:ea typeface="Verdana" panose="020B0604030504040204" pitchFamily="34" charset="0"/>
                          <a:cs typeface="Verdana" panose="020B0604030504040204" pitchFamily="34" charset="0"/>
                        </a:rPr>
                        <a:t>&lt; Client Name &gt; </a:t>
                      </a: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extLst>
                  <a:ext uri="{0D108BD9-81ED-4DB2-BD59-A6C34878D82A}">
                    <a16:rowId xmlns:a16="http://schemas.microsoft.com/office/drawing/2014/main" val="10009"/>
                  </a:ext>
                </a:extLst>
              </a:tr>
              <a:tr h="252058">
                <a:tc>
                  <a:txBody>
                    <a:bodyPr/>
                    <a:lstStyle/>
                    <a:p>
                      <a:r>
                        <a:rPr lang="en-US" sz="1200" dirty="0">
                          <a:latin typeface="Verdana" panose="020B0604030504040204" pitchFamily="34" charset="0"/>
                          <a:ea typeface="Verdana" panose="020B0604030504040204" pitchFamily="34" charset="0"/>
                          <a:cs typeface="Verdana" panose="020B0604030504040204" pitchFamily="34" charset="0"/>
                        </a:rPr>
                        <a:t>Analyze the regression</a:t>
                      </a:r>
                      <a:r>
                        <a:rPr lang="en-US" sz="1200" baseline="0" dirty="0">
                          <a:latin typeface="Verdana" panose="020B0604030504040204" pitchFamily="34" charset="0"/>
                          <a:ea typeface="Verdana" panose="020B0604030504040204" pitchFamily="34" charset="0"/>
                          <a:cs typeface="Verdana" panose="020B0604030504040204" pitchFamily="34" charset="0"/>
                        </a:rPr>
                        <a:t> test results and its impact</a:t>
                      </a: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gridSpan="2">
                  <a:txBody>
                    <a:bodyPr/>
                    <a:lstStyle/>
                    <a:p>
                      <a:pPr algn="ctr"/>
                      <a:r>
                        <a:rPr lang="en-US" sz="1200" dirty="0">
                          <a:latin typeface="Verdana" panose="020B0604030504040204" pitchFamily="34" charset="0"/>
                          <a:ea typeface="Verdana" panose="020B0604030504040204" pitchFamily="34" charset="0"/>
                          <a:cs typeface="Verdana" panose="020B0604030504040204" pitchFamily="34" charset="0"/>
                        </a:rPr>
                        <a:t>Both</a:t>
                      </a:r>
                    </a:p>
                  </a:txBody>
                  <a:tcPr>
                    <a:solidFill>
                      <a:srgbClr val="CC99FF"/>
                    </a:solidFill>
                  </a:tcPr>
                </a:tc>
                <a:tc hMerge="1">
                  <a:txBody>
                    <a:bodyPr/>
                    <a:lstStyle/>
                    <a:p>
                      <a:pPr algn="ctr"/>
                      <a:endParaRPr lang="en-US" sz="1200" dirty="0"/>
                    </a:p>
                  </a:txBody>
                  <a:tcPr/>
                </a:tc>
                <a:extLst>
                  <a:ext uri="{0D108BD9-81ED-4DB2-BD59-A6C34878D82A}">
                    <a16:rowId xmlns:a16="http://schemas.microsoft.com/office/drawing/2014/main" val="10010"/>
                  </a:ext>
                </a:extLst>
              </a:tr>
              <a:tr h="420097">
                <a:tc>
                  <a:txBody>
                    <a:bodyPr/>
                    <a:lstStyle/>
                    <a:p>
                      <a:r>
                        <a:rPr lang="en-US" sz="1200" dirty="0">
                          <a:latin typeface="Verdana" panose="020B0604030504040204" pitchFamily="34" charset="0"/>
                          <a:ea typeface="Verdana" panose="020B0604030504040204" pitchFamily="34" charset="0"/>
                          <a:cs typeface="Verdana" panose="020B0604030504040204" pitchFamily="34" charset="0"/>
                        </a:rPr>
                        <a:t>Identify the changes/efforts to make changes and update the configuration workbooks, project plan, testing cycle timeline/scope, technical solution</a:t>
                      </a:r>
                      <a:r>
                        <a:rPr lang="en-US" sz="1200" baseline="0" dirty="0">
                          <a:latin typeface="Verdana" panose="020B0604030504040204" pitchFamily="34" charset="0"/>
                          <a:ea typeface="Verdana" panose="020B0604030504040204" pitchFamily="34" charset="0"/>
                          <a:cs typeface="Verdana" panose="020B0604030504040204" pitchFamily="34" charset="0"/>
                        </a:rPr>
                        <a:t> changes, FSPEC/TSPEC updates, etc.</a:t>
                      </a: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gridSpan="2">
                  <a:txBody>
                    <a:bodyPr/>
                    <a:lstStyle/>
                    <a:p>
                      <a:pPr algn="ctr"/>
                      <a:r>
                        <a:rPr lang="en-US" sz="1200" dirty="0">
                          <a:latin typeface="Verdana" panose="020B0604030504040204" pitchFamily="34" charset="0"/>
                          <a:ea typeface="Verdana" panose="020B0604030504040204" pitchFamily="34" charset="0"/>
                          <a:cs typeface="Verdana" panose="020B0604030504040204" pitchFamily="34" charset="0"/>
                        </a:rPr>
                        <a:t>Both</a:t>
                      </a:r>
                    </a:p>
                  </a:txBody>
                  <a:tcPr>
                    <a:solidFill>
                      <a:srgbClr val="CC99FF"/>
                    </a:solidFill>
                  </a:tcPr>
                </a:tc>
                <a:tc hMerge="1">
                  <a:txBody>
                    <a:bodyPr/>
                    <a:lstStyle/>
                    <a:p>
                      <a:pPr algn="ctr"/>
                      <a:endParaRPr lang="en-US" sz="1200" dirty="0"/>
                    </a:p>
                  </a:txBody>
                  <a:tcPr/>
                </a:tc>
                <a:extLst>
                  <a:ext uri="{0D108BD9-81ED-4DB2-BD59-A6C34878D82A}">
                    <a16:rowId xmlns:a16="http://schemas.microsoft.com/office/drawing/2014/main" val="10011"/>
                  </a:ext>
                </a:extLst>
              </a:tr>
              <a:tr h="328108">
                <a:tc>
                  <a:txBody>
                    <a:bodyPr/>
                    <a:lstStyle/>
                    <a:p>
                      <a:r>
                        <a:rPr lang="en-US" sz="1200" dirty="0">
                          <a:latin typeface="Verdana" panose="020B0604030504040204" pitchFamily="34" charset="0"/>
                          <a:ea typeface="Verdana" panose="020B0604030504040204" pitchFamily="34" charset="0"/>
                          <a:cs typeface="Verdana" panose="020B0604030504040204" pitchFamily="34" charset="0"/>
                        </a:rPr>
                        <a:t>Roll out the release upgrades to all the other PODs</a:t>
                      </a:r>
                      <a:r>
                        <a:rPr lang="en-US" sz="1200" baseline="0" dirty="0">
                          <a:latin typeface="Verdana" panose="020B0604030504040204" pitchFamily="34" charset="0"/>
                          <a:ea typeface="Verdana" panose="020B0604030504040204" pitchFamily="34" charset="0"/>
                          <a:cs typeface="Verdana" panose="020B0604030504040204" pitchFamily="34" charset="0"/>
                        </a:rPr>
                        <a:t> by requesting/updating the requested dates</a:t>
                      </a: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pPr algn="ctr"/>
                      <a:r>
                        <a:rPr lang="en-US" sz="1200" b="0" i="1" dirty="0">
                          <a:latin typeface="Verdana" panose="020B0604030504040204" pitchFamily="34" charset="0"/>
                          <a:ea typeface="Verdana" panose="020B0604030504040204" pitchFamily="34" charset="0"/>
                          <a:cs typeface="Verdana" panose="020B0604030504040204" pitchFamily="34" charset="0"/>
                        </a:rPr>
                        <a:t>&lt; Client Name &gt; </a:t>
                      </a: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pPr algn="ctr"/>
                      <a:r>
                        <a:rPr lang="en-US" sz="1200" dirty="0">
                          <a:latin typeface="Verdana" panose="020B0604030504040204" pitchFamily="34" charset="0"/>
                          <a:ea typeface="Verdana" panose="020B0604030504040204" pitchFamily="34" charset="0"/>
                          <a:cs typeface="Verdana" panose="020B0604030504040204" pitchFamily="34" charset="0"/>
                        </a:rPr>
                        <a:t>Deloitte</a:t>
                      </a:r>
                    </a:p>
                  </a:txBody>
                  <a:tcPr>
                    <a:solidFill>
                      <a:srgbClr val="CC99FF"/>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569074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4706" y="3033650"/>
            <a:ext cx="7905750" cy="678004"/>
          </a:xfrm>
        </p:spPr>
        <p:txBody>
          <a:bodyPr/>
          <a:lstStyle/>
          <a:p>
            <a:r>
              <a:rPr lang="en-US" sz="4500" dirty="0">
                <a:latin typeface="Verdana" panose="020B0604030504040204" pitchFamily="34" charset="0"/>
                <a:ea typeface="Verdana" panose="020B0604030504040204" pitchFamily="34" charset="0"/>
                <a:cs typeface="Verdana" panose="020B0604030504040204" pitchFamily="34" charset="0"/>
              </a:rPr>
              <a:t>Timeline &amp; Key Dates</a:t>
            </a:r>
          </a:p>
        </p:txBody>
      </p:sp>
      <p:pic>
        <p:nvPicPr>
          <p:cNvPr id="4" name="Picture 3"/>
          <p:cNvPicPr>
            <a:picLocks noChangeAspect="1"/>
          </p:cNvPicPr>
          <p:nvPr/>
        </p:nvPicPr>
        <p:blipFill rotWithShape="1">
          <a:blip r:embed="rId2">
            <a:duotone>
              <a:prstClr val="black"/>
              <a:schemeClr val="bg1">
                <a:tint val="45000"/>
                <a:satMod val="400000"/>
              </a:schemeClr>
            </a:duotone>
            <a:extLst>
              <a:ext uri="{28A0092B-C50C-407E-A947-70E740481C1C}">
                <a14:useLocalDpi xmlns:a14="http://schemas.microsoft.com/office/drawing/2010/main" val="0"/>
              </a:ext>
            </a:extLst>
          </a:blip>
          <a:srcRect l="9728" t="-2097" r="13374" b="26225"/>
          <a:stretch/>
        </p:blipFill>
        <p:spPr>
          <a:xfrm rot="15456094">
            <a:off x="6244728" y="677730"/>
            <a:ext cx="7477638" cy="4961376"/>
          </a:xfrm>
          <a:prstGeom prst="rect">
            <a:avLst/>
          </a:prstGeom>
        </p:spPr>
      </p:pic>
    </p:spTree>
    <p:extLst>
      <p:ext uri="{BB962C8B-B14F-4D97-AF65-F5344CB8AC3E}">
        <p14:creationId xmlns:p14="http://schemas.microsoft.com/office/powerpoint/2010/main" val="2530453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67469" y="374573"/>
            <a:ext cx="7708733" cy="366527"/>
          </a:xfrm>
          <a:prstGeom prst="rect">
            <a:avLst/>
          </a:prstGeom>
        </p:spPr>
        <p:txBody>
          <a:bodyPr vert="horz" lIns="0" tIns="0" rIns="0" bIns="0" rtlCol="0" anchor="b">
            <a:noAutofit/>
          </a:bodyPr>
          <a:lstStyle>
            <a:lvl1pPr defTabSz="914400">
              <a:lnSpc>
                <a:spcPct val="100000"/>
              </a:lnSpc>
              <a:spcBef>
                <a:spcPct val="0"/>
              </a:spcBef>
              <a:buNone/>
              <a:defRPr sz="2800" b="1">
                <a:effectLst/>
                <a:ea typeface="+mj-ea"/>
                <a:cs typeface="Arial" pitchFamily="34" charset="0"/>
              </a:defRPr>
            </a:lvl1pPr>
          </a:lstStyle>
          <a:p>
            <a:r>
              <a:rPr lang="en-US" sz="2400" b="0" i="1" dirty="0">
                <a:latin typeface="Verdana" panose="020B0604030504040204" pitchFamily="34" charset="0"/>
                <a:ea typeface="Verdana" panose="020B0604030504040204" pitchFamily="34" charset="0"/>
                <a:cs typeface="Verdana" panose="020B0604030504040204" pitchFamily="34" charset="0"/>
              </a:rPr>
              <a:t>&lt; Client Name &gt;</a:t>
            </a:r>
            <a:r>
              <a:rPr lang="en-US" sz="2400" b="0" dirty="0">
                <a:latin typeface="Verdana" panose="020B0604030504040204" pitchFamily="34" charset="0"/>
                <a:ea typeface="Verdana" panose="020B0604030504040204" pitchFamily="34" charset="0"/>
                <a:cs typeface="Verdana" panose="020B0604030504040204" pitchFamily="34" charset="0"/>
              </a:rPr>
              <a:t> Freedom Project Timeline</a:t>
            </a:r>
          </a:p>
        </p:txBody>
      </p:sp>
      <p:cxnSp>
        <p:nvCxnSpPr>
          <p:cNvPr id="5" name="Straight Connector 4"/>
          <p:cNvCxnSpPr/>
          <p:nvPr/>
        </p:nvCxnSpPr>
        <p:spPr>
          <a:xfrm>
            <a:off x="1572131" y="817299"/>
            <a:ext cx="7624130"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BE9CE5B0-8DAA-C42B-C294-A1C6B21B7BA3}"/>
              </a:ext>
            </a:extLst>
          </p:cNvPr>
          <p:cNvPicPr>
            <a:picLocks noChangeAspect="1"/>
          </p:cNvPicPr>
          <p:nvPr/>
        </p:nvPicPr>
        <p:blipFill>
          <a:blip r:embed="rId2"/>
          <a:stretch>
            <a:fillRect/>
          </a:stretch>
        </p:blipFill>
        <p:spPr>
          <a:xfrm>
            <a:off x="286439" y="1277958"/>
            <a:ext cx="11171103" cy="5299102"/>
          </a:xfrm>
          <a:prstGeom prst="rect">
            <a:avLst/>
          </a:prstGeom>
        </p:spPr>
      </p:pic>
    </p:spTree>
    <p:extLst>
      <p:ext uri="{BB962C8B-B14F-4D97-AF65-F5344CB8AC3E}">
        <p14:creationId xmlns:p14="http://schemas.microsoft.com/office/powerpoint/2010/main" val="18313102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46242" y="349064"/>
            <a:ext cx="7482689" cy="463997"/>
          </a:xfrm>
          <a:prstGeom prst="rect">
            <a:avLst/>
          </a:prstGeom>
        </p:spPr>
        <p:txBody>
          <a:bodyPr vert="horz" lIns="0" tIns="0" rIns="0" bIns="0" rtlCol="0" anchor="b">
            <a:noAutofit/>
          </a:bodyPr>
          <a:lstStyle>
            <a:lvl1pPr defTabSz="914400">
              <a:lnSpc>
                <a:spcPct val="100000"/>
              </a:lnSpc>
              <a:spcBef>
                <a:spcPct val="0"/>
              </a:spcBef>
              <a:buNone/>
              <a:defRPr sz="2800" b="1">
                <a:effectLst/>
                <a:ea typeface="+mj-ea"/>
                <a:cs typeface="Arial" pitchFamily="34" charset="0"/>
              </a:defRPr>
            </a:lvl1pPr>
          </a:lstStyle>
          <a:p>
            <a:r>
              <a:rPr lang="en-US" sz="2400" b="0" i="1" dirty="0">
                <a:latin typeface="Verdana" panose="020B0604030504040204" pitchFamily="34" charset="0"/>
                <a:ea typeface="Verdana" panose="020B0604030504040204" pitchFamily="34" charset="0"/>
                <a:cs typeface="Verdana" panose="020B0604030504040204" pitchFamily="34" charset="0"/>
              </a:rPr>
              <a:t>&lt; Client Name &gt; Oracle Cloud Refresh Strategy</a:t>
            </a:r>
          </a:p>
        </p:txBody>
      </p:sp>
      <p:cxnSp>
        <p:nvCxnSpPr>
          <p:cNvPr id="6" name="Straight Connector 5"/>
          <p:cNvCxnSpPr/>
          <p:nvPr/>
        </p:nvCxnSpPr>
        <p:spPr>
          <a:xfrm>
            <a:off x="846242" y="914400"/>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878C5B9-3CDA-490B-B516-872F07060616}"/>
              </a:ext>
            </a:extLst>
          </p:cNvPr>
          <p:cNvPicPr>
            <a:picLocks noChangeAspect="1"/>
          </p:cNvPicPr>
          <p:nvPr/>
        </p:nvPicPr>
        <p:blipFill>
          <a:blip r:embed="rId3"/>
          <a:stretch>
            <a:fillRect/>
          </a:stretch>
        </p:blipFill>
        <p:spPr>
          <a:xfrm>
            <a:off x="495758" y="813061"/>
            <a:ext cx="10638622" cy="6019028"/>
          </a:xfrm>
          <a:prstGeom prst="rect">
            <a:avLst/>
          </a:prstGeom>
        </p:spPr>
      </p:pic>
    </p:spTree>
    <p:extLst>
      <p:ext uri="{BB962C8B-B14F-4D97-AF65-F5344CB8AC3E}">
        <p14:creationId xmlns:p14="http://schemas.microsoft.com/office/powerpoint/2010/main" val="35597507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46242" y="349064"/>
            <a:ext cx="7482689" cy="463997"/>
          </a:xfrm>
          <a:prstGeom prst="rect">
            <a:avLst/>
          </a:prstGeom>
        </p:spPr>
        <p:txBody>
          <a:bodyPr vert="horz" lIns="0" tIns="0" rIns="0" bIns="0" rtlCol="0" anchor="b">
            <a:noAutofit/>
          </a:bodyPr>
          <a:lstStyle>
            <a:lvl1pPr defTabSz="914400">
              <a:lnSpc>
                <a:spcPct val="100000"/>
              </a:lnSpc>
              <a:spcBef>
                <a:spcPct val="0"/>
              </a:spcBef>
              <a:buNone/>
              <a:defRPr sz="2800" b="1">
                <a:effectLst/>
                <a:ea typeface="+mj-ea"/>
                <a:cs typeface="Arial" pitchFamily="34" charset="0"/>
              </a:defRPr>
            </a:lvl1pPr>
          </a:lstStyle>
          <a:p>
            <a:r>
              <a:rPr lang="en-US" sz="2400" b="0" i="1" dirty="0">
                <a:latin typeface="Verdana" panose="020B0604030504040204" pitchFamily="34" charset="0"/>
                <a:ea typeface="Verdana" panose="020B0604030504040204" pitchFamily="34" charset="0"/>
                <a:cs typeface="Verdana" panose="020B0604030504040204" pitchFamily="34" charset="0"/>
              </a:rPr>
              <a:t>&lt; Client Name &gt; Infor Cloud Refresh Strategy</a:t>
            </a:r>
          </a:p>
        </p:txBody>
      </p:sp>
      <p:cxnSp>
        <p:nvCxnSpPr>
          <p:cNvPr id="6" name="Straight Connector 5"/>
          <p:cNvCxnSpPr/>
          <p:nvPr/>
        </p:nvCxnSpPr>
        <p:spPr>
          <a:xfrm>
            <a:off x="846242" y="914400"/>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1F8B8FF3-0EBB-458F-8164-2797076E4D7A}"/>
              </a:ext>
            </a:extLst>
          </p:cNvPr>
          <p:cNvPicPr>
            <a:picLocks noChangeAspect="1"/>
          </p:cNvPicPr>
          <p:nvPr/>
        </p:nvPicPr>
        <p:blipFill>
          <a:blip r:embed="rId2"/>
          <a:stretch>
            <a:fillRect/>
          </a:stretch>
        </p:blipFill>
        <p:spPr>
          <a:xfrm>
            <a:off x="141341" y="1015740"/>
            <a:ext cx="12050659" cy="3494263"/>
          </a:xfrm>
          <a:prstGeom prst="rect">
            <a:avLst/>
          </a:prstGeom>
        </p:spPr>
      </p:pic>
      <p:pic>
        <p:nvPicPr>
          <p:cNvPr id="4" name="Picture 3">
            <a:extLst>
              <a:ext uri="{FF2B5EF4-FFF2-40B4-BE49-F238E27FC236}">
                <a16:creationId xmlns:a16="http://schemas.microsoft.com/office/drawing/2014/main" id="{6D4AACA4-62D6-4607-BAD9-86B8C06E4FE3}"/>
              </a:ext>
            </a:extLst>
          </p:cNvPr>
          <p:cNvPicPr>
            <a:picLocks noChangeAspect="1"/>
          </p:cNvPicPr>
          <p:nvPr/>
        </p:nvPicPr>
        <p:blipFill>
          <a:blip r:embed="rId3"/>
          <a:stretch>
            <a:fillRect/>
          </a:stretch>
        </p:blipFill>
        <p:spPr>
          <a:xfrm>
            <a:off x="4587586" y="4611342"/>
            <a:ext cx="3084075" cy="1657350"/>
          </a:xfrm>
          <a:prstGeom prst="rect">
            <a:avLst/>
          </a:prstGeom>
        </p:spPr>
      </p:pic>
    </p:spTree>
    <p:extLst>
      <p:ext uri="{BB962C8B-B14F-4D97-AF65-F5344CB8AC3E}">
        <p14:creationId xmlns:p14="http://schemas.microsoft.com/office/powerpoint/2010/main" val="371174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60492" y="580582"/>
            <a:ext cx="7482689" cy="463997"/>
          </a:xfrm>
          <a:prstGeom prst="rect">
            <a:avLst/>
          </a:prstGeom>
        </p:spPr>
        <p:txBody>
          <a:bodyPr vert="horz" lIns="0" tIns="0" rIns="0" bIns="0" rtlCol="0" anchor="b">
            <a:noAutofit/>
          </a:bodyPr>
          <a:lstStyle>
            <a:lvl1pPr defTabSz="914400">
              <a:lnSpc>
                <a:spcPct val="100000"/>
              </a:lnSpc>
              <a:spcBef>
                <a:spcPct val="0"/>
              </a:spcBef>
              <a:buNone/>
              <a:defRPr sz="2800" b="1">
                <a:effectLst/>
                <a:ea typeface="+mj-ea"/>
                <a:cs typeface="Arial" pitchFamily="34" charset="0"/>
              </a:defRPr>
            </a:lvl1pPr>
          </a:lstStyle>
          <a:p>
            <a:r>
              <a:rPr lang="en-US" sz="2400" b="0" i="1" dirty="0">
                <a:latin typeface="Verdana" panose="020B0604030504040204" pitchFamily="34" charset="0"/>
                <a:ea typeface="Verdana" panose="020B0604030504040204" pitchFamily="34" charset="0"/>
                <a:cs typeface="Verdana" panose="020B0604030504040204" pitchFamily="34" charset="0"/>
              </a:rPr>
              <a:t>Objectives</a:t>
            </a:r>
          </a:p>
        </p:txBody>
      </p:sp>
      <p:cxnSp>
        <p:nvCxnSpPr>
          <p:cNvPr id="8" name="Straight Connector 7"/>
          <p:cNvCxnSpPr/>
          <p:nvPr/>
        </p:nvCxnSpPr>
        <p:spPr>
          <a:xfrm>
            <a:off x="760492" y="1247191"/>
            <a:ext cx="9200000" cy="8351"/>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760492" y="1458154"/>
            <a:ext cx="9294595" cy="43481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sz="1800" dirty="0">
                <a:latin typeface="Verdana" panose="020B0604030504040204" pitchFamily="34" charset="0"/>
                <a:ea typeface="Verdana" panose="020B0604030504040204" pitchFamily="34" charset="0"/>
                <a:cs typeface="Verdana" panose="020B0604030504040204" pitchFamily="34" charset="0"/>
              </a:rPr>
              <a:t>The Oracle Cloud Implementation Environment Strategy outlines the approach the project team will take in determining what Oracle Cloud Environments will be made available to support the various implementation activities throughout the project.</a:t>
            </a:r>
          </a:p>
          <a:p>
            <a:pPr marL="0" indent="0">
              <a:buNone/>
            </a:pPr>
            <a:endParaRPr lang="en-US" sz="1800" dirty="0">
              <a:latin typeface="Verdana" panose="020B0604030504040204" pitchFamily="34" charset="0"/>
              <a:ea typeface="Verdana" panose="020B0604030504040204" pitchFamily="34" charset="0"/>
              <a:cs typeface="Verdana" panose="020B0604030504040204" pitchFamily="34" charset="0"/>
            </a:endParaRPr>
          </a:p>
          <a:p>
            <a:pPr marL="285750" indent="-285750"/>
            <a:r>
              <a:rPr lang="en-US" sz="1800" dirty="0">
                <a:latin typeface="Verdana" panose="020B0604030504040204" pitchFamily="34" charset="0"/>
                <a:ea typeface="Verdana" panose="020B0604030504040204" pitchFamily="34" charset="0"/>
                <a:cs typeface="Verdana" panose="020B0604030504040204" pitchFamily="34" charset="0"/>
              </a:rPr>
              <a:t>The availability of necessary Oracle Cloud Environments is a critical success factor in realizing the overall Cloud Implementation Project goals</a:t>
            </a:r>
            <a:r>
              <a:rPr lang="en-US" sz="2400" dirty="0"/>
              <a:t>.</a:t>
            </a:r>
          </a:p>
          <a:p>
            <a:pPr marL="0" indent="0">
              <a:buNone/>
            </a:pPr>
            <a:endParaRPr lang="en-US" sz="2400" dirty="0"/>
          </a:p>
          <a:p>
            <a:pPr marL="285750" indent="-285750"/>
            <a:r>
              <a:rPr lang="en-US" sz="1800" i="1" dirty="0">
                <a:latin typeface="Verdana" panose="020B0604030504040204" pitchFamily="34" charset="0"/>
                <a:ea typeface="Verdana" panose="020B0604030504040204" pitchFamily="34" charset="0"/>
                <a:cs typeface="Verdana" panose="020B0604030504040204" pitchFamily="34" charset="0"/>
              </a:rPr>
              <a:t>This document also provides details on the Environment strategy for steady state support for &lt; Client Name &gt;.</a:t>
            </a:r>
          </a:p>
        </p:txBody>
      </p:sp>
    </p:spTree>
    <p:extLst>
      <p:ext uri="{BB962C8B-B14F-4D97-AF65-F5344CB8AC3E}">
        <p14:creationId xmlns:p14="http://schemas.microsoft.com/office/powerpoint/2010/main" val="34342870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4706" y="3033650"/>
            <a:ext cx="7905750" cy="678004"/>
          </a:xfrm>
        </p:spPr>
        <p:txBody>
          <a:bodyPr/>
          <a:lstStyle/>
          <a:p>
            <a:r>
              <a:rPr lang="en-US" sz="4500" dirty="0">
                <a:latin typeface="Verdana" panose="020B0604030504040204" pitchFamily="34" charset="0"/>
                <a:ea typeface="Verdana" panose="020B0604030504040204" pitchFamily="34" charset="0"/>
                <a:cs typeface="Verdana" panose="020B0604030504040204" pitchFamily="34" charset="0"/>
              </a:rPr>
              <a:t>Roles &amp; Responsibilities</a:t>
            </a:r>
          </a:p>
        </p:txBody>
      </p:sp>
      <p:pic>
        <p:nvPicPr>
          <p:cNvPr id="4" name="Picture 3"/>
          <p:cNvPicPr>
            <a:picLocks noChangeAspect="1"/>
          </p:cNvPicPr>
          <p:nvPr/>
        </p:nvPicPr>
        <p:blipFill rotWithShape="1">
          <a:blip r:embed="rId2">
            <a:duotone>
              <a:prstClr val="black"/>
              <a:schemeClr val="bg1">
                <a:tint val="45000"/>
                <a:satMod val="400000"/>
              </a:schemeClr>
            </a:duotone>
            <a:extLst>
              <a:ext uri="{28A0092B-C50C-407E-A947-70E740481C1C}">
                <a14:useLocalDpi xmlns:a14="http://schemas.microsoft.com/office/drawing/2010/main" val="0"/>
              </a:ext>
            </a:extLst>
          </a:blip>
          <a:srcRect l="9728" t="-2097" r="13374" b="26225"/>
          <a:stretch/>
        </p:blipFill>
        <p:spPr>
          <a:xfrm rot="15456094">
            <a:off x="6244728" y="677730"/>
            <a:ext cx="7477638" cy="4961376"/>
          </a:xfrm>
          <a:prstGeom prst="rect">
            <a:avLst/>
          </a:prstGeom>
        </p:spPr>
      </p:pic>
    </p:spTree>
    <p:extLst>
      <p:ext uri="{BB962C8B-B14F-4D97-AF65-F5344CB8AC3E}">
        <p14:creationId xmlns:p14="http://schemas.microsoft.com/office/powerpoint/2010/main" val="1158856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85601" y="409644"/>
            <a:ext cx="7482689" cy="463997"/>
          </a:xfrm>
          <a:prstGeom prst="rect">
            <a:avLst/>
          </a:prstGeom>
        </p:spPr>
        <p:txBody>
          <a:bodyPr vert="horz" lIns="0" tIns="0" rIns="0" bIns="0" rtlCol="0" anchor="b">
            <a:noAutofit/>
          </a:bodyPr>
          <a:lstStyle>
            <a:lvl1pPr defTabSz="914400">
              <a:lnSpc>
                <a:spcPct val="100000"/>
              </a:lnSpc>
              <a:spcBef>
                <a:spcPct val="0"/>
              </a:spcBef>
              <a:buNone/>
              <a:defRPr sz="2800" b="1">
                <a:effectLst/>
                <a:ea typeface="+mj-ea"/>
                <a:cs typeface="Arial" pitchFamily="34" charset="0"/>
              </a:defRPr>
            </a:lvl1pPr>
          </a:lstStyle>
          <a:p>
            <a:r>
              <a:rPr lang="en-US" sz="2400" b="0" i="1" dirty="0">
                <a:latin typeface="Verdana" panose="020B0604030504040204" pitchFamily="34" charset="0"/>
                <a:ea typeface="Verdana" panose="020B0604030504040204" pitchFamily="34" charset="0"/>
                <a:cs typeface="Verdana" panose="020B0604030504040204" pitchFamily="34" charset="0"/>
              </a:rPr>
              <a:t>Roles and Responsibilities</a:t>
            </a:r>
          </a:p>
        </p:txBody>
      </p:sp>
      <p:cxnSp>
        <p:nvCxnSpPr>
          <p:cNvPr id="5" name="Straight Connector 4"/>
          <p:cNvCxnSpPr/>
          <p:nvPr/>
        </p:nvCxnSpPr>
        <p:spPr>
          <a:xfrm>
            <a:off x="1111153" y="961751"/>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925729488"/>
              </p:ext>
            </p:extLst>
          </p:nvPr>
        </p:nvGraphicFramePr>
        <p:xfrm>
          <a:off x="1068636" y="1217404"/>
          <a:ext cx="9452471" cy="4859285"/>
        </p:xfrm>
        <a:graphic>
          <a:graphicData uri="http://schemas.openxmlformats.org/drawingml/2006/table">
            <a:tbl>
              <a:tblPr firstRow="1" bandRow="1">
                <a:tableStyleId>{00A15C55-8517-42AA-B614-E9B94910E393}</a:tableStyleId>
              </a:tblPr>
              <a:tblGrid>
                <a:gridCol w="3188021">
                  <a:extLst>
                    <a:ext uri="{9D8B030D-6E8A-4147-A177-3AD203B41FA5}">
                      <a16:colId xmlns:a16="http://schemas.microsoft.com/office/drawing/2014/main" val="20000"/>
                    </a:ext>
                  </a:extLst>
                </a:gridCol>
                <a:gridCol w="1009406">
                  <a:extLst>
                    <a:ext uri="{9D8B030D-6E8A-4147-A177-3AD203B41FA5}">
                      <a16:colId xmlns:a16="http://schemas.microsoft.com/office/drawing/2014/main" val="20001"/>
                    </a:ext>
                  </a:extLst>
                </a:gridCol>
                <a:gridCol w="1024568">
                  <a:extLst>
                    <a:ext uri="{9D8B030D-6E8A-4147-A177-3AD203B41FA5}">
                      <a16:colId xmlns:a16="http://schemas.microsoft.com/office/drawing/2014/main" val="20002"/>
                    </a:ext>
                  </a:extLst>
                </a:gridCol>
                <a:gridCol w="4230476">
                  <a:extLst>
                    <a:ext uri="{9D8B030D-6E8A-4147-A177-3AD203B41FA5}">
                      <a16:colId xmlns:a16="http://schemas.microsoft.com/office/drawing/2014/main" val="20003"/>
                    </a:ext>
                  </a:extLst>
                </a:gridCol>
              </a:tblGrid>
              <a:tr h="378725">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Responsibility</a:t>
                      </a:r>
                    </a:p>
                  </a:txBody>
                  <a:tcPr>
                    <a:solidFill>
                      <a:srgbClr val="630157"/>
                    </a:solidFill>
                  </a:tcPr>
                </a:tc>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Primary</a:t>
                      </a:r>
                    </a:p>
                  </a:txBody>
                  <a:tcPr>
                    <a:solidFill>
                      <a:srgbClr val="630157"/>
                    </a:solidFill>
                  </a:tcPr>
                </a:tc>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Support</a:t>
                      </a:r>
                    </a:p>
                  </a:txBody>
                  <a:tcPr>
                    <a:solidFill>
                      <a:srgbClr val="630157"/>
                    </a:solidFill>
                  </a:tcPr>
                </a:tc>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Comments</a:t>
                      </a:r>
                    </a:p>
                  </a:txBody>
                  <a:tcPr>
                    <a:solidFill>
                      <a:srgbClr val="630157"/>
                    </a:solidFill>
                  </a:tcPr>
                </a:tc>
                <a:extLst>
                  <a:ext uri="{0D108BD9-81ED-4DB2-BD59-A6C34878D82A}">
                    <a16:rowId xmlns:a16="http://schemas.microsoft.com/office/drawing/2014/main" val="10000"/>
                  </a:ext>
                </a:extLst>
              </a:tr>
              <a:tr h="378725">
                <a:tc>
                  <a:txBody>
                    <a:bodyPr/>
                    <a:lstStyle/>
                    <a:p>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Oracle Cloud (SaaS) Provisioned</a:t>
                      </a:r>
                    </a:p>
                  </a:txBody>
                  <a:tcPr>
                    <a:solidFill>
                      <a:srgbClr val="CC99FF"/>
                    </a:solidFill>
                  </a:tcPr>
                </a:tc>
                <a:tc>
                  <a:txBody>
                    <a:bodyPr/>
                    <a:lstStyle/>
                    <a:p>
                      <a:r>
                        <a:rPr lang="en-US" sz="1200" b="0" i="1" dirty="0">
                          <a:latin typeface="Verdana" panose="020B0604030504040204" pitchFamily="34" charset="0"/>
                          <a:ea typeface="Verdana" panose="020B0604030504040204" pitchFamily="34" charset="0"/>
                          <a:cs typeface="Verdana" panose="020B0604030504040204" pitchFamily="34" charset="0"/>
                        </a:rPr>
                        <a:t>&lt; Client Name &gt; </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Deloitte</a:t>
                      </a:r>
                    </a:p>
                  </a:txBody>
                  <a:tcPr>
                    <a:solidFill>
                      <a:srgbClr val="CC99FF"/>
                    </a:solidFill>
                  </a:tcPr>
                </a:tc>
                <a:tc>
                  <a:txBody>
                    <a:bodyPr/>
                    <a:lstStyle/>
                    <a:p>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&lt;Client Name&gt; has total 11 environment</a:t>
                      </a:r>
                      <a:r>
                        <a:rPr lang="en-US" sz="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 provisioned by Oracle as per the contract (9 development, 1 test and 1 production).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extLst>
                  <a:ext uri="{0D108BD9-81ED-4DB2-BD59-A6C34878D82A}">
                    <a16:rowId xmlns:a16="http://schemas.microsoft.com/office/drawing/2014/main" val="10001"/>
                  </a:ext>
                </a:extLst>
              </a:tr>
              <a:tr h="378725">
                <a:tc>
                  <a:txBody>
                    <a:bodyPr/>
                    <a:lstStyle/>
                    <a:p>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Implementation User Setup</a:t>
                      </a:r>
                      <a:r>
                        <a:rPr lang="en-US" sz="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 in each Oracle POD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dirty="0">
                          <a:latin typeface="Verdana" panose="020B0604030504040204" pitchFamily="34" charset="0"/>
                          <a:ea typeface="Verdana" panose="020B0604030504040204" pitchFamily="34" charset="0"/>
                          <a:cs typeface="Verdana" panose="020B0604030504040204" pitchFamily="34" charset="0"/>
                        </a:rPr>
                        <a:t>&lt; Client Name &gt; </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Deloitte</a:t>
                      </a:r>
                    </a:p>
                  </a:txBody>
                  <a:tcPr>
                    <a:solidFill>
                      <a:srgbClr val="CC99FF"/>
                    </a:solidFill>
                  </a:tcPr>
                </a:tc>
                <a:tc>
                  <a:txBody>
                    <a:bodyPr/>
                    <a:lstStyle/>
                    <a:p>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As soon as Oracle PODs are provisioned, the implementation users</a:t>
                      </a:r>
                      <a:r>
                        <a:rPr lang="en-US" sz="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 – (i.e. Functional Super User, Technical Developer, Data Conversion User, Testing Administrator, etc.) to be setup.</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extLst>
                  <a:ext uri="{0D108BD9-81ED-4DB2-BD59-A6C34878D82A}">
                    <a16:rowId xmlns:a16="http://schemas.microsoft.com/office/drawing/2014/main" val="10002"/>
                  </a:ext>
                </a:extLst>
              </a:tr>
              <a:tr h="378725">
                <a:tc>
                  <a:txBody>
                    <a:bodyPr/>
                    <a:lstStyle/>
                    <a:p>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Make sure Oracle ISM is assigned</a:t>
                      </a:r>
                      <a:r>
                        <a:rPr lang="en-US" sz="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 to support the Oracle Cloud issues/questions</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r>
                        <a:rPr lang="en-US" sz="1200" b="0" i="1" dirty="0">
                          <a:latin typeface="Verdana" panose="020B0604030504040204" pitchFamily="34" charset="0"/>
                          <a:ea typeface="Verdana" panose="020B0604030504040204" pitchFamily="34" charset="0"/>
                          <a:cs typeface="Verdana" panose="020B0604030504040204" pitchFamily="34" charset="0"/>
                        </a:rPr>
                        <a:t>&lt; Client Name &gt; </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Deloitte</a:t>
                      </a:r>
                    </a:p>
                  </a:txBody>
                  <a:tcPr>
                    <a:solidFill>
                      <a:srgbClr val="CC99FF"/>
                    </a:solidFill>
                  </a:tcPr>
                </a:tc>
                <a:tc>
                  <a:txBody>
                    <a:bodyPr/>
                    <a:lstStyle/>
                    <a:p>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Oracle implementation success manager is</a:t>
                      </a:r>
                      <a:r>
                        <a:rPr lang="en-US" sz="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 dedicated to support any issues/questions related to Oracle Cloud for &lt;Client Name&gt;</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extLst>
                  <a:ext uri="{0D108BD9-81ED-4DB2-BD59-A6C34878D82A}">
                    <a16:rowId xmlns:a16="http://schemas.microsoft.com/office/drawing/2014/main" val="10003"/>
                  </a:ext>
                </a:extLst>
              </a:tr>
              <a:tr h="378725">
                <a:tc>
                  <a:txBody>
                    <a:bodyPr/>
                    <a:lstStyle/>
                    <a:p>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Gather and distribute Monthly PB documentation to the project team</a:t>
                      </a:r>
                    </a:p>
                  </a:txBody>
                  <a:tcPr>
                    <a:solidFill>
                      <a:srgbClr val="CC99FF"/>
                    </a:solidFill>
                  </a:tcPr>
                </a:tc>
                <a:tc>
                  <a:txBody>
                    <a:bodyPr/>
                    <a:lstStyle/>
                    <a:p>
                      <a:r>
                        <a:rPr lang="en-US" sz="1200" b="0" i="1" dirty="0">
                          <a:latin typeface="Verdana" panose="020B0604030504040204" pitchFamily="34" charset="0"/>
                          <a:ea typeface="Verdana" panose="020B0604030504040204" pitchFamily="34" charset="0"/>
                          <a:cs typeface="Verdana" panose="020B0604030504040204" pitchFamily="34" charset="0"/>
                        </a:rPr>
                        <a:t>&lt; Client Name &gt; </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Deloitte</a:t>
                      </a:r>
                    </a:p>
                  </a:txBody>
                  <a:tcPr>
                    <a:solidFill>
                      <a:srgbClr val="CC99FF"/>
                    </a:solidFill>
                  </a:tcPr>
                </a:tc>
                <a:tc>
                  <a:txBody>
                    <a:bodyPr/>
                    <a:lstStyle/>
                    <a:p>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Oracle provides the Patch Bundle</a:t>
                      </a:r>
                      <a:r>
                        <a:rPr lang="en-US" sz="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 documentation to the system administrator</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extLst>
                  <a:ext uri="{0D108BD9-81ED-4DB2-BD59-A6C34878D82A}">
                    <a16:rowId xmlns:a16="http://schemas.microsoft.com/office/drawing/2014/main" val="10004"/>
                  </a:ext>
                </a:extLst>
              </a:tr>
              <a:tr h="378725">
                <a:tc>
                  <a:txBody>
                    <a:bodyPr/>
                    <a:lstStyle/>
                    <a:p>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Communicate upcoming POD down time with project team</a:t>
                      </a:r>
                    </a:p>
                  </a:txBody>
                  <a:tcPr>
                    <a:solidFill>
                      <a:srgbClr val="CC99FF"/>
                    </a:solidFill>
                  </a:tcPr>
                </a:tc>
                <a:tc>
                  <a:txBody>
                    <a:bodyPr/>
                    <a:lstStyle/>
                    <a:p>
                      <a:r>
                        <a:rPr lang="en-US" sz="1200" b="0" i="1" dirty="0">
                          <a:latin typeface="Verdana" panose="020B0604030504040204" pitchFamily="34" charset="0"/>
                          <a:ea typeface="Verdana" panose="020B0604030504040204" pitchFamily="34" charset="0"/>
                          <a:cs typeface="Verdana" panose="020B0604030504040204" pitchFamily="34" charset="0"/>
                        </a:rPr>
                        <a:t>&lt; Client Name &gt; </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Deloitte</a:t>
                      </a:r>
                    </a:p>
                  </a:txBody>
                  <a:tcPr>
                    <a:solidFill>
                      <a:srgbClr val="CC99FF"/>
                    </a:solidFill>
                  </a:tcPr>
                </a:tc>
                <a:tc>
                  <a:txBody>
                    <a:bodyPr/>
                    <a:lstStyle/>
                    <a:p>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Mandatory monthly patch are scheduled on 1</a:t>
                      </a:r>
                      <a:r>
                        <a:rPr lang="en-US" sz="1200" baseline="30000" dirty="0">
                          <a:solidFill>
                            <a:schemeClr val="tx1"/>
                          </a:solidFill>
                          <a:latin typeface="Verdana" panose="020B0604030504040204" pitchFamily="34" charset="0"/>
                          <a:ea typeface="Verdana" panose="020B0604030504040204" pitchFamily="34" charset="0"/>
                          <a:cs typeface="Verdana" panose="020B0604030504040204" pitchFamily="34" charset="0"/>
                        </a:rPr>
                        <a:t>st</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 Friday</a:t>
                      </a:r>
                      <a:r>
                        <a:rPr lang="en-US" sz="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 of  every month for all PODs till go-live.  After go-live the non-prod PODs on 1</a:t>
                      </a:r>
                      <a:r>
                        <a:rPr lang="en-US" sz="1200" baseline="30000" dirty="0">
                          <a:solidFill>
                            <a:schemeClr val="tx1"/>
                          </a:solidFill>
                          <a:latin typeface="Verdana" panose="020B0604030504040204" pitchFamily="34" charset="0"/>
                          <a:ea typeface="Verdana" panose="020B0604030504040204" pitchFamily="34" charset="0"/>
                          <a:cs typeface="Verdana" panose="020B0604030504040204" pitchFamily="34" charset="0"/>
                        </a:rPr>
                        <a:t>st</a:t>
                      </a:r>
                      <a:r>
                        <a:rPr lang="en-US" sz="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 Friday and production POD on 3</a:t>
                      </a:r>
                      <a:r>
                        <a:rPr lang="en-US" sz="1200" baseline="30000" dirty="0">
                          <a:solidFill>
                            <a:schemeClr val="tx1"/>
                          </a:solidFill>
                          <a:latin typeface="Verdana" panose="020B0604030504040204" pitchFamily="34" charset="0"/>
                          <a:ea typeface="Verdana" panose="020B0604030504040204" pitchFamily="34" charset="0"/>
                          <a:cs typeface="Verdana" panose="020B0604030504040204" pitchFamily="34" charset="0"/>
                        </a:rPr>
                        <a:t>rd</a:t>
                      </a:r>
                      <a:r>
                        <a:rPr lang="en-US" sz="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 Friday of the month.</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extLst>
                  <a:ext uri="{0D108BD9-81ED-4DB2-BD59-A6C34878D82A}">
                    <a16:rowId xmlns:a16="http://schemas.microsoft.com/office/drawing/2014/main" val="10005"/>
                  </a:ext>
                </a:extLst>
              </a:tr>
              <a:tr h="378725">
                <a:tc>
                  <a:txBody>
                    <a:bodyPr/>
                    <a:lstStyle/>
                    <a:p>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Raise SRs to have POD</a:t>
                      </a:r>
                      <a:r>
                        <a:rPr lang="en-US" sz="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 refresh as per the schedule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r>
                        <a:rPr lang="en-US" sz="1200" b="0" i="1" dirty="0">
                          <a:latin typeface="Verdana" panose="020B0604030504040204" pitchFamily="34" charset="0"/>
                          <a:ea typeface="Verdana" panose="020B0604030504040204" pitchFamily="34" charset="0"/>
                          <a:cs typeface="Verdana" panose="020B0604030504040204" pitchFamily="34" charset="0"/>
                        </a:rPr>
                        <a:t>&lt; Client Name &gt; </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Deloitte</a:t>
                      </a:r>
                    </a:p>
                  </a:txBody>
                  <a:tcPr>
                    <a:solidFill>
                      <a:srgbClr val="CC99FF"/>
                    </a:solidFill>
                  </a:tcPr>
                </a:tc>
                <a:tc>
                  <a:txBody>
                    <a:bodyPr/>
                    <a:lstStyle/>
                    <a:p>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SRs to be raised</a:t>
                      </a:r>
                      <a:r>
                        <a:rPr lang="en-US" sz="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 at least 3 weeks (21 days) before as mentioned in the excel spreadsheet in the Appendix.</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extLst>
                  <a:ext uri="{0D108BD9-81ED-4DB2-BD59-A6C34878D82A}">
                    <a16:rowId xmlns:a16="http://schemas.microsoft.com/office/drawing/2014/main" val="10006"/>
                  </a:ext>
                </a:extLst>
              </a:tr>
              <a:tr h="378725">
                <a:tc>
                  <a:txBody>
                    <a:bodyPr/>
                    <a:lstStyle/>
                    <a:p>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SR Management with Oracle</a:t>
                      </a:r>
                    </a:p>
                  </a:txBody>
                  <a:tcPr>
                    <a:solidFill>
                      <a:srgbClr val="CC99FF"/>
                    </a:solidFill>
                  </a:tcPr>
                </a:tc>
                <a:tc>
                  <a:txBody>
                    <a:bodyPr/>
                    <a:lstStyle/>
                    <a:p>
                      <a:r>
                        <a:rPr lang="en-US" sz="1200" b="0" i="1" dirty="0">
                          <a:latin typeface="Verdana" panose="020B0604030504040204" pitchFamily="34" charset="0"/>
                          <a:ea typeface="Verdana" panose="020B0604030504040204" pitchFamily="34" charset="0"/>
                          <a:cs typeface="Verdana" panose="020B0604030504040204" pitchFamily="34" charset="0"/>
                        </a:rPr>
                        <a:t>&lt; Client Name &gt; </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solidFill>
                      <a:srgbClr val="CC99FF"/>
                    </a:solidFill>
                  </a:tcPr>
                </a:tc>
                <a:tc>
                  <a:txBody>
                    <a:bodyPr/>
                    <a:lstStyle/>
                    <a:p>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Deloitte</a:t>
                      </a:r>
                    </a:p>
                  </a:txBody>
                  <a:tcPr>
                    <a:solidFill>
                      <a:srgbClr val="CC99FF"/>
                    </a:solidFill>
                  </a:tcPr>
                </a:tc>
                <a:tc>
                  <a:txBody>
                    <a:bodyPr/>
                    <a:lstStyle/>
                    <a:p>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Weekly meeting to go through the diff. SRs with Oracle Product Support team to prioritize the SRs</a:t>
                      </a:r>
                    </a:p>
                  </a:txBody>
                  <a:tcPr>
                    <a:solidFill>
                      <a:srgbClr val="CC99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435990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7204" y="3532414"/>
            <a:ext cx="7905750" cy="678004"/>
          </a:xfrm>
        </p:spPr>
        <p:txBody>
          <a:bodyPr/>
          <a:lstStyle/>
          <a:p>
            <a:pPr lvl="0" defTabSz="684213" eaLnBrk="0" fontAlgn="base" hangingPunct="0">
              <a:lnSpc>
                <a:spcPct val="100000"/>
              </a:lnSpc>
              <a:spcBef>
                <a:spcPts val="300"/>
              </a:spcBef>
              <a:spcAft>
                <a:spcPct val="0"/>
              </a:spcAft>
              <a:buSzPct val="25000"/>
              <a:defRPr/>
            </a:pPr>
            <a:r>
              <a:rPr lang="en-US" sz="4500" dirty="0">
                <a:latin typeface="Verdana" panose="020B0604030504040204" pitchFamily="34" charset="0"/>
                <a:ea typeface="Verdana" panose="020B0604030504040204" pitchFamily="34" charset="0"/>
                <a:cs typeface="Verdana" panose="020B0604030504040204" pitchFamily="34" charset="0"/>
              </a:rPr>
              <a:t>Tools and Template</a:t>
            </a:r>
          </a:p>
        </p:txBody>
      </p:sp>
      <p:pic>
        <p:nvPicPr>
          <p:cNvPr id="4" name="Picture 3"/>
          <p:cNvPicPr>
            <a:picLocks noChangeAspect="1"/>
          </p:cNvPicPr>
          <p:nvPr/>
        </p:nvPicPr>
        <p:blipFill rotWithShape="1">
          <a:blip r:embed="rId2">
            <a:duotone>
              <a:prstClr val="black"/>
              <a:schemeClr val="bg1">
                <a:tint val="45000"/>
                <a:satMod val="400000"/>
              </a:schemeClr>
            </a:duotone>
            <a:extLst>
              <a:ext uri="{28A0092B-C50C-407E-A947-70E740481C1C}">
                <a14:useLocalDpi xmlns:a14="http://schemas.microsoft.com/office/drawing/2010/main" val="0"/>
              </a:ext>
            </a:extLst>
          </a:blip>
          <a:srcRect l="9728" t="-2097" r="13374" b="26225"/>
          <a:stretch/>
        </p:blipFill>
        <p:spPr>
          <a:xfrm rot="15456094">
            <a:off x="6244728" y="677730"/>
            <a:ext cx="7477638" cy="4961376"/>
          </a:xfrm>
          <a:prstGeom prst="rect">
            <a:avLst/>
          </a:prstGeom>
        </p:spPr>
      </p:pic>
    </p:spTree>
    <p:extLst>
      <p:ext uri="{BB962C8B-B14F-4D97-AF65-F5344CB8AC3E}">
        <p14:creationId xmlns:p14="http://schemas.microsoft.com/office/powerpoint/2010/main" val="79610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13093" y="288028"/>
            <a:ext cx="7605131" cy="463997"/>
          </a:xfrm>
          <a:prstGeom prst="rect">
            <a:avLst/>
          </a:prstGeom>
        </p:spPr>
        <p:txBody>
          <a:bodyPr vert="horz" lIns="0" tIns="0" rIns="0" bIns="0" rtlCol="0" anchor="b">
            <a:noAutofit/>
          </a:bodyPr>
          <a:lstStyle>
            <a:lvl1pPr defTabSz="914400">
              <a:lnSpc>
                <a:spcPct val="100000"/>
              </a:lnSpc>
              <a:spcBef>
                <a:spcPct val="0"/>
              </a:spcBef>
              <a:buNone/>
              <a:defRPr sz="2800" b="1">
                <a:effectLst/>
                <a:ea typeface="+mj-ea"/>
                <a:cs typeface="Arial" pitchFamily="34" charset="0"/>
              </a:defRPr>
            </a:lvl1pPr>
          </a:lstStyle>
          <a:p>
            <a:r>
              <a:rPr lang="en-US" sz="2400" b="0" i="1" dirty="0">
                <a:latin typeface="Verdana" panose="020B0604030504040204" pitchFamily="34" charset="0"/>
                <a:ea typeface="Verdana" panose="020B0604030504040204" pitchFamily="34" charset="0"/>
                <a:cs typeface="Verdana" panose="020B0604030504040204" pitchFamily="34" charset="0"/>
              </a:rPr>
              <a:t>Tools and Templates</a:t>
            </a:r>
          </a:p>
        </p:txBody>
      </p:sp>
      <p:cxnSp>
        <p:nvCxnSpPr>
          <p:cNvPr id="5" name="Straight Connector 4"/>
          <p:cNvCxnSpPr/>
          <p:nvPr/>
        </p:nvCxnSpPr>
        <p:spPr>
          <a:xfrm>
            <a:off x="1329740" y="881350"/>
            <a:ext cx="8931608"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ontent Placeholder 2"/>
          <p:cNvSpPr txBox="1">
            <a:spLocks/>
          </p:cNvSpPr>
          <p:nvPr/>
        </p:nvSpPr>
        <p:spPr>
          <a:xfrm>
            <a:off x="1377108" y="1067890"/>
            <a:ext cx="9474506" cy="43524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Verdana" panose="020B0604030504040204" pitchFamily="34" charset="0"/>
                <a:ea typeface="Verdana" panose="020B0604030504040204" pitchFamily="34" charset="0"/>
                <a:cs typeface="Verdana" panose="020B0604030504040204" pitchFamily="34" charset="0"/>
              </a:rPr>
              <a:t>Following tools will be used during the course of implementation and to support the steady state &lt;Client Name&gt; Oracle Cloud -</a:t>
            </a:r>
          </a:p>
          <a:p>
            <a:pPr marL="342900" indent="-342900"/>
            <a:r>
              <a:rPr lang="en-US" sz="1600" dirty="0">
                <a:latin typeface="Verdana" panose="020B0604030504040204" pitchFamily="34" charset="0"/>
                <a:ea typeface="Verdana" panose="020B0604030504040204" pitchFamily="34" charset="0"/>
                <a:cs typeface="Verdana" panose="020B0604030504040204" pitchFamily="34" charset="0"/>
              </a:rPr>
              <a:t>My Oracle Support (MOS) and My Cloud Services: for raising SR’s</a:t>
            </a:r>
          </a:p>
          <a:p>
            <a:pPr marL="342900" indent="-342900"/>
            <a:r>
              <a:rPr lang="en-US" sz="1600" dirty="0">
                <a:latin typeface="Verdana" panose="020B0604030504040204" pitchFamily="34" charset="0"/>
                <a:ea typeface="Verdana" panose="020B0604030504040204" pitchFamily="34" charset="0"/>
                <a:cs typeface="Verdana" panose="020B0604030504040204" pitchFamily="34" charset="0"/>
              </a:rPr>
              <a:t>Microsoft Office</a:t>
            </a:r>
          </a:p>
          <a:p>
            <a:pPr marL="342900" indent="-342900"/>
            <a:r>
              <a:rPr lang="en-US" sz="1600" b="0" i="1" dirty="0">
                <a:latin typeface="Verdana" panose="020B0604030504040204" pitchFamily="34" charset="0"/>
                <a:ea typeface="Verdana" panose="020B0604030504040204" pitchFamily="34" charset="0"/>
                <a:cs typeface="Verdana" panose="020B0604030504040204" pitchFamily="34" charset="0"/>
              </a:rPr>
              <a:t>&lt; Client Name &gt;</a:t>
            </a:r>
            <a:r>
              <a:rPr lang="en-US" sz="1600" dirty="0">
                <a:latin typeface="Verdana" panose="020B0604030504040204" pitchFamily="34" charset="0"/>
                <a:ea typeface="Verdana" panose="020B0604030504040204" pitchFamily="34" charset="0"/>
                <a:cs typeface="Verdana" panose="020B0604030504040204" pitchFamily="34" charset="0"/>
              </a:rPr>
              <a:t> current IT infrastructure, source systems tools &amp; techniques</a:t>
            </a:r>
          </a:p>
          <a:p>
            <a:pPr marL="800100" lvl="1" indent="-342900">
              <a:buFont typeface="Courier New" panose="02070309020205020404" pitchFamily="49" charset="0"/>
              <a:buChar char="o"/>
            </a:pPr>
            <a:r>
              <a:rPr lang="en-US" sz="1600" dirty="0">
                <a:latin typeface="Verdana" panose="020B0604030504040204" pitchFamily="34" charset="0"/>
                <a:ea typeface="Verdana" panose="020B0604030504040204" pitchFamily="34" charset="0"/>
                <a:cs typeface="Verdana" panose="020B0604030504040204" pitchFamily="34" charset="0"/>
              </a:rPr>
              <a:t>PeopleSoft (Database, SQRs, People Tool)</a:t>
            </a:r>
          </a:p>
          <a:p>
            <a:pPr marL="800100" lvl="1" indent="-342900">
              <a:buFont typeface="Courier New" panose="02070309020205020404" pitchFamily="49" charset="0"/>
              <a:buChar char="o"/>
            </a:pPr>
            <a:r>
              <a:rPr lang="en-US" sz="1600" dirty="0">
                <a:latin typeface="Verdana" panose="020B0604030504040204" pitchFamily="34" charset="0"/>
                <a:ea typeface="Verdana" panose="020B0604030504040204" pitchFamily="34" charset="0"/>
                <a:cs typeface="Verdana" panose="020B0604030504040204" pitchFamily="34" charset="0"/>
              </a:rPr>
              <a:t>Kronos</a:t>
            </a:r>
          </a:p>
          <a:p>
            <a:pPr marL="800100" lvl="1" indent="-342900">
              <a:buFont typeface="Courier New" panose="02070309020205020404" pitchFamily="49" charset="0"/>
              <a:buChar char="o"/>
            </a:pPr>
            <a:r>
              <a:rPr lang="en-US" sz="1600" dirty="0">
                <a:latin typeface="Verdana" panose="020B0604030504040204" pitchFamily="34" charset="0"/>
                <a:ea typeface="Verdana" panose="020B0604030504040204" pitchFamily="34" charset="0"/>
                <a:cs typeface="Verdana" panose="020B0604030504040204" pitchFamily="34" charset="0"/>
              </a:rPr>
              <a:t>Pinkerton</a:t>
            </a:r>
          </a:p>
          <a:p>
            <a:pPr marL="800100" lvl="1" indent="-342900">
              <a:buFont typeface="Courier New" panose="02070309020205020404" pitchFamily="49" charset="0"/>
              <a:buChar char="o"/>
            </a:pPr>
            <a:endParaRPr lang="en-US" sz="1600" dirty="0">
              <a:latin typeface="Verdana" panose="020B0604030504040204" pitchFamily="34" charset="0"/>
              <a:ea typeface="Verdana" panose="020B0604030504040204" pitchFamily="34" charset="0"/>
              <a:cs typeface="Verdana" panose="020B0604030504040204" pitchFamily="34" charset="0"/>
            </a:endParaRPr>
          </a:p>
          <a:p>
            <a:pPr marL="342900" indent="-342900"/>
            <a:r>
              <a:rPr lang="en-US" sz="1600" dirty="0">
                <a:latin typeface="Verdana" panose="020B0604030504040204" pitchFamily="34" charset="0"/>
                <a:ea typeface="Verdana" panose="020B0604030504040204" pitchFamily="34" charset="0"/>
                <a:cs typeface="Verdana" panose="020B0604030504040204" pitchFamily="34" charset="0"/>
              </a:rPr>
              <a:t>Oracle Cloud application/tools &amp; techniques (HDL, PBL, Spreadsheet Loader, BI Publisher, OTBI, HCM Extracts, Web services, etc.)</a:t>
            </a:r>
          </a:p>
          <a:p>
            <a:pPr marL="342900" indent="-342900"/>
            <a:r>
              <a:rPr lang="en-US" sz="1600" dirty="0">
                <a:latin typeface="Verdana" panose="020B0604030504040204" pitchFamily="34" charset="0"/>
                <a:ea typeface="Verdana" panose="020B0604030504040204" pitchFamily="34" charset="0"/>
                <a:cs typeface="Verdana" panose="020B0604030504040204" pitchFamily="34" charset="0"/>
              </a:rPr>
              <a:t>Deloitte SWIFT data conversion tool</a:t>
            </a:r>
          </a:p>
        </p:txBody>
      </p:sp>
    </p:spTree>
    <p:extLst>
      <p:ext uri="{BB962C8B-B14F-4D97-AF65-F5344CB8AC3E}">
        <p14:creationId xmlns:p14="http://schemas.microsoft.com/office/powerpoint/2010/main" val="11195425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7077" y="2819416"/>
            <a:ext cx="7905750" cy="678004"/>
          </a:xfrm>
        </p:spPr>
        <p:txBody>
          <a:bodyPr/>
          <a:lstStyle/>
          <a:p>
            <a:r>
              <a:rPr lang="en-US" sz="4500" dirty="0">
                <a:latin typeface="Verdana" panose="020B0604030504040204" pitchFamily="34" charset="0"/>
                <a:ea typeface="Verdana" panose="020B0604030504040204" pitchFamily="34" charset="0"/>
                <a:cs typeface="Verdana" panose="020B0604030504040204" pitchFamily="34" charset="0"/>
              </a:rPr>
              <a:t>Assumptions</a:t>
            </a:r>
          </a:p>
        </p:txBody>
      </p:sp>
      <p:pic>
        <p:nvPicPr>
          <p:cNvPr id="4" name="Picture 3"/>
          <p:cNvPicPr>
            <a:picLocks noChangeAspect="1"/>
          </p:cNvPicPr>
          <p:nvPr/>
        </p:nvPicPr>
        <p:blipFill rotWithShape="1">
          <a:blip r:embed="rId2">
            <a:duotone>
              <a:prstClr val="black"/>
              <a:schemeClr val="bg1">
                <a:tint val="45000"/>
                <a:satMod val="400000"/>
              </a:schemeClr>
            </a:duotone>
            <a:extLst>
              <a:ext uri="{28A0092B-C50C-407E-A947-70E740481C1C}">
                <a14:useLocalDpi xmlns:a14="http://schemas.microsoft.com/office/drawing/2010/main" val="0"/>
              </a:ext>
            </a:extLst>
          </a:blip>
          <a:srcRect l="9728" t="-2097" r="13374" b="26225"/>
          <a:stretch/>
        </p:blipFill>
        <p:spPr>
          <a:xfrm rot="15456094">
            <a:off x="6244728" y="677730"/>
            <a:ext cx="7477638" cy="4961376"/>
          </a:xfrm>
          <a:prstGeom prst="rect">
            <a:avLst/>
          </a:prstGeom>
        </p:spPr>
      </p:pic>
    </p:spTree>
    <p:extLst>
      <p:ext uri="{BB962C8B-B14F-4D97-AF65-F5344CB8AC3E}">
        <p14:creationId xmlns:p14="http://schemas.microsoft.com/office/powerpoint/2010/main" val="2503594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69484" y="283644"/>
            <a:ext cx="7482689" cy="463997"/>
          </a:xfrm>
          <a:prstGeom prst="rect">
            <a:avLst/>
          </a:prstGeom>
        </p:spPr>
        <p:txBody>
          <a:bodyPr vert="horz" lIns="0" tIns="0" rIns="0" bIns="0" rtlCol="0" anchor="b">
            <a:noAutofit/>
          </a:bodyPr>
          <a:lstStyle>
            <a:lvl1pPr defTabSz="914400">
              <a:lnSpc>
                <a:spcPct val="100000"/>
              </a:lnSpc>
              <a:spcBef>
                <a:spcPct val="0"/>
              </a:spcBef>
              <a:buNone/>
              <a:defRPr sz="2800" b="1">
                <a:effectLst/>
                <a:ea typeface="+mj-ea"/>
                <a:cs typeface="Arial" pitchFamily="34" charset="0"/>
              </a:defRPr>
            </a:lvl1pPr>
          </a:lstStyle>
          <a:p>
            <a:r>
              <a:rPr lang="en-US" sz="2400" b="0" i="1" dirty="0">
                <a:latin typeface="Verdana" panose="020B0604030504040204" pitchFamily="34" charset="0"/>
                <a:ea typeface="Verdana" panose="020B0604030504040204" pitchFamily="34" charset="0"/>
                <a:cs typeface="Verdana" panose="020B0604030504040204" pitchFamily="34" charset="0"/>
              </a:rPr>
              <a:t>Assumptions</a:t>
            </a:r>
          </a:p>
        </p:txBody>
      </p:sp>
      <p:cxnSp>
        <p:nvCxnSpPr>
          <p:cNvPr id="5" name="Straight Connector 4"/>
          <p:cNvCxnSpPr/>
          <p:nvPr/>
        </p:nvCxnSpPr>
        <p:spPr>
          <a:xfrm>
            <a:off x="958792" y="851583"/>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Placeholder 6"/>
          <p:cNvSpPr>
            <a:spLocks noGrp="1"/>
          </p:cNvSpPr>
          <p:nvPr>
            <p:ph type="body" sz="quarter" idx="4294967295"/>
          </p:nvPr>
        </p:nvSpPr>
        <p:spPr>
          <a:xfrm>
            <a:off x="969484" y="1460482"/>
            <a:ext cx="4847422" cy="4598664"/>
          </a:xfrm>
          <a:prstGeom prst="rect">
            <a:avLst/>
          </a:prstGeom>
        </p:spPr>
        <p:txBody>
          <a:bodyPr/>
          <a:lstStyle/>
          <a:p>
            <a:pPr marL="285750" indent="-285750">
              <a:lnSpc>
                <a:spcPct val="120000"/>
              </a:lnSpc>
              <a:buClrTx/>
              <a:buFont typeface="Arial" panose="020B0604020202020204" pitchFamily="34" charset="0"/>
              <a:buChar char="•"/>
            </a:pPr>
            <a:r>
              <a:rPr lang="en-US" sz="1600" dirty="0">
                <a:solidFill>
                  <a:schemeClr val="tx1"/>
                </a:solidFill>
              </a:rPr>
              <a:t>There will be total 11 PODs during Oracle Cloud implementation phase.</a:t>
            </a:r>
          </a:p>
          <a:p>
            <a:pPr marL="285750" indent="-285750">
              <a:lnSpc>
                <a:spcPct val="120000"/>
              </a:lnSpc>
              <a:buClrTx/>
              <a:buFont typeface="Arial" panose="020B0604020202020204" pitchFamily="34" charset="0"/>
              <a:buChar char="•"/>
            </a:pPr>
            <a:r>
              <a:rPr lang="en-US" sz="1600" dirty="0">
                <a:solidFill>
                  <a:schemeClr val="tx1"/>
                </a:solidFill>
              </a:rPr>
              <a:t>Oracle will provision all PODs on Release 13 of Oracle Cloud to start with.</a:t>
            </a:r>
          </a:p>
          <a:p>
            <a:pPr marL="285750" indent="-285750">
              <a:lnSpc>
                <a:spcPct val="120000"/>
              </a:lnSpc>
              <a:buClrTx/>
              <a:buFont typeface="Arial" panose="020B0604020202020204" pitchFamily="34" charset="0"/>
              <a:buChar char="•"/>
            </a:pPr>
            <a:r>
              <a:rPr lang="en-US" sz="1600" dirty="0">
                <a:solidFill>
                  <a:schemeClr val="tx1"/>
                </a:solidFill>
              </a:rPr>
              <a:t>As a Payroll customer, </a:t>
            </a:r>
            <a:r>
              <a:rPr lang="en-US" sz="1600" dirty="0"/>
              <a:t>&lt;Client Name&gt;</a:t>
            </a:r>
            <a:r>
              <a:rPr lang="en-US" sz="1600" dirty="0">
                <a:solidFill>
                  <a:schemeClr val="tx1"/>
                </a:solidFill>
              </a:rPr>
              <a:t> will take monthly patch. Concurrent patching till go-live and non-concurrent patching after go-live.</a:t>
            </a:r>
          </a:p>
          <a:p>
            <a:pPr marL="285750" indent="-285750">
              <a:lnSpc>
                <a:spcPct val="120000"/>
              </a:lnSpc>
              <a:buClrTx/>
              <a:buFont typeface="Arial" panose="020B0604020202020204" pitchFamily="34" charset="0"/>
              <a:buChar char="•"/>
            </a:pPr>
            <a:r>
              <a:rPr lang="en-US" sz="1600" dirty="0">
                <a:solidFill>
                  <a:schemeClr val="tx1"/>
                </a:solidFill>
              </a:rPr>
              <a:t>No RICEW effort required for Prototype 1 – P1.  All configuration for P1 will be done manually including transaction records.</a:t>
            </a:r>
          </a:p>
          <a:p>
            <a:pPr marL="285750" indent="-285750">
              <a:lnSpc>
                <a:spcPct val="120000"/>
              </a:lnSpc>
              <a:buClrTx/>
              <a:buFont typeface="Arial" panose="020B0604020202020204" pitchFamily="34" charset="0"/>
              <a:buChar char="•"/>
            </a:pPr>
            <a:r>
              <a:rPr lang="en-US" sz="1600" dirty="0">
                <a:solidFill>
                  <a:schemeClr val="tx1"/>
                </a:solidFill>
              </a:rPr>
              <a:t>The testing, conversion, integration, reporting and security strategies are not part of this strategy. </a:t>
            </a:r>
          </a:p>
          <a:p>
            <a:pPr marL="285750" indent="-285750">
              <a:lnSpc>
                <a:spcPct val="120000"/>
              </a:lnSpc>
              <a:buFont typeface="Arial" panose="020B0604020202020204" pitchFamily="34" charset="0"/>
              <a:buChar char="•"/>
            </a:pPr>
            <a:endParaRPr lang="en-US" sz="1400" dirty="0">
              <a:solidFill>
                <a:schemeClr val="tx1"/>
              </a:solidFill>
            </a:endParaRPr>
          </a:p>
        </p:txBody>
      </p:sp>
      <p:sp>
        <p:nvSpPr>
          <p:cNvPr id="7" name="Text Placeholder 10"/>
          <p:cNvSpPr>
            <a:spLocks noGrp="1"/>
          </p:cNvSpPr>
          <p:nvPr>
            <p:ph type="body" sz="quarter" idx="4294967295"/>
          </p:nvPr>
        </p:nvSpPr>
        <p:spPr>
          <a:xfrm>
            <a:off x="5981871" y="1399561"/>
            <a:ext cx="5587963" cy="4687874"/>
          </a:xfrm>
          <a:prstGeom prst="rect">
            <a:avLst/>
          </a:prstGeom>
        </p:spPr>
        <p:txBody>
          <a:bodyPr/>
          <a:lstStyle/>
          <a:p>
            <a:pPr marL="285750" lvl="0" indent="-285750">
              <a:lnSpc>
                <a:spcPct val="120000"/>
              </a:lnSpc>
              <a:buClrTx/>
              <a:buFont typeface="Arial" panose="020B0604020202020204" pitchFamily="34" charset="0"/>
              <a:buChar char="•"/>
            </a:pPr>
            <a:r>
              <a:rPr lang="en-US" sz="1600" dirty="0">
                <a:solidFill>
                  <a:schemeClr val="tx1"/>
                </a:solidFill>
              </a:rPr>
              <a:t>Release Upgrades will be incorporated once the dates are confirmed from Oracle and updated project plan.</a:t>
            </a:r>
          </a:p>
          <a:p>
            <a:pPr marL="285750" lvl="0" indent="-285750">
              <a:lnSpc>
                <a:spcPct val="120000"/>
              </a:lnSpc>
              <a:buClrTx/>
              <a:buFont typeface="Arial" panose="020B0604020202020204" pitchFamily="34" charset="0"/>
              <a:buChar char="•"/>
            </a:pPr>
            <a:r>
              <a:rPr lang="en-US" sz="1600" dirty="0">
                <a:solidFill>
                  <a:schemeClr val="tx1"/>
                </a:solidFill>
              </a:rPr>
              <a:t>New release regression testing will be performed by dedicated testing team.</a:t>
            </a:r>
          </a:p>
          <a:p>
            <a:pPr marL="285750" lvl="0" indent="-285750">
              <a:lnSpc>
                <a:spcPct val="120000"/>
              </a:lnSpc>
              <a:buClrTx/>
              <a:buFont typeface="Arial" panose="020B0604020202020204" pitchFamily="34" charset="0"/>
              <a:buChar char="•"/>
            </a:pPr>
            <a:r>
              <a:rPr lang="en-US" sz="1600" dirty="0">
                <a:solidFill>
                  <a:schemeClr val="tx1"/>
                </a:solidFill>
              </a:rPr>
              <a:t>Assumptions are based on the </a:t>
            </a:r>
            <a:r>
              <a:rPr lang="en-US" sz="1600" dirty="0"/>
              <a:t>c</a:t>
            </a:r>
            <a:r>
              <a:rPr lang="en-US" sz="1600" dirty="0">
                <a:solidFill>
                  <a:schemeClr val="tx1"/>
                </a:solidFill>
              </a:rPr>
              <a:t>urrent project Gantt chart &amp; available prototype dates. Actual dates may change based on detailed project plan.</a:t>
            </a:r>
          </a:p>
          <a:p>
            <a:pPr marL="285750" lvl="0" indent="-285750">
              <a:lnSpc>
                <a:spcPct val="120000"/>
              </a:lnSpc>
              <a:buClrTx/>
              <a:buFont typeface="Arial" panose="020B0604020202020204" pitchFamily="34" charset="0"/>
              <a:buChar char="•"/>
            </a:pPr>
            <a:r>
              <a:rPr lang="en-US" sz="1600" dirty="0">
                <a:solidFill>
                  <a:schemeClr val="tx1"/>
                </a:solidFill>
              </a:rPr>
              <a:t>If additional SIT/Payrol</a:t>
            </a:r>
            <a:r>
              <a:rPr lang="en-US" sz="1600" dirty="0"/>
              <a:t>l Reconciliation</a:t>
            </a:r>
            <a:r>
              <a:rPr lang="en-US" sz="1600" dirty="0">
                <a:solidFill>
                  <a:schemeClr val="tx1"/>
                </a:solidFill>
              </a:rPr>
              <a:t> cycles are included, then environment strategy will be updated accordingly to repurpose or strategize the POD management.</a:t>
            </a:r>
          </a:p>
          <a:p>
            <a:pPr marL="285750" lvl="0" indent="-285750">
              <a:lnSpc>
                <a:spcPct val="120000"/>
              </a:lnSpc>
              <a:buClrTx/>
              <a:buFont typeface="Arial" panose="020B0604020202020204" pitchFamily="34" charset="0"/>
              <a:buChar char="•"/>
            </a:pPr>
            <a:r>
              <a:rPr lang="en-US" sz="1600" dirty="0">
                <a:solidFill>
                  <a:schemeClr val="tx1"/>
                </a:solidFill>
              </a:rPr>
              <a:t>The foundation workshops will be conducted using Oracle’s Vision POD.</a:t>
            </a:r>
          </a:p>
        </p:txBody>
      </p:sp>
      <p:sp>
        <p:nvSpPr>
          <p:cNvPr id="8" name="Rectangle 7"/>
          <p:cNvSpPr/>
          <p:nvPr/>
        </p:nvSpPr>
        <p:spPr>
          <a:xfrm>
            <a:off x="842736" y="940906"/>
            <a:ext cx="8744205" cy="369332"/>
          </a:xfrm>
          <a:prstGeom prst="rect">
            <a:avLst/>
          </a:prstGeom>
        </p:spPr>
        <p:txBody>
          <a:bodyPr wrap="square">
            <a:spAutoFit/>
          </a:bodyPr>
          <a:lstStyle/>
          <a:p>
            <a:pPr lvl="0"/>
            <a:r>
              <a:rPr lang="en-US" sz="1800" dirty="0">
                <a:solidFill>
                  <a:prstClr val="black"/>
                </a:solidFill>
                <a:latin typeface="Verdana" panose="020B0604030504040204" pitchFamily="34" charset="0"/>
                <a:ea typeface="Verdana" panose="020B0604030504040204" pitchFamily="34" charset="0"/>
                <a:cs typeface="Verdana" panose="020B0604030504040204" pitchFamily="34" charset="0"/>
              </a:rPr>
              <a:t>Below are a list of assumptions made for this Environment Strategy - </a:t>
            </a:r>
          </a:p>
        </p:txBody>
      </p:sp>
    </p:spTree>
    <p:extLst>
      <p:ext uri="{BB962C8B-B14F-4D97-AF65-F5344CB8AC3E}">
        <p14:creationId xmlns:p14="http://schemas.microsoft.com/office/powerpoint/2010/main" val="34968025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60114" y="409213"/>
            <a:ext cx="7482689" cy="463997"/>
          </a:xfrm>
          <a:prstGeom prst="rect">
            <a:avLst/>
          </a:prstGeom>
        </p:spPr>
        <p:txBody>
          <a:bodyPr vert="horz" lIns="0" tIns="0" rIns="0" bIns="0" rtlCol="0" anchor="b">
            <a:noAutofit/>
          </a:bodyPr>
          <a:lstStyle>
            <a:lvl1pPr defTabSz="914400">
              <a:lnSpc>
                <a:spcPct val="100000"/>
              </a:lnSpc>
              <a:spcBef>
                <a:spcPct val="0"/>
              </a:spcBef>
              <a:buNone/>
              <a:defRPr sz="2800" b="1">
                <a:effectLst/>
                <a:ea typeface="+mj-ea"/>
                <a:cs typeface="Arial" pitchFamily="34" charset="0"/>
              </a:defRPr>
            </a:lvl1pPr>
          </a:lstStyle>
          <a:p>
            <a:r>
              <a:rPr lang="en-US" sz="2400" b="0" i="1" dirty="0">
                <a:latin typeface="Verdana" panose="020B0604030504040204" pitchFamily="34" charset="0"/>
                <a:ea typeface="Verdana" panose="020B0604030504040204" pitchFamily="34" charset="0"/>
                <a:cs typeface="Verdana" panose="020B0604030504040204" pitchFamily="34" charset="0"/>
              </a:rPr>
              <a:t>Assumptions (continued..)</a:t>
            </a:r>
          </a:p>
        </p:txBody>
      </p:sp>
      <p:cxnSp>
        <p:nvCxnSpPr>
          <p:cNvPr id="5" name="Straight Connector 4"/>
          <p:cNvCxnSpPr/>
          <p:nvPr/>
        </p:nvCxnSpPr>
        <p:spPr>
          <a:xfrm>
            <a:off x="1198118" y="1002535"/>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Placeholder 6"/>
          <p:cNvSpPr>
            <a:spLocks noGrp="1"/>
          </p:cNvSpPr>
          <p:nvPr>
            <p:ph type="body" sz="quarter" idx="4294967295"/>
          </p:nvPr>
        </p:nvSpPr>
        <p:spPr>
          <a:xfrm>
            <a:off x="1198118" y="1131861"/>
            <a:ext cx="9981283" cy="5029240"/>
          </a:xfrm>
          <a:prstGeom prst="rect">
            <a:avLst/>
          </a:prstGeom>
        </p:spPr>
        <p:txBody>
          <a:bodyPr/>
          <a:lstStyle/>
          <a:p>
            <a:pPr marL="285750" indent="-285750">
              <a:lnSpc>
                <a:spcPct val="120000"/>
              </a:lnSpc>
              <a:buClrTx/>
              <a:buFont typeface="Arial" panose="020B0604020202020204" pitchFamily="34" charset="0"/>
              <a:buChar char="•"/>
            </a:pPr>
            <a:r>
              <a:rPr lang="en-US" sz="1600" dirty="0">
                <a:solidFill>
                  <a:schemeClr val="tx1"/>
                </a:solidFill>
              </a:rPr>
              <a:t>During P2T/ T2T, source POD is available for normal activity but target POD is not available.</a:t>
            </a:r>
          </a:p>
          <a:p>
            <a:pPr marL="285750" lvl="0" indent="-285750">
              <a:lnSpc>
                <a:spcPct val="120000"/>
              </a:lnSpc>
              <a:buClrTx/>
              <a:buFont typeface="Arial" panose="020B0604020202020204" pitchFamily="34" charset="0"/>
              <a:buChar char="•"/>
            </a:pPr>
            <a:r>
              <a:rPr lang="en-US" sz="1600" dirty="0"/>
              <a:t>Scrambled data will be used for all prototypes and SITs while UAT and Payroll Reconciliation will be on unscrambled data from legacy systems. </a:t>
            </a:r>
          </a:p>
          <a:p>
            <a:pPr marL="285750" lvl="0" indent="-285750">
              <a:lnSpc>
                <a:spcPct val="120000"/>
              </a:lnSpc>
              <a:buClrTx/>
              <a:buFont typeface="Arial" panose="020B0604020202020204" pitchFamily="34" charset="0"/>
              <a:buChar char="•"/>
            </a:pPr>
            <a:r>
              <a:rPr lang="en-US" sz="1600" dirty="0"/>
              <a:t>New release (i.e. R13, R14, etc.) testing will be done in dedicated POD – DEV8 and then will be rolled out to other PODs including Production POD (prod).</a:t>
            </a:r>
          </a:p>
          <a:p>
            <a:pPr marL="285750" lvl="0" indent="-285750">
              <a:lnSpc>
                <a:spcPct val="120000"/>
              </a:lnSpc>
              <a:buClrTx/>
              <a:buFont typeface="Arial" panose="020B0604020202020204" pitchFamily="34" charset="0"/>
              <a:buChar char="•"/>
            </a:pPr>
            <a:r>
              <a:rPr lang="en-US" sz="1600" dirty="0"/>
              <a:t>The details of T2Ts, P2Ts, monthly update and release upgrade will be managed as per environment management strategy spreadsheet attached in the Appendix.</a:t>
            </a:r>
          </a:p>
          <a:p>
            <a:pPr marL="285750" lvl="0" indent="-285750">
              <a:lnSpc>
                <a:spcPct val="120000"/>
              </a:lnSpc>
              <a:buClrTx/>
              <a:buFont typeface="Arial" panose="020B0604020202020204" pitchFamily="34" charset="0"/>
              <a:buChar char="•"/>
            </a:pPr>
            <a:r>
              <a:rPr lang="en-US" sz="1600" dirty="0">
                <a:solidFill>
                  <a:schemeClr val="tx1"/>
                </a:solidFill>
              </a:rPr>
              <a:t>&lt;Client Name&gt; IT / DBAs / Security team will support the data conversion activities using SWIFT tool to resolve any database/IT access or performance related issues.</a:t>
            </a:r>
          </a:p>
          <a:p>
            <a:pPr marL="285750" indent="-285750">
              <a:lnSpc>
                <a:spcPct val="120000"/>
              </a:lnSpc>
              <a:buClrTx/>
              <a:buFont typeface="Arial" panose="020B0604020202020204" pitchFamily="34" charset="0"/>
              <a:buChar char="•"/>
            </a:pPr>
            <a:r>
              <a:rPr lang="en-US" sz="1600" dirty="0"/>
              <a:t>&lt;Client Name&gt; - all the Oracle Cloud PODs will have SSO enabled.</a:t>
            </a:r>
          </a:p>
          <a:p>
            <a:pPr marL="285750" indent="-285750">
              <a:lnSpc>
                <a:spcPct val="120000"/>
              </a:lnSpc>
              <a:buClrTx/>
              <a:buFont typeface="Arial" panose="020B0604020202020204" pitchFamily="34" charset="0"/>
              <a:buChar char="•"/>
            </a:pPr>
            <a:r>
              <a:rPr lang="en-US" sz="1600" dirty="0"/>
              <a:t>This strategy document is a living document and needs to be revised based on the project status and any other issues.</a:t>
            </a:r>
          </a:p>
          <a:p>
            <a:pPr marL="285750" indent="-285750">
              <a:lnSpc>
                <a:spcPct val="120000"/>
              </a:lnSpc>
              <a:buClrTx/>
              <a:buFont typeface="Arial" panose="020B0604020202020204" pitchFamily="34" charset="0"/>
              <a:buChar char="•"/>
            </a:pPr>
            <a:r>
              <a:rPr lang="en-US" sz="1600" dirty="0"/>
              <a:t>For development , SIT1, SIT2 , UAT and Production , &lt;Client Name&gt; will be responsible for provisioning and providing boundary system details. (e.g. PSFT, HarborLease , SAFES , etc. )</a:t>
            </a:r>
          </a:p>
          <a:p>
            <a:pPr marL="0" lvl="0" indent="0">
              <a:lnSpc>
                <a:spcPct val="120000"/>
              </a:lnSpc>
              <a:buClrTx/>
              <a:buNone/>
            </a:pPr>
            <a:endParaRPr lang="en-US" sz="1400" dirty="0">
              <a:solidFill>
                <a:schemeClr val="accent2"/>
              </a:solidFill>
            </a:endParaRPr>
          </a:p>
          <a:p>
            <a:pPr marL="285750" lvl="0" indent="-285750">
              <a:lnSpc>
                <a:spcPct val="120000"/>
              </a:lnSpc>
              <a:buClrTx/>
            </a:pPr>
            <a:endParaRPr lang="en-US" sz="1400" dirty="0">
              <a:solidFill>
                <a:schemeClr val="accent2"/>
              </a:solidFill>
            </a:endParaRPr>
          </a:p>
        </p:txBody>
      </p:sp>
    </p:spTree>
    <p:extLst>
      <p:ext uri="{BB962C8B-B14F-4D97-AF65-F5344CB8AC3E}">
        <p14:creationId xmlns:p14="http://schemas.microsoft.com/office/powerpoint/2010/main" val="18215525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7832" y="3051959"/>
            <a:ext cx="3355399" cy="825950"/>
          </a:xfrm>
        </p:spPr>
        <p:txBody>
          <a:bodyPr/>
          <a:lstStyle/>
          <a:p>
            <a:pPr lvl="0" defTabSz="684213" eaLnBrk="0" fontAlgn="base" hangingPunct="0">
              <a:lnSpc>
                <a:spcPct val="100000"/>
              </a:lnSpc>
              <a:spcBef>
                <a:spcPts val="300"/>
              </a:spcBef>
              <a:spcAft>
                <a:spcPct val="0"/>
              </a:spcAft>
              <a:buSzPct val="25000"/>
              <a:defRPr/>
            </a:pPr>
            <a:r>
              <a:rPr lang="en-US" sz="4800" dirty="0">
                <a:latin typeface="Verdana" panose="020B0604030504040204" pitchFamily="34" charset="0"/>
                <a:ea typeface="Verdana" panose="020B0604030504040204" pitchFamily="34" charset="0"/>
                <a:cs typeface="Verdana" panose="020B0604030504040204" pitchFamily="34" charset="0"/>
              </a:rPr>
              <a:t>Appendix</a:t>
            </a:r>
          </a:p>
        </p:txBody>
      </p:sp>
      <p:pic>
        <p:nvPicPr>
          <p:cNvPr id="4" name="Picture 3"/>
          <p:cNvPicPr>
            <a:picLocks noChangeAspect="1"/>
          </p:cNvPicPr>
          <p:nvPr/>
        </p:nvPicPr>
        <p:blipFill rotWithShape="1">
          <a:blip r:embed="rId2">
            <a:duotone>
              <a:prstClr val="black"/>
              <a:schemeClr val="bg1">
                <a:tint val="45000"/>
                <a:satMod val="400000"/>
              </a:schemeClr>
            </a:duotone>
            <a:extLst>
              <a:ext uri="{28A0092B-C50C-407E-A947-70E740481C1C}">
                <a14:useLocalDpi xmlns:a14="http://schemas.microsoft.com/office/drawing/2010/main" val="0"/>
              </a:ext>
            </a:extLst>
          </a:blip>
          <a:srcRect l="9728" t="-2097" r="13374" b="26225"/>
          <a:stretch/>
        </p:blipFill>
        <p:spPr>
          <a:xfrm rot="15456094">
            <a:off x="6244728" y="677730"/>
            <a:ext cx="7477638" cy="4961376"/>
          </a:xfrm>
          <a:prstGeom prst="rect">
            <a:avLst/>
          </a:prstGeom>
        </p:spPr>
      </p:pic>
    </p:spTree>
    <p:extLst>
      <p:ext uri="{BB962C8B-B14F-4D97-AF65-F5344CB8AC3E}">
        <p14:creationId xmlns:p14="http://schemas.microsoft.com/office/powerpoint/2010/main" val="556251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09135" y="471085"/>
            <a:ext cx="8122682" cy="602623"/>
          </a:xfrm>
        </p:spPr>
        <p:txBody>
          <a:bodyPr>
            <a:normAutofit/>
          </a:bodyPr>
          <a:lstStyle/>
          <a:p>
            <a:r>
              <a:rPr lang="en-US" i="1" dirty="0"/>
              <a:t>Appendix</a:t>
            </a:r>
          </a:p>
        </p:txBody>
      </p:sp>
      <p:sp>
        <p:nvSpPr>
          <p:cNvPr id="5" name="Content Placeholder 2"/>
          <p:cNvSpPr txBox="1">
            <a:spLocks/>
          </p:cNvSpPr>
          <p:nvPr/>
        </p:nvSpPr>
        <p:spPr>
          <a:xfrm>
            <a:off x="1109547" y="1199964"/>
            <a:ext cx="9598412" cy="3836563"/>
          </a:xfrm>
          <a:prstGeom prst="rect">
            <a:avLst/>
          </a:prstGeom>
        </p:spPr>
        <p:txBody>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sz="18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33363"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57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41363"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025525"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600" dirty="0"/>
              <a:t>Bellow are the reference documents from My Oracle Support (MOS) and from Oracle:</a:t>
            </a:r>
          </a:p>
          <a:p>
            <a:endParaRPr lang="fr-FR" sz="1600" dirty="0"/>
          </a:p>
          <a:p>
            <a:pPr marL="285750" indent="-285750">
              <a:buClrTx/>
              <a:buFont typeface="Arial" panose="020B0604020202020204" pitchFamily="34" charset="0"/>
              <a:buChar char="•"/>
            </a:pPr>
            <a:r>
              <a:rPr lang="fr-FR" sz="1600" dirty="0"/>
              <a:t>Oracle Applications Cloud – Fusion Applications Update Policy (Doc ID 1966109.1)</a:t>
            </a:r>
          </a:p>
          <a:p>
            <a:pPr marL="285750" indent="-285750">
              <a:buClrTx/>
              <a:buFont typeface="Arial" panose="020B0604020202020204" pitchFamily="34" charset="0"/>
              <a:buChar char="•"/>
            </a:pPr>
            <a:endParaRPr lang="en-US" sz="1600" dirty="0"/>
          </a:p>
          <a:p>
            <a:pPr marL="285750" indent="-285750">
              <a:buClrTx/>
              <a:buFont typeface="Arial" panose="020B0604020202020204" pitchFamily="34" charset="0"/>
              <a:buChar char="•"/>
            </a:pPr>
            <a:r>
              <a:rPr lang="fr-FR" sz="1600" dirty="0"/>
              <a:t>Oracle Applications Cloud – </a:t>
            </a:r>
            <a:r>
              <a:rPr lang="en-US" sz="1600" dirty="0"/>
              <a:t>Understanding Your Environments (Doc ID 2181568.1)</a:t>
            </a:r>
          </a:p>
          <a:p>
            <a:pPr marL="285750" indent="-285750">
              <a:buClrTx/>
              <a:buFont typeface="Arial" panose="020B0604020202020204" pitchFamily="34" charset="0"/>
              <a:buChar char="•"/>
            </a:pPr>
            <a:endParaRPr lang="en-US" sz="1600" dirty="0"/>
          </a:p>
          <a:p>
            <a:pPr marL="285750" indent="-285750">
              <a:buClrTx/>
              <a:buFont typeface="Arial" panose="020B0604020202020204" pitchFamily="34" charset="0"/>
              <a:buChar char="•"/>
            </a:pPr>
            <a:r>
              <a:rPr lang="en-US" sz="1600" dirty="0"/>
              <a:t>Oracle Applications Cloud Service Entitlements (Doc ID 2004494.1)</a:t>
            </a:r>
          </a:p>
          <a:p>
            <a:pPr marL="285750" indent="-285750">
              <a:buClrTx/>
              <a:buFont typeface="Arial" panose="020B0604020202020204" pitchFamily="34" charset="0"/>
              <a:buChar char="•"/>
            </a:pPr>
            <a:endParaRPr lang="en-US" sz="1600" dirty="0"/>
          </a:p>
          <a:p>
            <a:pPr marL="285750" indent="-285750">
              <a:buClrTx/>
              <a:buFont typeface="Arial" panose="020B0604020202020204" pitchFamily="34" charset="0"/>
              <a:buChar char="•"/>
            </a:pPr>
            <a:r>
              <a:rPr lang="en-US" sz="1600" dirty="0">
                <a:hlinkClick r:id="rId2"/>
              </a:rPr>
              <a:t>Oracle Application Cloud – Environment Refresh</a:t>
            </a:r>
            <a:endParaRPr lang="en-US" sz="1600" dirty="0"/>
          </a:p>
          <a:p>
            <a:pPr marL="285750" indent="-285750">
              <a:buFont typeface="Arial" panose="020B0604020202020204" pitchFamily="34" charset="0"/>
              <a:buChar char="•"/>
            </a:pPr>
            <a:endParaRPr lang="en-US" u="sng" dirty="0"/>
          </a:p>
          <a:p>
            <a:endParaRPr lang="en-US" dirty="0"/>
          </a:p>
        </p:txBody>
      </p:sp>
      <p:cxnSp>
        <p:nvCxnSpPr>
          <p:cNvPr id="9" name="Straight Connector 8"/>
          <p:cNvCxnSpPr/>
          <p:nvPr/>
        </p:nvCxnSpPr>
        <p:spPr>
          <a:xfrm>
            <a:off x="1209135" y="947451"/>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5656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9222" y="523750"/>
            <a:ext cx="8122682" cy="821433"/>
          </a:xfrm>
        </p:spPr>
        <p:txBody>
          <a:bodyPr>
            <a:normAutofit/>
          </a:bodyPr>
          <a:lstStyle/>
          <a:p>
            <a:r>
              <a:rPr lang="en-US" i="1" dirty="0"/>
              <a:t>Source System Environments</a:t>
            </a:r>
          </a:p>
        </p:txBody>
      </p:sp>
      <p:sp>
        <p:nvSpPr>
          <p:cNvPr id="5" name="Content Placeholder 2"/>
          <p:cNvSpPr txBox="1">
            <a:spLocks/>
          </p:cNvSpPr>
          <p:nvPr/>
        </p:nvSpPr>
        <p:spPr>
          <a:xfrm>
            <a:off x="1165067" y="1049398"/>
            <a:ext cx="10796530" cy="5299411"/>
          </a:xfrm>
          <a:prstGeom prst="rect">
            <a:avLst/>
          </a:prstGeom>
        </p:spPr>
        <p:txBody>
          <a:bodyPr>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sz="18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33363"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57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41363"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025525"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23835" indent="-171450">
              <a:spcBef>
                <a:spcPts val="200"/>
              </a:spcBef>
              <a:buClrTx/>
              <a:buSzPct val="100000"/>
              <a:buFont typeface="Arial" panose="020B0604020202020204" pitchFamily="34" charset="0"/>
              <a:buChar char="•"/>
            </a:pPr>
            <a:r>
              <a:rPr lang="en-US" sz="1600" dirty="0"/>
              <a:t>For Prototypes -  P1 &amp; P2</a:t>
            </a:r>
          </a:p>
          <a:p>
            <a:pPr marL="742950" lvl="1" indent="-285750">
              <a:spcBef>
                <a:spcPts val="200"/>
              </a:spcBef>
              <a:buClrTx/>
              <a:buSzPct val="100000"/>
              <a:buFont typeface="Courier New" panose="02070309020205020404" pitchFamily="49" charset="0"/>
              <a:buChar char="o"/>
            </a:pPr>
            <a:r>
              <a:rPr lang="en-US" sz="1400" dirty="0"/>
              <a:t>For Prototype 1 (P1) – No data conversion required.  All data will be manually entered.</a:t>
            </a:r>
          </a:p>
          <a:p>
            <a:pPr marL="742950" lvl="1" indent="-285750">
              <a:spcBef>
                <a:spcPts val="200"/>
              </a:spcBef>
              <a:buClrTx/>
              <a:buSzPct val="100000"/>
              <a:buFont typeface="Courier New" panose="02070309020205020404" pitchFamily="49" charset="0"/>
              <a:buChar char="o"/>
            </a:pPr>
            <a:r>
              <a:rPr lang="en-US" sz="1400" dirty="0"/>
              <a:t>For prototype 2 (P2) data will be extracted from respective Production PeopleSoft/Kronos systems. </a:t>
            </a:r>
          </a:p>
          <a:p>
            <a:pPr marL="742950" lvl="1" indent="-285750">
              <a:spcBef>
                <a:spcPts val="200"/>
              </a:spcBef>
              <a:buClrTx/>
              <a:buSzPct val="100000"/>
              <a:buFont typeface="Courier New" panose="02070309020205020404" pitchFamily="49" charset="0"/>
              <a:buChar char="o"/>
            </a:pPr>
            <a:r>
              <a:rPr lang="en-US" sz="1400" dirty="0"/>
              <a:t>Sensitive data will be scrambled at source during data extraction</a:t>
            </a:r>
          </a:p>
          <a:p>
            <a:pPr marL="742950" lvl="1" indent="-285750">
              <a:spcBef>
                <a:spcPts val="200"/>
              </a:spcBef>
              <a:buClrTx/>
              <a:buSzPct val="100000"/>
              <a:buFont typeface="Courier New" panose="02070309020205020404" pitchFamily="49" charset="0"/>
              <a:buChar char="o"/>
            </a:pPr>
            <a:endParaRPr lang="en-US" sz="1400" dirty="0"/>
          </a:p>
          <a:p>
            <a:pPr marL="380985" indent="-228600">
              <a:spcBef>
                <a:spcPts val="200"/>
              </a:spcBef>
              <a:buClrTx/>
              <a:buSzPct val="100000"/>
              <a:buFont typeface="Arial" panose="020B0604020202020204" pitchFamily="34" charset="0"/>
              <a:buChar char="•"/>
            </a:pPr>
            <a:r>
              <a:rPr lang="en-US" sz="1600" dirty="0"/>
              <a:t>For SIT, UAT and Payroll Reconciliation</a:t>
            </a:r>
          </a:p>
          <a:p>
            <a:pPr marL="742950" lvl="1" indent="-285750">
              <a:spcBef>
                <a:spcPts val="200"/>
              </a:spcBef>
              <a:buClrTx/>
              <a:buSzPct val="100000"/>
              <a:buFont typeface="Courier New" panose="02070309020205020404" pitchFamily="49" charset="0"/>
              <a:buChar char="o"/>
            </a:pPr>
            <a:r>
              <a:rPr lang="en-US" sz="1400" dirty="0"/>
              <a:t>Prior to SIT &amp; UAT cycles, source Test environment will be refreshed with latest data from Production environments before being extracted &amp; loaded into Oracle SIT &amp; UAT PODs. Alternately, data may be extracted from legacy Production environments.</a:t>
            </a:r>
          </a:p>
          <a:p>
            <a:pPr marL="742950" lvl="1" indent="-285750">
              <a:spcBef>
                <a:spcPts val="200"/>
              </a:spcBef>
              <a:buClrTx/>
              <a:buSzPct val="100000"/>
              <a:buFont typeface="Courier New" panose="02070309020205020404" pitchFamily="49" charset="0"/>
              <a:buChar char="o"/>
            </a:pPr>
            <a:r>
              <a:rPr lang="en-US" sz="1400" dirty="0"/>
              <a:t>For SIT the sensitive data will be scrambled at source during data extraction</a:t>
            </a:r>
          </a:p>
          <a:p>
            <a:pPr marL="742950" lvl="1" indent="-285750">
              <a:spcBef>
                <a:spcPts val="200"/>
              </a:spcBef>
              <a:buClrTx/>
              <a:buSzPct val="100000"/>
              <a:buFont typeface="Courier New" panose="02070309020205020404" pitchFamily="49" charset="0"/>
              <a:buChar char="o"/>
            </a:pPr>
            <a:r>
              <a:rPr lang="en-US" sz="1400" dirty="0"/>
              <a:t>UAT and Payroll Reconciliation the unscrambled production data will be extracted and converted</a:t>
            </a:r>
          </a:p>
          <a:p>
            <a:pPr marL="742950" lvl="1" indent="-285750">
              <a:spcBef>
                <a:spcPts val="200"/>
              </a:spcBef>
              <a:buClrTx/>
              <a:buSzPct val="100000"/>
              <a:buFont typeface="Courier New" panose="02070309020205020404" pitchFamily="49" charset="0"/>
              <a:buChar char="o"/>
            </a:pPr>
            <a:r>
              <a:rPr lang="en-US" sz="1400" dirty="0"/>
              <a:t>The data will be converted as per the approved data Conversion strategy approach.</a:t>
            </a:r>
          </a:p>
          <a:p>
            <a:pPr marL="742950" lvl="1" indent="-285750">
              <a:spcBef>
                <a:spcPts val="200"/>
              </a:spcBef>
              <a:buClrTx/>
              <a:buSzPct val="100000"/>
              <a:buFont typeface="Courier New" panose="02070309020205020404" pitchFamily="49" charset="0"/>
              <a:buChar char="o"/>
            </a:pPr>
            <a:endParaRPr lang="en-US" sz="1400" dirty="0"/>
          </a:p>
          <a:p>
            <a:pPr marL="380985" indent="-228600">
              <a:spcBef>
                <a:spcPts val="200"/>
              </a:spcBef>
              <a:buClrTx/>
              <a:buSzPct val="100000"/>
              <a:buFont typeface="Arial" panose="020B0604020202020204" pitchFamily="34" charset="0"/>
              <a:buChar char="•"/>
            </a:pPr>
            <a:r>
              <a:rPr lang="en-US" sz="1600" dirty="0"/>
              <a:t>Source Environments</a:t>
            </a:r>
          </a:p>
          <a:p>
            <a:pPr marL="742950" lvl="1" indent="-285750">
              <a:spcBef>
                <a:spcPts val="200"/>
              </a:spcBef>
              <a:buClrTx/>
              <a:buSzPct val="100000"/>
              <a:buFont typeface="Courier New" panose="02070309020205020404" pitchFamily="49" charset="0"/>
              <a:buChar char="o"/>
            </a:pPr>
            <a:r>
              <a:rPr lang="en-US" sz="1400" dirty="0"/>
              <a:t>For PeopleSoft, local On-premise environments will be available to support the data conversion into Oracle Cloud.</a:t>
            </a:r>
          </a:p>
          <a:p>
            <a:pPr marL="742950" lvl="1" indent="-285750">
              <a:spcBef>
                <a:spcPts val="200"/>
              </a:spcBef>
              <a:buClrTx/>
              <a:buSzPct val="100000"/>
              <a:buFont typeface="Courier New" panose="02070309020205020404" pitchFamily="49" charset="0"/>
              <a:buChar char="o"/>
            </a:pPr>
            <a:r>
              <a:rPr lang="en-US" sz="1400" dirty="0"/>
              <a:t>These environments will be refreshed from PeopleSoft production environment to have latest and greatest data to convert into Oracle Cloud.</a:t>
            </a:r>
          </a:p>
          <a:p>
            <a:pPr marL="742950" lvl="1" indent="-285750">
              <a:spcBef>
                <a:spcPts val="200"/>
              </a:spcBef>
              <a:buClrTx/>
              <a:buSzPct val="100000"/>
              <a:buFont typeface="Courier New" panose="02070309020205020404" pitchFamily="49" charset="0"/>
              <a:buChar char="o"/>
            </a:pPr>
            <a:r>
              <a:rPr lang="en-US" sz="1400" dirty="0"/>
              <a:t>Data extraction team will make sure the local On-premise environments are refreshed frequently based on the Oracle Cloud implementation project plan and data conversion cycles</a:t>
            </a:r>
          </a:p>
          <a:p>
            <a:pPr marL="742950" lvl="1" indent="-285750">
              <a:spcBef>
                <a:spcPts val="200"/>
              </a:spcBef>
              <a:buClrTx/>
              <a:buSzPct val="100000"/>
              <a:buFont typeface="Courier New" panose="02070309020205020404" pitchFamily="49" charset="0"/>
              <a:buChar char="o"/>
            </a:pPr>
            <a:r>
              <a:rPr lang="en-US" sz="1400" dirty="0"/>
              <a:t>For Kronos, the production data will be extracted to support the Recruiting data conversion in Oracle Recruiting Cloud.</a:t>
            </a:r>
          </a:p>
          <a:p>
            <a:pPr marL="742950" lvl="1" indent="-285750">
              <a:spcBef>
                <a:spcPts val="200"/>
              </a:spcBef>
              <a:buClrTx/>
              <a:buSzPct val="100000"/>
              <a:buFont typeface="Courier New" panose="02070309020205020404" pitchFamily="49" charset="0"/>
              <a:buChar char="o"/>
            </a:pPr>
            <a:endParaRPr lang="en-US" sz="1200" dirty="0"/>
          </a:p>
          <a:p>
            <a:pPr marL="742950" lvl="1" indent="-285750">
              <a:spcBef>
                <a:spcPts val="200"/>
              </a:spcBef>
              <a:buClrTx/>
              <a:buSzPct val="100000"/>
              <a:buFont typeface="Courier New" panose="02070309020205020404" pitchFamily="49" charset="0"/>
              <a:buChar char="o"/>
            </a:pPr>
            <a:endParaRPr lang="en-US" sz="1200" dirty="0"/>
          </a:p>
          <a:p>
            <a:endParaRPr lang="en-US" sz="1200" dirty="0"/>
          </a:p>
        </p:txBody>
      </p:sp>
      <p:cxnSp>
        <p:nvCxnSpPr>
          <p:cNvPr id="8" name="Straight Connector 7"/>
          <p:cNvCxnSpPr/>
          <p:nvPr/>
        </p:nvCxnSpPr>
        <p:spPr>
          <a:xfrm>
            <a:off x="1165067" y="950796"/>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729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4706" y="3033650"/>
            <a:ext cx="7905750" cy="678004"/>
          </a:xfrm>
        </p:spPr>
        <p:txBody>
          <a:bodyPr/>
          <a:lstStyle/>
          <a:p>
            <a:r>
              <a:rPr lang="en-US" sz="4800" dirty="0">
                <a:latin typeface="Verdana" panose="020B0604030504040204" pitchFamily="34" charset="0"/>
                <a:ea typeface="Verdana" panose="020B0604030504040204" pitchFamily="34" charset="0"/>
                <a:cs typeface="Verdana" panose="020B0604030504040204" pitchFamily="34" charset="0"/>
              </a:rPr>
              <a:t>Approach</a:t>
            </a:r>
          </a:p>
        </p:txBody>
      </p:sp>
      <p:pic>
        <p:nvPicPr>
          <p:cNvPr id="4" name="Picture 3"/>
          <p:cNvPicPr>
            <a:picLocks noChangeAspect="1"/>
          </p:cNvPicPr>
          <p:nvPr/>
        </p:nvPicPr>
        <p:blipFill rotWithShape="1">
          <a:blip r:embed="rId2">
            <a:duotone>
              <a:prstClr val="black"/>
              <a:schemeClr val="bg1">
                <a:tint val="45000"/>
                <a:satMod val="400000"/>
              </a:schemeClr>
            </a:duotone>
            <a:extLst>
              <a:ext uri="{28A0092B-C50C-407E-A947-70E740481C1C}">
                <a14:useLocalDpi xmlns:a14="http://schemas.microsoft.com/office/drawing/2010/main" val="0"/>
              </a:ext>
            </a:extLst>
          </a:blip>
          <a:srcRect l="9728" t="-2097" r="13374" b="26225"/>
          <a:stretch/>
        </p:blipFill>
        <p:spPr>
          <a:xfrm rot="15456094">
            <a:off x="6244728" y="677730"/>
            <a:ext cx="7477638" cy="4961376"/>
          </a:xfrm>
          <a:prstGeom prst="rect">
            <a:avLst/>
          </a:prstGeom>
        </p:spPr>
      </p:pic>
    </p:spTree>
    <p:extLst>
      <p:ext uri="{BB962C8B-B14F-4D97-AF65-F5344CB8AC3E}">
        <p14:creationId xmlns:p14="http://schemas.microsoft.com/office/powerpoint/2010/main" val="2543132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4F32E2-B779-4180-9A15-9ACF68248AC0}"/>
              </a:ext>
            </a:extLst>
          </p:cNvPr>
          <p:cNvSpPr>
            <a:spLocks noGrp="1"/>
          </p:cNvSpPr>
          <p:nvPr>
            <p:ph type="title"/>
          </p:nvPr>
        </p:nvSpPr>
        <p:spPr>
          <a:xfrm>
            <a:off x="1112642" y="495689"/>
            <a:ext cx="7010399" cy="602758"/>
          </a:xfrm>
        </p:spPr>
        <p:txBody>
          <a:bodyPr/>
          <a:lstStyle/>
          <a:p>
            <a:r>
              <a:rPr lang="en-US" dirty="0"/>
              <a:t>Concurrent Patching</a:t>
            </a:r>
          </a:p>
        </p:txBody>
      </p:sp>
      <p:pic>
        <p:nvPicPr>
          <p:cNvPr id="6" name="Picture 5">
            <a:extLst>
              <a:ext uri="{FF2B5EF4-FFF2-40B4-BE49-F238E27FC236}">
                <a16:creationId xmlns:a16="http://schemas.microsoft.com/office/drawing/2014/main" id="{B39D3CC1-2AD2-48BA-BA6A-C35EF85EB765}"/>
              </a:ext>
            </a:extLst>
          </p:cNvPr>
          <p:cNvPicPr>
            <a:picLocks noChangeAspect="1"/>
          </p:cNvPicPr>
          <p:nvPr/>
        </p:nvPicPr>
        <p:blipFill>
          <a:blip r:embed="rId2"/>
          <a:stretch>
            <a:fillRect/>
          </a:stretch>
        </p:blipFill>
        <p:spPr>
          <a:xfrm>
            <a:off x="1119514" y="1071346"/>
            <a:ext cx="10071463" cy="4937568"/>
          </a:xfrm>
          <a:prstGeom prst="rect">
            <a:avLst/>
          </a:prstGeom>
        </p:spPr>
      </p:pic>
      <p:cxnSp>
        <p:nvCxnSpPr>
          <p:cNvPr id="7" name="Straight Connector 6"/>
          <p:cNvCxnSpPr/>
          <p:nvPr/>
        </p:nvCxnSpPr>
        <p:spPr>
          <a:xfrm>
            <a:off x="1127156" y="893322"/>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1433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4F32E2-B779-4180-9A15-9ACF68248AC0}"/>
              </a:ext>
            </a:extLst>
          </p:cNvPr>
          <p:cNvSpPr>
            <a:spLocks noGrp="1"/>
          </p:cNvSpPr>
          <p:nvPr>
            <p:ph type="title"/>
          </p:nvPr>
        </p:nvSpPr>
        <p:spPr>
          <a:xfrm>
            <a:off x="1388428" y="507802"/>
            <a:ext cx="8195664" cy="602758"/>
          </a:xfrm>
        </p:spPr>
        <p:txBody>
          <a:bodyPr/>
          <a:lstStyle/>
          <a:p>
            <a:r>
              <a:rPr lang="en-US" i="1" dirty="0"/>
              <a:t>Guidance for Upgrades</a:t>
            </a:r>
          </a:p>
        </p:txBody>
      </p:sp>
      <p:pic>
        <p:nvPicPr>
          <p:cNvPr id="6" name="Picture 5">
            <a:extLst>
              <a:ext uri="{FF2B5EF4-FFF2-40B4-BE49-F238E27FC236}">
                <a16:creationId xmlns:a16="http://schemas.microsoft.com/office/drawing/2014/main" id="{AAD4B9CA-A1FC-4EE7-9685-0CBBFB7C5C6E}"/>
              </a:ext>
            </a:extLst>
          </p:cNvPr>
          <p:cNvPicPr>
            <a:picLocks noChangeAspect="1"/>
          </p:cNvPicPr>
          <p:nvPr/>
        </p:nvPicPr>
        <p:blipFill>
          <a:blip r:embed="rId2"/>
          <a:stretch>
            <a:fillRect/>
          </a:stretch>
        </p:blipFill>
        <p:spPr>
          <a:xfrm>
            <a:off x="1405550" y="1343789"/>
            <a:ext cx="9033831" cy="4604029"/>
          </a:xfrm>
          <a:prstGeom prst="rect">
            <a:avLst/>
          </a:prstGeom>
        </p:spPr>
      </p:pic>
      <p:cxnSp>
        <p:nvCxnSpPr>
          <p:cNvPr id="7" name="Straight Connector 6"/>
          <p:cNvCxnSpPr/>
          <p:nvPr/>
        </p:nvCxnSpPr>
        <p:spPr>
          <a:xfrm>
            <a:off x="1405550" y="981273"/>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9621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4F32E2-B779-4180-9A15-9ACF68248AC0}"/>
              </a:ext>
            </a:extLst>
          </p:cNvPr>
          <p:cNvSpPr>
            <a:spLocks noGrp="1"/>
          </p:cNvSpPr>
          <p:nvPr>
            <p:ph type="title"/>
          </p:nvPr>
        </p:nvSpPr>
        <p:spPr>
          <a:xfrm>
            <a:off x="1405550" y="469045"/>
            <a:ext cx="7010399" cy="602758"/>
          </a:xfrm>
        </p:spPr>
        <p:txBody>
          <a:bodyPr/>
          <a:lstStyle/>
          <a:p>
            <a:r>
              <a:rPr lang="en-US" i="1" dirty="0"/>
              <a:t>Guidance for Upgrades</a:t>
            </a:r>
          </a:p>
        </p:txBody>
      </p:sp>
      <p:pic>
        <p:nvPicPr>
          <p:cNvPr id="6" name="Picture 5">
            <a:extLst>
              <a:ext uri="{FF2B5EF4-FFF2-40B4-BE49-F238E27FC236}">
                <a16:creationId xmlns:a16="http://schemas.microsoft.com/office/drawing/2014/main" id="{20F1A0DF-D66D-4FA2-BFC8-4A6041DFCFEE}"/>
              </a:ext>
            </a:extLst>
          </p:cNvPr>
          <p:cNvPicPr>
            <a:picLocks noChangeAspect="1"/>
          </p:cNvPicPr>
          <p:nvPr/>
        </p:nvPicPr>
        <p:blipFill>
          <a:blip r:embed="rId2"/>
          <a:stretch>
            <a:fillRect/>
          </a:stretch>
        </p:blipFill>
        <p:spPr>
          <a:xfrm>
            <a:off x="1405550" y="1161669"/>
            <a:ext cx="9077899" cy="4710321"/>
          </a:xfrm>
          <a:prstGeom prst="rect">
            <a:avLst/>
          </a:prstGeom>
        </p:spPr>
      </p:pic>
      <p:cxnSp>
        <p:nvCxnSpPr>
          <p:cNvPr id="7" name="Straight Connector 6"/>
          <p:cNvCxnSpPr/>
          <p:nvPr/>
        </p:nvCxnSpPr>
        <p:spPr>
          <a:xfrm>
            <a:off x="1405550" y="981273"/>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20895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131" y="556613"/>
            <a:ext cx="11104563" cy="374364"/>
          </a:xfrm>
        </p:spPr>
        <p:txBody>
          <a:bodyPr/>
          <a:lstStyle/>
          <a:p>
            <a:r>
              <a:rPr lang="en-US" sz="2400" b="0" i="1" dirty="0">
                <a:latin typeface="Verdana" panose="020B0604030504040204" pitchFamily="34" charset="0"/>
                <a:ea typeface="Verdana" panose="020B0604030504040204" pitchFamily="34" charset="0"/>
                <a:cs typeface="Verdana" panose="020B0604030504040204" pitchFamily="34" charset="0"/>
              </a:rPr>
              <a:t>&lt; Client Name &gt;</a:t>
            </a:r>
            <a:r>
              <a:rPr lang="en-US" i="1" dirty="0"/>
              <a:t> Oracle Cloud POD Usage</a:t>
            </a:r>
          </a:p>
        </p:txBody>
      </p:sp>
      <p:graphicFrame>
        <p:nvGraphicFramePr>
          <p:cNvPr id="5" name="Table 4">
            <a:extLst>
              <a:ext uri="{FF2B5EF4-FFF2-40B4-BE49-F238E27FC236}">
                <a16:creationId xmlns:a16="http://schemas.microsoft.com/office/drawing/2014/main" id="{38DCBCF3-4E73-445F-8687-5C0E05ACE0F7}"/>
              </a:ext>
            </a:extLst>
          </p:cNvPr>
          <p:cNvGraphicFramePr>
            <a:graphicFrameLocks noGrp="1"/>
          </p:cNvGraphicFramePr>
          <p:nvPr>
            <p:extLst>
              <p:ext uri="{D42A27DB-BD31-4B8C-83A1-F6EECF244321}">
                <p14:modId xmlns:p14="http://schemas.microsoft.com/office/powerpoint/2010/main" val="1177661641"/>
              </p:ext>
            </p:extLst>
          </p:nvPr>
        </p:nvGraphicFramePr>
        <p:xfrm>
          <a:off x="801131" y="1381688"/>
          <a:ext cx="10381733" cy="4428011"/>
        </p:xfrm>
        <a:graphic>
          <a:graphicData uri="http://schemas.openxmlformats.org/drawingml/2006/table">
            <a:tbl>
              <a:tblPr/>
              <a:tblGrid>
                <a:gridCol w="572978">
                  <a:extLst>
                    <a:ext uri="{9D8B030D-6E8A-4147-A177-3AD203B41FA5}">
                      <a16:colId xmlns:a16="http://schemas.microsoft.com/office/drawing/2014/main" val="4125361252"/>
                    </a:ext>
                  </a:extLst>
                </a:gridCol>
                <a:gridCol w="960125">
                  <a:extLst>
                    <a:ext uri="{9D8B030D-6E8A-4147-A177-3AD203B41FA5}">
                      <a16:colId xmlns:a16="http://schemas.microsoft.com/office/drawing/2014/main" val="1306102288"/>
                    </a:ext>
                  </a:extLst>
                </a:gridCol>
                <a:gridCol w="820752">
                  <a:extLst>
                    <a:ext uri="{9D8B030D-6E8A-4147-A177-3AD203B41FA5}">
                      <a16:colId xmlns:a16="http://schemas.microsoft.com/office/drawing/2014/main" val="1825432128"/>
                    </a:ext>
                  </a:extLst>
                </a:gridCol>
                <a:gridCol w="199768">
                  <a:extLst>
                    <a:ext uri="{9D8B030D-6E8A-4147-A177-3AD203B41FA5}">
                      <a16:colId xmlns:a16="http://schemas.microsoft.com/office/drawing/2014/main" val="970856876"/>
                    </a:ext>
                  </a:extLst>
                </a:gridCol>
                <a:gridCol w="176539">
                  <a:extLst>
                    <a:ext uri="{9D8B030D-6E8A-4147-A177-3AD203B41FA5}">
                      <a16:colId xmlns:a16="http://schemas.microsoft.com/office/drawing/2014/main" val="2622034022"/>
                    </a:ext>
                  </a:extLst>
                </a:gridCol>
                <a:gridCol w="171893">
                  <a:extLst>
                    <a:ext uri="{9D8B030D-6E8A-4147-A177-3AD203B41FA5}">
                      <a16:colId xmlns:a16="http://schemas.microsoft.com/office/drawing/2014/main" val="4249348389"/>
                    </a:ext>
                  </a:extLst>
                </a:gridCol>
                <a:gridCol w="199768">
                  <a:extLst>
                    <a:ext uri="{9D8B030D-6E8A-4147-A177-3AD203B41FA5}">
                      <a16:colId xmlns:a16="http://schemas.microsoft.com/office/drawing/2014/main" val="381241209"/>
                    </a:ext>
                  </a:extLst>
                </a:gridCol>
                <a:gridCol w="250871">
                  <a:extLst>
                    <a:ext uri="{9D8B030D-6E8A-4147-A177-3AD203B41FA5}">
                      <a16:colId xmlns:a16="http://schemas.microsoft.com/office/drawing/2014/main" val="3952442492"/>
                    </a:ext>
                  </a:extLst>
                </a:gridCol>
                <a:gridCol w="306621">
                  <a:extLst>
                    <a:ext uri="{9D8B030D-6E8A-4147-A177-3AD203B41FA5}">
                      <a16:colId xmlns:a16="http://schemas.microsoft.com/office/drawing/2014/main" val="1317354392"/>
                    </a:ext>
                  </a:extLst>
                </a:gridCol>
                <a:gridCol w="144018">
                  <a:extLst>
                    <a:ext uri="{9D8B030D-6E8A-4147-A177-3AD203B41FA5}">
                      <a16:colId xmlns:a16="http://schemas.microsoft.com/office/drawing/2014/main" val="3565709997"/>
                    </a:ext>
                  </a:extLst>
                </a:gridCol>
                <a:gridCol w="181186">
                  <a:extLst>
                    <a:ext uri="{9D8B030D-6E8A-4147-A177-3AD203B41FA5}">
                      <a16:colId xmlns:a16="http://schemas.microsoft.com/office/drawing/2014/main" val="3226237818"/>
                    </a:ext>
                  </a:extLst>
                </a:gridCol>
                <a:gridCol w="144018">
                  <a:extLst>
                    <a:ext uri="{9D8B030D-6E8A-4147-A177-3AD203B41FA5}">
                      <a16:colId xmlns:a16="http://schemas.microsoft.com/office/drawing/2014/main" val="2050041983"/>
                    </a:ext>
                  </a:extLst>
                </a:gridCol>
                <a:gridCol w="125435">
                  <a:extLst>
                    <a:ext uri="{9D8B030D-6E8A-4147-A177-3AD203B41FA5}">
                      <a16:colId xmlns:a16="http://schemas.microsoft.com/office/drawing/2014/main" val="1906317336"/>
                    </a:ext>
                  </a:extLst>
                </a:gridCol>
                <a:gridCol w="464576">
                  <a:extLst>
                    <a:ext uri="{9D8B030D-6E8A-4147-A177-3AD203B41FA5}">
                      <a16:colId xmlns:a16="http://schemas.microsoft.com/office/drawing/2014/main" val="2592302159"/>
                    </a:ext>
                  </a:extLst>
                </a:gridCol>
                <a:gridCol w="162601">
                  <a:extLst>
                    <a:ext uri="{9D8B030D-6E8A-4147-A177-3AD203B41FA5}">
                      <a16:colId xmlns:a16="http://schemas.microsoft.com/office/drawing/2014/main" val="1519880145"/>
                    </a:ext>
                  </a:extLst>
                </a:gridCol>
                <a:gridCol w="478514">
                  <a:extLst>
                    <a:ext uri="{9D8B030D-6E8A-4147-A177-3AD203B41FA5}">
                      <a16:colId xmlns:a16="http://schemas.microsoft.com/office/drawing/2014/main" val="1273734037"/>
                    </a:ext>
                  </a:extLst>
                </a:gridCol>
                <a:gridCol w="529618">
                  <a:extLst>
                    <a:ext uri="{9D8B030D-6E8A-4147-A177-3AD203B41FA5}">
                      <a16:colId xmlns:a16="http://schemas.microsoft.com/office/drawing/2014/main" val="3395961570"/>
                    </a:ext>
                  </a:extLst>
                </a:gridCol>
                <a:gridCol w="334495">
                  <a:extLst>
                    <a:ext uri="{9D8B030D-6E8A-4147-A177-3AD203B41FA5}">
                      <a16:colId xmlns:a16="http://schemas.microsoft.com/office/drawing/2014/main" val="85276126"/>
                    </a:ext>
                  </a:extLst>
                </a:gridCol>
                <a:gridCol w="613241">
                  <a:extLst>
                    <a:ext uri="{9D8B030D-6E8A-4147-A177-3AD203B41FA5}">
                      <a16:colId xmlns:a16="http://schemas.microsoft.com/office/drawing/2014/main" val="463105576"/>
                    </a:ext>
                  </a:extLst>
                </a:gridCol>
                <a:gridCol w="385598">
                  <a:extLst>
                    <a:ext uri="{9D8B030D-6E8A-4147-A177-3AD203B41FA5}">
                      <a16:colId xmlns:a16="http://schemas.microsoft.com/office/drawing/2014/main" val="3632077276"/>
                    </a:ext>
                  </a:extLst>
                </a:gridCol>
                <a:gridCol w="218350">
                  <a:extLst>
                    <a:ext uri="{9D8B030D-6E8A-4147-A177-3AD203B41FA5}">
                      <a16:colId xmlns:a16="http://schemas.microsoft.com/office/drawing/2014/main" val="3250355090"/>
                    </a:ext>
                  </a:extLst>
                </a:gridCol>
                <a:gridCol w="320558">
                  <a:extLst>
                    <a:ext uri="{9D8B030D-6E8A-4147-A177-3AD203B41FA5}">
                      <a16:colId xmlns:a16="http://schemas.microsoft.com/office/drawing/2014/main" val="444508865"/>
                    </a:ext>
                  </a:extLst>
                </a:gridCol>
                <a:gridCol w="250871">
                  <a:extLst>
                    <a:ext uri="{9D8B030D-6E8A-4147-A177-3AD203B41FA5}">
                      <a16:colId xmlns:a16="http://schemas.microsoft.com/office/drawing/2014/main" val="2097416413"/>
                    </a:ext>
                  </a:extLst>
                </a:gridCol>
                <a:gridCol w="385598">
                  <a:extLst>
                    <a:ext uri="{9D8B030D-6E8A-4147-A177-3AD203B41FA5}">
                      <a16:colId xmlns:a16="http://schemas.microsoft.com/office/drawing/2014/main" val="880954520"/>
                    </a:ext>
                  </a:extLst>
                </a:gridCol>
                <a:gridCol w="246226">
                  <a:extLst>
                    <a:ext uri="{9D8B030D-6E8A-4147-A177-3AD203B41FA5}">
                      <a16:colId xmlns:a16="http://schemas.microsoft.com/office/drawing/2014/main" val="634624572"/>
                    </a:ext>
                  </a:extLst>
                </a:gridCol>
                <a:gridCol w="102207">
                  <a:extLst>
                    <a:ext uri="{9D8B030D-6E8A-4147-A177-3AD203B41FA5}">
                      <a16:colId xmlns:a16="http://schemas.microsoft.com/office/drawing/2014/main" val="53581673"/>
                    </a:ext>
                  </a:extLst>
                </a:gridCol>
                <a:gridCol w="548200">
                  <a:extLst>
                    <a:ext uri="{9D8B030D-6E8A-4147-A177-3AD203B41FA5}">
                      <a16:colId xmlns:a16="http://schemas.microsoft.com/office/drawing/2014/main" val="681692038"/>
                    </a:ext>
                  </a:extLst>
                </a:gridCol>
                <a:gridCol w="641115">
                  <a:extLst>
                    <a:ext uri="{9D8B030D-6E8A-4147-A177-3AD203B41FA5}">
                      <a16:colId xmlns:a16="http://schemas.microsoft.com/office/drawing/2014/main" val="1605550071"/>
                    </a:ext>
                  </a:extLst>
                </a:gridCol>
                <a:gridCol w="445993">
                  <a:extLst>
                    <a:ext uri="{9D8B030D-6E8A-4147-A177-3AD203B41FA5}">
                      <a16:colId xmlns:a16="http://schemas.microsoft.com/office/drawing/2014/main" val="2969237475"/>
                    </a:ext>
                  </a:extLst>
                </a:gridCol>
              </a:tblGrid>
              <a:tr h="140223">
                <a:tc>
                  <a:txBody>
                    <a:bodyPr/>
                    <a:lstStyle/>
                    <a:p>
                      <a:pPr algn="ctr" fontAlgn="b"/>
                      <a:r>
                        <a:rPr lang="en-US" sz="6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POD</a:t>
                      </a:r>
                    </a:p>
                  </a:txBody>
                  <a:tcPr marL="3160" marR="3160" marT="316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rowSpan="2">
                  <a:txBody>
                    <a:bodyPr/>
                    <a:lstStyle/>
                    <a:p>
                      <a:pPr algn="ctr" fontAlgn="b"/>
                      <a:r>
                        <a:rPr lang="en-US" sz="6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Purpose</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rowSpan="2">
                  <a:txBody>
                    <a:bodyPr/>
                    <a:lstStyle/>
                    <a:p>
                      <a:pPr algn="ctr" fontAlgn="b"/>
                      <a:r>
                        <a:rPr lang="en-US" sz="6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Cycle</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gridSpan="26">
                  <a:txBody>
                    <a:bodyPr/>
                    <a:lstStyle/>
                    <a:p>
                      <a:pPr algn="ctr" fontAlgn="b"/>
                      <a:r>
                        <a:rPr lang="en-US" sz="6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Oracle Cloud Project</a:t>
                      </a:r>
                    </a:p>
                  </a:txBody>
                  <a:tcPr marL="3160" marR="3160" marT="316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A6A6A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39656560"/>
                  </a:ext>
                </a:extLst>
              </a:tr>
              <a:tr h="273534">
                <a:tc>
                  <a:txBody>
                    <a:bodyPr/>
                    <a:lstStyle/>
                    <a:p>
                      <a:endParaRPr lang="en-US"/>
                    </a:p>
                  </a:txBody>
                  <a:tcPr>
                    <a:lnT w="6350" cap="flat" cmpd="sng" algn="ctr">
                      <a:solidFill>
                        <a:srgbClr val="000000"/>
                      </a:solidFill>
                      <a:prstDash val="solid"/>
                      <a:round/>
                      <a:headEnd type="none" w="med" len="med"/>
                      <a:tailEnd type="none" w="med" len="med"/>
                    </a:lnT>
                  </a:tcPr>
                </a:tc>
                <a:tc vMerge="1">
                  <a:txBody>
                    <a:bodyPr/>
                    <a:lstStyle/>
                    <a:p>
                      <a:endParaRPr lang="en-US"/>
                    </a:p>
                  </a:txBody>
                  <a:tcPr/>
                </a:tc>
                <a:tc vMerge="1">
                  <a:txBody>
                    <a:bodyPr/>
                    <a:lstStyle/>
                    <a:p>
                      <a:endParaRPr lang="en-US"/>
                    </a:p>
                  </a:txBody>
                  <a:tcPr/>
                </a:tc>
                <a:tc gridSpan="2">
                  <a:txBody>
                    <a:bodyPr/>
                    <a:lstStyle/>
                    <a:p>
                      <a:pPr algn="ctr" fontAlgn="ctr"/>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Feb 2019</a:t>
                      </a:r>
                    </a:p>
                  </a:txBody>
                  <a:tcPr marL="3160" marR="3160" marT="31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Mar 2019</a:t>
                      </a:r>
                    </a:p>
                  </a:txBody>
                  <a:tcPr marL="3160" marR="3160" marT="31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ctr"/>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Apr 2019</a:t>
                      </a:r>
                    </a:p>
                  </a:txBody>
                  <a:tcPr marL="3160" marR="3160" marT="31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May 2019</a:t>
                      </a:r>
                    </a:p>
                  </a:txBody>
                  <a:tcPr marL="3160" marR="3160" marT="31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Jun 2019</a:t>
                      </a:r>
                    </a:p>
                  </a:txBody>
                  <a:tcPr marL="3160" marR="3160" marT="31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Jul 2019</a:t>
                      </a:r>
                    </a:p>
                  </a:txBody>
                  <a:tcPr marL="3160" marR="3160" marT="31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Aug 2019</a:t>
                      </a:r>
                    </a:p>
                  </a:txBody>
                  <a:tcPr marL="3160" marR="3160" marT="31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Sep 2019</a:t>
                      </a:r>
                    </a:p>
                  </a:txBody>
                  <a:tcPr marL="3160" marR="3160" marT="31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ctr"/>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Oct 2019</a:t>
                      </a:r>
                    </a:p>
                  </a:txBody>
                  <a:tcPr marL="3160" marR="3160" marT="31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Nov 2019</a:t>
                      </a:r>
                    </a:p>
                  </a:txBody>
                  <a:tcPr marL="3160" marR="3160" marT="31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ctr"/>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Dec 2019</a:t>
                      </a:r>
                    </a:p>
                  </a:txBody>
                  <a:tcPr marL="3160" marR="3160" marT="31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Jan 2020</a:t>
                      </a:r>
                    </a:p>
                  </a:txBody>
                  <a:tcPr marL="3160" marR="3160" marT="31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Feb 2020</a:t>
                      </a:r>
                    </a:p>
                  </a:txBody>
                  <a:tcPr marL="3160" marR="3160" marT="31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Mar 2020</a:t>
                      </a:r>
                    </a:p>
                  </a:txBody>
                  <a:tcPr marL="3160" marR="3160" marT="31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Apr 2020</a:t>
                      </a:r>
                    </a:p>
                  </a:txBody>
                  <a:tcPr marL="3160" marR="3160" marT="31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May 2020</a:t>
                      </a:r>
                    </a:p>
                  </a:txBody>
                  <a:tcPr marL="3160" marR="3160" marT="31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Jun 2020</a:t>
                      </a:r>
                    </a:p>
                  </a:txBody>
                  <a:tcPr marL="3160" marR="3160" marT="316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8196995"/>
                  </a:ext>
                </a:extLst>
              </a:tr>
              <a:tr h="173551">
                <a:tc>
                  <a:txBody>
                    <a:bodyPr/>
                    <a:lstStyle/>
                    <a:p>
                      <a:pPr algn="l" fontAlgn="b"/>
                      <a:r>
                        <a:rPr lang="en-US" sz="6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prod</a:t>
                      </a:r>
                    </a:p>
                  </a:txBody>
                  <a:tcPr marL="3160" marR="3160" marT="316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Production - Recruiting/ERP</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Prod - Recruiting/ERP</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Recruiting Go-live Prep</a:t>
                      </a:r>
                    </a:p>
                  </a:txBody>
                  <a:tcPr marL="3160" marR="3160" marT="316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tc gridSpan="2">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Recruiting Go-live Cutover</a:t>
                      </a:r>
                    </a:p>
                  </a:txBody>
                  <a:tcPr marL="3160" marR="3160" marT="316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Fin/Recruiting Go Live</a:t>
                      </a:r>
                    </a:p>
                  </a:txBody>
                  <a:tcPr marL="3160" marR="3160" marT="316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5290455"/>
                  </a:ext>
                </a:extLst>
              </a:tr>
              <a:tr h="228070">
                <a:tc>
                  <a:txBody>
                    <a:bodyPr/>
                    <a:lstStyle/>
                    <a:p>
                      <a:pPr algn="l" fontAlgn="b"/>
                      <a:r>
                        <a:rPr lang="en-US" sz="6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Prod</a:t>
                      </a:r>
                    </a:p>
                  </a:txBody>
                  <a:tcPr marL="3160" marR="3160" marT="316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Production - HCM</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Prod - HCM</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Canada Go-live Prep</a:t>
                      </a:r>
                    </a:p>
                  </a:txBody>
                  <a:tcPr marL="3160" marR="3160" marT="316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tc gridSpan="2">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Canada Go-live Cutover</a:t>
                      </a:r>
                    </a:p>
                  </a:txBody>
                  <a:tcPr marL="3160" marR="3160" marT="316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Canada Go Live</a:t>
                      </a:r>
                    </a:p>
                  </a:txBody>
                  <a:tcPr marL="3160" marR="3160" marT="316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gridSpan="2">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EOC Go-live Prep</a:t>
                      </a:r>
                    </a:p>
                  </a:txBody>
                  <a:tcPr marL="3160" marR="3160" marT="316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tc gridSpan="2">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EOC Go-live Cutover</a:t>
                      </a:r>
                    </a:p>
                  </a:txBody>
                  <a:tcPr marL="3160" marR="3160" marT="316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EOC Go Live</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WOC Go-live Prep</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WOC Go-live Cutover</a:t>
                      </a:r>
                    </a:p>
                  </a:txBody>
                  <a:tcPr marL="3160" marR="3160" marT="316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WOC Go Live</a:t>
                      </a:r>
                    </a:p>
                  </a:txBody>
                  <a:tcPr marL="3160" marR="3160" marT="316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890669715"/>
                  </a:ext>
                </a:extLst>
              </a:tr>
              <a:tr h="140223">
                <a:tc>
                  <a:txBody>
                    <a:bodyPr/>
                    <a:lstStyle/>
                    <a:p>
                      <a:pPr algn="l" fontAlgn="b"/>
                      <a:r>
                        <a:rPr lang="en-US" sz="6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DEV2</a:t>
                      </a:r>
                    </a:p>
                  </a:txBody>
                  <a:tcPr marL="3160" marR="3160" marT="316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Development</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P1</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Prototype 1</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T2T</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9F786"/>
                    </a:solidFill>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T2T</a:t>
                      </a:r>
                    </a:p>
                  </a:txBody>
                  <a:tcPr marL="3160" marR="3160" marT="31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T2T</a:t>
                      </a:r>
                    </a:p>
                  </a:txBody>
                  <a:tcPr marL="3160" marR="3160" marT="31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T2T</a:t>
                      </a:r>
                    </a:p>
                  </a:txBody>
                  <a:tcPr marL="3160" marR="3160" marT="31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T2T</a:t>
                      </a:r>
                    </a:p>
                  </a:txBody>
                  <a:tcPr marL="3160" marR="3160" marT="31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6">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0547551"/>
                  </a:ext>
                </a:extLst>
              </a:tr>
              <a:tr h="172778">
                <a:tc>
                  <a:txBody>
                    <a:bodyPr/>
                    <a:lstStyle/>
                    <a:p>
                      <a:pPr algn="l" fontAlgn="b"/>
                      <a:r>
                        <a:rPr lang="en-US" sz="6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DEV3</a:t>
                      </a:r>
                    </a:p>
                  </a:txBody>
                  <a:tcPr marL="3160" marR="3160" marT="316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Conversion</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Mock Conv. Fix, M5</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Resize</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T2T</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9F786"/>
                    </a:solidFill>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T2T</a:t>
                      </a:r>
                    </a:p>
                  </a:txBody>
                  <a:tcPr marL="3160" marR="3160" marT="31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gridSpan="2">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ctr"/>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T2T</a:t>
                      </a:r>
                    </a:p>
                  </a:txBody>
                  <a:tcPr marL="3160" marR="3160" marT="31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gridSpan="2">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 Cutover Dry Run</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n-US"/>
                    </a:p>
                  </a:txBody>
                  <a:tcPr/>
                </a:tc>
                <a:tc>
                  <a:txBody>
                    <a:bodyPr/>
                    <a:lstStyle/>
                    <a:p>
                      <a:pPr algn="ctr" fontAlgn="ctr"/>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T2T</a:t>
                      </a:r>
                    </a:p>
                  </a:txBody>
                  <a:tcPr marL="3160" marR="3160" marT="31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Mock 5</a:t>
                      </a:r>
                    </a:p>
                  </a:txBody>
                  <a:tcPr marL="3160" marR="3160" marT="316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ctr"/>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 Cutover Dry Run</a:t>
                      </a:r>
                    </a:p>
                  </a:txBody>
                  <a:tcPr marL="3160" marR="3160" marT="316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ctr"/>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T2T</a:t>
                      </a:r>
                    </a:p>
                  </a:txBody>
                  <a:tcPr marL="3160" marR="3160" marT="31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 Cutover Dry Run</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n-US"/>
                    </a:p>
                  </a:txBody>
                  <a:tcPr/>
                </a:tc>
                <a:tc gridSpan="3">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fontAlgn="ctr"/>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 Cutover Dry Run</a:t>
                      </a:r>
                    </a:p>
                  </a:txBody>
                  <a:tcPr marL="3160" marR="3160" marT="31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8656124"/>
                  </a:ext>
                </a:extLst>
              </a:tr>
              <a:tr h="165869">
                <a:tc>
                  <a:txBody>
                    <a:bodyPr/>
                    <a:lstStyle/>
                    <a:p>
                      <a:pPr algn="l" fontAlgn="b"/>
                      <a:r>
                        <a:rPr lang="en-US" sz="6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DEV4</a:t>
                      </a:r>
                    </a:p>
                  </a:txBody>
                  <a:tcPr marL="3160" marR="3160" marT="316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P2/Payroll Rec.</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P2 - (M1), PR1 &amp; 2</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Resize</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gridSpan="2">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Mock 1</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hMerge="1">
                  <a:txBody>
                    <a:bodyPr/>
                    <a:lstStyle/>
                    <a:p>
                      <a:endParaRPr lang="en-US"/>
                    </a:p>
                  </a:txBody>
                  <a:tcPr/>
                </a:tc>
                <a:tc gridSpan="2">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Prototype 2</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9F786"/>
                    </a:solidFill>
                  </a:tcPr>
                </a:tc>
                <a:tc hMerge="1">
                  <a:txBody>
                    <a:bodyPr/>
                    <a:lstStyle/>
                    <a:p>
                      <a:endParaRPr lang="en-US"/>
                    </a:p>
                  </a:txBody>
                  <a:tcPr/>
                </a:tc>
                <a:tc gridSpan="2">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Prototype 3</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9F786"/>
                    </a:solidFill>
                  </a:tcPr>
                </a:tc>
                <a:tc hMerge="1">
                  <a:txBody>
                    <a:bodyPr/>
                    <a:lstStyle/>
                    <a:p>
                      <a:endParaRPr lang="en-US"/>
                    </a:p>
                  </a:txBody>
                  <a:tcPr/>
                </a:tc>
                <a:tc gridSpan="6">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Payroll Reconciliation 1</a:t>
                      </a:r>
                    </a:p>
                  </a:txBody>
                  <a:tcPr marL="3160" marR="3160" marT="316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en-US"/>
                    </a:p>
                  </a:txBody>
                  <a:tcPr/>
                </a:tc>
                <a:tc hMerge="1">
                  <a:txBody>
                    <a:bodyPr/>
                    <a:lstStyle/>
                    <a:p>
                      <a:endParaRPr lang="en-US"/>
                    </a:p>
                  </a:txBody>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gridSpan="6">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Payroll Reconciliation 2</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Payroll Reconciliation 3</a:t>
                      </a:r>
                    </a:p>
                  </a:txBody>
                  <a:tcPr marL="3160" marR="3160" marT="316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6956068"/>
                  </a:ext>
                </a:extLst>
              </a:tr>
              <a:tr h="73894">
                <a:tc>
                  <a:txBody>
                    <a:bodyPr/>
                    <a:lstStyle/>
                    <a:p>
                      <a:pPr algn="l" fontAlgn="b"/>
                      <a:r>
                        <a:rPr lang="en-US" sz="6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DEV5</a:t>
                      </a:r>
                    </a:p>
                  </a:txBody>
                  <a:tcPr marL="3160" marR="3160" marT="316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Recruiting Conversion</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Mock Conv. Fix</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gridSpan="2">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Prototype 2</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9F786"/>
                    </a:solidFill>
                  </a:tcPr>
                </a:tc>
                <a:tc hMerge="1">
                  <a:txBody>
                    <a:bodyPr/>
                    <a:lstStyle/>
                    <a:p>
                      <a:endParaRPr lang="en-US"/>
                    </a:p>
                  </a:txBody>
                  <a:tcPr/>
                </a:tc>
                <a:tc gridSpan="2">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Prototype 3</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9F786"/>
                    </a:solidFill>
                  </a:tcPr>
                </a:tc>
                <a:tc hMerge="1">
                  <a:txBody>
                    <a:bodyPr/>
                    <a:lstStyle/>
                    <a:p>
                      <a:endParaRPr lang="en-US"/>
                    </a:p>
                  </a:txBody>
                  <a:tcPr/>
                </a:tc>
                <a:tc>
                  <a:txBody>
                    <a:bodyPr/>
                    <a:lstStyle/>
                    <a:p>
                      <a:pPr algn="ctr" fontAlgn="ctr"/>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T2T</a:t>
                      </a:r>
                    </a:p>
                  </a:txBody>
                  <a:tcPr marL="3160" marR="3160" marT="31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T2T</a:t>
                      </a:r>
                    </a:p>
                  </a:txBody>
                  <a:tcPr marL="3160" marR="3160" marT="31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b"/>
                      <a:endParaRPr lang="en-US" sz="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algn="ctr" fontAlgn="b"/>
                      <a:r>
                        <a:rPr lang="en-US" sz="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 UAT (SIT 3) </a:t>
                      </a:r>
                    </a:p>
                    <a:p>
                      <a:pPr algn="ctr" fontAlgn="b"/>
                      <a:r>
                        <a:rPr lang="en-US" sz="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10000"/>
                        <a:lumOff val="90000"/>
                      </a:schemeClr>
                    </a:solidFill>
                  </a:tcPr>
                </a:tc>
                <a:tc hMerge="1">
                  <a:txBody>
                    <a:bodyPr/>
                    <a:lstStyle/>
                    <a:p>
                      <a:pPr algn="ctr" fontAlgn="b"/>
                      <a:endParaRPr lang="en-US" sz="400" b="0" i="0" u="none" strike="noStrike" dirty="0">
                        <a:solidFill>
                          <a:srgbClr val="000000"/>
                        </a:solidFill>
                        <a:effectLst/>
                        <a:latin typeface="Calibri" panose="020F0502020204030204" pitchFamily="34" charset="0"/>
                      </a:endParaRPr>
                    </a:p>
                  </a:txBody>
                  <a:tcPr marL="3160" marR="3160" marT="316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10000"/>
                        <a:lumOff val="90000"/>
                      </a:schemeClr>
                    </a:solidFill>
                  </a:tcPr>
                </a:tc>
                <a:tc hMerge="1">
                  <a:txBody>
                    <a:bodyPr/>
                    <a:lstStyle/>
                    <a:p>
                      <a:pPr algn="ctr" fontAlgn="b"/>
                      <a:endParaRPr lang="en-US" sz="400" b="0" i="0" u="none" strike="noStrike" dirty="0">
                        <a:solidFill>
                          <a:srgbClr val="000000"/>
                        </a:solidFill>
                        <a:effectLst/>
                        <a:latin typeface="Calibri" panose="020F0502020204030204" pitchFamily="34" charset="0"/>
                      </a:endParaRPr>
                    </a:p>
                  </a:txBody>
                  <a:tcPr marL="3160" marR="3160" marT="316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10000"/>
                        <a:lumOff val="90000"/>
                      </a:schemeClr>
                    </a:solidFill>
                  </a:tcPr>
                </a:tc>
                <a:tc hMerge="1">
                  <a:txBody>
                    <a:bodyPr/>
                    <a:lstStyle/>
                    <a:p>
                      <a:pPr algn="ctr" fontAlgn="b"/>
                      <a:endParaRPr lang="en-US" sz="400" b="0" i="0" u="none" strike="noStrike" dirty="0">
                        <a:solidFill>
                          <a:srgbClr val="000000"/>
                        </a:solidFill>
                        <a:effectLst/>
                        <a:latin typeface="Calibri" panose="020F0502020204030204" pitchFamily="34" charset="0"/>
                      </a:endParaRPr>
                    </a:p>
                  </a:txBody>
                  <a:tcPr marL="3160" marR="3160" marT="316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10000"/>
                        <a:lumOff val="90000"/>
                      </a:schemeClr>
                    </a:solidFill>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1091615"/>
                  </a:ext>
                </a:extLst>
              </a:tr>
              <a:tr h="145134">
                <a:tc>
                  <a:txBody>
                    <a:bodyPr/>
                    <a:lstStyle/>
                    <a:p>
                      <a:pPr algn="l" fontAlgn="b"/>
                      <a:r>
                        <a:rPr lang="en-US" sz="6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EKAW-TEST</a:t>
                      </a:r>
                    </a:p>
                  </a:txBody>
                  <a:tcPr marL="3160" marR="3160" marT="316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SIT/UAT</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a-DK" sz="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SIT1-(M2), UAT</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Resize</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Mock 2</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gridSpan="3">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SIT 1</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hMerge="1">
                  <a:txBody>
                    <a:bodyPr/>
                    <a:lstStyle/>
                    <a:p>
                      <a:endParaRPr lang="en-US"/>
                    </a:p>
                  </a:txBody>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Mock 4</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hMerge="1">
                  <a:txBody>
                    <a:bodyPr/>
                    <a:lstStyle/>
                    <a:p>
                      <a:endParaRPr lang="en-US"/>
                    </a:p>
                  </a:txBody>
                  <a:tcPr/>
                </a:tc>
                <a:tc gridSpan="3">
                  <a:txBody>
                    <a:bodyPr/>
                    <a:lstStyle/>
                    <a:p>
                      <a:pPr algn="ctr" fontAlgn="b"/>
                      <a:r>
                        <a:rPr lang="en-US" sz="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UAT</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en-US"/>
                    </a:p>
                  </a:txBody>
                  <a:tcPr/>
                </a:tc>
                <a:tc hMerge="1">
                  <a:txBody>
                    <a:bodyPr/>
                    <a:lstStyle/>
                    <a:p>
                      <a:endParaRPr lang="en-US"/>
                    </a:p>
                  </a:txBody>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C000"/>
                    </a:solidFill>
                  </a:tcPr>
                </a:tc>
                <a:tc gridSpan="4">
                  <a:txBody>
                    <a:bodyPr/>
                    <a:lstStyle/>
                    <a:p>
                      <a:pPr algn="ctr" fontAlgn="b"/>
                      <a:endParaRPr lang="en-US" sz="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3668884"/>
                  </a:ext>
                </a:extLst>
              </a:tr>
              <a:tr h="140223">
                <a:tc>
                  <a:txBody>
                    <a:bodyPr/>
                    <a:lstStyle/>
                    <a:p>
                      <a:pPr algn="l" fontAlgn="b"/>
                      <a:r>
                        <a:rPr lang="en-US" sz="6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EDEV7</a:t>
                      </a:r>
                    </a:p>
                  </a:txBody>
                  <a:tcPr marL="3160" marR="3160" marT="316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Training</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Training</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3">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Technical Sandbox</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1">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7210149"/>
                  </a:ext>
                </a:extLst>
              </a:tr>
              <a:tr h="172778">
                <a:tc>
                  <a:txBody>
                    <a:bodyPr/>
                    <a:lstStyle/>
                    <a:p>
                      <a:pPr algn="l" fontAlgn="b"/>
                      <a:r>
                        <a:rPr lang="en-US" sz="6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DEV8</a:t>
                      </a:r>
                    </a:p>
                  </a:txBody>
                  <a:tcPr marL="3160" marR="3160" marT="316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Release Testing</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SIT2-(M3), R13</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Resize</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Mock 3</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hMerge="1">
                  <a:txBody>
                    <a:bodyPr/>
                    <a:lstStyle/>
                    <a:p>
                      <a:endParaRPr lang="en-US"/>
                    </a:p>
                  </a:txBody>
                  <a:tcPr/>
                </a:tc>
                <a:tc gridSpan="3">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SIT 2</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gridSpan="3">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Release Testing (R13)</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hMerge="1">
                  <a:txBody>
                    <a:bodyPr/>
                    <a:lstStyle/>
                    <a:p>
                      <a:endParaRPr lang="en-US"/>
                    </a:p>
                  </a:txBody>
                  <a:tcPr/>
                </a:tc>
                <a:tc hMerge="1">
                  <a:txBody>
                    <a:bodyPr/>
                    <a:lstStyle/>
                    <a:p>
                      <a:endParaRPr lang="en-US"/>
                    </a:p>
                  </a:txBody>
                  <a:tcPr/>
                </a:tc>
                <a:tc>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gridSpan="7">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3160" marR="3160" marT="316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29633917"/>
                  </a:ext>
                </a:extLst>
              </a:tr>
              <a:tr h="140223">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12090705"/>
                  </a:ext>
                </a:extLst>
              </a:tr>
              <a:tr h="179691">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gridSpan="4">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 Source POD for T2Ts</a:t>
                      </a:r>
                    </a:p>
                  </a:txBody>
                  <a:tcPr marL="3160" marR="3160" marT="316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extLst>
                  <a:ext uri="{0D108BD9-81ED-4DB2-BD59-A6C34878D82A}">
                    <a16:rowId xmlns:a16="http://schemas.microsoft.com/office/drawing/2014/main" val="1339675293"/>
                  </a:ext>
                </a:extLst>
              </a:tr>
              <a:tr h="179691">
                <a:tc gridSpan="2">
                  <a:txBody>
                    <a:bodyPr/>
                    <a:lstStyle/>
                    <a:p>
                      <a:pPr algn="ctr" fontAlgn="b"/>
                      <a:r>
                        <a:rPr lang="en-US" sz="6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Legend</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gridSpan="9">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 P2T to prepare for Mock, testing and training cycle configuration</a:t>
                      </a:r>
                    </a:p>
                  </a:txBody>
                  <a:tcPr marL="3160" marR="3160" marT="316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extLst>
                  <a:ext uri="{0D108BD9-81ED-4DB2-BD59-A6C34878D82A}">
                    <a16:rowId xmlns:a16="http://schemas.microsoft.com/office/drawing/2014/main" val="3382443864"/>
                  </a:ext>
                </a:extLst>
              </a:tr>
              <a:tr h="140223">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Prototype 1</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P1</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extLst>
                  <a:ext uri="{0D108BD9-81ED-4DB2-BD59-A6C34878D82A}">
                    <a16:rowId xmlns:a16="http://schemas.microsoft.com/office/drawing/2014/main" val="3220361088"/>
                  </a:ext>
                </a:extLst>
              </a:tr>
              <a:tr h="158959">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Prototype 2</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P2</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Note:</a:t>
                      </a:r>
                    </a:p>
                  </a:txBody>
                  <a:tcPr marL="3160" marR="3160" marT="316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extLst>
                  <a:ext uri="{0D108BD9-81ED-4DB2-BD59-A6C34878D82A}">
                    <a16:rowId xmlns:a16="http://schemas.microsoft.com/office/drawing/2014/main" val="2955397380"/>
                  </a:ext>
                </a:extLst>
              </a:tr>
              <a:tr h="158959">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Mock 1</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M1</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2">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 After each Mocks the conversion POD and Development POD will be refreshed through T2T request</a:t>
                      </a:r>
                    </a:p>
                  </a:txBody>
                  <a:tcPr marL="3160" marR="3160" marT="3160" marB="0" anchor="b">
                    <a:lnL w="635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extLst>
                  <a:ext uri="{0D108BD9-81ED-4DB2-BD59-A6C34878D82A}">
                    <a16:rowId xmlns:a16="http://schemas.microsoft.com/office/drawing/2014/main" val="1628126198"/>
                  </a:ext>
                </a:extLst>
              </a:tr>
              <a:tr h="158959">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Mock 2</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M2</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6">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 Assuming there will be three cycles for Payroll Reconciliations.  One is using the same data as SIT3 (Mock 4) data conversion and other using Mock5 data conversion.</a:t>
                      </a:r>
                    </a:p>
                  </a:txBody>
                  <a:tcPr marL="3160" marR="3160" marT="3160" marB="0" anchor="b">
                    <a:lnL w="635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extLst>
                  <a:ext uri="{0D108BD9-81ED-4DB2-BD59-A6C34878D82A}">
                    <a16:rowId xmlns:a16="http://schemas.microsoft.com/office/drawing/2014/main" val="1752356706"/>
                  </a:ext>
                </a:extLst>
              </a:tr>
              <a:tr h="158959">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Mock 3</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M3</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6">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 All PODs to be resized except the EKAW-DEV2 and training POD - EKAW-DEV6 to support data conversion, payroll processing and other module processes included ESS.</a:t>
                      </a:r>
                    </a:p>
                  </a:txBody>
                  <a:tcPr marL="3160" marR="3160" marT="3160" marB="0" anchor="b">
                    <a:lnL w="635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extLst>
                  <a:ext uri="{0D108BD9-81ED-4DB2-BD59-A6C34878D82A}">
                    <a16:rowId xmlns:a16="http://schemas.microsoft.com/office/drawing/2014/main" val="1258655767"/>
                  </a:ext>
                </a:extLst>
              </a:tr>
              <a:tr h="158959">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Mock 4</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M4</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 Release testing will be planned in EKAW-DEV7</a:t>
                      </a:r>
                    </a:p>
                  </a:txBody>
                  <a:tcPr marL="3160" marR="3160" marT="3160" marB="0" anchor="b">
                    <a:lnL w="635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extLst>
                  <a:ext uri="{0D108BD9-81ED-4DB2-BD59-A6C34878D82A}">
                    <a16:rowId xmlns:a16="http://schemas.microsoft.com/office/drawing/2014/main" val="3874207147"/>
                  </a:ext>
                </a:extLst>
              </a:tr>
              <a:tr h="140223">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Mock 5</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M5</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2">
                  <a:txBody>
                    <a:bodyPr/>
                    <a:lstStyle/>
                    <a:p>
                      <a:pPr algn="l" fontAlgn="b"/>
                      <a:r>
                        <a:rPr lang="en-US" sz="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5. There will be no configuration and data conversion in Technical Sandbox.  This is for &lt;Client Name&gt; IT practice and learning.</a:t>
                      </a:r>
                    </a:p>
                  </a:txBody>
                  <a:tcPr marL="3160" marR="3160" marT="3160" marB="0" anchor="b">
                    <a:lnL w="635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extLst>
                  <a:ext uri="{0D108BD9-81ED-4DB2-BD59-A6C34878D82A}">
                    <a16:rowId xmlns:a16="http://schemas.microsoft.com/office/drawing/2014/main" val="3631554449"/>
                  </a:ext>
                </a:extLst>
              </a:tr>
              <a:tr h="276448">
                <a:tc>
                  <a:txBody>
                    <a:bodyPr/>
                    <a:lstStyle/>
                    <a:p>
                      <a:pPr algn="l" fontAlgn="b"/>
                      <a:r>
                        <a:rPr lang="en-US" sz="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User Acceptance Testing</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UAT</a:t>
                      </a:r>
                    </a:p>
                  </a:txBody>
                  <a:tcPr marL="3160" marR="3160" marT="3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2">
                  <a:txBody>
                    <a:bodyPr/>
                    <a:lstStyle/>
                    <a:p>
                      <a:pPr algn="l" fontAlgn="b"/>
                      <a:r>
                        <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 This is a living document and needs regular cadence to analyze and update based on the project issues and progress</a:t>
                      </a:r>
                    </a:p>
                  </a:txBody>
                  <a:tcPr marL="3160" marR="3160" marT="3160" marB="0" anchor="b">
                    <a:lnL w="635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tc>
                  <a:txBody>
                    <a:bodyPr/>
                    <a:lstStyle/>
                    <a:p>
                      <a:pPr algn="l" fontAlgn="b"/>
                      <a:endParaRPr lang="en-US" sz="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3160" marR="3160" marT="3160" marB="0" anchor="b">
                    <a:lnL>
                      <a:noFill/>
                    </a:lnL>
                    <a:lnR>
                      <a:noFill/>
                    </a:lnR>
                    <a:lnT>
                      <a:noFill/>
                    </a:lnT>
                    <a:lnB>
                      <a:noFill/>
                    </a:lnB>
                  </a:tcPr>
                </a:tc>
                <a:extLst>
                  <a:ext uri="{0D108BD9-81ED-4DB2-BD59-A6C34878D82A}">
                    <a16:rowId xmlns:a16="http://schemas.microsoft.com/office/drawing/2014/main" val="3767841031"/>
                  </a:ext>
                </a:extLst>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177774417"/>
              </p:ext>
            </p:extLst>
          </p:nvPr>
        </p:nvGraphicFramePr>
        <p:xfrm>
          <a:off x="6952147" y="5209230"/>
          <a:ext cx="914400" cy="771525"/>
        </p:xfrm>
        <a:graphic>
          <a:graphicData uri="http://schemas.openxmlformats.org/presentationml/2006/ole">
            <mc:AlternateContent xmlns:mc="http://schemas.openxmlformats.org/markup-compatibility/2006">
              <mc:Choice xmlns:v="urn:schemas-microsoft-com:vml" Requires="v">
                <p:oleObj name="Worksheet" showAsIcon="1" r:id="rId2" imgW="914400" imgH="771480" progId="Excel.Sheet.12">
                  <p:embed/>
                </p:oleObj>
              </mc:Choice>
              <mc:Fallback>
                <p:oleObj name="Worksheet" showAsIcon="1" r:id="rId2" imgW="914400" imgH="771480" progId="Excel.Sheet.12">
                  <p:embed/>
                  <p:pic>
                    <p:nvPicPr>
                      <p:cNvPr id="6" name="Object 5"/>
                      <p:cNvPicPr/>
                      <p:nvPr/>
                    </p:nvPicPr>
                    <p:blipFill>
                      <a:blip r:embed="rId3"/>
                      <a:stretch>
                        <a:fillRect/>
                      </a:stretch>
                    </p:blipFill>
                    <p:spPr>
                      <a:xfrm>
                        <a:off x="6952147" y="5209230"/>
                        <a:ext cx="914400" cy="771525"/>
                      </a:xfrm>
                      <a:prstGeom prst="rect">
                        <a:avLst/>
                      </a:prstGeom>
                    </p:spPr>
                  </p:pic>
                </p:oleObj>
              </mc:Fallback>
            </mc:AlternateContent>
          </a:graphicData>
        </a:graphic>
      </p:graphicFrame>
      <p:sp>
        <p:nvSpPr>
          <p:cNvPr id="7" name="TextBox 6"/>
          <p:cNvSpPr txBox="1"/>
          <p:nvPr/>
        </p:nvSpPr>
        <p:spPr>
          <a:xfrm>
            <a:off x="2314833" y="6065747"/>
            <a:ext cx="8865549" cy="276999"/>
          </a:xfrm>
          <a:prstGeom prst="rect">
            <a:avLst/>
          </a:prstGeom>
          <a:noFill/>
        </p:spPr>
        <p:txBody>
          <a:bodyPr wrap="square" rtlCol="0">
            <a:spAutoFit/>
          </a:bodyPr>
          <a:lstStyle/>
          <a:p>
            <a:r>
              <a:rPr lang="en-US" sz="1200" dirty="0">
                <a:latin typeface="Verdana" panose="020B0604030504040204" pitchFamily="34" charset="0"/>
                <a:ea typeface="Verdana" panose="020B0604030504040204" pitchFamily="34" charset="0"/>
                <a:cs typeface="Verdana" panose="020B0604030504040204" pitchFamily="34" charset="0"/>
              </a:rPr>
              <a:t>Note:  The excel file is as attached in the Appendix, please refer spreadsheet tab – PODUsage</a:t>
            </a:r>
          </a:p>
        </p:txBody>
      </p:sp>
      <p:cxnSp>
        <p:nvCxnSpPr>
          <p:cNvPr id="8" name="Straight Connector 7"/>
          <p:cNvCxnSpPr/>
          <p:nvPr/>
        </p:nvCxnSpPr>
        <p:spPr>
          <a:xfrm>
            <a:off x="801131" y="1060315"/>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3391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08286" y="246561"/>
            <a:ext cx="7482689" cy="463997"/>
          </a:xfrm>
          <a:prstGeom prst="rect">
            <a:avLst/>
          </a:prstGeom>
        </p:spPr>
        <p:txBody>
          <a:bodyPr vert="horz" lIns="0" tIns="0" rIns="0" bIns="0" rtlCol="0" anchor="b">
            <a:noAutofit/>
          </a:bodyPr>
          <a:lstStyle>
            <a:lvl1pPr defTabSz="914400">
              <a:lnSpc>
                <a:spcPct val="100000"/>
              </a:lnSpc>
              <a:spcBef>
                <a:spcPct val="0"/>
              </a:spcBef>
              <a:buNone/>
              <a:defRPr sz="2800" b="1">
                <a:effectLst/>
                <a:ea typeface="+mj-ea"/>
                <a:cs typeface="Arial" pitchFamily="34" charset="0"/>
              </a:defRPr>
            </a:lvl1pPr>
          </a:lstStyle>
          <a:p>
            <a:r>
              <a:rPr lang="en-US" sz="2400" b="0" i="1" dirty="0">
                <a:latin typeface="Verdana" panose="020B0604030504040204" pitchFamily="34" charset="0"/>
                <a:ea typeface="Verdana" panose="020B0604030504040204" pitchFamily="34" charset="0"/>
                <a:cs typeface="Verdana" panose="020B0604030504040204" pitchFamily="34" charset="0"/>
              </a:rPr>
              <a:t>Key Dates</a:t>
            </a:r>
          </a:p>
        </p:txBody>
      </p:sp>
      <p:cxnSp>
        <p:nvCxnSpPr>
          <p:cNvPr id="5" name="Straight Connector 4"/>
          <p:cNvCxnSpPr/>
          <p:nvPr/>
        </p:nvCxnSpPr>
        <p:spPr>
          <a:xfrm>
            <a:off x="1308286" y="837282"/>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98356" y="1047830"/>
            <a:ext cx="8766000" cy="338554"/>
          </a:xfrm>
          <a:prstGeom prst="rect">
            <a:avLst/>
          </a:prstGeom>
          <a:noFill/>
        </p:spPr>
        <p:txBody>
          <a:bodyPr wrap="square" rtlCol="0">
            <a:spAutoFit/>
          </a:bodyPr>
          <a:lstStyle/>
          <a:p>
            <a:r>
              <a:rPr lang="en-US" sz="1600" dirty="0">
                <a:latin typeface="Verdana" panose="020B0604030504040204" pitchFamily="34" charset="0"/>
                <a:ea typeface="Verdana" panose="020B0604030504040204" pitchFamily="34" charset="0"/>
                <a:cs typeface="Verdana" panose="020B0604030504040204" pitchFamily="34" charset="0"/>
              </a:rPr>
              <a:t>Below are the Critical Milestones for Environment Strategy </a:t>
            </a:r>
            <a:r>
              <a:rPr lang="en-US" sz="1600" dirty="0">
                <a:latin typeface="Arial" panose="020B0604020202020204" pitchFamily="34" charset="0"/>
                <a:cs typeface="Arial" panose="020B0604020202020204" pitchFamily="34" charset="0"/>
              </a:rPr>
              <a:t>-</a:t>
            </a:r>
          </a:p>
        </p:txBody>
      </p:sp>
      <p:graphicFrame>
        <p:nvGraphicFramePr>
          <p:cNvPr id="7" name="Table 6"/>
          <p:cNvGraphicFramePr>
            <a:graphicFrameLocks noGrp="1"/>
          </p:cNvGraphicFramePr>
          <p:nvPr>
            <p:extLst>
              <p:ext uri="{D42A27DB-BD31-4B8C-83A1-F6EECF244321}">
                <p14:modId xmlns:p14="http://schemas.microsoft.com/office/powerpoint/2010/main" val="3158210965"/>
              </p:ext>
            </p:extLst>
          </p:nvPr>
        </p:nvGraphicFramePr>
        <p:xfrm>
          <a:off x="1294970" y="1386384"/>
          <a:ext cx="9285841" cy="4634378"/>
        </p:xfrm>
        <a:graphic>
          <a:graphicData uri="http://schemas.openxmlformats.org/drawingml/2006/table">
            <a:tbl>
              <a:tblPr firstRow="1" bandRow="1">
                <a:tableStyleId>{00A15C55-8517-42AA-B614-E9B94910E393}</a:tableStyleId>
              </a:tblPr>
              <a:tblGrid>
                <a:gridCol w="3697532">
                  <a:extLst>
                    <a:ext uri="{9D8B030D-6E8A-4147-A177-3AD203B41FA5}">
                      <a16:colId xmlns:a16="http://schemas.microsoft.com/office/drawing/2014/main" val="20000"/>
                    </a:ext>
                  </a:extLst>
                </a:gridCol>
                <a:gridCol w="948201">
                  <a:extLst>
                    <a:ext uri="{9D8B030D-6E8A-4147-A177-3AD203B41FA5}">
                      <a16:colId xmlns:a16="http://schemas.microsoft.com/office/drawing/2014/main" val="20001"/>
                    </a:ext>
                  </a:extLst>
                </a:gridCol>
                <a:gridCol w="3516386">
                  <a:extLst>
                    <a:ext uri="{9D8B030D-6E8A-4147-A177-3AD203B41FA5}">
                      <a16:colId xmlns:a16="http://schemas.microsoft.com/office/drawing/2014/main" val="20002"/>
                    </a:ext>
                  </a:extLst>
                </a:gridCol>
                <a:gridCol w="1123722">
                  <a:extLst>
                    <a:ext uri="{9D8B030D-6E8A-4147-A177-3AD203B41FA5}">
                      <a16:colId xmlns:a16="http://schemas.microsoft.com/office/drawing/2014/main" val="20003"/>
                    </a:ext>
                  </a:extLst>
                </a:gridCol>
              </a:tblGrid>
              <a:tr h="316272">
                <a:tc gridSpan="4">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r>
                        <a:rPr lang="en-US" sz="1400" dirty="0">
                          <a:latin typeface="Verdana" panose="020B0604030504040204" pitchFamily="34" charset="0"/>
                          <a:ea typeface="Verdana" panose="020B0604030504040204" pitchFamily="34" charset="0"/>
                          <a:cs typeface="Verdana" panose="020B0604030504040204" pitchFamily="34" charset="0"/>
                        </a:rPr>
                        <a:t>Release</a:t>
                      </a:r>
                      <a:r>
                        <a:rPr lang="en-US" sz="1400" baseline="0" dirty="0">
                          <a:latin typeface="Verdana" panose="020B0604030504040204" pitchFamily="34" charset="0"/>
                          <a:ea typeface="Verdana" panose="020B0604030504040204" pitchFamily="34" charset="0"/>
                          <a:cs typeface="Verdana" panose="020B0604030504040204" pitchFamily="34" charset="0"/>
                        </a:rPr>
                        <a:t> 1</a:t>
                      </a:r>
                      <a:endParaRPr lang="en-US" sz="1400" dirty="0">
                        <a:latin typeface="Verdana" panose="020B0604030504040204" pitchFamily="34" charset="0"/>
                        <a:ea typeface="Verdana" panose="020B0604030504040204" pitchFamily="34" charset="0"/>
                        <a:cs typeface="Verdana" panose="020B0604030504040204" pitchFamily="34" charset="0"/>
                      </a:endParaRPr>
                    </a:p>
                  </a:txBody>
                  <a:tcPr anchor="b">
                    <a:solidFill>
                      <a:srgbClr val="630157"/>
                    </a:solidFill>
                  </a:tcPr>
                </a:tc>
                <a:tc hMerge="1">
                  <a:txBody>
                    <a:bodyPr/>
                    <a:lstStyle/>
                    <a:p>
                      <a:endParaRPr lang="en-US" dirty="0"/>
                    </a:p>
                  </a:txBody>
                  <a:tcPr/>
                </a:tc>
                <a:tc hMerge="1">
                  <a:txBody>
                    <a:bodyPr/>
                    <a:lstStyle/>
                    <a:p>
                      <a:pPr algn="l"/>
                      <a:endParaRPr lang="en-US" sz="1000" dirty="0"/>
                    </a:p>
                  </a:txBody>
                  <a:tcPr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2776"/>
                    </a:solidFill>
                  </a:tcPr>
                </a:tc>
                <a:tc hMerge="1">
                  <a:txBody>
                    <a:bodyPr/>
                    <a:lstStyle/>
                    <a:p>
                      <a:pPr algn="l"/>
                      <a:endParaRPr lang="en-US" sz="1000" dirty="0"/>
                    </a:p>
                  </a:txBody>
                  <a:tcPr anchor="b">
                    <a:lnL w="12700" cmpd="sng">
                      <a:solidFill>
                        <a:srgbClr val="FFFFFF"/>
                      </a:solidFill>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2776"/>
                    </a:solidFill>
                  </a:tcPr>
                </a:tc>
                <a:extLst>
                  <a:ext uri="{0D108BD9-81ED-4DB2-BD59-A6C34878D82A}">
                    <a16:rowId xmlns:a16="http://schemas.microsoft.com/office/drawing/2014/main" val="10000"/>
                  </a:ext>
                </a:extLst>
              </a:tr>
              <a:tr h="285209">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r>
                        <a:rPr lang="en-US" sz="1200" dirty="0">
                          <a:latin typeface="Verdana" panose="020B0604030504040204" pitchFamily="34" charset="0"/>
                          <a:ea typeface="Verdana" panose="020B0604030504040204" pitchFamily="34" charset="0"/>
                          <a:cs typeface="Verdana" panose="020B0604030504040204" pitchFamily="34" charset="0"/>
                        </a:rPr>
                        <a:t>Activity</a:t>
                      </a:r>
                      <a:endParaRPr lang="en-US" sz="1200" b="1" dirty="0">
                        <a:latin typeface="Verdana" panose="020B0604030504040204" pitchFamily="34" charset="0"/>
                        <a:ea typeface="Verdana" panose="020B0604030504040204" pitchFamily="34" charset="0"/>
                        <a:cs typeface="Verdana" panose="020B0604030504040204" pitchFamily="34" charset="0"/>
                      </a:endParaRPr>
                    </a:p>
                  </a:txBody>
                  <a:tcPr anchor="b">
                    <a:solidFill>
                      <a:srgbClr val="CC99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r>
                        <a:rPr lang="en-US" sz="1200" dirty="0">
                          <a:latin typeface="Verdana" panose="020B0604030504040204" pitchFamily="34" charset="0"/>
                          <a:ea typeface="Verdana" panose="020B0604030504040204" pitchFamily="34" charset="0"/>
                          <a:cs typeface="Verdana" panose="020B0604030504040204" pitchFamily="34" charset="0"/>
                        </a:rPr>
                        <a:t>Date</a:t>
                      </a:r>
                      <a:endParaRPr lang="en-US" sz="1200" b="1" dirty="0">
                        <a:latin typeface="Verdana" panose="020B0604030504040204" pitchFamily="34" charset="0"/>
                        <a:ea typeface="Verdana" panose="020B0604030504040204" pitchFamily="34" charset="0"/>
                        <a:cs typeface="Verdana" panose="020B0604030504040204" pitchFamily="34" charset="0"/>
                      </a:endParaRPr>
                    </a:p>
                  </a:txBody>
                  <a:tcPr anchor="b">
                    <a:solidFill>
                      <a:srgbClr val="CC99FF"/>
                    </a:solidFill>
                  </a:tcPr>
                </a:tc>
                <a:tc>
                  <a:txBody>
                    <a:bodyPr/>
                    <a:lstStyle/>
                    <a:p>
                      <a:pPr marL="0" algn="l" defTabSz="457200" rtl="0" eaLnBrk="1" latinLnBrk="0" hangingPunct="1"/>
                      <a:r>
                        <a:rPr lang="en-US" sz="1200" kern="1200" dirty="0">
                          <a:latin typeface="Verdana" panose="020B0604030504040204" pitchFamily="34" charset="0"/>
                          <a:ea typeface="Verdana" panose="020B0604030504040204" pitchFamily="34" charset="0"/>
                          <a:cs typeface="Verdana" panose="020B0604030504040204" pitchFamily="34" charset="0"/>
                        </a:rPr>
                        <a:t>Activity</a:t>
                      </a:r>
                      <a:endParaRPr lang="en-US" sz="1200" b="1" kern="1200" dirty="0">
                        <a:solidFill>
                          <a:schemeClr val="dk1"/>
                        </a:solidFill>
                        <a:latin typeface="Verdana" panose="020B0604030504040204" pitchFamily="34" charset="0"/>
                        <a:ea typeface="Verdana" panose="020B0604030504040204" pitchFamily="34" charset="0"/>
                        <a:cs typeface="Verdana" panose="020B0604030504040204" pitchFamily="34" charset="0"/>
                      </a:endParaRPr>
                    </a:p>
                  </a:txBody>
                  <a:tcPr anchor="b">
                    <a:solidFill>
                      <a:srgbClr val="CC99FF"/>
                    </a:solidFill>
                  </a:tcPr>
                </a:tc>
                <a:tc>
                  <a:txBody>
                    <a:bodyPr/>
                    <a:lstStyle/>
                    <a:p>
                      <a:pPr marL="0" algn="l" defTabSz="457200" rtl="0" eaLnBrk="1" latinLnBrk="0" hangingPunct="1"/>
                      <a:r>
                        <a:rPr lang="en-US" sz="1200" kern="1200" dirty="0">
                          <a:latin typeface="Verdana" panose="020B0604030504040204" pitchFamily="34" charset="0"/>
                          <a:ea typeface="Verdana" panose="020B0604030504040204" pitchFamily="34" charset="0"/>
                          <a:cs typeface="Verdana" panose="020B0604030504040204" pitchFamily="34" charset="0"/>
                        </a:rPr>
                        <a:t>Date</a:t>
                      </a:r>
                      <a:endParaRPr lang="en-US" sz="1200" b="1" kern="1200" dirty="0">
                        <a:solidFill>
                          <a:schemeClr val="dk1"/>
                        </a:solidFill>
                        <a:latin typeface="Verdana" panose="020B0604030504040204" pitchFamily="34" charset="0"/>
                        <a:ea typeface="Verdana" panose="020B0604030504040204" pitchFamily="34" charset="0"/>
                        <a:cs typeface="Verdana" panose="020B0604030504040204" pitchFamily="34" charset="0"/>
                      </a:endParaRPr>
                    </a:p>
                  </a:txBody>
                  <a:tcPr anchor="b">
                    <a:solidFill>
                      <a:srgbClr val="CC99FF"/>
                    </a:solidFill>
                  </a:tcPr>
                </a:tc>
                <a:extLst>
                  <a:ext uri="{0D108BD9-81ED-4DB2-BD59-A6C34878D82A}">
                    <a16:rowId xmlns:a16="http://schemas.microsoft.com/office/drawing/2014/main" val="10001"/>
                  </a:ext>
                </a:extLst>
              </a:tr>
              <a:tr h="250584">
                <a:tc>
                  <a:txBody>
                    <a:bodyPr/>
                    <a:lstStyle/>
                    <a:p>
                      <a:pPr algn="l" rtl="0" fontAlgn="ctr"/>
                      <a:r>
                        <a:rPr lang="en-US" sz="1200" u="none" strike="noStrike" dirty="0">
                          <a:effectLst/>
                          <a:latin typeface="Verdana" panose="020B0604030504040204" pitchFamily="34" charset="0"/>
                          <a:ea typeface="Verdana" panose="020B0604030504040204" pitchFamily="34" charset="0"/>
                          <a:cs typeface="Verdana" panose="020B0604030504040204" pitchFamily="34" charset="0"/>
                        </a:rPr>
                        <a:t>SR for T2T from dev3 to dev2 is raised for TBD</a:t>
                      </a:r>
                      <a:endParaRPr lang="en-US" sz="1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solidFill>
                      <a:srgbClr val="CC99FF"/>
                    </a:solidFill>
                  </a:tcPr>
                </a:tc>
                <a:tc>
                  <a:txBody>
                    <a:bodyPr/>
                    <a:lstStyle/>
                    <a:p>
                      <a:pPr algn="ctr" rtl="0" fontAlgn="ctr"/>
                      <a:r>
                        <a:rPr lang="en-US" sz="1200" u="none" strike="noStrike" dirty="0">
                          <a:effectLst/>
                          <a:latin typeface="Verdana" panose="020B0604030504040204" pitchFamily="34" charset="0"/>
                          <a:ea typeface="Verdana" panose="020B0604030504040204" pitchFamily="34" charset="0"/>
                          <a:cs typeface="Verdana" panose="020B0604030504040204" pitchFamily="34" charset="0"/>
                        </a:rPr>
                        <a:t>TBD</a:t>
                      </a:r>
                      <a:endParaRPr lang="en-US" sz="1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solidFill>
                      <a:srgbClr val="CC99FF"/>
                    </a:solidFill>
                  </a:tcPr>
                </a:tc>
                <a:tc>
                  <a:txBody>
                    <a:bodyPr/>
                    <a:lstStyle/>
                    <a:p>
                      <a:pPr algn="l" fontAlgn="b"/>
                      <a:r>
                        <a:rPr lang="en-US" sz="1200" u="none" strike="noStrike"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T2T from dev3 to dev2 is Complete</a:t>
                      </a:r>
                    </a:p>
                  </a:txBody>
                  <a:tcPr anchor="b">
                    <a:solidFill>
                      <a:srgbClr val="CC99FF"/>
                    </a:solidFill>
                  </a:tcPr>
                </a:tc>
                <a:tc>
                  <a:txBody>
                    <a:bodyPr/>
                    <a:lstStyle/>
                    <a:p>
                      <a:pPr marL="0" algn="ctr" defTabSz="914400" rtl="0" eaLnBrk="1" fontAlgn="ctr" latinLnBrk="0" hangingPunct="1"/>
                      <a:r>
                        <a:rPr lang="en-US" sz="1200" b="0" i="0" u="none" strike="noStrike" kern="12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TBD</a:t>
                      </a:r>
                    </a:p>
                  </a:txBody>
                  <a:tcPr anchor="b">
                    <a:solidFill>
                      <a:srgbClr val="CC99FF"/>
                    </a:solidFill>
                  </a:tcPr>
                </a:tc>
                <a:extLst>
                  <a:ext uri="{0D108BD9-81ED-4DB2-BD59-A6C34878D82A}">
                    <a16:rowId xmlns:a16="http://schemas.microsoft.com/office/drawing/2014/main" val="10002"/>
                  </a:ext>
                </a:extLst>
              </a:tr>
              <a:tr h="232242">
                <a:tc>
                  <a:txBody>
                    <a:bodyPr/>
                    <a:lstStyle/>
                    <a:p>
                      <a:pPr algn="l" rtl="0" fontAlgn="ctr"/>
                      <a:r>
                        <a:rPr lang="en-US" sz="1200" u="none" strike="noStrike" dirty="0">
                          <a:effectLst/>
                          <a:latin typeface="Verdana" panose="020B0604030504040204" pitchFamily="34" charset="0"/>
                          <a:ea typeface="Verdana" panose="020B0604030504040204" pitchFamily="34" charset="0"/>
                          <a:cs typeface="Verdana" panose="020B0604030504040204" pitchFamily="34" charset="0"/>
                        </a:rPr>
                        <a:t>SR for T2T from</a:t>
                      </a:r>
                      <a:r>
                        <a:rPr lang="en-US" sz="1200" u="none" strike="noStrike" baseline="0" dirty="0">
                          <a:effectLst/>
                          <a:latin typeface="Verdana" panose="020B0604030504040204" pitchFamily="34" charset="0"/>
                          <a:ea typeface="Verdana" panose="020B0604030504040204" pitchFamily="34" charset="0"/>
                          <a:cs typeface="Verdana" panose="020B0604030504040204" pitchFamily="34" charset="0"/>
                        </a:rPr>
                        <a:t> test</a:t>
                      </a:r>
                      <a:r>
                        <a:rPr lang="en-US" sz="1200" u="none" strike="noStrike" dirty="0">
                          <a:effectLst/>
                          <a:latin typeface="Verdana" panose="020B0604030504040204" pitchFamily="34" charset="0"/>
                          <a:ea typeface="Verdana" panose="020B0604030504040204" pitchFamily="34" charset="0"/>
                          <a:cs typeface="Verdana" panose="020B0604030504040204" pitchFamily="34" charset="0"/>
                        </a:rPr>
                        <a:t> to dev1 is raised for TBD</a:t>
                      </a:r>
                      <a:endParaRPr lang="en-US" sz="1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solidFill>
                      <a:srgbClr val="CC99FF"/>
                    </a:solidFill>
                  </a:tcPr>
                </a:tc>
                <a:tc>
                  <a:txBody>
                    <a:bodyPr/>
                    <a:lstStyle/>
                    <a:p>
                      <a:pPr algn="ctr" rtl="0" fontAlgn="ctr"/>
                      <a:r>
                        <a:rPr lang="en-US" sz="1200" u="none" strike="noStrike" dirty="0">
                          <a:effectLst/>
                          <a:latin typeface="Verdana" panose="020B0604030504040204" pitchFamily="34" charset="0"/>
                          <a:ea typeface="Verdana" panose="020B0604030504040204" pitchFamily="34" charset="0"/>
                          <a:cs typeface="Verdana" panose="020B0604030504040204" pitchFamily="34" charset="0"/>
                        </a:rPr>
                        <a:t>TBD</a:t>
                      </a:r>
                      <a:endParaRPr lang="en-US" sz="1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solidFill>
                      <a:srgbClr val="CC99FF"/>
                    </a:solidFill>
                  </a:tcPr>
                </a:tc>
                <a:tc>
                  <a:txBody>
                    <a:bodyPr/>
                    <a:lstStyle/>
                    <a:p>
                      <a:pPr algn="l" fontAlgn="b"/>
                      <a:r>
                        <a:rPr lang="en-US" sz="1200" u="none" strike="noStrike"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T2T from test to dev1 is Complete</a:t>
                      </a:r>
                    </a:p>
                  </a:txBody>
                  <a:tcPr anchor="b">
                    <a:solidFill>
                      <a:srgbClr val="CC99FF"/>
                    </a:solidFill>
                  </a:tcPr>
                </a:tc>
                <a:tc>
                  <a:txBody>
                    <a:bodyPr/>
                    <a:lstStyle/>
                    <a:p>
                      <a:pPr marL="0" algn="ctr" defTabSz="914400" rtl="0" eaLnBrk="1" fontAlgn="ctr" latinLnBrk="0" hangingPunct="1"/>
                      <a:r>
                        <a:rPr lang="en-US" sz="1200" b="0" i="0" u="none" strike="noStrike" kern="12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TBD</a:t>
                      </a:r>
                    </a:p>
                  </a:txBody>
                  <a:tcPr anchor="b">
                    <a:solidFill>
                      <a:srgbClr val="CC99FF"/>
                    </a:solidFill>
                  </a:tcPr>
                </a:tc>
                <a:extLst>
                  <a:ext uri="{0D108BD9-81ED-4DB2-BD59-A6C34878D82A}">
                    <a16:rowId xmlns:a16="http://schemas.microsoft.com/office/drawing/2014/main" val="10003"/>
                  </a:ext>
                </a:extLst>
              </a:tr>
              <a:tr h="232242">
                <a:tc>
                  <a:txBody>
                    <a:bodyPr/>
                    <a:lstStyle/>
                    <a:p>
                      <a:pPr algn="l" rtl="0" fontAlgn="ctr"/>
                      <a:r>
                        <a:rPr lang="en-US" sz="1200" u="none" strike="noStrike" dirty="0">
                          <a:effectLst/>
                          <a:latin typeface="Verdana" panose="020B0604030504040204" pitchFamily="34" charset="0"/>
                          <a:ea typeface="Verdana" panose="020B0604030504040204" pitchFamily="34" charset="0"/>
                          <a:cs typeface="Verdana" panose="020B0604030504040204" pitchFamily="34" charset="0"/>
                        </a:rPr>
                        <a:t>SR for P2T from</a:t>
                      </a:r>
                      <a:r>
                        <a:rPr lang="en-US" sz="1200" u="none" strike="noStrike" baseline="0" dirty="0">
                          <a:effectLst/>
                          <a:latin typeface="Verdana" panose="020B0604030504040204" pitchFamily="34" charset="0"/>
                          <a:ea typeface="Verdana" panose="020B0604030504040204" pitchFamily="34" charset="0"/>
                          <a:cs typeface="Verdana" panose="020B0604030504040204" pitchFamily="34" charset="0"/>
                        </a:rPr>
                        <a:t> efet</a:t>
                      </a:r>
                      <a:r>
                        <a:rPr lang="en-US" sz="1200" u="none" strike="noStrike" dirty="0">
                          <a:effectLst/>
                          <a:latin typeface="Verdana" panose="020B0604030504040204" pitchFamily="34" charset="0"/>
                          <a:ea typeface="Verdana" panose="020B0604030504040204" pitchFamily="34" charset="0"/>
                          <a:cs typeface="Verdana" panose="020B0604030504040204" pitchFamily="34" charset="0"/>
                        </a:rPr>
                        <a:t> to test is raised for TBD</a:t>
                      </a:r>
                      <a:endParaRPr lang="en-US" sz="1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solidFill>
                      <a:srgbClr val="CC99FF"/>
                    </a:solidFill>
                  </a:tcPr>
                </a:tc>
                <a:tc>
                  <a:txBody>
                    <a:bodyPr/>
                    <a:lstStyle/>
                    <a:p>
                      <a:pPr algn="ctr" rtl="0" fontAlgn="ctr"/>
                      <a:r>
                        <a:rPr lang="en-US" sz="1200" u="none" strike="noStrike" dirty="0">
                          <a:effectLst/>
                          <a:latin typeface="Verdana" panose="020B0604030504040204" pitchFamily="34" charset="0"/>
                          <a:ea typeface="Verdana" panose="020B0604030504040204" pitchFamily="34" charset="0"/>
                          <a:cs typeface="Verdana" panose="020B0604030504040204" pitchFamily="34" charset="0"/>
                        </a:rPr>
                        <a:t>TBD</a:t>
                      </a:r>
                      <a:endParaRPr lang="en-US" sz="1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solidFill>
                      <a:srgbClr val="CC99FF"/>
                    </a:solidFill>
                  </a:tcPr>
                </a:tc>
                <a:tc>
                  <a:txBody>
                    <a:bodyPr/>
                    <a:lstStyle/>
                    <a:p>
                      <a:pPr algn="l" fontAlgn="b"/>
                      <a:r>
                        <a:rPr lang="en-US" sz="1200" u="none" strike="noStrike"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P2T from efet to test is Complete</a:t>
                      </a:r>
                    </a:p>
                  </a:txBody>
                  <a:tcPr anchor="b">
                    <a:solidFill>
                      <a:srgbClr val="CC99FF"/>
                    </a:solidFill>
                  </a:tcPr>
                </a:tc>
                <a:tc>
                  <a:txBody>
                    <a:bodyPr/>
                    <a:lstStyle/>
                    <a:p>
                      <a:pPr marL="0" algn="ctr" defTabSz="914400" rtl="0" eaLnBrk="1" fontAlgn="ctr" latinLnBrk="0" hangingPunct="1"/>
                      <a:r>
                        <a:rPr lang="en-US" sz="1200" b="0" i="0" u="none" strike="noStrike" kern="12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TBD</a:t>
                      </a:r>
                    </a:p>
                  </a:txBody>
                  <a:tcPr anchor="b">
                    <a:solidFill>
                      <a:srgbClr val="CC99FF"/>
                    </a:solidFill>
                  </a:tcPr>
                </a:tc>
                <a:extLst>
                  <a:ext uri="{0D108BD9-81ED-4DB2-BD59-A6C34878D82A}">
                    <a16:rowId xmlns:a16="http://schemas.microsoft.com/office/drawing/2014/main" val="10004"/>
                  </a:ext>
                </a:extLst>
              </a:tr>
              <a:tr h="225791">
                <a:tc>
                  <a:txBody>
                    <a:bodyPr/>
                    <a:lstStyle/>
                    <a:p>
                      <a:pPr algn="l"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tc>
                  <a:txBody>
                    <a:bodyPr/>
                    <a:lstStyle/>
                    <a:p>
                      <a:pPr algn="l" fontAlgn="b"/>
                      <a:endParaRPr lang="en-US" sz="1150" u="none" strike="noStrike" kern="1200" dirty="0">
                        <a:solidFill>
                          <a:schemeClr val="dk1"/>
                        </a:solidFill>
                        <a:effectLst/>
                        <a:latin typeface="+mn-lt"/>
                        <a:ea typeface="+mn-ea"/>
                        <a:cs typeface="+mn-cs"/>
                      </a:endParaRPr>
                    </a:p>
                  </a:txBody>
                  <a:tcPr anchor="b">
                    <a:solidFill>
                      <a:srgbClr val="CC99FF"/>
                    </a:solidFill>
                  </a:tcPr>
                </a:tc>
                <a:tc>
                  <a:txBody>
                    <a:bodyPr/>
                    <a:lstStyle/>
                    <a:p>
                      <a:pPr marL="0" algn="ctr" defTabSz="914400" rtl="0" eaLnBrk="1" fontAlgn="ctr" latinLnBrk="0" hangingPunct="1"/>
                      <a:endParaRPr lang="en-US" sz="1150" b="0" i="0" u="none" strike="noStrike" kern="1200" dirty="0">
                        <a:solidFill>
                          <a:srgbClr val="000000"/>
                        </a:solidFill>
                        <a:effectLst/>
                        <a:latin typeface="Arial" panose="020B0604020202020204" pitchFamily="34" charset="0"/>
                        <a:ea typeface="+mn-ea"/>
                        <a:cs typeface="+mn-cs"/>
                      </a:endParaRPr>
                    </a:p>
                  </a:txBody>
                  <a:tcPr anchor="b">
                    <a:solidFill>
                      <a:srgbClr val="CC99FF"/>
                    </a:solidFill>
                  </a:tcPr>
                </a:tc>
                <a:extLst>
                  <a:ext uri="{0D108BD9-81ED-4DB2-BD59-A6C34878D82A}">
                    <a16:rowId xmlns:a16="http://schemas.microsoft.com/office/drawing/2014/main" val="10005"/>
                  </a:ext>
                </a:extLst>
              </a:tr>
              <a:tr h="225791">
                <a:tc>
                  <a:txBody>
                    <a:bodyPr/>
                    <a:lstStyle/>
                    <a:p>
                      <a:pPr algn="l"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tc>
                  <a:txBody>
                    <a:bodyPr/>
                    <a:lstStyle/>
                    <a:p>
                      <a:pPr algn="l" fontAlgn="b"/>
                      <a:endParaRPr lang="en-US" sz="1150" u="none" strike="noStrike" kern="1200" dirty="0">
                        <a:solidFill>
                          <a:schemeClr val="dk1"/>
                        </a:solidFill>
                        <a:effectLst/>
                        <a:latin typeface="+mn-lt"/>
                        <a:ea typeface="+mn-ea"/>
                        <a:cs typeface="+mn-cs"/>
                      </a:endParaRPr>
                    </a:p>
                  </a:txBody>
                  <a:tcPr anchor="b">
                    <a:solidFill>
                      <a:srgbClr val="CC99FF"/>
                    </a:solidFill>
                  </a:tcPr>
                </a:tc>
                <a:tc>
                  <a:txBody>
                    <a:bodyPr/>
                    <a:lstStyle/>
                    <a:p>
                      <a:pPr marL="0" algn="ctr" defTabSz="914400" rtl="0" eaLnBrk="1" fontAlgn="ctr" latinLnBrk="0" hangingPunct="1"/>
                      <a:endParaRPr lang="en-US" sz="1150" b="0" i="0" u="none" strike="noStrike" kern="1200" dirty="0">
                        <a:solidFill>
                          <a:srgbClr val="000000"/>
                        </a:solidFill>
                        <a:effectLst/>
                        <a:latin typeface="Arial" panose="020B0604020202020204" pitchFamily="34" charset="0"/>
                        <a:ea typeface="+mn-ea"/>
                        <a:cs typeface="+mn-cs"/>
                      </a:endParaRPr>
                    </a:p>
                  </a:txBody>
                  <a:tcPr anchor="b">
                    <a:solidFill>
                      <a:srgbClr val="CC99FF"/>
                    </a:solidFill>
                  </a:tcPr>
                </a:tc>
                <a:extLst>
                  <a:ext uri="{0D108BD9-81ED-4DB2-BD59-A6C34878D82A}">
                    <a16:rowId xmlns:a16="http://schemas.microsoft.com/office/drawing/2014/main" val="10006"/>
                  </a:ext>
                </a:extLst>
              </a:tr>
              <a:tr h="239990">
                <a:tc>
                  <a:txBody>
                    <a:bodyPr/>
                    <a:lstStyle/>
                    <a:p>
                      <a:pPr algn="l"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tc>
                  <a:txBody>
                    <a:bodyPr/>
                    <a:lstStyle/>
                    <a:p>
                      <a:pPr algn="l" fontAlgn="b"/>
                      <a:endParaRPr lang="en-US" sz="1150" u="none" strike="noStrike" kern="1200" dirty="0">
                        <a:solidFill>
                          <a:schemeClr val="dk1"/>
                        </a:solidFill>
                        <a:effectLst/>
                        <a:latin typeface="+mn-lt"/>
                        <a:ea typeface="+mn-ea"/>
                        <a:cs typeface="+mn-cs"/>
                      </a:endParaRPr>
                    </a:p>
                  </a:txBody>
                  <a:tcPr anchor="b">
                    <a:solidFill>
                      <a:srgbClr val="CC99FF"/>
                    </a:solidFill>
                  </a:tcPr>
                </a:tc>
                <a:tc>
                  <a:txBody>
                    <a:bodyPr/>
                    <a:lstStyle/>
                    <a:p>
                      <a:pPr marL="0" algn="ctr" defTabSz="914400" rtl="0" eaLnBrk="1" fontAlgn="ctr" latinLnBrk="0" hangingPunct="1"/>
                      <a:endParaRPr lang="en-US" sz="1150" b="0" i="0" u="none" strike="noStrike" kern="1200" dirty="0">
                        <a:solidFill>
                          <a:srgbClr val="000000"/>
                        </a:solidFill>
                        <a:effectLst/>
                        <a:latin typeface="Arial" panose="020B0604020202020204" pitchFamily="34" charset="0"/>
                        <a:ea typeface="+mn-ea"/>
                        <a:cs typeface="+mn-cs"/>
                      </a:endParaRPr>
                    </a:p>
                  </a:txBody>
                  <a:tcPr anchor="b">
                    <a:solidFill>
                      <a:srgbClr val="CC99FF"/>
                    </a:solidFill>
                  </a:tcPr>
                </a:tc>
                <a:extLst>
                  <a:ext uri="{0D108BD9-81ED-4DB2-BD59-A6C34878D82A}">
                    <a16:rowId xmlns:a16="http://schemas.microsoft.com/office/drawing/2014/main" val="10007"/>
                  </a:ext>
                </a:extLst>
              </a:tr>
              <a:tr h="273950">
                <a:tc>
                  <a:txBody>
                    <a:bodyPr/>
                    <a:lstStyle/>
                    <a:p>
                      <a:pPr algn="l"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tc>
                  <a:txBody>
                    <a:bodyPr/>
                    <a:lstStyle/>
                    <a:p>
                      <a:pPr algn="l" fontAlgn="b"/>
                      <a:endParaRPr lang="en-US" sz="1150" u="none" strike="noStrike" kern="1200" dirty="0">
                        <a:solidFill>
                          <a:schemeClr val="dk1"/>
                        </a:solidFill>
                        <a:effectLst/>
                        <a:latin typeface="+mn-lt"/>
                        <a:ea typeface="+mn-ea"/>
                        <a:cs typeface="+mn-cs"/>
                      </a:endParaRPr>
                    </a:p>
                  </a:txBody>
                  <a:tcPr anchor="b">
                    <a:solidFill>
                      <a:srgbClr val="CC99FF"/>
                    </a:solidFill>
                  </a:tcPr>
                </a:tc>
                <a:tc>
                  <a:txBody>
                    <a:bodyPr/>
                    <a:lstStyle/>
                    <a:p>
                      <a:pPr marL="0" algn="ctr" defTabSz="914400" rtl="0" eaLnBrk="1" fontAlgn="ctr" latinLnBrk="0" hangingPunct="1"/>
                      <a:endParaRPr lang="en-US" sz="1150" b="0" i="0" u="none" strike="noStrike" kern="1200" dirty="0">
                        <a:solidFill>
                          <a:srgbClr val="000000"/>
                        </a:solidFill>
                        <a:effectLst/>
                        <a:latin typeface="Arial" panose="020B0604020202020204" pitchFamily="34" charset="0"/>
                        <a:ea typeface="+mn-ea"/>
                        <a:cs typeface="+mn-cs"/>
                      </a:endParaRPr>
                    </a:p>
                  </a:txBody>
                  <a:tcPr anchor="b">
                    <a:solidFill>
                      <a:srgbClr val="CC99FF"/>
                    </a:solidFill>
                  </a:tcPr>
                </a:tc>
                <a:extLst>
                  <a:ext uri="{0D108BD9-81ED-4DB2-BD59-A6C34878D82A}">
                    <a16:rowId xmlns:a16="http://schemas.microsoft.com/office/drawing/2014/main" val="10008"/>
                  </a:ext>
                </a:extLst>
              </a:tr>
              <a:tr h="268987">
                <a:tc>
                  <a:txBody>
                    <a:bodyPr/>
                    <a:lstStyle/>
                    <a:p>
                      <a:pPr algn="l"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tc>
                  <a:txBody>
                    <a:bodyPr/>
                    <a:lstStyle/>
                    <a:p>
                      <a:pPr algn="l" fontAlgn="b"/>
                      <a:endParaRPr lang="en-US" sz="1150" u="none" strike="noStrike" kern="1200" dirty="0">
                        <a:solidFill>
                          <a:schemeClr val="dk1"/>
                        </a:solidFill>
                        <a:effectLst/>
                        <a:latin typeface="+mn-lt"/>
                        <a:ea typeface="+mn-ea"/>
                        <a:cs typeface="+mn-cs"/>
                      </a:endParaRPr>
                    </a:p>
                  </a:txBody>
                  <a:tcPr anchor="b">
                    <a:solidFill>
                      <a:srgbClr val="CC99FF"/>
                    </a:solidFill>
                  </a:tcPr>
                </a:tc>
                <a:tc>
                  <a:txBody>
                    <a:bodyPr/>
                    <a:lstStyle/>
                    <a:p>
                      <a:pPr marL="0" algn="ctr" defTabSz="914400" rtl="0" eaLnBrk="1" fontAlgn="ctr" latinLnBrk="0" hangingPunct="1"/>
                      <a:endParaRPr lang="en-US" sz="1150" b="0" i="0" u="none" strike="noStrike" kern="1200" dirty="0">
                        <a:solidFill>
                          <a:srgbClr val="000000"/>
                        </a:solidFill>
                        <a:effectLst/>
                        <a:latin typeface="Arial" panose="020B0604020202020204" pitchFamily="34" charset="0"/>
                        <a:ea typeface="+mn-ea"/>
                        <a:cs typeface="+mn-cs"/>
                      </a:endParaRPr>
                    </a:p>
                  </a:txBody>
                  <a:tcPr anchor="b">
                    <a:solidFill>
                      <a:srgbClr val="CC99FF"/>
                    </a:solidFill>
                  </a:tcPr>
                </a:tc>
                <a:extLst>
                  <a:ext uri="{0D108BD9-81ED-4DB2-BD59-A6C34878D82A}">
                    <a16:rowId xmlns:a16="http://schemas.microsoft.com/office/drawing/2014/main" val="10009"/>
                  </a:ext>
                </a:extLst>
              </a:tr>
              <a:tr h="225791">
                <a:tc>
                  <a:txBody>
                    <a:bodyPr/>
                    <a:lstStyle/>
                    <a:p>
                      <a:pPr algn="l"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tc>
                  <a:txBody>
                    <a:bodyPr/>
                    <a:lstStyle/>
                    <a:p>
                      <a:pPr algn="l" fontAlgn="b"/>
                      <a:endParaRPr lang="en-US" sz="1150" u="none" strike="noStrike" kern="1200" dirty="0">
                        <a:solidFill>
                          <a:schemeClr val="dk1"/>
                        </a:solidFill>
                        <a:effectLst/>
                        <a:latin typeface="+mn-lt"/>
                        <a:ea typeface="+mn-ea"/>
                        <a:cs typeface="+mn-cs"/>
                      </a:endParaRPr>
                    </a:p>
                  </a:txBody>
                  <a:tcPr anchor="b">
                    <a:solidFill>
                      <a:srgbClr val="CC99FF"/>
                    </a:solidFill>
                  </a:tcPr>
                </a:tc>
                <a:tc>
                  <a:txBody>
                    <a:bodyPr/>
                    <a:lstStyle/>
                    <a:p>
                      <a:pPr marL="0" algn="ctr" defTabSz="914400" rtl="0" eaLnBrk="1" fontAlgn="ctr" latinLnBrk="0" hangingPunct="1"/>
                      <a:endParaRPr lang="en-US" sz="1150" b="0" i="0" u="none" strike="noStrike" kern="1200" dirty="0">
                        <a:solidFill>
                          <a:srgbClr val="000000"/>
                        </a:solidFill>
                        <a:effectLst/>
                        <a:latin typeface="Arial" panose="020B0604020202020204" pitchFamily="34" charset="0"/>
                        <a:ea typeface="+mn-ea"/>
                        <a:cs typeface="+mn-cs"/>
                      </a:endParaRPr>
                    </a:p>
                  </a:txBody>
                  <a:tcPr anchor="b">
                    <a:solidFill>
                      <a:srgbClr val="CC99FF"/>
                    </a:solidFill>
                  </a:tcPr>
                </a:tc>
                <a:extLst>
                  <a:ext uri="{0D108BD9-81ED-4DB2-BD59-A6C34878D82A}">
                    <a16:rowId xmlns:a16="http://schemas.microsoft.com/office/drawing/2014/main" val="10010"/>
                  </a:ext>
                </a:extLst>
              </a:tr>
              <a:tr h="238279">
                <a:tc>
                  <a:txBody>
                    <a:bodyPr/>
                    <a:lstStyle/>
                    <a:p>
                      <a:pPr algn="l"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tc>
                  <a:txBody>
                    <a:bodyPr/>
                    <a:lstStyle/>
                    <a:p>
                      <a:pPr algn="l" fontAlgn="b"/>
                      <a:endParaRPr lang="en-US" sz="1150" u="none" strike="noStrike" kern="1200" dirty="0">
                        <a:solidFill>
                          <a:schemeClr val="dk1"/>
                        </a:solidFill>
                        <a:effectLst/>
                        <a:latin typeface="+mn-lt"/>
                        <a:ea typeface="+mn-ea"/>
                        <a:cs typeface="+mn-cs"/>
                      </a:endParaRPr>
                    </a:p>
                  </a:txBody>
                  <a:tcPr anchor="b">
                    <a:solidFill>
                      <a:srgbClr val="CC99FF"/>
                    </a:solidFill>
                  </a:tcPr>
                </a:tc>
                <a:tc>
                  <a:txBody>
                    <a:bodyPr/>
                    <a:lstStyle/>
                    <a:p>
                      <a:pPr marL="0" algn="ctr" defTabSz="914400" rtl="0" eaLnBrk="1" fontAlgn="ctr" latinLnBrk="0" hangingPunct="1"/>
                      <a:endParaRPr lang="en-US" sz="1150" b="0" i="0" u="none" strike="noStrike" kern="1200" dirty="0">
                        <a:solidFill>
                          <a:srgbClr val="000000"/>
                        </a:solidFill>
                        <a:effectLst/>
                        <a:latin typeface="Arial" panose="020B0604020202020204" pitchFamily="34" charset="0"/>
                        <a:ea typeface="+mn-ea"/>
                        <a:cs typeface="+mn-cs"/>
                      </a:endParaRPr>
                    </a:p>
                  </a:txBody>
                  <a:tcPr anchor="b">
                    <a:solidFill>
                      <a:srgbClr val="CC99FF"/>
                    </a:solidFill>
                  </a:tcPr>
                </a:tc>
                <a:extLst>
                  <a:ext uri="{0D108BD9-81ED-4DB2-BD59-A6C34878D82A}">
                    <a16:rowId xmlns:a16="http://schemas.microsoft.com/office/drawing/2014/main" val="10011"/>
                  </a:ext>
                </a:extLst>
              </a:tr>
              <a:tr h="225791">
                <a:tc>
                  <a:txBody>
                    <a:bodyPr/>
                    <a:lstStyle/>
                    <a:p>
                      <a:pPr algn="l"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tc>
                  <a:txBody>
                    <a:bodyPr/>
                    <a:lstStyle/>
                    <a:p>
                      <a:pPr algn="l" fontAlgn="b"/>
                      <a:endParaRPr lang="en-US" sz="1150" u="none" strike="noStrike" kern="1200" dirty="0">
                        <a:solidFill>
                          <a:schemeClr val="dk1"/>
                        </a:solidFill>
                        <a:effectLst/>
                        <a:latin typeface="+mn-lt"/>
                        <a:ea typeface="+mn-ea"/>
                        <a:cs typeface="+mn-cs"/>
                      </a:endParaRPr>
                    </a:p>
                  </a:txBody>
                  <a:tcPr anchor="b">
                    <a:solidFill>
                      <a:srgbClr val="CC99FF"/>
                    </a:solidFill>
                  </a:tcPr>
                </a:tc>
                <a:tc>
                  <a:txBody>
                    <a:bodyPr/>
                    <a:lstStyle/>
                    <a:p>
                      <a:pPr marL="0" algn="ctr" defTabSz="914400" rtl="0" eaLnBrk="1" fontAlgn="ctr" latinLnBrk="0" hangingPunct="1"/>
                      <a:endParaRPr lang="en-US" sz="1150" b="0" i="0" u="none" strike="noStrike" kern="1200" dirty="0">
                        <a:solidFill>
                          <a:srgbClr val="000000"/>
                        </a:solidFill>
                        <a:effectLst/>
                        <a:latin typeface="Arial" panose="020B0604020202020204" pitchFamily="34" charset="0"/>
                        <a:ea typeface="+mn-ea"/>
                        <a:cs typeface="+mn-cs"/>
                      </a:endParaRPr>
                    </a:p>
                  </a:txBody>
                  <a:tcPr anchor="b">
                    <a:solidFill>
                      <a:srgbClr val="CC99FF"/>
                    </a:solidFill>
                  </a:tcPr>
                </a:tc>
                <a:extLst>
                  <a:ext uri="{0D108BD9-81ED-4DB2-BD59-A6C34878D82A}">
                    <a16:rowId xmlns:a16="http://schemas.microsoft.com/office/drawing/2014/main" val="10012"/>
                  </a:ext>
                </a:extLst>
              </a:tr>
              <a:tr h="225791">
                <a:tc>
                  <a:txBody>
                    <a:bodyPr/>
                    <a:lstStyle/>
                    <a:p>
                      <a:pPr algn="l"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tc>
                  <a:txBody>
                    <a:bodyPr/>
                    <a:lstStyle/>
                    <a:p>
                      <a:pPr algn="l" fontAlgn="b"/>
                      <a:endParaRPr lang="en-US" sz="1150" u="none" strike="noStrike" kern="1200" dirty="0">
                        <a:solidFill>
                          <a:schemeClr val="dk1"/>
                        </a:solidFill>
                        <a:effectLst/>
                        <a:latin typeface="+mn-lt"/>
                        <a:ea typeface="+mn-ea"/>
                        <a:cs typeface="+mn-cs"/>
                      </a:endParaRPr>
                    </a:p>
                  </a:txBody>
                  <a:tcPr anchor="b">
                    <a:solidFill>
                      <a:srgbClr val="CC99FF"/>
                    </a:solidFill>
                  </a:tcPr>
                </a:tc>
                <a:tc>
                  <a:txBody>
                    <a:bodyPr/>
                    <a:lstStyle/>
                    <a:p>
                      <a:pPr marL="0" algn="ctr" defTabSz="914400" rtl="0" eaLnBrk="1" fontAlgn="ctr" latinLnBrk="0" hangingPunct="1"/>
                      <a:endParaRPr lang="en-US" sz="1150" b="0" i="0" u="none" strike="noStrike" kern="1200" dirty="0">
                        <a:solidFill>
                          <a:srgbClr val="000000"/>
                        </a:solidFill>
                        <a:effectLst/>
                        <a:latin typeface="Arial" panose="020B0604020202020204" pitchFamily="34" charset="0"/>
                        <a:ea typeface="+mn-ea"/>
                        <a:cs typeface="+mn-cs"/>
                      </a:endParaRPr>
                    </a:p>
                  </a:txBody>
                  <a:tcPr anchor="b">
                    <a:solidFill>
                      <a:srgbClr val="CC99FF"/>
                    </a:solidFill>
                  </a:tcPr>
                </a:tc>
                <a:extLst>
                  <a:ext uri="{0D108BD9-81ED-4DB2-BD59-A6C34878D82A}">
                    <a16:rowId xmlns:a16="http://schemas.microsoft.com/office/drawing/2014/main" val="10013"/>
                  </a:ext>
                </a:extLst>
              </a:tr>
              <a:tr h="225791">
                <a:tc>
                  <a:txBody>
                    <a:bodyPr/>
                    <a:lstStyle/>
                    <a:p>
                      <a:pPr algn="l"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tc>
                  <a:txBody>
                    <a:bodyPr/>
                    <a:lstStyle/>
                    <a:p>
                      <a:pPr algn="l" fontAlgn="b"/>
                      <a:endParaRPr lang="en-US" sz="1150" u="none" strike="noStrike" kern="1200" dirty="0">
                        <a:solidFill>
                          <a:schemeClr val="dk1"/>
                        </a:solidFill>
                        <a:effectLst/>
                        <a:latin typeface="+mn-lt"/>
                        <a:ea typeface="+mn-ea"/>
                        <a:cs typeface="+mn-cs"/>
                      </a:endParaRPr>
                    </a:p>
                  </a:txBody>
                  <a:tcPr anchor="b">
                    <a:solidFill>
                      <a:srgbClr val="CC99FF"/>
                    </a:solidFill>
                  </a:tcPr>
                </a:tc>
                <a:tc>
                  <a:txBody>
                    <a:bodyPr/>
                    <a:lstStyle/>
                    <a:p>
                      <a:pPr marL="0" algn="ctr" defTabSz="914400" rtl="0" eaLnBrk="1" fontAlgn="ctr" latinLnBrk="0" hangingPunct="1"/>
                      <a:endParaRPr lang="en-US" sz="1150" b="0" i="0" u="none" strike="noStrike" kern="1200" dirty="0">
                        <a:solidFill>
                          <a:srgbClr val="000000"/>
                        </a:solidFill>
                        <a:effectLst/>
                        <a:latin typeface="Arial" panose="020B0604020202020204" pitchFamily="34" charset="0"/>
                        <a:ea typeface="+mn-ea"/>
                        <a:cs typeface="+mn-cs"/>
                      </a:endParaRPr>
                    </a:p>
                  </a:txBody>
                  <a:tcPr anchor="b">
                    <a:solidFill>
                      <a:srgbClr val="CC99FF"/>
                    </a:solidFill>
                  </a:tcPr>
                </a:tc>
                <a:extLst>
                  <a:ext uri="{0D108BD9-81ED-4DB2-BD59-A6C34878D82A}">
                    <a16:rowId xmlns:a16="http://schemas.microsoft.com/office/drawing/2014/main" val="10014"/>
                  </a:ext>
                </a:extLst>
              </a:tr>
              <a:tr h="225791">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tc>
                  <a:txBody>
                    <a:bodyPr/>
                    <a:lstStyle/>
                    <a:p>
                      <a:pPr algn="l" fontAlgn="b"/>
                      <a:endParaRPr lang="en-US" sz="1150" u="none" strike="noStrike" kern="1200" dirty="0">
                        <a:solidFill>
                          <a:schemeClr val="dk1"/>
                        </a:solidFill>
                        <a:effectLst/>
                        <a:latin typeface="+mn-lt"/>
                        <a:ea typeface="+mn-ea"/>
                        <a:cs typeface="+mn-cs"/>
                      </a:endParaRPr>
                    </a:p>
                  </a:txBody>
                  <a:tcPr anchor="b">
                    <a:solidFill>
                      <a:srgbClr val="CC99FF"/>
                    </a:solidFill>
                  </a:tcPr>
                </a:tc>
                <a:tc>
                  <a:txBody>
                    <a:bodyPr/>
                    <a:lstStyle/>
                    <a:p>
                      <a:pPr marL="0" algn="ctr" defTabSz="914400" rtl="0" eaLnBrk="1" fontAlgn="ctr" latinLnBrk="0" hangingPunct="1"/>
                      <a:endParaRPr lang="en-US" sz="1150" b="0" i="0" u="none" strike="noStrike" kern="1200" dirty="0">
                        <a:solidFill>
                          <a:srgbClr val="000000"/>
                        </a:solidFill>
                        <a:effectLst/>
                        <a:latin typeface="Arial" panose="020B0604020202020204" pitchFamily="34" charset="0"/>
                        <a:ea typeface="+mn-ea"/>
                        <a:cs typeface="+mn-cs"/>
                      </a:endParaRPr>
                    </a:p>
                  </a:txBody>
                  <a:tcPr anchor="b">
                    <a:solidFill>
                      <a:srgbClr val="CC99FF"/>
                    </a:solidFill>
                  </a:tcPr>
                </a:tc>
                <a:extLst>
                  <a:ext uri="{0D108BD9-81ED-4DB2-BD59-A6C34878D82A}">
                    <a16:rowId xmlns:a16="http://schemas.microsoft.com/office/drawing/2014/main" val="533433906"/>
                  </a:ext>
                </a:extLst>
              </a:tr>
              <a:tr h="225791">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tc>
                  <a:txBody>
                    <a:bodyPr/>
                    <a:lstStyle/>
                    <a:p>
                      <a:pPr algn="l" fontAlgn="b"/>
                      <a:endParaRPr lang="en-US" sz="1150" u="none" strike="noStrike" kern="1200" dirty="0">
                        <a:solidFill>
                          <a:schemeClr val="dk1"/>
                        </a:solidFill>
                        <a:effectLst/>
                        <a:latin typeface="+mn-lt"/>
                        <a:ea typeface="+mn-ea"/>
                        <a:cs typeface="+mn-cs"/>
                      </a:endParaRPr>
                    </a:p>
                  </a:txBody>
                  <a:tcPr anchor="b">
                    <a:solidFill>
                      <a:srgbClr val="CC99FF"/>
                    </a:solidFill>
                  </a:tcPr>
                </a:tc>
                <a:tc>
                  <a:txBody>
                    <a:bodyPr/>
                    <a:lstStyle/>
                    <a:p>
                      <a:pPr marL="0" algn="ctr" defTabSz="914400" rtl="0" eaLnBrk="1" fontAlgn="ctr" latinLnBrk="0" hangingPunct="1"/>
                      <a:endParaRPr lang="en-US" sz="1150" b="0" i="0" u="none" strike="noStrike" kern="1200" dirty="0">
                        <a:solidFill>
                          <a:srgbClr val="000000"/>
                        </a:solidFill>
                        <a:effectLst/>
                        <a:latin typeface="Arial" panose="020B0604020202020204" pitchFamily="34" charset="0"/>
                        <a:ea typeface="+mn-ea"/>
                        <a:cs typeface="+mn-cs"/>
                      </a:endParaRPr>
                    </a:p>
                  </a:txBody>
                  <a:tcPr anchor="b">
                    <a:solidFill>
                      <a:srgbClr val="CC99FF"/>
                    </a:solidFill>
                  </a:tcPr>
                </a:tc>
                <a:extLst>
                  <a:ext uri="{0D108BD9-81ED-4DB2-BD59-A6C34878D82A}">
                    <a16:rowId xmlns:a16="http://schemas.microsoft.com/office/drawing/2014/main" val="2232889861"/>
                  </a:ext>
                </a:extLst>
              </a:tr>
            </a:tbl>
          </a:graphicData>
        </a:graphic>
      </p:graphicFrame>
    </p:spTree>
    <p:extLst>
      <p:ext uri="{BB962C8B-B14F-4D97-AF65-F5344CB8AC3E}">
        <p14:creationId xmlns:p14="http://schemas.microsoft.com/office/powerpoint/2010/main" val="7768244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64395" y="348830"/>
            <a:ext cx="7482689" cy="463997"/>
          </a:xfrm>
          <a:prstGeom prst="rect">
            <a:avLst/>
          </a:prstGeom>
        </p:spPr>
        <p:txBody>
          <a:bodyPr vert="horz" lIns="0" tIns="0" rIns="0" bIns="0" rtlCol="0" anchor="b">
            <a:noAutofit/>
          </a:bodyPr>
          <a:lstStyle>
            <a:lvl1pPr defTabSz="914400">
              <a:lnSpc>
                <a:spcPct val="100000"/>
              </a:lnSpc>
              <a:spcBef>
                <a:spcPct val="0"/>
              </a:spcBef>
              <a:buNone/>
              <a:defRPr sz="2800" b="1">
                <a:effectLst/>
                <a:ea typeface="+mj-ea"/>
                <a:cs typeface="Arial" pitchFamily="34" charset="0"/>
              </a:defRPr>
            </a:lvl1pPr>
          </a:lstStyle>
          <a:p>
            <a:r>
              <a:rPr lang="en-US" sz="2400" b="0" i="1" dirty="0">
                <a:latin typeface="Verdana" panose="020B0604030504040204" pitchFamily="34" charset="0"/>
                <a:ea typeface="Verdana" panose="020B0604030504040204" pitchFamily="34" charset="0"/>
                <a:cs typeface="Verdana" panose="020B0604030504040204" pitchFamily="34" charset="0"/>
              </a:rPr>
              <a:t>Key Dates (continue..)</a:t>
            </a:r>
          </a:p>
        </p:txBody>
      </p:sp>
      <p:cxnSp>
        <p:nvCxnSpPr>
          <p:cNvPr id="5" name="Straight Connector 4"/>
          <p:cNvCxnSpPr/>
          <p:nvPr/>
        </p:nvCxnSpPr>
        <p:spPr>
          <a:xfrm>
            <a:off x="1564395" y="924128"/>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476846" y="1009065"/>
            <a:ext cx="8766000" cy="369332"/>
          </a:xfrm>
          <a:prstGeom prst="rect">
            <a:avLst/>
          </a:prstGeom>
          <a:noFill/>
        </p:spPr>
        <p:txBody>
          <a:bodyPr wrap="square" rtlCol="0">
            <a:spAutoFit/>
          </a:bodyPr>
          <a:lstStyle/>
          <a:p>
            <a:r>
              <a:rPr lang="en-US" sz="1600" dirty="0">
                <a:latin typeface="Verdana" panose="020B0604030504040204" pitchFamily="34" charset="0"/>
                <a:ea typeface="Verdana" panose="020B0604030504040204" pitchFamily="34" charset="0"/>
                <a:cs typeface="Verdana" panose="020B0604030504040204" pitchFamily="34" charset="0"/>
              </a:rPr>
              <a:t>Below are the Critical Milestones for Environment Strategy </a:t>
            </a:r>
            <a:r>
              <a:rPr lang="en-US" sz="1800" dirty="0">
                <a:latin typeface="Verdana" panose="020B0604030504040204" pitchFamily="34" charset="0"/>
                <a:ea typeface="Verdana" panose="020B0604030504040204" pitchFamily="34" charset="0"/>
                <a:cs typeface="Verdana" panose="020B0604030504040204" pitchFamily="34" charset="0"/>
              </a:rPr>
              <a:t>-</a:t>
            </a:r>
          </a:p>
        </p:txBody>
      </p:sp>
      <p:graphicFrame>
        <p:nvGraphicFramePr>
          <p:cNvPr id="7" name="Table 6"/>
          <p:cNvGraphicFramePr>
            <a:graphicFrameLocks noGrp="1"/>
          </p:cNvGraphicFramePr>
          <p:nvPr>
            <p:extLst>
              <p:ext uri="{D42A27DB-BD31-4B8C-83A1-F6EECF244321}">
                <p14:modId xmlns:p14="http://schemas.microsoft.com/office/powerpoint/2010/main" val="2511743788"/>
              </p:ext>
            </p:extLst>
          </p:nvPr>
        </p:nvGraphicFramePr>
        <p:xfrm>
          <a:off x="1564395" y="1479288"/>
          <a:ext cx="9155018" cy="4139312"/>
        </p:xfrm>
        <a:graphic>
          <a:graphicData uri="http://schemas.openxmlformats.org/drawingml/2006/table">
            <a:tbl>
              <a:tblPr firstRow="1" bandRow="1">
                <a:tableStyleId>{00A15C55-8517-42AA-B614-E9B94910E393}</a:tableStyleId>
              </a:tblPr>
              <a:tblGrid>
                <a:gridCol w="3651211">
                  <a:extLst>
                    <a:ext uri="{9D8B030D-6E8A-4147-A177-3AD203B41FA5}">
                      <a16:colId xmlns:a16="http://schemas.microsoft.com/office/drawing/2014/main" val="20000"/>
                    </a:ext>
                  </a:extLst>
                </a:gridCol>
                <a:gridCol w="933864">
                  <a:extLst>
                    <a:ext uri="{9D8B030D-6E8A-4147-A177-3AD203B41FA5}">
                      <a16:colId xmlns:a16="http://schemas.microsoft.com/office/drawing/2014/main" val="20001"/>
                    </a:ext>
                  </a:extLst>
                </a:gridCol>
                <a:gridCol w="3463213">
                  <a:extLst>
                    <a:ext uri="{9D8B030D-6E8A-4147-A177-3AD203B41FA5}">
                      <a16:colId xmlns:a16="http://schemas.microsoft.com/office/drawing/2014/main" val="20002"/>
                    </a:ext>
                  </a:extLst>
                </a:gridCol>
                <a:gridCol w="1106730">
                  <a:extLst>
                    <a:ext uri="{9D8B030D-6E8A-4147-A177-3AD203B41FA5}">
                      <a16:colId xmlns:a16="http://schemas.microsoft.com/office/drawing/2014/main" val="20003"/>
                    </a:ext>
                  </a:extLst>
                </a:gridCol>
              </a:tblGrid>
              <a:tr h="329547">
                <a:tc gridSpan="4">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r>
                        <a:rPr lang="en-US" sz="1400" dirty="0">
                          <a:latin typeface="Verdana" panose="020B0604030504040204" pitchFamily="34" charset="0"/>
                          <a:ea typeface="Verdana" panose="020B0604030504040204" pitchFamily="34" charset="0"/>
                          <a:cs typeface="Verdana" panose="020B0604030504040204" pitchFamily="34" charset="0"/>
                        </a:rPr>
                        <a:t>Release</a:t>
                      </a:r>
                      <a:r>
                        <a:rPr lang="en-US" sz="1400" baseline="0" dirty="0">
                          <a:latin typeface="Verdana" panose="020B0604030504040204" pitchFamily="34" charset="0"/>
                          <a:ea typeface="Verdana" panose="020B0604030504040204" pitchFamily="34" charset="0"/>
                          <a:cs typeface="Verdana" panose="020B0604030504040204" pitchFamily="34" charset="0"/>
                        </a:rPr>
                        <a:t> 1</a:t>
                      </a:r>
                      <a:endParaRPr lang="en-US" sz="1400" dirty="0">
                        <a:latin typeface="Verdana" panose="020B0604030504040204" pitchFamily="34" charset="0"/>
                        <a:ea typeface="Verdana" panose="020B0604030504040204" pitchFamily="34" charset="0"/>
                        <a:cs typeface="Verdana" panose="020B0604030504040204" pitchFamily="34" charset="0"/>
                      </a:endParaRPr>
                    </a:p>
                  </a:txBody>
                  <a:tcPr anchor="b">
                    <a:solidFill>
                      <a:srgbClr val="630157"/>
                    </a:solidFill>
                  </a:tcPr>
                </a:tc>
                <a:tc hMerge="1">
                  <a:txBody>
                    <a:bodyPr/>
                    <a:lstStyle/>
                    <a:p>
                      <a:endParaRPr lang="en-US" dirty="0"/>
                    </a:p>
                  </a:txBody>
                  <a:tcPr/>
                </a:tc>
                <a:tc hMerge="1">
                  <a:txBody>
                    <a:bodyPr/>
                    <a:lstStyle/>
                    <a:p>
                      <a:pPr algn="l"/>
                      <a:endParaRPr lang="en-US" sz="1000" dirty="0"/>
                    </a:p>
                  </a:txBody>
                  <a:tcPr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2776"/>
                    </a:solidFill>
                  </a:tcPr>
                </a:tc>
                <a:tc hMerge="1">
                  <a:txBody>
                    <a:bodyPr/>
                    <a:lstStyle/>
                    <a:p>
                      <a:pPr algn="l"/>
                      <a:endParaRPr lang="en-US" sz="1000" dirty="0"/>
                    </a:p>
                  </a:txBody>
                  <a:tcPr anchor="b">
                    <a:lnL w="12700" cmpd="sng">
                      <a:solidFill>
                        <a:srgbClr val="FFFFFF"/>
                      </a:solidFill>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2776"/>
                    </a:solidFill>
                  </a:tcPr>
                </a:tc>
                <a:extLst>
                  <a:ext uri="{0D108BD9-81ED-4DB2-BD59-A6C34878D82A}">
                    <a16:rowId xmlns:a16="http://schemas.microsoft.com/office/drawing/2014/main" val="10000"/>
                  </a:ext>
                </a:extLst>
              </a:tr>
              <a:tr h="297180">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r>
                        <a:rPr lang="en-US" sz="1200" b="1" dirty="0">
                          <a:latin typeface="Verdana" panose="020B0604030504040204" pitchFamily="34" charset="0"/>
                          <a:ea typeface="Verdana" panose="020B0604030504040204" pitchFamily="34" charset="0"/>
                          <a:cs typeface="Verdana" panose="020B0604030504040204" pitchFamily="34" charset="0"/>
                        </a:rPr>
                        <a:t>Activity</a:t>
                      </a:r>
                    </a:p>
                  </a:txBody>
                  <a:tcPr anchor="b">
                    <a:solidFill>
                      <a:srgbClr val="CC99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r>
                        <a:rPr lang="en-US" sz="1200" b="1" dirty="0">
                          <a:latin typeface="Verdana" panose="020B0604030504040204" pitchFamily="34" charset="0"/>
                          <a:ea typeface="Verdana" panose="020B0604030504040204" pitchFamily="34" charset="0"/>
                          <a:cs typeface="Verdana" panose="020B0604030504040204" pitchFamily="34" charset="0"/>
                        </a:rPr>
                        <a:t>Date</a:t>
                      </a:r>
                    </a:p>
                  </a:txBody>
                  <a:tcPr anchor="b">
                    <a:solidFill>
                      <a:srgbClr val="CC99FF"/>
                    </a:solidFill>
                  </a:tcPr>
                </a:tc>
                <a:tc>
                  <a:txBody>
                    <a:bodyPr/>
                    <a:lstStyle/>
                    <a:p>
                      <a:pPr marL="0" algn="l" defTabSz="457200" rtl="0" eaLnBrk="1" latinLnBrk="0" hangingPunct="1"/>
                      <a:r>
                        <a:rPr lang="en-US" sz="1200" b="1" kern="1200" dirty="0">
                          <a:latin typeface="Verdana" panose="020B0604030504040204" pitchFamily="34" charset="0"/>
                          <a:ea typeface="Verdana" panose="020B0604030504040204" pitchFamily="34" charset="0"/>
                          <a:cs typeface="Verdana" panose="020B0604030504040204" pitchFamily="34" charset="0"/>
                        </a:rPr>
                        <a:t>Activity</a:t>
                      </a:r>
                      <a:endParaRPr lang="en-US" sz="1200" b="1" kern="1200" dirty="0">
                        <a:solidFill>
                          <a:schemeClr val="dk1"/>
                        </a:solidFill>
                        <a:latin typeface="Verdana" panose="020B0604030504040204" pitchFamily="34" charset="0"/>
                        <a:ea typeface="Verdana" panose="020B0604030504040204" pitchFamily="34" charset="0"/>
                        <a:cs typeface="Verdana" panose="020B0604030504040204" pitchFamily="34" charset="0"/>
                      </a:endParaRPr>
                    </a:p>
                  </a:txBody>
                  <a:tcPr anchor="b">
                    <a:solidFill>
                      <a:srgbClr val="CC99FF"/>
                    </a:solidFill>
                  </a:tcPr>
                </a:tc>
                <a:tc>
                  <a:txBody>
                    <a:bodyPr/>
                    <a:lstStyle/>
                    <a:p>
                      <a:pPr marL="0" algn="l" defTabSz="457200" rtl="0" eaLnBrk="1" latinLnBrk="0" hangingPunct="1"/>
                      <a:r>
                        <a:rPr lang="en-US" sz="1200" b="1" kern="1200" dirty="0">
                          <a:latin typeface="Verdana" panose="020B0604030504040204" pitchFamily="34" charset="0"/>
                          <a:ea typeface="Verdana" panose="020B0604030504040204" pitchFamily="34" charset="0"/>
                          <a:cs typeface="Verdana" panose="020B0604030504040204" pitchFamily="34" charset="0"/>
                        </a:rPr>
                        <a:t>Date</a:t>
                      </a:r>
                      <a:endParaRPr lang="en-US" sz="1200" b="1" kern="1200" dirty="0">
                        <a:solidFill>
                          <a:schemeClr val="dk1"/>
                        </a:solidFill>
                        <a:latin typeface="Verdana" panose="020B0604030504040204" pitchFamily="34" charset="0"/>
                        <a:ea typeface="Verdana" panose="020B0604030504040204" pitchFamily="34" charset="0"/>
                        <a:cs typeface="Verdana" panose="020B0604030504040204" pitchFamily="34" charset="0"/>
                      </a:endParaRPr>
                    </a:p>
                  </a:txBody>
                  <a:tcPr anchor="b">
                    <a:solidFill>
                      <a:srgbClr val="CC99FF"/>
                    </a:solidFill>
                  </a:tcPr>
                </a:tc>
                <a:extLst>
                  <a:ext uri="{0D108BD9-81ED-4DB2-BD59-A6C34878D82A}">
                    <a16:rowId xmlns:a16="http://schemas.microsoft.com/office/drawing/2014/main" val="10001"/>
                  </a:ext>
                </a:extLst>
              </a:tr>
              <a:tr h="224841">
                <a:tc>
                  <a:txBody>
                    <a:bodyPr/>
                    <a:lstStyle/>
                    <a:p>
                      <a:pPr algn="l" rtl="0" fontAlgn="ctr"/>
                      <a:r>
                        <a:rPr lang="en-US" sz="12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Monthly Update for all</a:t>
                      </a:r>
                      <a:r>
                        <a:rPr lang="en-US" sz="1200" u="none" strike="noStrike" baseline="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PODS</a:t>
                      </a:r>
                      <a:endParaRPr lang="en-US" sz="12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solidFill>
                      <a:srgbClr val="CC99FF"/>
                    </a:solidFill>
                  </a:tcPr>
                </a:tc>
                <a:tc>
                  <a:txBody>
                    <a:bodyPr/>
                    <a:lstStyle/>
                    <a:p>
                      <a:pPr algn="ctr" rtl="0" fontAlgn="ctr"/>
                      <a:r>
                        <a:rPr lang="en-US" sz="12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TBD</a:t>
                      </a:r>
                      <a:endParaRPr lang="en-US" sz="12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solidFill>
                      <a:srgbClr val="CC99FF"/>
                    </a:solidFill>
                  </a:tcPr>
                </a:tc>
                <a:tc>
                  <a:txBody>
                    <a:bodyPr/>
                    <a:lstStyle/>
                    <a:p>
                      <a:pPr algn="l" rtl="0" fontAlgn="ctr"/>
                      <a:endParaRPr lang="en-US" sz="1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solidFill>
                      <a:srgbClr val="CC99FF"/>
                    </a:solidFill>
                  </a:tcPr>
                </a:tc>
                <a:tc>
                  <a:txBody>
                    <a:bodyPr/>
                    <a:lstStyle/>
                    <a:p>
                      <a:pPr algn="ctr" rtl="0" fontAlgn="ctr"/>
                      <a:r>
                        <a:rPr lang="en-US" sz="1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TBD</a:t>
                      </a:r>
                    </a:p>
                  </a:txBody>
                  <a:tcPr marL="9525" marR="9525" marT="9525" marB="0" anchor="ctr">
                    <a:solidFill>
                      <a:srgbClr val="CC99FF"/>
                    </a:solidFill>
                  </a:tcPr>
                </a:tc>
                <a:extLst>
                  <a:ext uri="{0D108BD9-81ED-4DB2-BD59-A6C34878D82A}">
                    <a16:rowId xmlns:a16="http://schemas.microsoft.com/office/drawing/2014/main" val="10002"/>
                  </a:ext>
                </a:extLst>
              </a:tr>
              <a:tr h="255629">
                <a:tc>
                  <a:txBody>
                    <a:bodyPr/>
                    <a:lstStyle/>
                    <a:p>
                      <a:pPr algn="l" rtl="0" fontAlgn="ctr"/>
                      <a:r>
                        <a:rPr lang="en-US" sz="12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Monthly Update for all</a:t>
                      </a:r>
                      <a:r>
                        <a:rPr lang="en-US" sz="1200" u="none" strike="noStrike" baseline="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PODs</a:t>
                      </a:r>
                      <a:endParaRPr lang="en-US" sz="12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solidFill>
                      <a:srgbClr val="CC99FF"/>
                    </a:solidFill>
                  </a:tcPr>
                </a:tc>
                <a:tc>
                  <a:txBody>
                    <a:bodyPr/>
                    <a:lstStyle/>
                    <a:p>
                      <a:pPr algn="ctr" rtl="0" fontAlgn="ctr"/>
                      <a:r>
                        <a:rPr lang="en-US" sz="12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TBD</a:t>
                      </a:r>
                      <a:endParaRPr lang="en-US" sz="12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solidFill>
                      <a:srgbClr val="CC99FF"/>
                    </a:solidFill>
                  </a:tcPr>
                </a:tc>
                <a:tc>
                  <a:txBody>
                    <a:bodyPr/>
                    <a:lstStyle/>
                    <a:p>
                      <a:pPr algn="l" rtl="0" fontAlgn="ctr"/>
                      <a:endParaRPr lang="en-US" sz="1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solidFill>
                      <a:srgbClr val="CC99FF"/>
                    </a:solidFill>
                  </a:tcPr>
                </a:tc>
                <a:tc>
                  <a:txBody>
                    <a:bodyPr/>
                    <a:lstStyle/>
                    <a:p>
                      <a:pPr algn="ctr" rtl="0" fontAlgn="ctr"/>
                      <a:r>
                        <a:rPr lang="en-US" sz="1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TBD</a:t>
                      </a:r>
                    </a:p>
                  </a:txBody>
                  <a:tcPr marL="9525" marR="9525" marT="9525" marB="0" anchor="ctr">
                    <a:solidFill>
                      <a:srgbClr val="CC99FF"/>
                    </a:solidFill>
                  </a:tcPr>
                </a:tc>
                <a:extLst>
                  <a:ext uri="{0D108BD9-81ED-4DB2-BD59-A6C34878D82A}">
                    <a16:rowId xmlns:a16="http://schemas.microsoft.com/office/drawing/2014/main" val="10003"/>
                  </a:ext>
                </a:extLst>
              </a:tr>
              <a:tr h="224841">
                <a:tc>
                  <a:txBody>
                    <a:bodyPr/>
                    <a:lstStyle/>
                    <a:p>
                      <a:pPr algn="l" rtl="0" fontAlgn="ctr"/>
                      <a:r>
                        <a:rPr lang="en-US" sz="12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Monthly Update for all</a:t>
                      </a:r>
                      <a:r>
                        <a:rPr lang="en-US" sz="1200" u="none" strike="noStrike" baseline="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non-prod PODs</a:t>
                      </a:r>
                      <a:endParaRPr lang="en-US" sz="12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solidFill>
                      <a:srgbClr val="CC99FF"/>
                    </a:solidFill>
                  </a:tcPr>
                </a:tc>
                <a:tc>
                  <a:txBody>
                    <a:bodyPr/>
                    <a:lstStyle/>
                    <a:p>
                      <a:pPr algn="ctr" rtl="0" fontAlgn="ctr"/>
                      <a:r>
                        <a:rPr lang="en-US" sz="12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TBD</a:t>
                      </a:r>
                      <a:endParaRPr lang="en-US" sz="12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solidFill>
                      <a:srgbClr val="CC99FF"/>
                    </a:solidFill>
                  </a:tcPr>
                </a:tc>
                <a:tc>
                  <a:txBody>
                    <a:bodyPr/>
                    <a:lstStyle/>
                    <a:p>
                      <a:pPr algn="l" rtl="0" fontAlgn="ctr"/>
                      <a:endParaRPr lang="en-US" sz="1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solidFill>
                      <a:srgbClr val="CC99FF"/>
                    </a:solidFill>
                  </a:tcPr>
                </a:tc>
                <a:tc>
                  <a:txBody>
                    <a:bodyPr/>
                    <a:lstStyle/>
                    <a:p>
                      <a:pPr algn="ctr" rtl="0" fontAlgn="ctr"/>
                      <a:r>
                        <a:rPr lang="en-US" sz="1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TBD</a:t>
                      </a:r>
                    </a:p>
                  </a:txBody>
                  <a:tcPr marL="9525" marR="9525" marT="9525" marB="0" anchor="ctr">
                    <a:solidFill>
                      <a:srgbClr val="CC99FF"/>
                    </a:solidFill>
                  </a:tcPr>
                </a:tc>
                <a:extLst>
                  <a:ext uri="{0D108BD9-81ED-4DB2-BD59-A6C34878D82A}">
                    <a16:rowId xmlns:a16="http://schemas.microsoft.com/office/drawing/2014/main" val="10004"/>
                  </a:ext>
                </a:extLst>
              </a:tr>
              <a:tr h="224841">
                <a:tc>
                  <a:txBody>
                    <a:bodyPr/>
                    <a:lstStyle/>
                    <a:p>
                      <a:pPr algn="l" rtl="0" fontAlgn="ctr"/>
                      <a:r>
                        <a:rPr lang="en-US" sz="12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Monthly Update for Production</a:t>
                      </a:r>
                      <a:r>
                        <a:rPr lang="en-US" sz="1200" u="none" strike="noStrike" baseline="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(efet) POD</a:t>
                      </a:r>
                      <a:endParaRPr lang="en-US" sz="12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solidFill>
                      <a:srgbClr val="CC99FF"/>
                    </a:solidFill>
                  </a:tcPr>
                </a:tc>
                <a:tc>
                  <a:txBody>
                    <a:bodyPr/>
                    <a:lstStyle/>
                    <a:p>
                      <a:pPr algn="ctr" rtl="0" fontAlgn="ctr"/>
                      <a:r>
                        <a:rPr lang="en-US" sz="12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TBD</a:t>
                      </a:r>
                      <a:endParaRPr lang="en-US" sz="12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solidFill>
                      <a:srgbClr val="CC99FF"/>
                    </a:solidFill>
                  </a:tcPr>
                </a:tc>
                <a:tc>
                  <a:txBody>
                    <a:bodyPr/>
                    <a:lstStyle/>
                    <a:p>
                      <a:pPr algn="l" rtl="0" fontAlgn="ctr"/>
                      <a:endParaRPr lang="en-US" sz="1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solidFill>
                      <a:srgbClr val="CC99FF"/>
                    </a:solidFill>
                  </a:tcPr>
                </a:tc>
                <a:tc>
                  <a:txBody>
                    <a:bodyPr/>
                    <a:lstStyle/>
                    <a:p>
                      <a:pPr algn="ctr" rtl="0" fontAlgn="ctr"/>
                      <a:r>
                        <a:rPr lang="en-US" sz="1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TBD</a:t>
                      </a:r>
                    </a:p>
                  </a:txBody>
                  <a:tcPr marL="9525" marR="9525" marT="9525" marB="0" anchor="ctr">
                    <a:solidFill>
                      <a:srgbClr val="CC99FF"/>
                    </a:solidFill>
                  </a:tcPr>
                </a:tc>
                <a:extLst>
                  <a:ext uri="{0D108BD9-81ED-4DB2-BD59-A6C34878D82A}">
                    <a16:rowId xmlns:a16="http://schemas.microsoft.com/office/drawing/2014/main" val="10005"/>
                  </a:ext>
                </a:extLst>
              </a:tr>
              <a:tr h="224841">
                <a:tc>
                  <a:txBody>
                    <a:bodyPr/>
                    <a:lstStyle/>
                    <a:p>
                      <a:pPr algn="l" rtl="0" fontAlgn="ctr"/>
                      <a:endParaRPr lang="en-US" sz="1150" b="0" i="0" u="none" strike="noStrike" dirty="0">
                        <a:solidFill>
                          <a:schemeClr val="tx1"/>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chemeClr val="tx1"/>
                        </a:solidFill>
                        <a:effectLst/>
                        <a:latin typeface="Arial" panose="020B0604020202020204" pitchFamily="34" charset="0"/>
                      </a:endParaRPr>
                    </a:p>
                  </a:txBody>
                  <a:tcPr marL="9525" marR="9525" marT="9525" marB="0" anchor="ctr">
                    <a:solidFill>
                      <a:srgbClr val="CC99FF"/>
                    </a:solidFill>
                  </a:tcPr>
                </a:tc>
                <a:tc>
                  <a:txBody>
                    <a:bodyPr/>
                    <a:lstStyle/>
                    <a:p>
                      <a:pPr algn="l"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extLst>
                  <a:ext uri="{0D108BD9-81ED-4DB2-BD59-A6C34878D82A}">
                    <a16:rowId xmlns:a16="http://schemas.microsoft.com/office/drawing/2014/main" val="10006"/>
                  </a:ext>
                </a:extLst>
              </a:tr>
              <a:tr h="224841">
                <a:tc>
                  <a:txBody>
                    <a:bodyPr/>
                    <a:lstStyle/>
                    <a:p>
                      <a:pPr algn="l" rtl="0" fontAlgn="ctr"/>
                      <a:endParaRPr lang="en-US" sz="1150" b="0" i="0" u="none" strike="noStrike" dirty="0">
                        <a:solidFill>
                          <a:schemeClr val="tx1"/>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chemeClr val="tx1"/>
                        </a:solidFill>
                        <a:effectLst/>
                        <a:latin typeface="Arial" panose="020B0604020202020204" pitchFamily="34" charset="0"/>
                      </a:endParaRPr>
                    </a:p>
                  </a:txBody>
                  <a:tcPr marL="9525" marR="9525" marT="9525" marB="0" anchor="ctr">
                    <a:solidFill>
                      <a:srgbClr val="CC99FF"/>
                    </a:solidFill>
                  </a:tcPr>
                </a:tc>
                <a:tc>
                  <a:txBody>
                    <a:bodyPr/>
                    <a:lstStyle/>
                    <a:p>
                      <a:pPr algn="l"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extLst>
                  <a:ext uri="{0D108BD9-81ED-4DB2-BD59-A6C34878D82A}">
                    <a16:rowId xmlns:a16="http://schemas.microsoft.com/office/drawing/2014/main" val="10007"/>
                  </a:ext>
                </a:extLst>
              </a:tr>
              <a:tr h="248536">
                <a:tc>
                  <a:txBody>
                    <a:bodyPr/>
                    <a:lstStyle/>
                    <a:p>
                      <a:pPr algn="l" rtl="0" fontAlgn="ctr"/>
                      <a:endParaRPr lang="en-US" sz="1150" b="0" i="0" u="none" strike="noStrike" dirty="0">
                        <a:solidFill>
                          <a:schemeClr val="tx1"/>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chemeClr val="tx1"/>
                        </a:solidFill>
                        <a:effectLst/>
                        <a:latin typeface="Arial" panose="020B0604020202020204" pitchFamily="34" charset="0"/>
                      </a:endParaRPr>
                    </a:p>
                  </a:txBody>
                  <a:tcPr marL="9525" marR="9525" marT="9525" marB="0" anchor="ctr">
                    <a:solidFill>
                      <a:srgbClr val="CC99FF"/>
                    </a:solidFill>
                  </a:tcPr>
                </a:tc>
                <a:tc>
                  <a:txBody>
                    <a:bodyPr/>
                    <a:lstStyle/>
                    <a:p>
                      <a:pPr algn="l"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extLst>
                  <a:ext uri="{0D108BD9-81ED-4DB2-BD59-A6C34878D82A}">
                    <a16:rowId xmlns:a16="http://schemas.microsoft.com/office/drawing/2014/main" val="10008"/>
                  </a:ext>
                </a:extLst>
              </a:tr>
              <a:tr h="263707">
                <a:tc>
                  <a:txBody>
                    <a:bodyPr/>
                    <a:lstStyle/>
                    <a:p>
                      <a:pPr algn="l" rtl="0" fontAlgn="ctr"/>
                      <a:endParaRPr lang="en-US" sz="1150" b="0" i="0" u="none" strike="noStrike" dirty="0">
                        <a:solidFill>
                          <a:schemeClr val="tx1"/>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chemeClr val="tx1"/>
                        </a:solidFill>
                        <a:effectLst/>
                        <a:latin typeface="Arial" panose="020B0604020202020204" pitchFamily="34" charset="0"/>
                      </a:endParaRPr>
                    </a:p>
                  </a:txBody>
                  <a:tcPr marL="9525" marR="9525" marT="9525" marB="0" anchor="ctr">
                    <a:solidFill>
                      <a:srgbClr val="CC99FF"/>
                    </a:solidFill>
                  </a:tcPr>
                </a:tc>
                <a:tc>
                  <a:txBody>
                    <a:bodyPr/>
                    <a:lstStyle/>
                    <a:p>
                      <a:pPr algn="l"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extLst>
                  <a:ext uri="{0D108BD9-81ED-4DB2-BD59-A6C34878D82A}">
                    <a16:rowId xmlns:a16="http://schemas.microsoft.com/office/drawing/2014/main" val="10009"/>
                  </a:ext>
                </a:extLst>
              </a:tr>
              <a:tr h="271462">
                <a:tc>
                  <a:txBody>
                    <a:bodyPr/>
                    <a:lstStyle/>
                    <a:p>
                      <a:pPr algn="l" rtl="0" fontAlgn="ctr"/>
                      <a:endParaRPr lang="en-US" sz="1150" b="0" i="0" u="none" strike="noStrike" dirty="0">
                        <a:solidFill>
                          <a:schemeClr val="tx1"/>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chemeClr val="tx1"/>
                        </a:solidFill>
                        <a:effectLst/>
                        <a:latin typeface="Arial" panose="020B0604020202020204" pitchFamily="34" charset="0"/>
                      </a:endParaRPr>
                    </a:p>
                  </a:txBody>
                  <a:tcPr marL="9525" marR="9525" marT="9525" marB="0" anchor="ctr">
                    <a:solidFill>
                      <a:srgbClr val="CC99FF"/>
                    </a:solidFill>
                  </a:tcPr>
                </a:tc>
                <a:tc>
                  <a:txBody>
                    <a:bodyPr/>
                    <a:lstStyle/>
                    <a:p>
                      <a:pPr algn="l"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extLst>
                  <a:ext uri="{0D108BD9-81ED-4DB2-BD59-A6C34878D82A}">
                    <a16:rowId xmlns:a16="http://schemas.microsoft.com/office/drawing/2014/main" val="10010"/>
                  </a:ext>
                </a:extLst>
              </a:tr>
              <a:tr h="224841">
                <a:tc>
                  <a:txBody>
                    <a:bodyPr/>
                    <a:lstStyle/>
                    <a:p>
                      <a:pPr algn="l" rtl="0" fontAlgn="ctr"/>
                      <a:endParaRPr lang="en-US" sz="1150" b="0" i="0" u="none" strike="noStrike" dirty="0">
                        <a:solidFill>
                          <a:schemeClr val="tx1"/>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chemeClr val="tx1"/>
                        </a:solidFill>
                        <a:effectLst/>
                        <a:latin typeface="Arial" panose="020B0604020202020204" pitchFamily="34" charset="0"/>
                      </a:endParaRPr>
                    </a:p>
                  </a:txBody>
                  <a:tcPr marL="9525" marR="9525" marT="9525" marB="0" anchor="ctr">
                    <a:solidFill>
                      <a:srgbClr val="CC99FF"/>
                    </a:solidFill>
                  </a:tcPr>
                </a:tc>
                <a:tc>
                  <a:txBody>
                    <a:bodyPr/>
                    <a:lstStyle/>
                    <a:p>
                      <a:pPr algn="l"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extLst>
                  <a:ext uri="{0D108BD9-81ED-4DB2-BD59-A6C34878D82A}">
                    <a16:rowId xmlns:a16="http://schemas.microsoft.com/office/drawing/2014/main" val="10011"/>
                  </a:ext>
                </a:extLst>
              </a:tr>
              <a:tr h="224841">
                <a:tc>
                  <a:txBody>
                    <a:bodyPr/>
                    <a:lstStyle/>
                    <a:p>
                      <a:pPr algn="l" rtl="0" fontAlgn="ctr"/>
                      <a:endParaRPr lang="en-US" sz="1150" b="0" i="0" u="none" strike="noStrike" dirty="0">
                        <a:solidFill>
                          <a:schemeClr val="tx1"/>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chemeClr val="tx1"/>
                        </a:solidFill>
                        <a:effectLst/>
                        <a:latin typeface="Arial" panose="020B0604020202020204" pitchFamily="34" charset="0"/>
                      </a:endParaRPr>
                    </a:p>
                  </a:txBody>
                  <a:tcPr marL="9525" marR="9525" marT="9525" marB="0" anchor="ctr">
                    <a:solidFill>
                      <a:srgbClr val="CC99FF"/>
                    </a:solidFill>
                  </a:tcPr>
                </a:tc>
                <a:tc>
                  <a:txBody>
                    <a:bodyPr/>
                    <a:lstStyle/>
                    <a:p>
                      <a:pPr algn="l" rtl="0" fontAlgn="ctr"/>
                      <a:endParaRPr lang="en-US" sz="1150" b="0" i="0" u="none" strike="noStrike" dirty="0">
                        <a:solidFill>
                          <a:srgbClr val="FFC000"/>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extLst>
                  <a:ext uri="{0D108BD9-81ED-4DB2-BD59-A6C34878D82A}">
                    <a16:rowId xmlns:a16="http://schemas.microsoft.com/office/drawing/2014/main" val="10012"/>
                  </a:ext>
                </a:extLst>
              </a:tr>
              <a:tr h="224841">
                <a:tc>
                  <a:txBody>
                    <a:bodyPr/>
                    <a:lstStyle/>
                    <a:p>
                      <a:pPr algn="l" rtl="0" fontAlgn="ctr"/>
                      <a:endParaRPr lang="en-US" sz="1150" b="0" i="0" u="none" strike="noStrike" dirty="0">
                        <a:solidFill>
                          <a:schemeClr val="tx1"/>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chemeClr val="tx1"/>
                        </a:solidFill>
                        <a:effectLst/>
                        <a:latin typeface="Arial" panose="020B0604020202020204" pitchFamily="34" charset="0"/>
                      </a:endParaRPr>
                    </a:p>
                  </a:txBody>
                  <a:tcPr marL="9525" marR="9525" marT="9525" marB="0" anchor="ctr">
                    <a:solidFill>
                      <a:srgbClr val="CC99FF"/>
                    </a:solidFill>
                  </a:tcPr>
                </a:tc>
                <a:tc>
                  <a:txBody>
                    <a:bodyPr/>
                    <a:lstStyle/>
                    <a:p>
                      <a:pPr algn="l" rtl="0" fontAlgn="ctr"/>
                      <a:endParaRPr lang="en-US" sz="1150" b="0" i="0" u="none" strike="noStrike" dirty="0">
                        <a:solidFill>
                          <a:srgbClr val="FFC000"/>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extLst>
                  <a:ext uri="{0D108BD9-81ED-4DB2-BD59-A6C34878D82A}">
                    <a16:rowId xmlns:a16="http://schemas.microsoft.com/office/drawing/2014/main" val="10013"/>
                  </a:ext>
                </a:extLst>
              </a:tr>
              <a:tr h="224841">
                <a:tc>
                  <a:txBody>
                    <a:bodyPr/>
                    <a:lstStyle/>
                    <a:p>
                      <a:pPr algn="l" rtl="0" fontAlgn="ctr"/>
                      <a:endParaRPr lang="en-US" sz="1150" b="0" i="0" u="none" strike="noStrike" dirty="0">
                        <a:solidFill>
                          <a:schemeClr val="tx1"/>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chemeClr val="tx1"/>
                        </a:solidFill>
                        <a:effectLst/>
                        <a:latin typeface="Arial" panose="020B0604020202020204" pitchFamily="34" charset="0"/>
                      </a:endParaRPr>
                    </a:p>
                  </a:txBody>
                  <a:tcPr marL="9525" marR="9525" marT="9525" marB="0" anchor="ctr">
                    <a:solidFill>
                      <a:srgbClr val="CC99FF"/>
                    </a:solidFill>
                  </a:tcPr>
                </a:tc>
                <a:tc>
                  <a:txBody>
                    <a:bodyPr/>
                    <a:lstStyle/>
                    <a:p>
                      <a:pPr algn="l" rtl="0" fontAlgn="ctr"/>
                      <a:endParaRPr lang="en-US" sz="1150" b="0" i="0" u="none" strike="noStrike" dirty="0">
                        <a:solidFill>
                          <a:srgbClr val="FFC000"/>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extLst>
                  <a:ext uri="{0D108BD9-81ED-4DB2-BD59-A6C34878D82A}">
                    <a16:rowId xmlns:a16="http://schemas.microsoft.com/office/drawing/2014/main" val="10014"/>
                  </a:ext>
                </a:extLst>
              </a:tr>
              <a:tr h="224841">
                <a:tc>
                  <a:txBody>
                    <a:bodyPr/>
                    <a:lstStyle/>
                    <a:p>
                      <a:pPr algn="l" rtl="0" fontAlgn="ctr"/>
                      <a:endParaRPr lang="en-US" sz="1150" b="0" i="0" u="none" strike="noStrike" dirty="0">
                        <a:solidFill>
                          <a:schemeClr val="tx1"/>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chemeClr val="tx1"/>
                        </a:solidFill>
                        <a:effectLst/>
                        <a:latin typeface="Arial" panose="020B0604020202020204" pitchFamily="34" charset="0"/>
                      </a:endParaRPr>
                    </a:p>
                  </a:txBody>
                  <a:tcPr marL="9525" marR="9525" marT="9525" marB="0" anchor="ctr">
                    <a:solidFill>
                      <a:srgbClr val="CC99FF"/>
                    </a:solidFill>
                  </a:tcPr>
                </a:tc>
                <a:tc>
                  <a:txBody>
                    <a:bodyPr/>
                    <a:lstStyle/>
                    <a:p>
                      <a:pPr algn="l" rtl="0" fontAlgn="ctr"/>
                      <a:endParaRPr lang="en-US" sz="1150" b="0" i="0" u="none" strike="noStrike" dirty="0">
                        <a:solidFill>
                          <a:srgbClr val="FFC000"/>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extLst>
                  <a:ext uri="{0D108BD9-81ED-4DB2-BD59-A6C34878D82A}">
                    <a16:rowId xmlns:a16="http://schemas.microsoft.com/office/drawing/2014/main" val="10015"/>
                  </a:ext>
                </a:extLst>
              </a:tr>
              <a:tr h="224841">
                <a:tc>
                  <a:txBody>
                    <a:bodyPr/>
                    <a:lstStyle/>
                    <a:p>
                      <a:pPr algn="l" rtl="0" fontAlgn="ctr"/>
                      <a:endParaRPr lang="en-US" sz="1150" b="0" i="0" u="none" strike="noStrike" dirty="0">
                        <a:solidFill>
                          <a:schemeClr val="tx1"/>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chemeClr val="tx1"/>
                        </a:solidFill>
                        <a:effectLst/>
                        <a:latin typeface="Arial" panose="020B0604020202020204" pitchFamily="34" charset="0"/>
                      </a:endParaRPr>
                    </a:p>
                  </a:txBody>
                  <a:tcPr marL="9525" marR="9525" marT="9525" marB="0" anchor="ctr">
                    <a:solidFill>
                      <a:srgbClr val="CC99FF"/>
                    </a:solidFill>
                  </a:tcPr>
                </a:tc>
                <a:tc>
                  <a:txBody>
                    <a:bodyPr/>
                    <a:lstStyle/>
                    <a:p>
                      <a:pPr algn="l" rtl="0" fontAlgn="ctr"/>
                      <a:endParaRPr lang="en-US" sz="1150" b="0" i="0" u="none" strike="noStrike" dirty="0">
                        <a:solidFill>
                          <a:srgbClr val="FFC000"/>
                        </a:solidFill>
                        <a:effectLst/>
                        <a:latin typeface="Arial" panose="020B0604020202020204" pitchFamily="34" charset="0"/>
                      </a:endParaRPr>
                    </a:p>
                  </a:txBody>
                  <a:tcPr marL="9525" marR="9525" marT="9525" marB="0" anchor="ctr">
                    <a:solidFill>
                      <a:srgbClr val="CC99FF"/>
                    </a:solidFill>
                  </a:tcPr>
                </a:tc>
                <a:tc>
                  <a:txBody>
                    <a:bodyPr/>
                    <a:lstStyle/>
                    <a:p>
                      <a:pPr algn="ctr" rtl="0" fontAlgn="ctr"/>
                      <a:endParaRPr lang="en-US" sz="1150" b="0" i="0" u="none" strike="noStrike" dirty="0">
                        <a:solidFill>
                          <a:srgbClr val="000000"/>
                        </a:solidFill>
                        <a:effectLst/>
                        <a:latin typeface="Arial" panose="020B0604020202020204" pitchFamily="34" charset="0"/>
                      </a:endParaRPr>
                    </a:p>
                  </a:txBody>
                  <a:tcPr marL="9525" marR="9525" marT="9525" marB="0" anchor="ctr">
                    <a:solidFill>
                      <a:srgbClr val="CC99FF"/>
                    </a:solid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7770327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55B84A3-4C3F-42C4-A101-5E01FC0ADF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Oval 6">
            <a:extLst>
              <a:ext uri="{FF2B5EF4-FFF2-40B4-BE49-F238E27FC236}">
                <a16:creationId xmlns:a16="http://schemas.microsoft.com/office/drawing/2014/main" id="{17083495-29C4-49A4-BBF5-1C4D6E90A711}"/>
              </a:ext>
            </a:extLst>
          </p:cNvPr>
          <p:cNvSpPr/>
          <p:nvPr/>
        </p:nvSpPr>
        <p:spPr>
          <a:xfrm>
            <a:off x="3398010" y="731010"/>
            <a:ext cx="5395981" cy="5395981"/>
          </a:xfrm>
          <a:prstGeom prst="ellipse">
            <a:avLst/>
          </a:prstGeom>
          <a:solidFill>
            <a:schemeClr val="bg1">
              <a:alpha val="65000"/>
            </a:schemeClr>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35000" dirty="0">
              <a:solidFill>
                <a:srgbClr val="FFFFFF">
                  <a:lumMod val="50000"/>
                </a:srgbClr>
              </a:solidFill>
              <a:latin typeface="Chronicle Display Light" pitchFamily="50" charset="0"/>
            </a:endParaRPr>
          </a:p>
        </p:txBody>
      </p:sp>
      <p:sp>
        <p:nvSpPr>
          <p:cNvPr id="8" name="Freeform 490">
            <a:extLst>
              <a:ext uri="{FF2B5EF4-FFF2-40B4-BE49-F238E27FC236}">
                <a16:creationId xmlns:a16="http://schemas.microsoft.com/office/drawing/2014/main" id="{73252394-6FBC-444B-BF3F-3C62A7ED6BDA}"/>
              </a:ext>
            </a:extLst>
          </p:cNvPr>
          <p:cNvSpPr>
            <a:spLocks noEditPoints="1"/>
          </p:cNvSpPr>
          <p:nvPr/>
        </p:nvSpPr>
        <p:spPr bwMode="auto">
          <a:xfrm>
            <a:off x="5135527" y="1699109"/>
            <a:ext cx="1871330" cy="2373159"/>
          </a:xfrm>
          <a:custGeom>
            <a:avLst/>
            <a:gdLst>
              <a:gd name="T0" fmla="*/ 116 w 191"/>
              <a:gd name="T1" fmla="*/ 234 h 234"/>
              <a:gd name="T2" fmla="*/ 73 w 191"/>
              <a:gd name="T3" fmla="*/ 234 h 234"/>
              <a:gd name="T4" fmla="*/ 63 w 191"/>
              <a:gd name="T5" fmla="*/ 224 h 234"/>
              <a:gd name="T6" fmla="*/ 63 w 191"/>
              <a:gd name="T7" fmla="*/ 138 h 234"/>
              <a:gd name="T8" fmla="*/ 66 w 191"/>
              <a:gd name="T9" fmla="*/ 131 h 234"/>
              <a:gd name="T10" fmla="*/ 73 w 191"/>
              <a:gd name="T11" fmla="*/ 128 h 234"/>
              <a:gd name="T12" fmla="*/ 95 w 191"/>
              <a:gd name="T13" fmla="*/ 128 h 234"/>
              <a:gd name="T14" fmla="*/ 127 w 191"/>
              <a:gd name="T15" fmla="*/ 96 h 234"/>
              <a:gd name="T16" fmla="*/ 95 w 191"/>
              <a:gd name="T17" fmla="*/ 64 h 234"/>
              <a:gd name="T18" fmla="*/ 63 w 191"/>
              <a:gd name="T19" fmla="*/ 90 h 234"/>
              <a:gd name="T20" fmla="*/ 53 w 191"/>
              <a:gd name="T21" fmla="*/ 99 h 234"/>
              <a:gd name="T22" fmla="*/ 10 w 191"/>
              <a:gd name="T23" fmla="*/ 96 h 234"/>
              <a:gd name="T24" fmla="*/ 0 w 191"/>
              <a:gd name="T25" fmla="*/ 85 h 234"/>
              <a:gd name="T26" fmla="*/ 0 w 191"/>
              <a:gd name="T27" fmla="*/ 80 h 234"/>
              <a:gd name="T28" fmla="*/ 95 w 191"/>
              <a:gd name="T29" fmla="*/ 0 h 234"/>
              <a:gd name="T30" fmla="*/ 191 w 191"/>
              <a:gd name="T31" fmla="*/ 96 h 234"/>
              <a:gd name="T32" fmla="*/ 127 w 191"/>
              <a:gd name="T33" fmla="*/ 186 h 234"/>
              <a:gd name="T34" fmla="*/ 127 w 191"/>
              <a:gd name="T35" fmla="*/ 224 h 234"/>
              <a:gd name="T36" fmla="*/ 116 w 191"/>
              <a:gd name="T37" fmla="*/ 234 h 234"/>
              <a:gd name="T38" fmla="*/ 84 w 191"/>
              <a:gd name="T39" fmla="*/ 213 h 234"/>
              <a:gd name="T40" fmla="*/ 105 w 191"/>
              <a:gd name="T41" fmla="*/ 213 h 234"/>
              <a:gd name="T42" fmla="*/ 105 w 191"/>
              <a:gd name="T43" fmla="*/ 178 h 234"/>
              <a:gd name="T44" fmla="*/ 113 w 191"/>
              <a:gd name="T45" fmla="*/ 168 h 234"/>
              <a:gd name="T46" fmla="*/ 169 w 191"/>
              <a:gd name="T47" fmla="*/ 96 h 234"/>
              <a:gd name="T48" fmla="*/ 95 w 191"/>
              <a:gd name="T49" fmla="*/ 21 h 234"/>
              <a:gd name="T50" fmla="*/ 23 w 191"/>
              <a:gd name="T51" fmla="*/ 75 h 234"/>
              <a:gd name="T52" fmla="*/ 45 w 191"/>
              <a:gd name="T53" fmla="*/ 77 h 234"/>
              <a:gd name="T54" fmla="*/ 95 w 191"/>
              <a:gd name="T55" fmla="*/ 42 h 234"/>
              <a:gd name="T56" fmla="*/ 148 w 191"/>
              <a:gd name="T57" fmla="*/ 96 h 234"/>
              <a:gd name="T58" fmla="*/ 95 w 191"/>
              <a:gd name="T59" fmla="*/ 149 h 234"/>
              <a:gd name="T60" fmla="*/ 84 w 191"/>
              <a:gd name="T61" fmla="*/ 149 h 234"/>
              <a:gd name="T62" fmla="*/ 84 w 191"/>
              <a:gd name="T63" fmla="*/ 21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1" h="234">
                <a:moveTo>
                  <a:pt x="116" y="234"/>
                </a:moveTo>
                <a:cubicBezTo>
                  <a:pt x="73" y="234"/>
                  <a:pt x="73" y="234"/>
                  <a:pt x="73" y="234"/>
                </a:cubicBezTo>
                <a:cubicBezTo>
                  <a:pt x="67" y="234"/>
                  <a:pt x="63" y="230"/>
                  <a:pt x="63" y="224"/>
                </a:cubicBezTo>
                <a:cubicBezTo>
                  <a:pt x="63" y="138"/>
                  <a:pt x="63" y="138"/>
                  <a:pt x="63" y="138"/>
                </a:cubicBezTo>
                <a:cubicBezTo>
                  <a:pt x="63" y="136"/>
                  <a:pt x="64" y="133"/>
                  <a:pt x="66" y="131"/>
                </a:cubicBezTo>
                <a:cubicBezTo>
                  <a:pt x="68" y="129"/>
                  <a:pt x="70" y="128"/>
                  <a:pt x="73" y="128"/>
                </a:cubicBezTo>
                <a:cubicBezTo>
                  <a:pt x="95" y="128"/>
                  <a:pt x="95" y="128"/>
                  <a:pt x="95" y="128"/>
                </a:cubicBezTo>
                <a:cubicBezTo>
                  <a:pt x="111" y="128"/>
                  <a:pt x="127" y="112"/>
                  <a:pt x="127" y="96"/>
                </a:cubicBezTo>
                <a:cubicBezTo>
                  <a:pt x="127" y="78"/>
                  <a:pt x="112" y="64"/>
                  <a:pt x="95" y="64"/>
                </a:cubicBezTo>
                <a:cubicBezTo>
                  <a:pt x="79" y="64"/>
                  <a:pt x="66" y="75"/>
                  <a:pt x="63" y="90"/>
                </a:cubicBezTo>
                <a:cubicBezTo>
                  <a:pt x="62" y="95"/>
                  <a:pt x="58" y="99"/>
                  <a:pt x="53" y="99"/>
                </a:cubicBezTo>
                <a:cubicBezTo>
                  <a:pt x="10" y="96"/>
                  <a:pt x="10" y="96"/>
                  <a:pt x="10" y="96"/>
                </a:cubicBezTo>
                <a:cubicBezTo>
                  <a:pt x="4" y="95"/>
                  <a:pt x="0" y="91"/>
                  <a:pt x="0" y="85"/>
                </a:cubicBezTo>
                <a:cubicBezTo>
                  <a:pt x="0" y="85"/>
                  <a:pt x="0" y="82"/>
                  <a:pt x="0" y="80"/>
                </a:cubicBezTo>
                <a:cubicBezTo>
                  <a:pt x="8" y="33"/>
                  <a:pt x="47" y="0"/>
                  <a:pt x="95" y="0"/>
                </a:cubicBezTo>
                <a:cubicBezTo>
                  <a:pt x="148" y="0"/>
                  <a:pt x="191" y="43"/>
                  <a:pt x="191" y="96"/>
                </a:cubicBezTo>
                <a:cubicBezTo>
                  <a:pt x="191" y="137"/>
                  <a:pt x="165" y="173"/>
                  <a:pt x="127" y="186"/>
                </a:cubicBezTo>
                <a:cubicBezTo>
                  <a:pt x="127" y="224"/>
                  <a:pt x="127" y="224"/>
                  <a:pt x="127" y="224"/>
                </a:cubicBezTo>
                <a:cubicBezTo>
                  <a:pt x="127" y="230"/>
                  <a:pt x="122" y="234"/>
                  <a:pt x="116" y="234"/>
                </a:cubicBezTo>
                <a:close/>
                <a:moveTo>
                  <a:pt x="84" y="213"/>
                </a:moveTo>
                <a:cubicBezTo>
                  <a:pt x="105" y="213"/>
                  <a:pt x="105" y="213"/>
                  <a:pt x="105" y="213"/>
                </a:cubicBezTo>
                <a:cubicBezTo>
                  <a:pt x="105" y="178"/>
                  <a:pt x="105" y="178"/>
                  <a:pt x="105" y="178"/>
                </a:cubicBezTo>
                <a:cubicBezTo>
                  <a:pt x="105" y="173"/>
                  <a:pt x="109" y="169"/>
                  <a:pt x="113" y="168"/>
                </a:cubicBezTo>
                <a:cubicBezTo>
                  <a:pt x="146" y="159"/>
                  <a:pt x="169" y="130"/>
                  <a:pt x="169" y="96"/>
                </a:cubicBezTo>
                <a:cubicBezTo>
                  <a:pt x="169" y="54"/>
                  <a:pt x="136" y="21"/>
                  <a:pt x="95" y="21"/>
                </a:cubicBezTo>
                <a:cubicBezTo>
                  <a:pt x="61" y="21"/>
                  <a:pt x="32" y="43"/>
                  <a:pt x="23" y="75"/>
                </a:cubicBezTo>
                <a:cubicBezTo>
                  <a:pt x="45" y="77"/>
                  <a:pt x="45" y="77"/>
                  <a:pt x="45" y="77"/>
                </a:cubicBezTo>
                <a:cubicBezTo>
                  <a:pt x="52" y="56"/>
                  <a:pt x="72" y="42"/>
                  <a:pt x="95" y="42"/>
                </a:cubicBezTo>
                <a:cubicBezTo>
                  <a:pt x="124" y="42"/>
                  <a:pt x="148" y="66"/>
                  <a:pt x="148" y="96"/>
                </a:cubicBezTo>
                <a:cubicBezTo>
                  <a:pt x="148" y="125"/>
                  <a:pt x="124" y="149"/>
                  <a:pt x="95" y="149"/>
                </a:cubicBezTo>
                <a:cubicBezTo>
                  <a:pt x="84" y="149"/>
                  <a:pt x="84" y="149"/>
                  <a:pt x="84" y="149"/>
                </a:cubicBezTo>
                <a:lnTo>
                  <a:pt x="84" y="213"/>
                </a:lnTo>
                <a:close/>
              </a:path>
            </a:pathLst>
          </a:custGeom>
          <a:solidFill>
            <a:schemeClr val="bg1"/>
          </a:solidFill>
          <a:ln>
            <a:solidFill>
              <a:srgbClr val="C0000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GB" sz="1800" dirty="0">
              <a:solidFill>
                <a:srgbClr val="5C5C5C"/>
              </a:solidFill>
            </a:endParaRPr>
          </a:p>
        </p:txBody>
      </p:sp>
      <p:sp>
        <p:nvSpPr>
          <p:cNvPr id="9" name="Freeform 489">
            <a:extLst>
              <a:ext uri="{FF2B5EF4-FFF2-40B4-BE49-F238E27FC236}">
                <a16:creationId xmlns:a16="http://schemas.microsoft.com/office/drawing/2014/main" id="{C3FB6439-6CA0-42C3-8D31-569765682130}"/>
              </a:ext>
            </a:extLst>
          </p:cNvPr>
          <p:cNvSpPr>
            <a:spLocks noEditPoints="1"/>
          </p:cNvSpPr>
          <p:nvPr/>
        </p:nvSpPr>
        <p:spPr bwMode="auto">
          <a:xfrm>
            <a:off x="5799373" y="4205104"/>
            <a:ext cx="593254" cy="600796"/>
          </a:xfrm>
          <a:custGeom>
            <a:avLst/>
            <a:gdLst>
              <a:gd name="T0" fmla="*/ 32 w 64"/>
              <a:gd name="T1" fmla="*/ 64 h 64"/>
              <a:gd name="T2" fmla="*/ 0 w 64"/>
              <a:gd name="T3" fmla="*/ 32 h 64"/>
              <a:gd name="T4" fmla="*/ 32 w 64"/>
              <a:gd name="T5" fmla="*/ 0 h 64"/>
              <a:gd name="T6" fmla="*/ 64 w 64"/>
              <a:gd name="T7" fmla="*/ 32 h 64"/>
              <a:gd name="T8" fmla="*/ 32 w 64"/>
              <a:gd name="T9" fmla="*/ 64 h 64"/>
              <a:gd name="T10" fmla="*/ 32 w 64"/>
              <a:gd name="T11" fmla="*/ 21 h 64"/>
              <a:gd name="T12" fmla="*/ 21 w 64"/>
              <a:gd name="T13" fmla="*/ 32 h 64"/>
              <a:gd name="T14" fmla="*/ 32 w 64"/>
              <a:gd name="T15" fmla="*/ 42 h 64"/>
              <a:gd name="T16" fmla="*/ 42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14" y="64"/>
                  <a:pt x="0" y="49"/>
                  <a:pt x="0" y="32"/>
                </a:cubicBezTo>
                <a:cubicBezTo>
                  <a:pt x="0" y="14"/>
                  <a:pt x="14" y="0"/>
                  <a:pt x="32" y="0"/>
                </a:cubicBezTo>
                <a:cubicBezTo>
                  <a:pt x="49" y="0"/>
                  <a:pt x="64" y="14"/>
                  <a:pt x="64" y="32"/>
                </a:cubicBezTo>
                <a:cubicBezTo>
                  <a:pt x="64" y="49"/>
                  <a:pt x="49" y="64"/>
                  <a:pt x="32" y="64"/>
                </a:cubicBezTo>
                <a:close/>
                <a:moveTo>
                  <a:pt x="32" y="21"/>
                </a:moveTo>
                <a:cubicBezTo>
                  <a:pt x="26" y="21"/>
                  <a:pt x="21" y="26"/>
                  <a:pt x="21" y="32"/>
                </a:cubicBezTo>
                <a:cubicBezTo>
                  <a:pt x="21" y="38"/>
                  <a:pt x="26" y="42"/>
                  <a:pt x="32" y="42"/>
                </a:cubicBezTo>
                <a:cubicBezTo>
                  <a:pt x="38" y="42"/>
                  <a:pt x="42" y="38"/>
                  <a:pt x="42" y="32"/>
                </a:cubicBezTo>
                <a:cubicBezTo>
                  <a:pt x="42" y="26"/>
                  <a:pt x="38" y="21"/>
                  <a:pt x="32" y="21"/>
                </a:cubicBezTo>
                <a:close/>
              </a:path>
            </a:pathLst>
          </a:custGeom>
          <a:solidFill>
            <a:schemeClr val="bg1"/>
          </a:solidFill>
          <a:ln>
            <a:solidFill>
              <a:srgbClr val="C0000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GB" sz="1800" dirty="0">
              <a:solidFill>
                <a:srgbClr val="5C5C5C"/>
              </a:solidFill>
            </a:endParaRPr>
          </a:p>
        </p:txBody>
      </p:sp>
    </p:spTree>
    <p:extLst>
      <p:ext uri="{BB962C8B-B14F-4D97-AF65-F5344CB8AC3E}">
        <p14:creationId xmlns:p14="http://schemas.microsoft.com/office/powerpoint/2010/main" val="2531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795666" y="425113"/>
            <a:ext cx="7482689" cy="463997"/>
          </a:xfrm>
          <a:prstGeom prst="rect">
            <a:avLst/>
          </a:prstGeom>
        </p:spPr>
        <p:txBody>
          <a:bodyPr vert="horz" lIns="0" tIns="0" rIns="0" bIns="0" rtlCol="0" anchor="b">
            <a:noAutofit/>
          </a:bodyPr>
          <a:lstStyle>
            <a:lvl1pPr defTabSz="914400">
              <a:lnSpc>
                <a:spcPct val="100000"/>
              </a:lnSpc>
              <a:spcBef>
                <a:spcPct val="0"/>
              </a:spcBef>
              <a:buNone/>
              <a:defRPr sz="2800" b="1">
                <a:effectLst/>
                <a:ea typeface="+mj-ea"/>
                <a:cs typeface="Arial" pitchFamily="34" charset="0"/>
              </a:defRPr>
            </a:lvl1pPr>
          </a:lstStyle>
          <a:p>
            <a:r>
              <a:rPr lang="en-US" sz="2400" b="0" i="1" dirty="0">
                <a:latin typeface="Verdana" panose="020B0604030504040204" pitchFamily="34" charset="0"/>
                <a:ea typeface="Verdana" panose="020B0604030504040204" pitchFamily="34" charset="0"/>
                <a:cs typeface="Verdana" panose="020B0604030504040204" pitchFamily="34" charset="0"/>
              </a:rPr>
              <a:t>Oracle Cloud - Terminology</a:t>
            </a:r>
          </a:p>
        </p:txBody>
      </p:sp>
      <p:cxnSp>
        <p:nvCxnSpPr>
          <p:cNvPr id="13" name="Straight Connector 12"/>
          <p:cNvCxnSpPr/>
          <p:nvPr/>
        </p:nvCxnSpPr>
        <p:spPr>
          <a:xfrm>
            <a:off x="795666" y="983955"/>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Placeholder 6"/>
          <p:cNvSpPr>
            <a:spLocks noGrp="1"/>
          </p:cNvSpPr>
          <p:nvPr>
            <p:ph type="body" sz="quarter" idx="4294967295"/>
          </p:nvPr>
        </p:nvSpPr>
        <p:spPr>
          <a:xfrm>
            <a:off x="795666" y="1553668"/>
            <a:ext cx="4935831" cy="4762292"/>
          </a:xfrm>
          <a:prstGeom prst="rect">
            <a:avLst/>
          </a:prstGeom>
        </p:spPr>
        <p:txBody>
          <a:bodyPr/>
          <a:lstStyle/>
          <a:p>
            <a:pPr marL="285750" indent="-285750">
              <a:buClrTx/>
            </a:pPr>
            <a:r>
              <a:rPr lang="en-US" sz="1600" dirty="0">
                <a:latin typeface="Verdana" panose="020B0604030504040204" pitchFamily="34" charset="0"/>
                <a:ea typeface="Verdana" panose="020B0604030504040204" pitchFamily="34" charset="0"/>
                <a:cs typeface="Verdana" panose="020B0604030504040204" pitchFamily="34" charset="0"/>
              </a:rPr>
              <a:t>POD: Instance or environment</a:t>
            </a:r>
          </a:p>
          <a:p>
            <a:pPr marL="285750" indent="-285750">
              <a:buClrTx/>
            </a:pPr>
            <a:r>
              <a:rPr lang="en-US" sz="1600" dirty="0">
                <a:latin typeface="Verdana" panose="020B0604030504040204" pitchFamily="34" charset="0"/>
                <a:ea typeface="Verdana" panose="020B0604030504040204" pitchFamily="34" charset="0"/>
                <a:cs typeface="Verdana" panose="020B0604030504040204" pitchFamily="34" charset="0"/>
              </a:rPr>
              <a:t>MOS: My Oracle Support</a:t>
            </a:r>
          </a:p>
          <a:p>
            <a:pPr marL="285750" indent="-285750">
              <a:buClrTx/>
            </a:pPr>
            <a:r>
              <a:rPr lang="en-US" sz="1600" dirty="0">
                <a:latin typeface="Verdana" panose="020B0604030504040204" pitchFamily="34" charset="0"/>
                <a:ea typeface="Verdana" panose="020B0604030504040204" pitchFamily="34" charset="0"/>
                <a:cs typeface="Verdana" panose="020B0604030504040204" pitchFamily="34" charset="0"/>
              </a:rPr>
              <a:t>ER: Enhancement Request</a:t>
            </a:r>
          </a:p>
          <a:p>
            <a:pPr marL="285750" indent="-285750">
              <a:buClrTx/>
            </a:pPr>
            <a:r>
              <a:rPr lang="en-US" sz="1600" dirty="0">
                <a:latin typeface="Verdana" panose="020B0604030504040204" pitchFamily="34" charset="0"/>
                <a:ea typeface="Verdana" panose="020B0604030504040204" pitchFamily="34" charset="0"/>
                <a:cs typeface="Verdana" panose="020B0604030504040204" pitchFamily="34" charset="0"/>
              </a:rPr>
              <a:t>SR: Service Request</a:t>
            </a:r>
          </a:p>
          <a:p>
            <a:pPr marL="285750" indent="-285750">
              <a:buClrTx/>
            </a:pPr>
            <a:r>
              <a:rPr lang="en-US" sz="1600" dirty="0">
                <a:latin typeface="Verdana" panose="020B0604030504040204" pitchFamily="34" charset="0"/>
                <a:ea typeface="Verdana" panose="020B0604030504040204" pitchFamily="34" charset="0"/>
                <a:cs typeface="Verdana" panose="020B0604030504040204" pitchFamily="34" charset="0"/>
              </a:rPr>
              <a:t>ISM: Implementation success manager</a:t>
            </a:r>
          </a:p>
          <a:p>
            <a:pPr marL="285750" indent="-285750">
              <a:buClrTx/>
              <a:buFont typeface="Arial" panose="020B0604020202020204" pitchFamily="34" charset="0"/>
              <a:buChar char="•"/>
            </a:pPr>
            <a:r>
              <a:rPr lang="en-US" sz="1600" dirty="0">
                <a:solidFill>
                  <a:schemeClr val="tx1"/>
                </a:solidFill>
                <a:latin typeface="Verdana" panose="020B0604030504040204" pitchFamily="34" charset="0"/>
                <a:ea typeface="Verdana" panose="020B0604030504040204" pitchFamily="34" charset="0"/>
                <a:cs typeface="Verdana" panose="020B0604030504040204" pitchFamily="34" charset="0"/>
              </a:rPr>
              <a:t>Release Upgrades: update the PODs with the latest fixes, enhancements, and new features. Oracle delivers 4 quarterly updates every year.</a:t>
            </a:r>
          </a:p>
          <a:p>
            <a:pPr marL="285750" indent="-285750">
              <a:buClrTx/>
              <a:buFont typeface="Arial" panose="020B0604020202020204" pitchFamily="34" charset="0"/>
              <a:buChar char="•"/>
            </a:pPr>
            <a:r>
              <a:rPr lang="en-US" sz="1600" dirty="0">
                <a:solidFill>
                  <a:schemeClr val="tx1"/>
                </a:solidFill>
                <a:latin typeface="Verdana" panose="020B0604030504040204" pitchFamily="34" charset="0"/>
                <a:ea typeface="Verdana" panose="020B0604030504040204" pitchFamily="34" charset="0"/>
                <a:cs typeface="Verdana" panose="020B0604030504040204" pitchFamily="34" charset="0"/>
              </a:rPr>
              <a:t>Patching: </a:t>
            </a:r>
          </a:p>
          <a:p>
            <a:pPr marL="742950" lvl="1" indent="-285750">
              <a:buClrTx/>
              <a:buFont typeface="Courier New" panose="02070309020205020404" pitchFamily="49" charset="0"/>
              <a:buChar char="o"/>
            </a:pPr>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Quarterly </a:t>
            </a:r>
            <a:r>
              <a:rPr lang="en-US" dirty="0">
                <a:latin typeface="Verdana" panose="020B0604030504040204" pitchFamily="34" charset="0"/>
                <a:ea typeface="Verdana" panose="020B0604030504040204" pitchFamily="34" charset="0"/>
                <a:cs typeface="Verdana" panose="020B0604030504040204" pitchFamily="34" charset="0"/>
              </a:rPr>
              <a:t>V</a:t>
            </a:r>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s Monthly: Issue fixes and new features for current release  (US Payroll customers are always patched Monthly)</a:t>
            </a:r>
          </a:p>
          <a:p>
            <a:pPr marL="742950" lvl="1" indent="-285750">
              <a:buClrTx/>
              <a:buFont typeface="Courier New" panose="02070309020205020404" pitchFamily="49" charset="0"/>
              <a:buChar char="o"/>
            </a:pPr>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Concurrent </a:t>
            </a:r>
            <a:r>
              <a:rPr lang="en-US" dirty="0">
                <a:latin typeface="Verdana" panose="020B0604030504040204" pitchFamily="34" charset="0"/>
                <a:ea typeface="Verdana" panose="020B0604030504040204" pitchFamily="34" charset="0"/>
                <a:cs typeface="Verdana" panose="020B0604030504040204" pitchFamily="34" charset="0"/>
              </a:rPr>
              <a:t>V</a:t>
            </a:r>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s Non-concurrent: All non-prod and prod PODs patched at the same time.</a:t>
            </a:r>
          </a:p>
          <a:p>
            <a:pPr marL="742950" lvl="1" indent="-285750">
              <a:buFont typeface="Courier New" panose="02070309020205020404" pitchFamily="49" charset="0"/>
              <a:buChar char="o"/>
            </a:pPr>
            <a:endParaRPr lang="en-US" sz="1600" dirty="0">
              <a:solidFill>
                <a:schemeClr val="tx1"/>
              </a:solidFill>
            </a:endParaRPr>
          </a:p>
          <a:p>
            <a:pPr marL="285750" indent="-285750">
              <a:lnSpc>
                <a:spcPct val="120000"/>
              </a:lnSpc>
              <a:buFont typeface="Arial" panose="020B0604020202020204" pitchFamily="34" charset="0"/>
              <a:buChar char="•"/>
            </a:pPr>
            <a:endParaRPr lang="en-US" sz="1600" dirty="0">
              <a:solidFill>
                <a:schemeClr val="tx1"/>
              </a:solidFill>
            </a:endParaRPr>
          </a:p>
        </p:txBody>
      </p:sp>
      <p:sp>
        <p:nvSpPr>
          <p:cNvPr id="15" name="Text Placeholder 10"/>
          <p:cNvSpPr>
            <a:spLocks noGrp="1"/>
          </p:cNvSpPr>
          <p:nvPr>
            <p:ph type="body" sz="quarter" idx="4294967295"/>
          </p:nvPr>
        </p:nvSpPr>
        <p:spPr>
          <a:xfrm>
            <a:off x="5576369" y="1553668"/>
            <a:ext cx="5153890" cy="4548524"/>
          </a:xfrm>
          <a:prstGeom prst="rect">
            <a:avLst/>
          </a:prstGeom>
        </p:spPr>
        <p:txBody>
          <a:bodyPr/>
          <a:lstStyle/>
          <a:p>
            <a:pPr marL="285750" indent="-285750">
              <a:buClrTx/>
              <a:buFont typeface="Arial" panose="020B0604020202020204" pitchFamily="34" charset="0"/>
              <a:buChar char="•"/>
            </a:pPr>
            <a:r>
              <a:rPr lang="en-US" sz="1600" dirty="0">
                <a:solidFill>
                  <a:schemeClr val="tx1"/>
                </a:solidFill>
                <a:latin typeface="Verdana" panose="020B0604030504040204" pitchFamily="34" charset="0"/>
                <a:ea typeface="Verdana" panose="020B0604030504040204" pitchFamily="34" charset="0"/>
                <a:cs typeface="Verdana" panose="020B0604030504040204" pitchFamily="34" charset="0"/>
              </a:rPr>
              <a:t>Environment Cloning: </a:t>
            </a:r>
            <a:r>
              <a:rPr lang="en-US" sz="1600" dirty="0">
                <a:latin typeface="Verdana" panose="020B0604030504040204" pitchFamily="34" charset="0"/>
                <a:ea typeface="Verdana" panose="020B0604030504040204" pitchFamily="34" charset="0"/>
                <a:cs typeface="Verdana" panose="020B0604030504040204" pitchFamily="34" charset="0"/>
              </a:rPr>
              <a:t>Possible cloning options are as below - </a:t>
            </a:r>
            <a:r>
              <a:rPr lang="en-US" sz="1600" dirty="0">
                <a:solidFill>
                  <a:schemeClr val="tx1"/>
                </a:solidFill>
                <a:latin typeface="Verdana" panose="020B0604030504040204" pitchFamily="34" charset="0"/>
                <a:ea typeface="Verdana" panose="020B0604030504040204" pitchFamily="34" charset="0"/>
                <a:cs typeface="Verdana" panose="020B0604030504040204" pitchFamily="34" charset="0"/>
              </a:rPr>
              <a:t>.</a:t>
            </a:r>
          </a:p>
          <a:p>
            <a:pPr marL="742950" lvl="1" indent="-285750">
              <a:buClrTx/>
              <a:buFont typeface="Courier New" panose="02070309020205020404" pitchFamily="49" charset="0"/>
              <a:buChar char="o"/>
            </a:pPr>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Test to Test (T2T): Migrates data from one non-production environment to another (Dev, Conv, </a:t>
            </a:r>
            <a:r>
              <a:rPr lang="en-US" dirty="0">
                <a:latin typeface="Verdana" panose="020B0604030504040204" pitchFamily="34" charset="0"/>
                <a:ea typeface="Verdana" panose="020B0604030504040204" pitchFamily="34" charset="0"/>
                <a:cs typeface="Verdana" panose="020B0604030504040204" pitchFamily="34" charset="0"/>
              </a:rPr>
              <a:t>Test, etc.</a:t>
            </a:r>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742950" lvl="1" indent="-285750">
              <a:buClrTx/>
              <a:buFont typeface="Courier New" panose="02070309020205020404" pitchFamily="49" charset="0"/>
              <a:buChar char="o"/>
            </a:pPr>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Production to Test (P2T): Environment refresh copies data from Production to Non-production typically after Go-Live or to prepare for testing phase.</a:t>
            </a:r>
          </a:p>
          <a:p>
            <a:pPr marL="742950" lvl="1" indent="-285750">
              <a:buClrTx/>
              <a:buFont typeface="Courier New" panose="02070309020205020404" pitchFamily="49" charset="0"/>
              <a:buChar char="o"/>
            </a:pPr>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Test to Production (T2P): This is </a:t>
            </a:r>
            <a:r>
              <a:rPr lang="en-US" b="1" u="sng" dirty="0">
                <a:solidFill>
                  <a:schemeClr val="tx1"/>
                </a:solidFill>
                <a:latin typeface="Verdana" panose="020B0604030504040204" pitchFamily="34" charset="0"/>
                <a:ea typeface="Verdana" panose="020B0604030504040204" pitchFamily="34" charset="0"/>
                <a:cs typeface="Verdana" panose="020B0604030504040204" pitchFamily="34" charset="0"/>
              </a:rPr>
              <a:t>not</a:t>
            </a:r>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 supported by Oracle.  It is possible only using these tools – Manual Config</a:t>
            </a:r>
            <a:r>
              <a:rPr lang="en-US" dirty="0">
                <a:latin typeface="Verdana" panose="020B0604030504040204" pitchFamily="34" charset="0"/>
                <a:ea typeface="Verdana" panose="020B0604030504040204" pitchFamily="34" charset="0"/>
                <a:cs typeface="Verdana" panose="020B0604030504040204" pitchFamily="34" charset="0"/>
              </a:rPr>
              <a:t>uration, Functional Setup Manager, FBDI Load, HCM Data Loader, ADFdi Spreadsheet Loader, Payroll Batch Loader, and Customization set Manager (CSM)</a:t>
            </a:r>
            <a:r>
              <a:rPr lang="en-US" b="1" dirty="0">
                <a:latin typeface="Verdana" panose="020B0604030504040204" pitchFamily="34" charset="0"/>
                <a:ea typeface="Verdana" panose="020B0604030504040204" pitchFamily="34" charset="0"/>
                <a:cs typeface="Verdana" panose="020B0604030504040204" pitchFamily="34" charset="0"/>
              </a:rPr>
              <a:t>. These activities should be taken care during the Production cutover activities.</a:t>
            </a:r>
            <a:endParaRPr lang="en-US"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p:cNvSpPr/>
          <p:nvPr/>
        </p:nvSpPr>
        <p:spPr>
          <a:xfrm>
            <a:off x="795666" y="1089490"/>
            <a:ext cx="9044204" cy="369332"/>
          </a:xfrm>
          <a:prstGeom prst="rect">
            <a:avLst/>
          </a:prstGeom>
        </p:spPr>
        <p:txBody>
          <a:bodyPr wrap="square">
            <a:spAutoFit/>
          </a:bodyPr>
          <a:lstStyle/>
          <a:p>
            <a:pPr lvl="0"/>
            <a:r>
              <a:rPr lang="en-US" sz="1800" dirty="0">
                <a:solidFill>
                  <a:prstClr val="black"/>
                </a:solidFill>
                <a:latin typeface="Verdana" panose="020B0604030504040204" pitchFamily="34" charset="0"/>
                <a:ea typeface="Verdana" panose="020B0604030504040204" pitchFamily="34" charset="0"/>
                <a:cs typeface="Verdana" panose="020B0604030504040204" pitchFamily="34" charset="0"/>
              </a:rPr>
              <a:t>Below are a list of Oracle Cloud Environment terminology for reference -</a:t>
            </a:r>
          </a:p>
        </p:txBody>
      </p:sp>
    </p:spTree>
    <p:extLst>
      <p:ext uri="{BB962C8B-B14F-4D97-AF65-F5344CB8AC3E}">
        <p14:creationId xmlns:p14="http://schemas.microsoft.com/office/powerpoint/2010/main" val="3113966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p:cNvSpPr txBox="1">
            <a:spLocks/>
          </p:cNvSpPr>
          <p:nvPr/>
        </p:nvSpPr>
        <p:spPr>
          <a:xfrm>
            <a:off x="747420" y="482740"/>
            <a:ext cx="7482689" cy="463997"/>
          </a:xfrm>
          <a:prstGeom prst="rect">
            <a:avLst/>
          </a:prstGeom>
        </p:spPr>
        <p:txBody>
          <a:bodyPr vert="horz" lIns="0" tIns="0" rIns="0" bIns="0" rtlCol="0" anchor="b">
            <a:noAutofit/>
          </a:bodyPr>
          <a:lstStyle>
            <a:lvl1pPr defTabSz="914400">
              <a:lnSpc>
                <a:spcPct val="100000"/>
              </a:lnSpc>
              <a:spcBef>
                <a:spcPct val="0"/>
              </a:spcBef>
              <a:buNone/>
              <a:defRPr sz="2800" b="1">
                <a:effectLst/>
                <a:ea typeface="+mj-ea"/>
                <a:cs typeface="Arial" pitchFamily="34" charset="0"/>
              </a:defRPr>
            </a:lvl1pPr>
          </a:lstStyle>
          <a:p>
            <a:r>
              <a:rPr lang="en-US" sz="2400" b="0" i="1" dirty="0">
                <a:latin typeface="Verdana" panose="020B0604030504040204" pitchFamily="34" charset="0"/>
                <a:ea typeface="Verdana" panose="020B0604030504040204" pitchFamily="34" charset="0"/>
                <a:cs typeface="Verdana" panose="020B0604030504040204" pitchFamily="34" charset="0"/>
              </a:rPr>
              <a:t>POD Provisioning</a:t>
            </a:r>
          </a:p>
        </p:txBody>
      </p:sp>
      <p:cxnSp>
        <p:nvCxnSpPr>
          <p:cNvPr id="58" name="Straight Connector 57"/>
          <p:cNvCxnSpPr/>
          <p:nvPr/>
        </p:nvCxnSpPr>
        <p:spPr>
          <a:xfrm>
            <a:off x="747420" y="1102144"/>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Content Placeholder 2"/>
          <p:cNvSpPr txBox="1">
            <a:spLocks/>
          </p:cNvSpPr>
          <p:nvPr/>
        </p:nvSpPr>
        <p:spPr>
          <a:xfrm>
            <a:off x="747420" y="1825189"/>
            <a:ext cx="9514839" cy="29747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85750"/>
            <a:r>
              <a:rPr lang="en-US" sz="1600" dirty="0">
                <a:latin typeface="Verdana" panose="020B0604030504040204" pitchFamily="34" charset="0"/>
                <a:ea typeface="Verdana" panose="020B0604030504040204" pitchFamily="34" charset="0"/>
                <a:cs typeface="Verdana" panose="020B0604030504040204" pitchFamily="34" charset="0"/>
              </a:rPr>
              <a:t>Oracle provisions initial PODs once a contract is signed. </a:t>
            </a:r>
          </a:p>
          <a:p>
            <a:pPr marL="274320" indent="-285750"/>
            <a:r>
              <a:rPr lang="en-US" sz="1600" dirty="0">
                <a:latin typeface="Verdana" panose="020B0604030504040204" pitchFamily="34" charset="0"/>
                <a:ea typeface="Verdana" panose="020B0604030504040204" pitchFamily="34" charset="0"/>
                <a:cs typeface="Verdana" panose="020B0604030504040204" pitchFamily="34" charset="0"/>
              </a:rPr>
              <a:t>At this time, a CSI (customer service identifier) is generated.</a:t>
            </a:r>
          </a:p>
          <a:p>
            <a:pPr marL="274320" indent="-285750"/>
            <a:r>
              <a:rPr lang="en-US" sz="1600" dirty="0">
                <a:latin typeface="Verdana" panose="020B0604030504040204" pitchFamily="34" charset="0"/>
                <a:ea typeface="Verdana" panose="020B0604030504040204" pitchFamily="34" charset="0"/>
                <a:cs typeface="Verdana" panose="020B0604030504040204" pitchFamily="34" charset="0"/>
              </a:rPr>
              <a:t>An administrator from the client will receive confirmation emails from Oracle POD provisioning team.</a:t>
            </a:r>
          </a:p>
          <a:p>
            <a:pPr marL="274320" indent="-285750"/>
            <a:r>
              <a:rPr lang="en-US" sz="1600" dirty="0">
                <a:latin typeface="Verdana" panose="020B0604030504040204" pitchFamily="34" charset="0"/>
                <a:ea typeface="Verdana" panose="020B0604030504040204" pitchFamily="34" charset="0"/>
                <a:cs typeface="Verdana" panose="020B0604030504040204" pitchFamily="34" charset="0"/>
              </a:rPr>
              <a:t>Upon receipt of these emails, administrator needs to log in and change all PODs’ passwords and create implementation accounts for each POD.</a:t>
            </a:r>
          </a:p>
          <a:p>
            <a:pPr marL="274320" indent="-285750"/>
            <a:r>
              <a:rPr lang="en-US" sz="1600" dirty="0">
                <a:latin typeface="Verdana" panose="020B0604030504040204" pitchFamily="34" charset="0"/>
                <a:ea typeface="Verdana" panose="020B0604030504040204" pitchFamily="34" charset="0"/>
                <a:cs typeface="Verdana" panose="020B0604030504040204" pitchFamily="34" charset="0"/>
              </a:rPr>
              <a:t>Reference:  </a:t>
            </a:r>
          </a:p>
          <a:p>
            <a:pPr marL="742950" lvl="1" indent="-285750">
              <a:buFont typeface="Courier New" panose="02070309020205020404" pitchFamily="49" charset="0"/>
              <a:buChar char="o"/>
            </a:pPr>
            <a:r>
              <a:rPr lang="en-US" sz="1600" b="1" u="sng" dirty="0">
                <a:solidFill>
                  <a:srgbClr val="8A7556"/>
                </a:solidFill>
                <a:latin typeface="Verdana" panose="020B0604030504040204" pitchFamily="34" charset="0"/>
                <a:ea typeface="Verdana" panose="020B0604030504040204" pitchFamily="34" charset="0"/>
                <a:cs typeface="Verdana" panose="020B0604030504040204" pitchFamily="34" charset="0"/>
                <a:hlinkClick r:id="rId3"/>
              </a:rPr>
              <a:t>Service Administrator Action List</a:t>
            </a:r>
            <a:endParaRPr lang="en-US" sz="1600" b="1" u="sng" dirty="0">
              <a:solidFill>
                <a:srgbClr val="8A7556"/>
              </a:solidFill>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Courier New" panose="02070309020205020404" pitchFamily="49" charset="0"/>
              <a:buChar char="o"/>
            </a:pPr>
            <a:r>
              <a:rPr lang="en-US" sz="1600" b="1" u="sng" dirty="0">
                <a:solidFill>
                  <a:srgbClr val="8A7556"/>
                </a:solidFill>
                <a:latin typeface="Verdana" panose="020B0604030504040204" pitchFamily="34" charset="0"/>
                <a:ea typeface="Verdana" panose="020B0604030504040204" pitchFamily="34" charset="0"/>
                <a:cs typeface="Verdana" panose="020B0604030504040204" pitchFamily="34" charset="0"/>
              </a:rPr>
              <a:t>Oracle Enterprise Resource Planning Cloud: Get Started with your Implementation (Doc ID 2046113.1)</a:t>
            </a:r>
          </a:p>
          <a:p>
            <a:pPr marL="742950" lvl="1" indent="-285750">
              <a:buFont typeface="Courier New" panose="02070309020205020404" pitchFamily="49" charset="0"/>
              <a:buChar char="o"/>
            </a:pPr>
            <a:endParaRPr lang="en-US" sz="1800" dirty="0"/>
          </a:p>
        </p:txBody>
      </p:sp>
      <p:sp>
        <p:nvSpPr>
          <p:cNvPr id="60" name="Rectangle 59"/>
          <p:cNvSpPr/>
          <p:nvPr/>
        </p:nvSpPr>
        <p:spPr>
          <a:xfrm>
            <a:off x="747420" y="1257552"/>
            <a:ext cx="8403157" cy="369332"/>
          </a:xfrm>
          <a:prstGeom prst="rect">
            <a:avLst/>
          </a:prstGeom>
        </p:spPr>
        <p:txBody>
          <a:bodyPr wrap="square">
            <a:spAutoFit/>
          </a:bodyPr>
          <a:lstStyle/>
          <a:p>
            <a:pPr lvl="0"/>
            <a:r>
              <a:rPr lang="en-US" sz="1800" dirty="0">
                <a:solidFill>
                  <a:prstClr val="black"/>
                </a:solidFill>
                <a:latin typeface="Verdana" panose="020B0604030504040204" pitchFamily="34" charset="0"/>
                <a:ea typeface="Verdana" panose="020B0604030504040204" pitchFamily="34" charset="0"/>
                <a:cs typeface="Verdana" panose="020B0604030504040204" pitchFamily="34" charset="0"/>
              </a:rPr>
              <a:t>Below is the process of how Oracle provisions POD.</a:t>
            </a:r>
          </a:p>
        </p:txBody>
      </p:sp>
    </p:spTree>
    <p:extLst>
      <p:ext uri="{BB962C8B-B14F-4D97-AF65-F5344CB8AC3E}">
        <p14:creationId xmlns:p14="http://schemas.microsoft.com/office/powerpoint/2010/main" val="35852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object 2"/>
          <p:cNvSpPr/>
          <p:nvPr/>
        </p:nvSpPr>
        <p:spPr>
          <a:xfrm>
            <a:off x="3964501" y="1971474"/>
            <a:ext cx="381000" cy="381000"/>
          </a:xfrm>
          <a:prstGeom prst="rect">
            <a:avLst/>
          </a:prstGeom>
          <a:blipFill>
            <a:blip r:embed="rId3" cstate="print"/>
            <a:stretch>
              <a:fillRect/>
            </a:stretch>
          </a:blipFill>
        </p:spPr>
        <p:txBody>
          <a:bodyPr wrap="square" lIns="0" tIns="0" rIns="0" bIns="0" rtlCol="0"/>
          <a:lstStyle/>
          <a:p>
            <a:endParaRPr/>
          </a:p>
        </p:txBody>
      </p:sp>
      <p:sp>
        <p:nvSpPr>
          <p:cNvPr id="40" name="object 3"/>
          <p:cNvSpPr/>
          <p:nvPr/>
        </p:nvSpPr>
        <p:spPr>
          <a:xfrm>
            <a:off x="1171150" y="934054"/>
            <a:ext cx="950204" cy="349468"/>
          </a:xfrm>
          <a:prstGeom prst="rect">
            <a:avLst/>
          </a:prstGeom>
          <a:blipFill>
            <a:blip r:embed="rId4" cstate="print"/>
            <a:stretch>
              <a:fillRect/>
            </a:stretch>
          </a:blipFill>
        </p:spPr>
        <p:txBody>
          <a:bodyPr wrap="square" lIns="0" tIns="0" rIns="0" bIns="0" rtlCol="0"/>
          <a:lstStyle/>
          <a:p>
            <a:endParaRPr/>
          </a:p>
        </p:txBody>
      </p:sp>
      <p:sp>
        <p:nvSpPr>
          <p:cNvPr id="42" name="object 5"/>
          <p:cNvSpPr txBox="1">
            <a:spLocks noGrp="1"/>
          </p:cNvSpPr>
          <p:nvPr>
            <p:ph type="title"/>
          </p:nvPr>
        </p:nvSpPr>
        <p:spPr>
          <a:xfrm>
            <a:off x="3810578" y="400171"/>
            <a:ext cx="5090920" cy="381515"/>
          </a:xfrm>
          <a:prstGeom prst="rect">
            <a:avLst/>
          </a:prstGeom>
        </p:spPr>
        <p:txBody>
          <a:bodyPr vert="horz" wrap="square" lIns="0" tIns="12065" rIns="0" bIns="0" rtlCol="0">
            <a:spAutoFit/>
          </a:bodyPr>
          <a:lstStyle/>
          <a:p>
            <a:pPr marL="12700">
              <a:lnSpc>
                <a:spcPct val="100000"/>
              </a:lnSpc>
              <a:spcBef>
                <a:spcPts val="95"/>
              </a:spcBef>
            </a:pPr>
            <a:r>
              <a:rPr i="1" spc="-35" dirty="0"/>
              <a:t>Working </a:t>
            </a:r>
            <a:r>
              <a:rPr i="1" spc="-5" dirty="0"/>
              <a:t>with</a:t>
            </a:r>
            <a:r>
              <a:rPr i="1" dirty="0"/>
              <a:t> C</a:t>
            </a:r>
            <a:r>
              <a:rPr i="1" spc="-5" dirty="0"/>
              <a:t>loud</a:t>
            </a:r>
            <a:endParaRPr i="1" dirty="0"/>
          </a:p>
        </p:txBody>
      </p:sp>
      <p:sp>
        <p:nvSpPr>
          <p:cNvPr id="43" name="object 6"/>
          <p:cNvSpPr/>
          <p:nvPr/>
        </p:nvSpPr>
        <p:spPr>
          <a:xfrm>
            <a:off x="4497901" y="2123874"/>
            <a:ext cx="2286000" cy="2362200"/>
          </a:xfrm>
          <a:custGeom>
            <a:avLst/>
            <a:gdLst/>
            <a:ahLst/>
            <a:cxnLst/>
            <a:rect l="l" t="t" r="r" b="b"/>
            <a:pathLst>
              <a:path w="2286000" h="2362200">
                <a:moveTo>
                  <a:pt x="1143000" y="0"/>
                </a:moveTo>
                <a:lnTo>
                  <a:pt x="1095881" y="985"/>
                </a:lnTo>
                <a:lnTo>
                  <a:pt x="1049248" y="3915"/>
                </a:lnTo>
                <a:lnTo>
                  <a:pt x="1003137" y="8752"/>
                </a:lnTo>
                <a:lnTo>
                  <a:pt x="957585" y="15459"/>
                </a:lnTo>
                <a:lnTo>
                  <a:pt x="912629" y="23997"/>
                </a:lnTo>
                <a:lnTo>
                  <a:pt x="868305" y="34327"/>
                </a:lnTo>
                <a:lnTo>
                  <a:pt x="824651" y="46413"/>
                </a:lnTo>
                <a:lnTo>
                  <a:pt x="781702" y="60216"/>
                </a:lnTo>
                <a:lnTo>
                  <a:pt x="739496" y="75698"/>
                </a:lnTo>
                <a:lnTo>
                  <a:pt x="698069" y="92821"/>
                </a:lnTo>
                <a:lnTo>
                  <a:pt x="657458" y="111547"/>
                </a:lnTo>
                <a:lnTo>
                  <a:pt x="617701" y="131838"/>
                </a:lnTo>
                <a:lnTo>
                  <a:pt x="578833" y="153656"/>
                </a:lnTo>
                <a:lnTo>
                  <a:pt x="540891" y="176963"/>
                </a:lnTo>
                <a:lnTo>
                  <a:pt x="503913" y="201721"/>
                </a:lnTo>
                <a:lnTo>
                  <a:pt x="467935" y="227892"/>
                </a:lnTo>
                <a:lnTo>
                  <a:pt x="432993" y="255439"/>
                </a:lnTo>
                <a:lnTo>
                  <a:pt x="399125" y="284322"/>
                </a:lnTo>
                <a:lnTo>
                  <a:pt x="366367" y="314504"/>
                </a:lnTo>
                <a:lnTo>
                  <a:pt x="334756" y="345948"/>
                </a:lnTo>
                <a:lnTo>
                  <a:pt x="304328" y="378614"/>
                </a:lnTo>
                <a:lnTo>
                  <a:pt x="275121" y="412465"/>
                </a:lnTo>
                <a:lnTo>
                  <a:pt x="247172" y="447463"/>
                </a:lnTo>
                <a:lnTo>
                  <a:pt x="220516" y="483571"/>
                </a:lnTo>
                <a:lnTo>
                  <a:pt x="195191" y="520749"/>
                </a:lnTo>
                <a:lnTo>
                  <a:pt x="171234" y="558960"/>
                </a:lnTo>
                <a:lnTo>
                  <a:pt x="148681" y="598167"/>
                </a:lnTo>
                <a:lnTo>
                  <a:pt x="127569" y="638330"/>
                </a:lnTo>
                <a:lnTo>
                  <a:pt x="107934" y="679412"/>
                </a:lnTo>
                <a:lnTo>
                  <a:pt x="89814" y="721375"/>
                </a:lnTo>
                <a:lnTo>
                  <a:pt x="73246" y="764182"/>
                </a:lnTo>
                <a:lnTo>
                  <a:pt x="58265" y="807793"/>
                </a:lnTo>
                <a:lnTo>
                  <a:pt x="44909" y="852171"/>
                </a:lnTo>
                <a:lnTo>
                  <a:pt x="33215" y="897278"/>
                </a:lnTo>
                <a:lnTo>
                  <a:pt x="23219" y="943076"/>
                </a:lnTo>
                <a:lnTo>
                  <a:pt x="14958" y="989527"/>
                </a:lnTo>
                <a:lnTo>
                  <a:pt x="8469" y="1036592"/>
                </a:lnTo>
                <a:lnTo>
                  <a:pt x="3788" y="1084235"/>
                </a:lnTo>
                <a:lnTo>
                  <a:pt x="953" y="1132417"/>
                </a:lnTo>
                <a:lnTo>
                  <a:pt x="0" y="1181100"/>
                </a:lnTo>
                <a:lnTo>
                  <a:pt x="953" y="1229782"/>
                </a:lnTo>
                <a:lnTo>
                  <a:pt x="3788" y="1277964"/>
                </a:lnTo>
                <a:lnTo>
                  <a:pt x="8469" y="1325607"/>
                </a:lnTo>
                <a:lnTo>
                  <a:pt x="14958" y="1372672"/>
                </a:lnTo>
                <a:lnTo>
                  <a:pt x="23219" y="1419123"/>
                </a:lnTo>
                <a:lnTo>
                  <a:pt x="33215" y="1464921"/>
                </a:lnTo>
                <a:lnTo>
                  <a:pt x="44909" y="1510028"/>
                </a:lnTo>
                <a:lnTo>
                  <a:pt x="58265" y="1554406"/>
                </a:lnTo>
                <a:lnTo>
                  <a:pt x="73246" y="1598017"/>
                </a:lnTo>
                <a:lnTo>
                  <a:pt x="89814" y="1640824"/>
                </a:lnTo>
                <a:lnTo>
                  <a:pt x="107934" y="1682787"/>
                </a:lnTo>
                <a:lnTo>
                  <a:pt x="127569" y="1723869"/>
                </a:lnTo>
                <a:lnTo>
                  <a:pt x="148681" y="1764032"/>
                </a:lnTo>
                <a:lnTo>
                  <a:pt x="171234" y="1803239"/>
                </a:lnTo>
                <a:lnTo>
                  <a:pt x="195191" y="1841450"/>
                </a:lnTo>
                <a:lnTo>
                  <a:pt x="220516" y="1878628"/>
                </a:lnTo>
                <a:lnTo>
                  <a:pt x="247172" y="1914736"/>
                </a:lnTo>
                <a:lnTo>
                  <a:pt x="275121" y="1949734"/>
                </a:lnTo>
                <a:lnTo>
                  <a:pt x="304328" y="1983585"/>
                </a:lnTo>
                <a:lnTo>
                  <a:pt x="334756" y="2016252"/>
                </a:lnTo>
                <a:lnTo>
                  <a:pt x="366367" y="2047695"/>
                </a:lnTo>
                <a:lnTo>
                  <a:pt x="399125" y="2077877"/>
                </a:lnTo>
                <a:lnTo>
                  <a:pt x="432993" y="2106760"/>
                </a:lnTo>
                <a:lnTo>
                  <a:pt x="467935" y="2134307"/>
                </a:lnTo>
                <a:lnTo>
                  <a:pt x="503913" y="2160478"/>
                </a:lnTo>
                <a:lnTo>
                  <a:pt x="540891" y="2185236"/>
                </a:lnTo>
                <a:lnTo>
                  <a:pt x="578833" y="2208543"/>
                </a:lnTo>
                <a:lnTo>
                  <a:pt x="617701" y="2230361"/>
                </a:lnTo>
                <a:lnTo>
                  <a:pt x="657458" y="2250652"/>
                </a:lnTo>
                <a:lnTo>
                  <a:pt x="698069" y="2269378"/>
                </a:lnTo>
                <a:lnTo>
                  <a:pt x="739496" y="2286501"/>
                </a:lnTo>
                <a:lnTo>
                  <a:pt x="781702" y="2301983"/>
                </a:lnTo>
                <a:lnTo>
                  <a:pt x="824651" y="2315786"/>
                </a:lnTo>
                <a:lnTo>
                  <a:pt x="868305" y="2327872"/>
                </a:lnTo>
                <a:lnTo>
                  <a:pt x="912629" y="2338202"/>
                </a:lnTo>
                <a:lnTo>
                  <a:pt x="957585" y="2346740"/>
                </a:lnTo>
                <a:lnTo>
                  <a:pt x="1003137" y="2353447"/>
                </a:lnTo>
                <a:lnTo>
                  <a:pt x="1049248" y="2358284"/>
                </a:lnTo>
                <a:lnTo>
                  <a:pt x="1095881" y="2361214"/>
                </a:lnTo>
                <a:lnTo>
                  <a:pt x="1143000" y="2362200"/>
                </a:lnTo>
                <a:lnTo>
                  <a:pt x="1190118" y="2361214"/>
                </a:lnTo>
                <a:lnTo>
                  <a:pt x="1236751" y="2358284"/>
                </a:lnTo>
                <a:lnTo>
                  <a:pt x="1282862" y="2353447"/>
                </a:lnTo>
                <a:lnTo>
                  <a:pt x="1328414" y="2346740"/>
                </a:lnTo>
                <a:lnTo>
                  <a:pt x="1373370" y="2338202"/>
                </a:lnTo>
                <a:lnTo>
                  <a:pt x="1417694" y="2327872"/>
                </a:lnTo>
                <a:lnTo>
                  <a:pt x="1461348" y="2315786"/>
                </a:lnTo>
                <a:lnTo>
                  <a:pt x="1504297" y="2301983"/>
                </a:lnTo>
                <a:lnTo>
                  <a:pt x="1546503" y="2286501"/>
                </a:lnTo>
                <a:lnTo>
                  <a:pt x="1587930" y="2269378"/>
                </a:lnTo>
                <a:lnTo>
                  <a:pt x="1628541" y="2250652"/>
                </a:lnTo>
                <a:lnTo>
                  <a:pt x="1668298" y="2230361"/>
                </a:lnTo>
                <a:lnTo>
                  <a:pt x="1707166" y="2208543"/>
                </a:lnTo>
                <a:lnTo>
                  <a:pt x="1745108" y="2185236"/>
                </a:lnTo>
                <a:lnTo>
                  <a:pt x="1782086" y="2160478"/>
                </a:lnTo>
                <a:lnTo>
                  <a:pt x="1818064" y="2134307"/>
                </a:lnTo>
                <a:lnTo>
                  <a:pt x="1853006" y="2106760"/>
                </a:lnTo>
                <a:lnTo>
                  <a:pt x="1886874" y="2077877"/>
                </a:lnTo>
                <a:lnTo>
                  <a:pt x="1919632" y="2047695"/>
                </a:lnTo>
                <a:lnTo>
                  <a:pt x="1951243" y="2016252"/>
                </a:lnTo>
                <a:lnTo>
                  <a:pt x="1981671" y="1983585"/>
                </a:lnTo>
                <a:lnTo>
                  <a:pt x="2010878" y="1949734"/>
                </a:lnTo>
                <a:lnTo>
                  <a:pt x="2038827" y="1914736"/>
                </a:lnTo>
                <a:lnTo>
                  <a:pt x="2065483" y="1878628"/>
                </a:lnTo>
                <a:lnTo>
                  <a:pt x="2090808" y="1841450"/>
                </a:lnTo>
                <a:lnTo>
                  <a:pt x="2114765" y="1803239"/>
                </a:lnTo>
                <a:lnTo>
                  <a:pt x="2137318" y="1764032"/>
                </a:lnTo>
                <a:lnTo>
                  <a:pt x="2158430" y="1723869"/>
                </a:lnTo>
                <a:lnTo>
                  <a:pt x="2178065" y="1682787"/>
                </a:lnTo>
                <a:lnTo>
                  <a:pt x="2196185" y="1640824"/>
                </a:lnTo>
                <a:lnTo>
                  <a:pt x="2212753" y="1598017"/>
                </a:lnTo>
                <a:lnTo>
                  <a:pt x="2227734" y="1554406"/>
                </a:lnTo>
                <a:lnTo>
                  <a:pt x="2241090" y="1510028"/>
                </a:lnTo>
                <a:lnTo>
                  <a:pt x="2252784" y="1464921"/>
                </a:lnTo>
                <a:lnTo>
                  <a:pt x="2262780" y="1419123"/>
                </a:lnTo>
                <a:lnTo>
                  <a:pt x="2271041" y="1372672"/>
                </a:lnTo>
                <a:lnTo>
                  <a:pt x="2277530" y="1325607"/>
                </a:lnTo>
                <a:lnTo>
                  <a:pt x="2282211" y="1277964"/>
                </a:lnTo>
                <a:lnTo>
                  <a:pt x="2285046" y="1229782"/>
                </a:lnTo>
                <a:lnTo>
                  <a:pt x="2286000" y="1181100"/>
                </a:lnTo>
                <a:lnTo>
                  <a:pt x="2285046" y="1132417"/>
                </a:lnTo>
                <a:lnTo>
                  <a:pt x="2282211" y="1084235"/>
                </a:lnTo>
                <a:lnTo>
                  <a:pt x="2277530" y="1036592"/>
                </a:lnTo>
                <a:lnTo>
                  <a:pt x="2271041" y="989527"/>
                </a:lnTo>
                <a:lnTo>
                  <a:pt x="2262780" y="943076"/>
                </a:lnTo>
                <a:lnTo>
                  <a:pt x="2252784" y="897278"/>
                </a:lnTo>
                <a:lnTo>
                  <a:pt x="2241090" y="852171"/>
                </a:lnTo>
                <a:lnTo>
                  <a:pt x="2227734" y="807793"/>
                </a:lnTo>
                <a:lnTo>
                  <a:pt x="2212753" y="764182"/>
                </a:lnTo>
                <a:lnTo>
                  <a:pt x="2196185" y="721375"/>
                </a:lnTo>
                <a:lnTo>
                  <a:pt x="2178065" y="679412"/>
                </a:lnTo>
                <a:lnTo>
                  <a:pt x="2158430" y="638330"/>
                </a:lnTo>
                <a:lnTo>
                  <a:pt x="2137318" y="598167"/>
                </a:lnTo>
                <a:lnTo>
                  <a:pt x="2114765" y="558960"/>
                </a:lnTo>
                <a:lnTo>
                  <a:pt x="2090808" y="520749"/>
                </a:lnTo>
                <a:lnTo>
                  <a:pt x="2065483" y="483571"/>
                </a:lnTo>
                <a:lnTo>
                  <a:pt x="2038827" y="447463"/>
                </a:lnTo>
                <a:lnTo>
                  <a:pt x="2010878" y="412465"/>
                </a:lnTo>
                <a:lnTo>
                  <a:pt x="1981671" y="378614"/>
                </a:lnTo>
                <a:lnTo>
                  <a:pt x="1951243" y="345948"/>
                </a:lnTo>
                <a:lnTo>
                  <a:pt x="1919632" y="314504"/>
                </a:lnTo>
                <a:lnTo>
                  <a:pt x="1886874" y="284322"/>
                </a:lnTo>
                <a:lnTo>
                  <a:pt x="1853006" y="255439"/>
                </a:lnTo>
                <a:lnTo>
                  <a:pt x="1818064" y="227892"/>
                </a:lnTo>
                <a:lnTo>
                  <a:pt x="1782086" y="201721"/>
                </a:lnTo>
                <a:lnTo>
                  <a:pt x="1745108" y="176963"/>
                </a:lnTo>
                <a:lnTo>
                  <a:pt x="1707166" y="153656"/>
                </a:lnTo>
                <a:lnTo>
                  <a:pt x="1668298" y="131838"/>
                </a:lnTo>
                <a:lnTo>
                  <a:pt x="1628541" y="111547"/>
                </a:lnTo>
                <a:lnTo>
                  <a:pt x="1587930" y="92821"/>
                </a:lnTo>
                <a:lnTo>
                  <a:pt x="1546503" y="75698"/>
                </a:lnTo>
                <a:lnTo>
                  <a:pt x="1504297" y="60216"/>
                </a:lnTo>
                <a:lnTo>
                  <a:pt x="1461348" y="46413"/>
                </a:lnTo>
                <a:lnTo>
                  <a:pt x="1417694" y="34327"/>
                </a:lnTo>
                <a:lnTo>
                  <a:pt x="1373370" y="23997"/>
                </a:lnTo>
                <a:lnTo>
                  <a:pt x="1328414" y="15459"/>
                </a:lnTo>
                <a:lnTo>
                  <a:pt x="1282862" y="8752"/>
                </a:lnTo>
                <a:lnTo>
                  <a:pt x="1236751" y="3915"/>
                </a:lnTo>
                <a:lnTo>
                  <a:pt x="1190118" y="985"/>
                </a:lnTo>
                <a:lnTo>
                  <a:pt x="1143000" y="0"/>
                </a:lnTo>
                <a:close/>
              </a:path>
            </a:pathLst>
          </a:custGeom>
          <a:solidFill>
            <a:srgbClr val="EDEBE0"/>
          </a:solidFill>
        </p:spPr>
        <p:txBody>
          <a:bodyPr wrap="square" lIns="0" tIns="0" rIns="0" bIns="0" rtlCol="0"/>
          <a:lstStyle/>
          <a:p>
            <a:endParaRPr/>
          </a:p>
        </p:txBody>
      </p:sp>
      <p:sp>
        <p:nvSpPr>
          <p:cNvPr id="44" name="object 7"/>
          <p:cNvSpPr/>
          <p:nvPr/>
        </p:nvSpPr>
        <p:spPr>
          <a:xfrm>
            <a:off x="4167193" y="1793166"/>
            <a:ext cx="3002280" cy="3078479"/>
          </a:xfrm>
          <a:prstGeom prst="rect">
            <a:avLst/>
          </a:prstGeom>
          <a:blipFill>
            <a:blip r:embed="rId5" cstate="print"/>
            <a:stretch>
              <a:fillRect/>
            </a:stretch>
          </a:blipFill>
        </p:spPr>
        <p:txBody>
          <a:bodyPr wrap="square" lIns="0" tIns="0" rIns="0" bIns="0" rtlCol="0"/>
          <a:lstStyle/>
          <a:p>
            <a:endParaRPr/>
          </a:p>
        </p:txBody>
      </p:sp>
      <p:sp>
        <p:nvSpPr>
          <p:cNvPr id="45" name="object 8"/>
          <p:cNvSpPr/>
          <p:nvPr/>
        </p:nvSpPr>
        <p:spPr>
          <a:xfrm>
            <a:off x="4193101" y="1819074"/>
            <a:ext cx="2895600" cy="2971800"/>
          </a:xfrm>
          <a:custGeom>
            <a:avLst/>
            <a:gdLst/>
            <a:ahLst/>
            <a:cxnLst/>
            <a:rect l="l" t="t" r="r" b="b"/>
            <a:pathLst>
              <a:path w="2895600" h="2971800">
                <a:moveTo>
                  <a:pt x="1728254" y="2946400"/>
                </a:moveTo>
                <a:lnTo>
                  <a:pt x="1167345" y="2946400"/>
                </a:lnTo>
                <a:lnTo>
                  <a:pt x="1259058" y="2971800"/>
                </a:lnTo>
                <a:lnTo>
                  <a:pt x="1636541" y="2971800"/>
                </a:lnTo>
                <a:lnTo>
                  <a:pt x="1728254" y="2946400"/>
                </a:lnTo>
                <a:close/>
              </a:path>
              <a:path w="2895600" h="2971800">
                <a:moveTo>
                  <a:pt x="1773363" y="38100"/>
                </a:moveTo>
                <a:lnTo>
                  <a:pt x="1122236" y="38100"/>
                </a:lnTo>
                <a:lnTo>
                  <a:pt x="990185" y="76200"/>
                </a:lnTo>
                <a:lnTo>
                  <a:pt x="947340" y="101600"/>
                </a:lnTo>
                <a:lnTo>
                  <a:pt x="863551" y="127000"/>
                </a:lnTo>
                <a:lnTo>
                  <a:pt x="822654" y="152400"/>
                </a:lnTo>
                <a:lnTo>
                  <a:pt x="782455" y="177800"/>
                </a:lnTo>
                <a:lnTo>
                  <a:pt x="742976" y="190500"/>
                </a:lnTo>
                <a:lnTo>
                  <a:pt x="704243" y="215900"/>
                </a:lnTo>
                <a:lnTo>
                  <a:pt x="666278" y="241300"/>
                </a:lnTo>
                <a:lnTo>
                  <a:pt x="629106" y="266700"/>
                </a:lnTo>
                <a:lnTo>
                  <a:pt x="592750" y="292100"/>
                </a:lnTo>
                <a:lnTo>
                  <a:pt x="557235" y="317500"/>
                </a:lnTo>
                <a:lnTo>
                  <a:pt x="522583" y="355600"/>
                </a:lnTo>
                <a:lnTo>
                  <a:pt x="488820" y="381000"/>
                </a:lnTo>
                <a:lnTo>
                  <a:pt x="455968" y="406400"/>
                </a:lnTo>
                <a:lnTo>
                  <a:pt x="424052" y="444500"/>
                </a:lnTo>
                <a:lnTo>
                  <a:pt x="393096" y="469900"/>
                </a:lnTo>
                <a:lnTo>
                  <a:pt x="363123" y="508000"/>
                </a:lnTo>
                <a:lnTo>
                  <a:pt x="334157" y="546100"/>
                </a:lnTo>
                <a:lnTo>
                  <a:pt x="306222" y="584200"/>
                </a:lnTo>
                <a:lnTo>
                  <a:pt x="279343" y="609600"/>
                </a:lnTo>
                <a:lnTo>
                  <a:pt x="253541" y="647700"/>
                </a:lnTo>
                <a:lnTo>
                  <a:pt x="228843" y="685800"/>
                </a:lnTo>
                <a:lnTo>
                  <a:pt x="205271" y="723900"/>
                </a:lnTo>
                <a:lnTo>
                  <a:pt x="182849" y="774700"/>
                </a:lnTo>
                <a:lnTo>
                  <a:pt x="161601" y="812800"/>
                </a:lnTo>
                <a:lnTo>
                  <a:pt x="141552" y="850900"/>
                </a:lnTo>
                <a:lnTo>
                  <a:pt x="122724" y="889000"/>
                </a:lnTo>
                <a:lnTo>
                  <a:pt x="105142" y="939800"/>
                </a:lnTo>
                <a:lnTo>
                  <a:pt x="88829" y="977900"/>
                </a:lnTo>
                <a:lnTo>
                  <a:pt x="73810" y="1028700"/>
                </a:lnTo>
                <a:lnTo>
                  <a:pt x="60108" y="1066800"/>
                </a:lnTo>
                <a:lnTo>
                  <a:pt x="47747" y="1117600"/>
                </a:lnTo>
                <a:lnTo>
                  <a:pt x="36751" y="1155700"/>
                </a:lnTo>
                <a:lnTo>
                  <a:pt x="27144" y="1206500"/>
                </a:lnTo>
                <a:lnTo>
                  <a:pt x="18949" y="1257300"/>
                </a:lnTo>
                <a:lnTo>
                  <a:pt x="12191" y="1295400"/>
                </a:lnTo>
                <a:lnTo>
                  <a:pt x="6893" y="1346200"/>
                </a:lnTo>
                <a:lnTo>
                  <a:pt x="3079" y="1397000"/>
                </a:lnTo>
                <a:lnTo>
                  <a:pt x="773" y="1447800"/>
                </a:lnTo>
                <a:lnTo>
                  <a:pt x="0" y="1485900"/>
                </a:lnTo>
                <a:lnTo>
                  <a:pt x="773" y="1536700"/>
                </a:lnTo>
                <a:lnTo>
                  <a:pt x="3079" y="1587500"/>
                </a:lnTo>
                <a:lnTo>
                  <a:pt x="6893" y="1638300"/>
                </a:lnTo>
                <a:lnTo>
                  <a:pt x="12191" y="1689100"/>
                </a:lnTo>
                <a:lnTo>
                  <a:pt x="18949" y="1727200"/>
                </a:lnTo>
                <a:lnTo>
                  <a:pt x="27144" y="1778000"/>
                </a:lnTo>
                <a:lnTo>
                  <a:pt x="36751" y="1828800"/>
                </a:lnTo>
                <a:lnTo>
                  <a:pt x="47747" y="1866900"/>
                </a:lnTo>
                <a:lnTo>
                  <a:pt x="60108" y="1917700"/>
                </a:lnTo>
                <a:lnTo>
                  <a:pt x="73810" y="1955800"/>
                </a:lnTo>
                <a:lnTo>
                  <a:pt x="88829" y="2006600"/>
                </a:lnTo>
                <a:lnTo>
                  <a:pt x="105142" y="2044700"/>
                </a:lnTo>
                <a:lnTo>
                  <a:pt x="122724" y="2095500"/>
                </a:lnTo>
                <a:lnTo>
                  <a:pt x="141552" y="2133600"/>
                </a:lnTo>
                <a:lnTo>
                  <a:pt x="161601" y="2171700"/>
                </a:lnTo>
                <a:lnTo>
                  <a:pt x="182849" y="2209800"/>
                </a:lnTo>
                <a:lnTo>
                  <a:pt x="205271" y="2260600"/>
                </a:lnTo>
                <a:lnTo>
                  <a:pt x="228843" y="2298700"/>
                </a:lnTo>
                <a:lnTo>
                  <a:pt x="253541" y="2336800"/>
                </a:lnTo>
                <a:lnTo>
                  <a:pt x="279343" y="2374900"/>
                </a:lnTo>
                <a:lnTo>
                  <a:pt x="306222" y="2400300"/>
                </a:lnTo>
                <a:lnTo>
                  <a:pt x="334157" y="2438400"/>
                </a:lnTo>
                <a:lnTo>
                  <a:pt x="363123" y="2476500"/>
                </a:lnTo>
                <a:lnTo>
                  <a:pt x="393096" y="2514600"/>
                </a:lnTo>
                <a:lnTo>
                  <a:pt x="424052" y="2540000"/>
                </a:lnTo>
                <a:lnTo>
                  <a:pt x="455968" y="2578100"/>
                </a:lnTo>
                <a:lnTo>
                  <a:pt x="488820" y="2603500"/>
                </a:lnTo>
                <a:lnTo>
                  <a:pt x="522583" y="2628900"/>
                </a:lnTo>
                <a:lnTo>
                  <a:pt x="557235" y="2667000"/>
                </a:lnTo>
                <a:lnTo>
                  <a:pt x="592750" y="2692400"/>
                </a:lnTo>
                <a:lnTo>
                  <a:pt x="629106" y="2717800"/>
                </a:lnTo>
                <a:lnTo>
                  <a:pt x="666278" y="2743200"/>
                </a:lnTo>
                <a:lnTo>
                  <a:pt x="704243" y="2768600"/>
                </a:lnTo>
                <a:lnTo>
                  <a:pt x="742976" y="2794000"/>
                </a:lnTo>
                <a:lnTo>
                  <a:pt x="782455" y="2806700"/>
                </a:lnTo>
                <a:lnTo>
                  <a:pt x="822654" y="2832100"/>
                </a:lnTo>
                <a:lnTo>
                  <a:pt x="863551" y="2857500"/>
                </a:lnTo>
                <a:lnTo>
                  <a:pt x="947340" y="2882900"/>
                </a:lnTo>
                <a:lnTo>
                  <a:pt x="990185" y="2908300"/>
                </a:lnTo>
                <a:lnTo>
                  <a:pt x="1122236" y="2946400"/>
                </a:lnTo>
                <a:lnTo>
                  <a:pt x="1773363" y="2946400"/>
                </a:lnTo>
                <a:lnTo>
                  <a:pt x="1905414" y="2908300"/>
                </a:lnTo>
                <a:lnTo>
                  <a:pt x="1948259" y="2882900"/>
                </a:lnTo>
                <a:lnTo>
                  <a:pt x="2032048" y="2857500"/>
                </a:lnTo>
                <a:lnTo>
                  <a:pt x="2072945" y="2832100"/>
                </a:lnTo>
                <a:lnTo>
                  <a:pt x="1352685" y="2832100"/>
                </a:lnTo>
                <a:lnTo>
                  <a:pt x="1305807" y="2819400"/>
                </a:lnTo>
                <a:lnTo>
                  <a:pt x="1259421" y="2819400"/>
                </a:lnTo>
                <a:lnTo>
                  <a:pt x="1213557" y="2806700"/>
                </a:lnTo>
                <a:lnTo>
                  <a:pt x="1168244" y="2806700"/>
                </a:lnTo>
                <a:lnTo>
                  <a:pt x="993089" y="2755900"/>
                </a:lnTo>
                <a:lnTo>
                  <a:pt x="950972" y="2730500"/>
                </a:lnTo>
                <a:lnTo>
                  <a:pt x="909583" y="2717800"/>
                </a:lnTo>
                <a:lnTo>
                  <a:pt x="868951" y="2692400"/>
                </a:lnTo>
                <a:lnTo>
                  <a:pt x="829105" y="2667000"/>
                </a:lnTo>
                <a:lnTo>
                  <a:pt x="790076" y="2654300"/>
                </a:lnTo>
                <a:lnTo>
                  <a:pt x="751892" y="2628900"/>
                </a:lnTo>
                <a:lnTo>
                  <a:pt x="714582" y="2603500"/>
                </a:lnTo>
                <a:lnTo>
                  <a:pt x="678177" y="2578100"/>
                </a:lnTo>
                <a:lnTo>
                  <a:pt x="642706" y="2552700"/>
                </a:lnTo>
                <a:lnTo>
                  <a:pt x="608198" y="2514600"/>
                </a:lnTo>
                <a:lnTo>
                  <a:pt x="574683" y="2489200"/>
                </a:lnTo>
                <a:lnTo>
                  <a:pt x="542189" y="2451100"/>
                </a:lnTo>
                <a:lnTo>
                  <a:pt x="510747" y="2425700"/>
                </a:lnTo>
                <a:lnTo>
                  <a:pt x="480387" y="2387600"/>
                </a:lnTo>
                <a:lnTo>
                  <a:pt x="451136" y="2362200"/>
                </a:lnTo>
                <a:lnTo>
                  <a:pt x="423025" y="2324100"/>
                </a:lnTo>
                <a:lnTo>
                  <a:pt x="396084" y="2286000"/>
                </a:lnTo>
                <a:lnTo>
                  <a:pt x="370341" y="2247900"/>
                </a:lnTo>
                <a:lnTo>
                  <a:pt x="345827" y="2209800"/>
                </a:lnTo>
                <a:lnTo>
                  <a:pt x="322570" y="2171700"/>
                </a:lnTo>
                <a:lnTo>
                  <a:pt x="300600" y="2133600"/>
                </a:lnTo>
                <a:lnTo>
                  <a:pt x="279947" y="2082800"/>
                </a:lnTo>
                <a:lnTo>
                  <a:pt x="260640" y="2044700"/>
                </a:lnTo>
                <a:lnTo>
                  <a:pt x="242708" y="2006600"/>
                </a:lnTo>
                <a:lnTo>
                  <a:pt x="226181" y="1955800"/>
                </a:lnTo>
                <a:lnTo>
                  <a:pt x="211088" y="1917700"/>
                </a:lnTo>
                <a:lnTo>
                  <a:pt x="197459" y="1866900"/>
                </a:lnTo>
                <a:lnTo>
                  <a:pt x="185323" y="1828800"/>
                </a:lnTo>
                <a:lnTo>
                  <a:pt x="174709" y="1778000"/>
                </a:lnTo>
                <a:lnTo>
                  <a:pt x="165648" y="1727200"/>
                </a:lnTo>
                <a:lnTo>
                  <a:pt x="158168" y="1689100"/>
                </a:lnTo>
                <a:lnTo>
                  <a:pt x="152299" y="1638300"/>
                </a:lnTo>
                <a:lnTo>
                  <a:pt x="148071" y="1587500"/>
                </a:lnTo>
                <a:lnTo>
                  <a:pt x="145512" y="1536700"/>
                </a:lnTo>
                <a:lnTo>
                  <a:pt x="144652" y="1485900"/>
                </a:lnTo>
                <a:lnTo>
                  <a:pt x="145512" y="1447800"/>
                </a:lnTo>
                <a:lnTo>
                  <a:pt x="148071" y="1397000"/>
                </a:lnTo>
                <a:lnTo>
                  <a:pt x="152299" y="1346200"/>
                </a:lnTo>
                <a:lnTo>
                  <a:pt x="158168" y="1295400"/>
                </a:lnTo>
                <a:lnTo>
                  <a:pt x="165648" y="1257300"/>
                </a:lnTo>
                <a:lnTo>
                  <a:pt x="174709" y="1206500"/>
                </a:lnTo>
                <a:lnTo>
                  <a:pt x="185323" y="1155700"/>
                </a:lnTo>
                <a:lnTo>
                  <a:pt x="197459" y="1117600"/>
                </a:lnTo>
                <a:lnTo>
                  <a:pt x="211088" y="1066800"/>
                </a:lnTo>
                <a:lnTo>
                  <a:pt x="226181" y="1028700"/>
                </a:lnTo>
                <a:lnTo>
                  <a:pt x="242708" y="977900"/>
                </a:lnTo>
                <a:lnTo>
                  <a:pt x="260640" y="939800"/>
                </a:lnTo>
                <a:lnTo>
                  <a:pt x="279947" y="901700"/>
                </a:lnTo>
                <a:lnTo>
                  <a:pt x="300600" y="850900"/>
                </a:lnTo>
                <a:lnTo>
                  <a:pt x="322570" y="812800"/>
                </a:lnTo>
                <a:lnTo>
                  <a:pt x="345827" y="774700"/>
                </a:lnTo>
                <a:lnTo>
                  <a:pt x="370341" y="736600"/>
                </a:lnTo>
                <a:lnTo>
                  <a:pt x="396084" y="698500"/>
                </a:lnTo>
                <a:lnTo>
                  <a:pt x="423025" y="660400"/>
                </a:lnTo>
                <a:lnTo>
                  <a:pt x="451136" y="622300"/>
                </a:lnTo>
                <a:lnTo>
                  <a:pt x="480387" y="596900"/>
                </a:lnTo>
                <a:lnTo>
                  <a:pt x="510747" y="558800"/>
                </a:lnTo>
                <a:lnTo>
                  <a:pt x="542189" y="533400"/>
                </a:lnTo>
                <a:lnTo>
                  <a:pt x="574683" y="495300"/>
                </a:lnTo>
                <a:lnTo>
                  <a:pt x="608198" y="469900"/>
                </a:lnTo>
                <a:lnTo>
                  <a:pt x="642706" y="431800"/>
                </a:lnTo>
                <a:lnTo>
                  <a:pt x="678177" y="406400"/>
                </a:lnTo>
                <a:lnTo>
                  <a:pt x="714582" y="381000"/>
                </a:lnTo>
                <a:lnTo>
                  <a:pt x="751892" y="355600"/>
                </a:lnTo>
                <a:lnTo>
                  <a:pt x="790076" y="330200"/>
                </a:lnTo>
                <a:lnTo>
                  <a:pt x="829105" y="317500"/>
                </a:lnTo>
                <a:lnTo>
                  <a:pt x="868951" y="292100"/>
                </a:lnTo>
                <a:lnTo>
                  <a:pt x="909583" y="266700"/>
                </a:lnTo>
                <a:lnTo>
                  <a:pt x="950972" y="254000"/>
                </a:lnTo>
                <a:lnTo>
                  <a:pt x="993089" y="228600"/>
                </a:lnTo>
                <a:lnTo>
                  <a:pt x="1168244" y="177800"/>
                </a:lnTo>
                <a:lnTo>
                  <a:pt x="1213557" y="177800"/>
                </a:lnTo>
                <a:lnTo>
                  <a:pt x="1259421" y="165100"/>
                </a:lnTo>
                <a:lnTo>
                  <a:pt x="1305807" y="165100"/>
                </a:lnTo>
                <a:lnTo>
                  <a:pt x="1352685" y="152400"/>
                </a:lnTo>
                <a:lnTo>
                  <a:pt x="2072945" y="152400"/>
                </a:lnTo>
                <a:lnTo>
                  <a:pt x="2032048" y="127000"/>
                </a:lnTo>
                <a:lnTo>
                  <a:pt x="1948259" y="101600"/>
                </a:lnTo>
                <a:lnTo>
                  <a:pt x="1905414" y="76200"/>
                </a:lnTo>
                <a:lnTo>
                  <a:pt x="1773363" y="38100"/>
                </a:lnTo>
                <a:close/>
              </a:path>
              <a:path w="2895600" h="2971800">
                <a:moveTo>
                  <a:pt x="2072945" y="152400"/>
                </a:moveTo>
                <a:lnTo>
                  <a:pt x="1542914" y="152400"/>
                </a:lnTo>
                <a:lnTo>
                  <a:pt x="1589792" y="165100"/>
                </a:lnTo>
                <a:lnTo>
                  <a:pt x="1636178" y="165100"/>
                </a:lnTo>
                <a:lnTo>
                  <a:pt x="1682042" y="177800"/>
                </a:lnTo>
                <a:lnTo>
                  <a:pt x="1727355" y="177800"/>
                </a:lnTo>
                <a:lnTo>
                  <a:pt x="1902510" y="228600"/>
                </a:lnTo>
                <a:lnTo>
                  <a:pt x="1944627" y="254000"/>
                </a:lnTo>
                <a:lnTo>
                  <a:pt x="1986016" y="266700"/>
                </a:lnTo>
                <a:lnTo>
                  <a:pt x="2026648" y="292100"/>
                </a:lnTo>
                <a:lnTo>
                  <a:pt x="2066494" y="317500"/>
                </a:lnTo>
                <a:lnTo>
                  <a:pt x="2105523" y="330200"/>
                </a:lnTo>
                <a:lnTo>
                  <a:pt x="2143707" y="355600"/>
                </a:lnTo>
                <a:lnTo>
                  <a:pt x="2181017" y="381000"/>
                </a:lnTo>
                <a:lnTo>
                  <a:pt x="2217422" y="406400"/>
                </a:lnTo>
                <a:lnTo>
                  <a:pt x="2252893" y="431800"/>
                </a:lnTo>
                <a:lnTo>
                  <a:pt x="2287401" y="469900"/>
                </a:lnTo>
                <a:lnTo>
                  <a:pt x="2320916" y="495300"/>
                </a:lnTo>
                <a:lnTo>
                  <a:pt x="2353410" y="533400"/>
                </a:lnTo>
                <a:lnTo>
                  <a:pt x="2384852" y="558800"/>
                </a:lnTo>
                <a:lnTo>
                  <a:pt x="2415212" y="596900"/>
                </a:lnTo>
                <a:lnTo>
                  <a:pt x="2444463" y="622300"/>
                </a:lnTo>
                <a:lnTo>
                  <a:pt x="2472574" y="660400"/>
                </a:lnTo>
                <a:lnTo>
                  <a:pt x="2499515" y="698500"/>
                </a:lnTo>
                <a:lnTo>
                  <a:pt x="2525258" y="736600"/>
                </a:lnTo>
                <a:lnTo>
                  <a:pt x="2549772" y="774700"/>
                </a:lnTo>
                <a:lnTo>
                  <a:pt x="2573029" y="812800"/>
                </a:lnTo>
                <a:lnTo>
                  <a:pt x="2594999" y="850900"/>
                </a:lnTo>
                <a:lnTo>
                  <a:pt x="2615652" y="901700"/>
                </a:lnTo>
                <a:lnTo>
                  <a:pt x="2634959" y="939800"/>
                </a:lnTo>
                <a:lnTo>
                  <a:pt x="2652891" y="977900"/>
                </a:lnTo>
                <a:lnTo>
                  <a:pt x="2669418" y="1028700"/>
                </a:lnTo>
                <a:lnTo>
                  <a:pt x="2684511" y="1066800"/>
                </a:lnTo>
                <a:lnTo>
                  <a:pt x="2698140" y="1117600"/>
                </a:lnTo>
                <a:lnTo>
                  <a:pt x="2710276" y="1155700"/>
                </a:lnTo>
                <a:lnTo>
                  <a:pt x="2720890" y="1206500"/>
                </a:lnTo>
                <a:lnTo>
                  <a:pt x="2729951" y="1257300"/>
                </a:lnTo>
                <a:lnTo>
                  <a:pt x="2737431" y="1295400"/>
                </a:lnTo>
                <a:lnTo>
                  <a:pt x="2743300" y="1346200"/>
                </a:lnTo>
                <a:lnTo>
                  <a:pt x="2747528" y="1397000"/>
                </a:lnTo>
                <a:lnTo>
                  <a:pt x="2750087" y="1447800"/>
                </a:lnTo>
                <a:lnTo>
                  <a:pt x="2750947" y="1485900"/>
                </a:lnTo>
                <a:lnTo>
                  <a:pt x="2750087" y="1536700"/>
                </a:lnTo>
                <a:lnTo>
                  <a:pt x="2747528" y="1587500"/>
                </a:lnTo>
                <a:lnTo>
                  <a:pt x="2743300" y="1638300"/>
                </a:lnTo>
                <a:lnTo>
                  <a:pt x="2737431" y="1689100"/>
                </a:lnTo>
                <a:lnTo>
                  <a:pt x="2729951" y="1727200"/>
                </a:lnTo>
                <a:lnTo>
                  <a:pt x="2720890" y="1778000"/>
                </a:lnTo>
                <a:lnTo>
                  <a:pt x="2710276" y="1828800"/>
                </a:lnTo>
                <a:lnTo>
                  <a:pt x="2698140" y="1866900"/>
                </a:lnTo>
                <a:lnTo>
                  <a:pt x="2684511" y="1917700"/>
                </a:lnTo>
                <a:lnTo>
                  <a:pt x="2669418" y="1955800"/>
                </a:lnTo>
                <a:lnTo>
                  <a:pt x="2652891" y="2006600"/>
                </a:lnTo>
                <a:lnTo>
                  <a:pt x="2634959" y="2044700"/>
                </a:lnTo>
                <a:lnTo>
                  <a:pt x="2615652" y="2082800"/>
                </a:lnTo>
                <a:lnTo>
                  <a:pt x="2594999" y="2133600"/>
                </a:lnTo>
                <a:lnTo>
                  <a:pt x="2573029" y="2171700"/>
                </a:lnTo>
                <a:lnTo>
                  <a:pt x="2549772" y="2209800"/>
                </a:lnTo>
                <a:lnTo>
                  <a:pt x="2525258" y="2247900"/>
                </a:lnTo>
                <a:lnTo>
                  <a:pt x="2499515" y="2286000"/>
                </a:lnTo>
                <a:lnTo>
                  <a:pt x="2472574" y="2324100"/>
                </a:lnTo>
                <a:lnTo>
                  <a:pt x="2444463" y="2362200"/>
                </a:lnTo>
                <a:lnTo>
                  <a:pt x="2415212" y="2387600"/>
                </a:lnTo>
                <a:lnTo>
                  <a:pt x="2384852" y="2425700"/>
                </a:lnTo>
                <a:lnTo>
                  <a:pt x="2353410" y="2451100"/>
                </a:lnTo>
                <a:lnTo>
                  <a:pt x="2320916" y="2489200"/>
                </a:lnTo>
                <a:lnTo>
                  <a:pt x="2287401" y="2514600"/>
                </a:lnTo>
                <a:lnTo>
                  <a:pt x="2252893" y="2552700"/>
                </a:lnTo>
                <a:lnTo>
                  <a:pt x="2217422" y="2578100"/>
                </a:lnTo>
                <a:lnTo>
                  <a:pt x="2181017" y="2603500"/>
                </a:lnTo>
                <a:lnTo>
                  <a:pt x="2143707" y="2628900"/>
                </a:lnTo>
                <a:lnTo>
                  <a:pt x="2105523" y="2654300"/>
                </a:lnTo>
                <a:lnTo>
                  <a:pt x="2066494" y="2667000"/>
                </a:lnTo>
                <a:lnTo>
                  <a:pt x="2026648" y="2692400"/>
                </a:lnTo>
                <a:lnTo>
                  <a:pt x="1986016" y="2717800"/>
                </a:lnTo>
                <a:lnTo>
                  <a:pt x="1944627" y="2730500"/>
                </a:lnTo>
                <a:lnTo>
                  <a:pt x="1902510" y="2755900"/>
                </a:lnTo>
                <a:lnTo>
                  <a:pt x="1727355" y="2806700"/>
                </a:lnTo>
                <a:lnTo>
                  <a:pt x="1682042" y="2806700"/>
                </a:lnTo>
                <a:lnTo>
                  <a:pt x="1636178" y="2819400"/>
                </a:lnTo>
                <a:lnTo>
                  <a:pt x="1589792" y="2819400"/>
                </a:lnTo>
                <a:lnTo>
                  <a:pt x="1542914" y="2832100"/>
                </a:lnTo>
                <a:lnTo>
                  <a:pt x="2072945" y="2832100"/>
                </a:lnTo>
                <a:lnTo>
                  <a:pt x="2113144" y="2806700"/>
                </a:lnTo>
                <a:lnTo>
                  <a:pt x="2152623" y="2794000"/>
                </a:lnTo>
                <a:lnTo>
                  <a:pt x="2191356" y="2768600"/>
                </a:lnTo>
                <a:lnTo>
                  <a:pt x="2229321" y="2743200"/>
                </a:lnTo>
                <a:lnTo>
                  <a:pt x="2266493" y="2717800"/>
                </a:lnTo>
                <a:lnTo>
                  <a:pt x="2302849" y="2692400"/>
                </a:lnTo>
                <a:lnTo>
                  <a:pt x="2338364" y="2667000"/>
                </a:lnTo>
                <a:lnTo>
                  <a:pt x="2373016" y="2628900"/>
                </a:lnTo>
                <a:lnTo>
                  <a:pt x="2406779" y="2603500"/>
                </a:lnTo>
                <a:lnTo>
                  <a:pt x="2439631" y="2578100"/>
                </a:lnTo>
                <a:lnTo>
                  <a:pt x="2471546" y="2540000"/>
                </a:lnTo>
                <a:lnTo>
                  <a:pt x="2502503" y="2514600"/>
                </a:lnTo>
                <a:lnTo>
                  <a:pt x="2532476" y="2476500"/>
                </a:lnTo>
                <a:lnTo>
                  <a:pt x="2561442" y="2438400"/>
                </a:lnTo>
                <a:lnTo>
                  <a:pt x="2589377" y="2400300"/>
                </a:lnTo>
                <a:lnTo>
                  <a:pt x="2616256" y="2374900"/>
                </a:lnTo>
                <a:lnTo>
                  <a:pt x="2642058" y="2336800"/>
                </a:lnTo>
                <a:lnTo>
                  <a:pt x="2666756" y="2298700"/>
                </a:lnTo>
                <a:lnTo>
                  <a:pt x="2690328" y="2260600"/>
                </a:lnTo>
                <a:lnTo>
                  <a:pt x="2712750" y="2209800"/>
                </a:lnTo>
                <a:lnTo>
                  <a:pt x="2733998" y="2171700"/>
                </a:lnTo>
                <a:lnTo>
                  <a:pt x="2754047" y="2133600"/>
                </a:lnTo>
                <a:lnTo>
                  <a:pt x="2772875" y="2095500"/>
                </a:lnTo>
                <a:lnTo>
                  <a:pt x="2790457" y="2044700"/>
                </a:lnTo>
                <a:lnTo>
                  <a:pt x="2806770" y="2006600"/>
                </a:lnTo>
                <a:lnTo>
                  <a:pt x="2821789" y="1955800"/>
                </a:lnTo>
                <a:lnTo>
                  <a:pt x="2835491" y="1917700"/>
                </a:lnTo>
                <a:lnTo>
                  <a:pt x="2847852" y="1866900"/>
                </a:lnTo>
                <a:lnTo>
                  <a:pt x="2858848" y="1828800"/>
                </a:lnTo>
                <a:lnTo>
                  <a:pt x="2868455" y="1778000"/>
                </a:lnTo>
                <a:lnTo>
                  <a:pt x="2876650" y="1727200"/>
                </a:lnTo>
                <a:lnTo>
                  <a:pt x="2883408" y="1689100"/>
                </a:lnTo>
                <a:lnTo>
                  <a:pt x="2888706" y="1638300"/>
                </a:lnTo>
                <a:lnTo>
                  <a:pt x="2892520" y="1587500"/>
                </a:lnTo>
                <a:lnTo>
                  <a:pt x="2894826" y="1536700"/>
                </a:lnTo>
                <a:lnTo>
                  <a:pt x="2895600" y="1485900"/>
                </a:lnTo>
                <a:lnTo>
                  <a:pt x="2894826" y="1447800"/>
                </a:lnTo>
                <a:lnTo>
                  <a:pt x="2892520" y="1397000"/>
                </a:lnTo>
                <a:lnTo>
                  <a:pt x="2888706" y="1346200"/>
                </a:lnTo>
                <a:lnTo>
                  <a:pt x="2883408" y="1295400"/>
                </a:lnTo>
                <a:lnTo>
                  <a:pt x="2876650" y="1257300"/>
                </a:lnTo>
                <a:lnTo>
                  <a:pt x="2868455" y="1206500"/>
                </a:lnTo>
                <a:lnTo>
                  <a:pt x="2858848" y="1155700"/>
                </a:lnTo>
                <a:lnTo>
                  <a:pt x="2847852" y="1117600"/>
                </a:lnTo>
                <a:lnTo>
                  <a:pt x="2835491" y="1066800"/>
                </a:lnTo>
                <a:lnTo>
                  <a:pt x="2821789" y="1028700"/>
                </a:lnTo>
                <a:lnTo>
                  <a:pt x="2806770" y="977900"/>
                </a:lnTo>
                <a:lnTo>
                  <a:pt x="2790457" y="939800"/>
                </a:lnTo>
                <a:lnTo>
                  <a:pt x="2772875" y="889000"/>
                </a:lnTo>
                <a:lnTo>
                  <a:pt x="2754047" y="850900"/>
                </a:lnTo>
                <a:lnTo>
                  <a:pt x="2733998" y="812800"/>
                </a:lnTo>
                <a:lnTo>
                  <a:pt x="2712750" y="774700"/>
                </a:lnTo>
                <a:lnTo>
                  <a:pt x="2690328" y="723900"/>
                </a:lnTo>
                <a:lnTo>
                  <a:pt x="2666756" y="685800"/>
                </a:lnTo>
                <a:lnTo>
                  <a:pt x="2642058" y="647700"/>
                </a:lnTo>
                <a:lnTo>
                  <a:pt x="2616256" y="609600"/>
                </a:lnTo>
                <a:lnTo>
                  <a:pt x="2589377" y="584200"/>
                </a:lnTo>
                <a:lnTo>
                  <a:pt x="2561442" y="546100"/>
                </a:lnTo>
                <a:lnTo>
                  <a:pt x="2532476" y="508000"/>
                </a:lnTo>
                <a:lnTo>
                  <a:pt x="2502503" y="469900"/>
                </a:lnTo>
                <a:lnTo>
                  <a:pt x="2471547" y="444500"/>
                </a:lnTo>
                <a:lnTo>
                  <a:pt x="2439631" y="406400"/>
                </a:lnTo>
                <a:lnTo>
                  <a:pt x="2406779" y="381000"/>
                </a:lnTo>
                <a:lnTo>
                  <a:pt x="2373016" y="355600"/>
                </a:lnTo>
                <a:lnTo>
                  <a:pt x="2338364" y="317500"/>
                </a:lnTo>
                <a:lnTo>
                  <a:pt x="2302849" y="292100"/>
                </a:lnTo>
                <a:lnTo>
                  <a:pt x="2266493" y="266700"/>
                </a:lnTo>
                <a:lnTo>
                  <a:pt x="2229321" y="241300"/>
                </a:lnTo>
                <a:lnTo>
                  <a:pt x="2191356" y="215900"/>
                </a:lnTo>
                <a:lnTo>
                  <a:pt x="2152623" y="190500"/>
                </a:lnTo>
                <a:lnTo>
                  <a:pt x="2113144" y="177800"/>
                </a:lnTo>
                <a:lnTo>
                  <a:pt x="2072945" y="152400"/>
                </a:lnTo>
                <a:close/>
              </a:path>
              <a:path w="2895600" h="2971800">
                <a:moveTo>
                  <a:pt x="1636541" y="12700"/>
                </a:moveTo>
                <a:lnTo>
                  <a:pt x="1259058" y="12700"/>
                </a:lnTo>
                <a:lnTo>
                  <a:pt x="1167345" y="38100"/>
                </a:lnTo>
                <a:lnTo>
                  <a:pt x="1728254" y="38100"/>
                </a:lnTo>
                <a:lnTo>
                  <a:pt x="1636541" y="12700"/>
                </a:lnTo>
                <a:close/>
              </a:path>
              <a:path w="2895600" h="2971800">
                <a:moveTo>
                  <a:pt x="1447800" y="0"/>
                </a:moveTo>
                <a:lnTo>
                  <a:pt x="1400010" y="12700"/>
                </a:lnTo>
                <a:lnTo>
                  <a:pt x="1495589" y="12700"/>
                </a:lnTo>
                <a:lnTo>
                  <a:pt x="1447800" y="0"/>
                </a:lnTo>
                <a:close/>
              </a:path>
            </a:pathLst>
          </a:custGeom>
          <a:solidFill>
            <a:srgbClr val="D9D9D9"/>
          </a:solidFill>
        </p:spPr>
        <p:txBody>
          <a:bodyPr wrap="square" lIns="0" tIns="0" rIns="0" bIns="0" rtlCol="0"/>
          <a:lstStyle/>
          <a:p>
            <a:endParaRPr/>
          </a:p>
        </p:txBody>
      </p:sp>
      <p:sp>
        <p:nvSpPr>
          <p:cNvPr id="46" name="object 9"/>
          <p:cNvSpPr/>
          <p:nvPr/>
        </p:nvSpPr>
        <p:spPr>
          <a:xfrm>
            <a:off x="5564701" y="1819074"/>
            <a:ext cx="152400" cy="152400"/>
          </a:xfrm>
          <a:prstGeom prst="rect">
            <a:avLst/>
          </a:prstGeom>
          <a:blipFill>
            <a:blip r:embed="rId6" cstate="print"/>
            <a:stretch>
              <a:fillRect/>
            </a:stretch>
          </a:blipFill>
        </p:spPr>
        <p:txBody>
          <a:bodyPr wrap="square" lIns="0" tIns="0" rIns="0" bIns="0" rtlCol="0"/>
          <a:lstStyle/>
          <a:p>
            <a:endParaRPr/>
          </a:p>
        </p:txBody>
      </p:sp>
      <p:sp>
        <p:nvSpPr>
          <p:cNvPr id="62" name="object 10"/>
          <p:cNvSpPr/>
          <p:nvPr/>
        </p:nvSpPr>
        <p:spPr>
          <a:xfrm>
            <a:off x="6631501" y="2352474"/>
            <a:ext cx="152400" cy="152400"/>
          </a:xfrm>
          <a:prstGeom prst="rect">
            <a:avLst/>
          </a:prstGeom>
          <a:blipFill>
            <a:blip r:embed="rId7" cstate="print"/>
            <a:stretch>
              <a:fillRect/>
            </a:stretch>
          </a:blipFill>
        </p:spPr>
        <p:txBody>
          <a:bodyPr wrap="square" lIns="0" tIns="0" rIns="0" bIns="0" rtlCol="0"/>
          <a:lstStyle/>
          <a:p>
            <a:endParaRPr/>
          </a:p>
        </p:txBody>
      </p:sp>
      <p:sp>
        <p:nvSpPr>
          <p:cNvPr id="63" name="object 11"/>
          <p:cNvSpPr/>
          <p:nvPr/>
        </p:nvSpPr>
        <p:spPr>
          <a:xfrm>
            <a:off x="5564701" y="4638474"/>
            <a:ext cx="152400" cy="152400"/>
          </a:xfrm>
          <a:prstGeom prst="rect">
            <a:avLst/>
          </a:prstGeom>
          <a:blipFill>
            <a:blip r:embed="rId8" cstate="print"/>
            <a:stretch>
              <a:fillRect/>
            </a:stretch>
          </a:blipFill>
        </p:spPr>
        <p:txBody>
          <a:bodyPr wrap="square" lIns="0" tIns="0" rIns="0" bIns="0" rtlCol="0"/>
          <a:lstStyle/>
          <a:p>
            <a:endParaRPr/>
          </a:p>
        </p:txBody>
      </p:sp>
      <p:sp>
        <p:nvSpPr>
          <p:cNvPr id="64" name="object 12"/>
          <p:cNvSpPr/>
          <p:nvPr/>
        </p:nvSpPr>
        <p:spPr>
          <a:xfrm>
            <a:off x="4421701" y="4028874"/>
            <a:ext cx="152400" cy="152400"/>
          </a:xfrm>
          <a:prstGeom prst="rect">
            <a:avLst/>
          </a:prstGeom>
          <a:blipFill>
            <a:blip r:embed="rId9" cstate="print"/>
            <a:stretch>
              <a:fillRect/>
            </a:stretch>
          </a:blipFill>
        </p:spPr>
        <p:txBody>
          <a:bodyPr wrap="square" lIns="0" tIns="0" rIns="0" bIns="0" rtlCol="0"/>
          <a:lstStyle/>
          <a:p>
            <a:endParaRPr/>
          </a:p>
        </p:txBody>
      </p:sp>
      <p:sp>
        <p:nvSpPr>
          <p:cNvPr id="65" name="object 13"/>
          <p:cNvSpPr/>
          <p:nvPr/>
        </p:nvSpPr>
        <p:spPr>
          <a:xfrm>
            <a:off x="6631501" y="4105074"/>
            <a:ext cx="152400" cy="152400"/>
          </a:xfrm>
          <a:prstGeom prst="rect">
            <a:avLst/>
          </a:prstGeom>
          <a:blipFill>
            <a:blip r:embed="rId10" cstate="print"/>
            <a:stretch>
              <a:fillRect/>
            </a:stretch>
          </a:blipFill>
        </p:spPr>
        <p:txBody>
          <a:bodyPr wrap="square" lIns="0" tIns="0" rIns="0" bIns="0" rtlCol="0"/>
          <a:lstStyle/>
          <a:p>
            <a:endParaRPr/>
          </a:p>
        </p:txBody>
      </p:sp>
      <p:sp>
        <p:nvSpPr>
          <p:cNvPr id="66" name="object 14"/>
          <p:cNvSpPr/>
          <p:nvPr/>
        </p:nvSpPr>
        <p:spPr>
          <a:xfrm>
            <a:off x="4193101" y="3114474"/>
            <a:ext cx="152400" cy="152400"/>
          </a:xfrm>
          <a:prstGeom prst="rect">
            <a:avLst/>
          </a:prstGeom>
          <a:blipFill>
            <a:blip r:embed="rId6" cstate="print"/>
            <a:stretch>
              <a:fillRect/>
            </a:stretch>
          </a:blipFill>
        </p:spPr>
        <p:txBody>
          <a:bodyPr wrap="square" lIns="0" tIns="0" rIns="0" bIns="0" rtlCol="0"/>
          <a:lstStyle/>
          <a:p>
            <a:endParaRPr/>
          </a:p>
        </p:txBody>
      </p:sp>
      <p:sp>
        <p:nvSpPr>
          <p:cNvPr id="67" name="object 15"/>
          <p:cNvSpPr/>
          <p:nvPr/>
        </p:nvSpPr>
        <p:spPr>
          <a:xfrm>
            <a:off x="4497901" y="2352474"/>
            <a:ext cx="152400" cy="152400"/>
          </a:xfrm>
          <a:prstGeom prst="rect">
            <a:avLst/>
          </a:prstGeom>
          <a:blipFill>
            <a:blip r:embed="rId10" cstate="print"/>
            <a:stretch>
              <a:fillRect/>
            </a:stretch>
          </a:blipFill>
        </p:spPr>
        <p:txBody>
          <a:bodyPr wrap="square" lIns="0" tIns="0" rIns="0" bIns="0" rtlCol="0"/>
          <a:lstStyle/>
          <a:p>
            <a:endParaRPr/>
          </a:p>
        </p:txBody>
      </p:sp>
      <p:sp>
        <p:nvSpPr>
          <p:cNvPr id="68" name="object 16"/>
          <p:cNvSpPr/>
          <p:nvPr/>
        </p:nvSpPr>
        <p:spPr>
          <a:xfrm>
            <a:off x="6936301" y="3114474"/>
            <a:ext cx="152400" cy="152400"/>
          </a:xfrm>
          <a:prstGeom prst="rect">
            <a:avLst/>
          </a:prstGeom>
          <a:blipFill>
            <a:blip r:embed="rId11" cstate="print"/>
            <a:stretch>
              <a:fillRect/>
            </a:stretch>
          </a:blipFill>
        </p:spPr>
        <p:txBody>
          <a:bodyPr wrap="square" lIns="0" tIns="0" rIns="0" bIns="0" rtlCol="0"/>
          <a:lstStyle/>
          <a:p>
            <a:endParaRPr/>
          </a:p>
        </p:txBody>
      </p:sp>
      <p:sp>
        <p:nvSpPr>
          <p:cNvPr id="69" name="object 17"/>
          <p:cNvSpPr/>
          <p:nvPr/>
        </p:nvSpPr>
        <p:spPr>
          <a:xfrm>
            <a:off x="4223166" y="2357364"/>
            <a:ext cx="3081056" cy="1379220"/>
          </a:xfrm>
          <a:prstGeom prst="rect">
            <a:avLst/>
          </a:prstGeom>
          <a:blipFill>
            <a:blip r:embed="rId12" cstate="print"/>
            <a:stretch>
              <a:fillRect/>
            </a:stretch>
          </a:blipFill>
        </p:spPr>
        <p:txBody>
          <a:bodyPr wrap="square" lIns="0" tIns="0" rIns="0" bIns="0" rtlCol="0"/>
          <a:lstStyle/>
          <a:p>
            <a:endParaRPr/>
          </a:p>
        </p:txBody>
      </p:sp>
      <p:sp>
        <p:nvSpPr>
          <p:cNvPr id="70" name="object 18"/>
          <p:cNvSpPr/>
          <p:nvPr/>
        </p:nvSpPr>
        <p:spPr>
          <a:xfrm>
            <a:off x="4393459" y="2366368"/>
            <a:ext cx="2801921" cy="1271535"/>
          </a:xfrm>
          <a:prstGeom prst="rect">
            <a:avLst/>
          </a:prstGeom>
          <a:blipFill>
            <a:blip r:embed="rId13" cstate="print"/>
            <a:stretch>
              <a:fillRect/>
            </a:stretch>
          </a:blipFill>
        </p:spPr>
        <p:txBody>
          <a:bodyPr wrap="square" lIns="0" tIns="0" rIns="0" bIns="0" rtlCol="0"/>
          <a:lstStyle/>
          <a:p>
            <a:endParaRPr/>
          </a:p>
        </p:txBody>
      </p:sp>
      <p:sp>
        <p:nvSpPr>
          <p:cNvPr id="73" name="object 21"/>
          <p:cNvSpPr txBox="1"/>
          <p:nvPr/>
        </p:nvSpPr>
        <p:spPr>
          <a:xfrm>
            <a:off x="4714819" y="2850983"/>
            <a:ext cx="2285237" cy="641201"/>
          </a:xfrm>
          <a:prstGeom prst="rect">
            <a:avLst/>
          </a:prstGeom>
        </p:spPr>
        <p:txBody>
          <a:bodyPr vert="horz" wrap="square" lIns="0" tIns="12700" rIns="0" bIns="0" rtlCol="0">
            <a:spAutoFit/>
          </a:bodyPr>
          <a:lstStyle/>
          <a:p>
            <a:pPr marL="22860">
              <a:lnSpc>
                <a:spcPct val="100000"/>
              </a:lnSpc>
              <a:spcBef>
                <a:spcPts val="100"/>
              </a:spcBef>
            </a:pPr>
            <a:r>
              <a:rPr sz="1600" b="1" dirty="0">
                <a:solidFill>
                  <a:srgbClr val="943735"/>
                </a:solidFill>
                <a:latin typeface="Verdana" panose="020B0604030504040204" pitchFamily="34" charset="0"/>
                <a:ea typeface="Verdana" panose="020B0604030504040204" pitchFamily="34" charset="0"/>
                <a:cs typeface="Verdana" panose="020B0604030504040204" pitchFamily="34" charset="0"/>
              </a:rPr>
              <a:t>New </a:t>
            </a:r>
            <a:r>
              <a:rPr sz="1600" b="1" spc="-10" dirty="0">
                <a:solidFill>
                  <a:srgbClr val="943735"/>
                </a:solidFill>
                <a:latin typeface="Verdana" panose="020B0604030504040204" pitchFamily="34" charset="0"/>
                <a:ea typeface="Verdana" panose="020B0604030504040204" pitchFamily="34" charset="0"/>
                <a:cs typeface="Verdana" panose="020B0604030504040204" pitchFamily="34" charset="0"/>
              </a:rPr>
              <a:t>to</a:t>
            </a:r>
            <a:r>
              <a:rPr sz="1600" b="1" spc="-100" dirty="0">
                <a:solidFill>
                  <a:srgbClr val="943735"/>
                </a:solidFill>
                <a:latin typeface="Verdana" panose="020B0604030504040204" pitchFamily="34" charset="0"/>
                <a:ea typeface="Verdana" panose="020B0604030504040204" pitchFamily="34" charset="0"/>
                <a:cs typeface="Verdana" panose="020B0604030504040204" pitchFamily="34" charset="0"/>
              </a:rPr>
              <a:t> </a:t>
            </a:r>
            <a:r>
              <a:rPr sz="1600" b="1" spc="-5" dirty="0">
                <a:solidFill>
                  <a:srgbClr val="943735"/>
                </a:solidFill>
                <a:latin typeface="Verdana" panose="020B0604030504040204" pitchFamily="34" charset="0"/>
                <a:ea typeface="Verdana" panose="020B0604030504040204" pitchFamily="34" charset="0"/>
                <a:cs typeface="Verdana" panose="020B0604030504040204" pitchFamily="34" charset="0"/>
              </a:rPr>
              <a:t>Cloud?</a:t>
            </a:r>
            <a:endParaRPr sz="1600" dirty="0">
              <a:latin typeface="Verdana" panose="020B0604030504040204" pitchFamily="34" charset="0"/>
              <a:ea typeface="Verdana" panose="020B0604030504040204" pitchFamily="34" charset="0"/>
              <a:cs typeface="Verdana" panose="020B0604030504040204" pitchFamily="34" charset="0"/>
            </a:endParaRPr>
          </a:p>
          <a:p>
            <a:pPr marL="12700" marR="5080" indent="65405">
              <a:lnSpc>
                <a:spcPct val="100000"/>
              </a:lnSpc>
              <a:spcBef>
                <a:spcPts val="50"/>
              </a:spcBef>
            </a:pPr>
            <a:r>
              <a:rPr sz="1200" b="1" u="sng"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14"/>
              </a:rPr>
              <a:t>Click </a:t>
            </a:r>
            <a:r>
              <a:rPr sz="1200" b="1"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14"/>
              </a:rPr>
              <a:t>here </a:t>
            </a:r>
            <a:r>
              <a:rPr sz="1200" b="1"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14"/>
              </a:rPr>
              <a:t>to </a:t>
            </a:r>
            <a:r>
              <a:rPr sz="1200" b="1" u="sng"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14"/>
              </a:rPr>
              <a:t>access the </a:t>
            </a:r>
            <a:r>
              <a:rPr sz="1200" b="1" dirty="0">
                <a:solidFill>
                  <a:srgbClr val="3E3E3E"/>
                </a:solidFill>
                <a:latin typeface="Verdana" panose="020B0604030504040204" pitchFamily="34" charset="0"/>
                <a:ea typeface="Verdana" panose="020B0604030504040204" pitchFamily="34" charset="0"/>
                <a:cs typeface="Verdana" panose="020B0604030504040204" pitchFamily="34" charset="0"/>
              </a:rPr>
              <a:t> </a:t>
            </a:r>
            <a:r>
              <a:rPr sz="1200" b="1" u="sng"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14"/>
              </a:rPr>
              <a:t>Cloud </a:t>
            </a:r>
            <a:r>
              <a:rPr sz="1200" b="1"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14"/>
              </a:rPr>
              <a:t>Information</a:t>
            </a:r>
            <a:r>
              <a:rPr sz="1200" b="1" u="sng" spc="-10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14"/>
              </a:rPr>
              <a:t> </a:t>
            </a:r>
            <a:r>
              <a:rPr sz="1200" b="1" u="sng"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14"/>
              </a:rPr>
              <a:t>Center</a:t>
            </a:r>
            <a:endParaRPr sz="1200" dirty="0">
              <a:latin typeface="Verdana" panose="020B0604030504040204" pitchFamily="34" charset="0"/>
              <a:ea typeface="Verdana" panose="020B0604030504040204" pitchFamily="34" charset="0"/>
              <a:cs typeface="Verdana" panose="020B0604030504040204" pitchFamily="34" charset="0"/>
            </a:endParaRPr>
          </a:p>
        </p:txBody>
      </p:sp>
      <p:sp>
        <p:nvSpPr>
          <p:cNvPr id="81" name="object 23"/>
          <p:cNvSpPr/>
          <p:nvPr/>
        </p:nvSpPr>
        <p:spPr>
          <a:xfrm>
            <a:off x="641044" y="400171"/>
            <a:ext cx="2063495" cy="1082039"/>
          </a:xfrm>
          <a:prstGeom prst="rect">
            <a:avLst/>
          </a:prstGeom>
          <a:blipFill>
            <a:blip r:embed="rId15" cstate="print"/>
            <a:stretch>
              <a:fillRect/>
            </a:stretch>
          </a:blipFill>
        </p:spPr>
        <p:txBody>
          <a:bodyPr wrap="square" lIns="0" tIns="0" rIns="0" bIns="0" rtlCol="0"/>
          <a:lstStyle/>
          <a:p>
            <a:endParaRPr/>
          </a:p>
        </p:txBody>
      </p:sp>
      <p:sp>
        <p:nvSpPr>
          <p:cNvPr id="82" name="object 24"/>
          <p:cNvSpPr/>
          <p:nvPr/>
        </p:nvSpPr>
        <p:spPr>
          <a:xfrm>
            <a:off x="694892" y="453194"/>
            <a:ext cx="1955800" cy="975994"/>
          </a:xfrm>
          <a:custGeom>
            <a:avLst/>
            <a:gdLst/>
            <a:ahLst/>
            <a:cxnLst/>
            <a:rect l="l" t="t" r="r" b="b"/>
            <a:pathLst>
              <a:path w="1955800" h="975994">
                <a:moveTo>
                  <a:pt x="833166" y="0"/>
                </a:moveTo>
                <a:lnTo>
                  <a:pt x="781125" y="3624"/>
                </a:lnTo>
                <a:lnTo>
                  <a:pt x="729265" y="13631"/>
                </a:lnTo>
                <a:lnTo>
                  <a:pt x="681043" y="27638"/>
                </a:lnTo>
                <a:lnTo>
                  <a:pt x="636501" y="45628"/>
                </a:lnTo>
                <a:lnTo>
                  <a:pt x="595682" y="67586"/>
                </a:lnTo>
                <a:lnTo>
                  <a:pt x="558629" y="93493"/>
                </a:lnTo>
                <a:lnTo>
                  <a:pt x="525382" y="123334"/>
                </a:lnTo>
                <a:lnTo>
                  <a:pt x="495985" y="157091"/>
                </a:lnTo>
                <a:lnTo>
                  <a:pt x="470479" y="194748"/>
                </a:lnTo>
                <a:lnTo>
                  <a:pt x="448906" y="236288"/>
                </a:lnTo>
                <a:lnTo>
                  <a:pt x="443801" y="242765"/>
                </a:lnTo>
                <a:lnTo>
                  <a:pt x="441248" y="245051"/>
                </a:lnTo>
                <a:lnTo>
                  <a:pt x="433577" y="245051"/>
                </a:lnTo>
                <a:lnTo>
                  <a:pt x="382242" y="247314"/>
                </a:lnTo>
                <a:lnTo>
                  <a:pt x="333320" y="254102"/>
                </a:lnTo>
                <a:lnTo>
                  <a:pt x="286724" y="265415"/>
                </a:lnTo>
                <a:lnTo>
                  <a:pt x="242364" y="281254"/>
                </a:lnTo>
                <a:lnTo>
                  <a:pt x="200150" y="301618"/>
                </a:lnTo>
                <a:lnTo>
                  <a:pt x="159994" y="326508"/>
                </a:lnTo>
                <a:lnTo>
                  <a:pt x="121805" y="355922"/>
                </a:lnTo>
                <a:lnTo>
                  <a:pt x="86337" y="390513"/>
                </a:lnTo>
                <a:lnTo>
                  <a:pt x="56711" y="428613"/>
                </a:lnTo>
                <a:lnTo>
                  <a:pt x="33096" y="469557"/>
                </a:lnTo>
                <a:lnTo>
                  <a:pt x="15660" y="512679"/>
                </a:lnTo>
                <a:lnTo>
                  <a:pt x="4571" y="557313"/>
                </a:lnTo>
                <a:lnTo>
                  <a:pt x="0" y="602792"/>
                </a:lnTo>
                <a:lnTo>
                  <a:pt x="2113" y="648451"/>
                </a:lnTo>
                <a:lnTo>
                  <a:pt x="11081" y="693624"/>
                </a:lnTo>
                <a:lnTo>
                  <a:pt x="27071" y="737645"/>
                </a:lnTo>
                <a:lnTo>
                  <a:pt x="50253" y="779848"/>
                </a:lnTo>
                <a:lnTo>
                  <a:pt x="79299" y="820272"/>
                </a:lnTo>
                <a:lnTo>
                  <a:pt x="111879" y="856028"/>
                </a:lnTo>
                <a:lnTo>
                  <a:pt x="147929" y="887116"/>
                </a:lnTo>
                <a:lnTo>
                  <a:pt x="187386" y="913535"/>
                </a:lnTo>
                <a:lnTo>
                  <a:pt x="230188" y="935284"/>
                </a:lnTo>
                <a:lnTo>
                  <a:pt x="276271" y="952361"/>
                </a:lnTo>
                <a:lnTo>
                  <a:pt x="325572" y="964766"/>
                </a:lnTo>
                <a:lnTo>
                  <a:pt x="378028" y="972498"/>
                </a:lnTo>
                <a:lnTo>
                  <a:pt x="433577" y="975555"/>
                </a:lnTo>
                <a:lnTo>
                  <a:pt x="1596313" y="975555"/>
                </a:lnTo>
                <a:lnTo>
                  <a:pt x="1689286" y="966614"/>
                </a:lnTo>
                <a:lnTo>
                  <a:pt x="1738067" y="953972"/>
                </a:lnTo>
                <a:lnTo>
                  <a:pt x="1783301" y="935376"/>
                </a:lnTo>
                <a:lnTo>
                  <a:pt x="1824736" y="910725"/>
                </a:lnTo>
                <a:lnTo>
                  <a:pt x="1830521" y="905959"/>
                </a:lnTo>
                <a:lnTo>
                  <a:pt x="423354" y="905959"/>
                </a:lnTo>
                <a:lnTo>
                  <a:pt x="374235" y="902837"/>
                </a:lnTo>
                <a:lnTo>
                  <a:pt x="326941" y="893765"/>
                </a:lnTo>
                <a:lnTo>
                  <a:pt x="282069" y="879189"/>
                </a:lnTo>
                <a:lnTo>
                  <a:pt x="240218" y="859553"/>
                </a:lnTo>
                <a:lnTo>
                  <a:pt x="201985" y="835300"/>
                </a:lnTo>
                <a:lnTo>
                  <a:pt x="167968" y="806875"/>
                </a:lnTo>
                <a:lnTo>
                  <a:pt x="138766" y="774722"/>
                </a:lnTo>
                <a:lnTo>
                  <a:pt x="114977" y="739287"/>
                </a:lnTo>
                <a:lnTo>
                  <a:pt x="97199" y="701011"/>
                </a:lnTo>
                <a:lnTo>
                  <a:pt x="86029" y="660341"/>
                </a:lnTo>
                <a:lnTo>
                  <a:pt x="81460" y="616320"/>
                </a:lnTo>
                <a:lnTo>
                  <a:pt x="84207" y="573510"/>
                </a:lnTo>
                <a:lnTo>
                  <a:pt x="93854" y="532373"/>
                </a:lnTo>
                <a:lnTo>
                  <a:pt x="109988" y="493372"/>
                </a:lnTo>
                <a:lnTo>
                  <a:pt x="132192" y="456969"/>
                </a:lnTo>
                <a:lnTo>
                  <a:pt x="160053" y="423624"/>
                </a:lnTo>
                <a:lnTo>
                  <a:pt x="193155" y="393802"/>
                </a:lnTo>
                <a:lnTo>
                  <a:pt x="231084" y="367962"/>
                </a:lnTo>
                <a:lnTo>
                  <a:pt x="273425" y="346569"/>
                </a:lnTo>
                <a:lnTo>
                  <a:pt x="319763" y="330082"/>
                </a:lnTo>
                <a:lnTo>
                  <a:pt x="369683" y="318965"/>
                </a:lnTo>
                <a:lnTo>
                  <a:pt x="404186" y="315876"/>
                </a:lnTo>
                <a:lnTo>
                  <a:pt x="415683" y="314520"/>
                </a:lnTo>
                <a:lnTo>
                  <a:pt x="509567" y="314520"/>
                </a:lnTo>
                <a:lnTo>
                  <a:pt x="516627" y="278167"/>
                </a:lnTo>
                <a:lnTo>
                  <a:pt x="537552" y="232085"/>
                </a:lnTo>
                <a:lnTo>
                  <a:pt x="569023" y="188409"/>
                </a:lnTo>
                <a:lnTo>
                  <a:pt x="600861" y="155663"/>
                </a:lnTo>
                <a:lnTo>
                  <a:pt x="636762" y="128218"/>
                </a:lnTo>
                <a:lnTo>
                  <a:pt x="676016" y="106051"/>
                </a:lnTo>
                <a:lnTo>
                  <a:pt x="717913" y="89138"/>
                </a:lnTo>
                <a:lnTo>
                  <a:pt x="761744" y="77455"/>
                </a:lnTo>
                <a:lnTo>
                  <a:pt x="806798" y="70977"/>
                </a:lnTo>
                <a:lnTo>
                  <a:pt x="852368" y="69680"/>
                </a:lnTo>
                <a:lnTo>
                  <a:pt x="1087880" y="69680"/>
                </a:lnTo>
                <a:lnTo>
                  <a:pt x="1074066" y="60765"/>
                </a:lnTo>
                <a:lnTo>
                  <a:pt x="1030301" y="38962"/>
                </a:lnTo>
                <a:lnTo>
                  <a:pt x="983776" y="21723"/>
                </a:lnTo>
                <a:lnTo>
                  <a:pt x="935044" y="9310"/>
                </a:lnTo>
                <a:lnTo>
                  <a:pt x="884657" y="1981"/>
                </a:lnTo>
                <a:lnTo>
                  <a:pt x="833166" y="0"/>
                </a:lnTo>
                <a:close/>
              </a:path>
              <a:path w="1955800" h="975994">
                <a:moveTo>
                  <a:pt x="1832853" y="426076"/>
                </a:moveTo>
                <a:lnTo>
                  <a:pt x="1620046" y="426076"/>
                </a:lnTo>
                <a:lnTo>
                  <a:pt x="1667877" y="431440"/>
                </a:lnTo>
                <a:lnTo>
                  <a:pt x="1713804" y="444162"/>
                </a:lnTo>
                <a:lnTo>
                  <a:pt x="1757349" y="464634"/>
                </a:lnTo>
                <a:lnTo>
                  <a:pt x="1804758" y="500067"/>
                </a:lnTo>
                <a:lnTo>
                  <a:pt x="1839724" y="541215"/>
                </a:lnTo>
                <a:lnTo>
                  <a:pt x="1862237" y="588078"/>
                </a:lnTo>
                <a:lnTo>
                  <a:pt x="1872284" y="640656"/>
                </a:lnTo>
                <a:lnTo>
                  <a:pt x="1873183" y="684241"/>
                </a:lnTo>
                <a:lnTo>
                  <a:pt x="1866340" y="726015"/>
                </a:lnTo>
                <a:lnTo>
                  <a:pt x="1851390" y="765783"/>
                </a:lnTo>
                <a:lnTo>
                  <a:pt x="1827966" y="803350"/>
                </a:lnTo>
                <a:lnTo>
                  <a:pt x="1795703" y="838522"/>
                </a:lnTo>
                <a:lnTo>
                  <a:pt x="1756484" y="867437"/>
                </a:lnTo>
                <a:lnTo>
                  <a:pt x="1712264" y="888576"/>
                </a:lnTo>
                <a:lnTo>
                  <a:pt x="1663758" y="901548"/>
                </a:lnTo>
                <a:lnTo>
                  <a:pt x="1611680" y="905959"/>
                </a:lnTo>
                <a:lnTo>
                  <a:pt x="1830521" y="905959"/>
                </a:lnTo>
                <a:lnTo>
                  <a:pt x="1862124" y="879924"/>
                </a:lnTo>
                <a:lnTo>
                  <a:pt x="1898377" y="838435"/>
                </a:lnTo>
                <a:lnTo>
                  <a:pt x="1925539" y="794604"/>
                </a:lnTo>
                <a:lnTo>
                  <a:pt x="1943896" y="748606"/>
                </a:lnTo>
                <a:lnTo>
                  <a:pt x="1953733" y="700619"/>
                </a:lnTo>
                <a:lnTo>
                  <a:pt x="1955337" y="650819"/>
                </a:lnTo>
                <a:lnTo>
                  <a:pt x="1948992" y="599381"/>
                </a:lnTo>
                <a:lnTo>
                  <a:pt x="1937212" y="558741"/>
                </a:lnTo>
                <a:lnTo>
                  <a:pt x="1919081" y="520612"/>
                </a:lnTo>
                <a:lnTo>
                  <a:pt x="1895151" y="485411"/>
                </a:lnTo>
                <a:lnTo>
                  <a:pt x="1865975" y="453553"/>
                </a:lnTo>
                <a:lnTo>
                  <a:pt x="1832853" y="426076"/>
                </a:lnTo>
                <a:close/>
              </a:path>
              <a:path w="1955800" h="975994">
                <a:moveTo>
                  <a:pt x="1493931" y="265070"/>
                </a:moveTo>
                <a:lnTo>
                  <a:pt x="1231091" y="265070"/>
                </a:lnTo>
                <a:lnTo>
                  <a:pt x="1282653" y="266744"/>
                </a:lnTo>
                <a:lnTo>
                  <a:pt x="1335709" y="275404"/>
                </a:lnTo>
                <a:lnTo>
                  <a:pt x="1388141" y="291556"/>
                </a:lnTo>
                <a:lnTo>
                  <a:pt x="1435184" y="313876"/>
                </a:lnTo>
                <a:lnTo>
                  <a:pt x="1476966" y="342256"/>
                </a:lnTo>
                <a:lnTo>
                  <a:pt x="1513615" y="376586"/>
                </a:lnTo>
                <a:lnTo>
                  <a:pt x="1545259" y="416755"/>
                </a:lnTo>
                <a:lnTo>
                  <a:pt x="1549587" y="422462"/>
                </a:lnTo>
                <a:lnTo>
                  <a:pt x="1555117" y="426312"/>
                </a:lnTo>
                <a:lnTo>
                  <a:pt x="1562100" y="428114"/>
                </a:lnTo>
                <a:lnTo>
                  <a:pt x="1570786" y="427677"/>
                </a:lnTo>
                <a:lnTo>
                  <a:pt x="1620046" y="426076"/>
                </a:lnTo>
                <a:lnTo>
                  <a:pt x="1832853" y="426076"/>
                </a:lnTo>
                <a:lnTo>
                  <a:pt x="1832104" y="425455"/>
                </a:lnTo>
                <a:lnTo>
                  <a:pt x="1794093" y="401533"/>
                </a:lnTo>
                <a:lnTo>
                  <a:pt x="1752492" y="382202"/>
                </a:lnTo>
                <a:lnTo>
                  <a:pt x="1707855" y="367880"/>
                </a:lnTo>
                <a:lnTo>
                  <a:pt x="1660733" y="358981"/>
                </a:lnTo>
                <a:lnTo>
                  <a:pt x="1611680" y="355922"/>
                </a:lnTo>
                <a:lnTo>
                  <a:pt x="1601393" y="355922"/>
                </a:lnTo>
                <a:lnTo>
                  <a:pt x="1596313" y="353763"/>
                </a:lnTo>
                <a:lnTo>
                  <a:pt x="1591233" y="347159"/>
                </a:lnTo>
                <a:lnTo>
                  <a:pt x="1556155" y="311310"/>
                </a:lnTo>
                <a:lnTo>
                  <a:pt x="1518019" y="280343"/>
                </a:lnTo>
                <a:lnTo>
                  <a:pt x="1493931" y="265070"/>
                </a:lnTo>
                <a:close/>
              </a:path>
              <a:path w="1955800" h="975994">
                <a:moveTo>
                  <a:pt x="509567" y="314520"/>
                </a:moveTo>
                <a:lnTo>
                  <a:pt x="425906" y="314520"/>
                </a:lnTo>
                <a:lnTo>
                  <a:pt x="425906" y="318965"/>
                </a:lnTo>
                <a:lnTo>
                  <a:pt x="428472" y="325442"/>
                </a:lnTo>
                <a:lnTo>
                  <a:pt x="429309" y="342998"/>
                </a:lnTo>
                <a:lnTo>
                  <a:pt x="431344" y="359970"/>
                </a:lnTo>
                <a:lnTo>
                  <a:pt x="433863" y="376586"/>
                </a:lnTo>
                <a:lnTo>
                  <a:pt x="436130" y="392879"/>
                </a:lnTo>
                <a:lnTo>
                  <a:pt x="436130" y="399356"/>
                </a:lnTo>
                <a:lnTo>
                  <a:pt x="441248" y="403674"/>
                </a:lnTo>
                <a:lnTo>
                  <a:pt x="466595" y="410766"/>
                </a:lnTo>
                <a:lnTo>
                  <a:pt x="523023" y="425518"/>
                </a:lnTo>
                <a:lnTo>
                  <a:pt x="519586" y="412840"/>
                </a:lnTo>
                <a:lnTo>
                  <a:pt x="516630" y="400769"/>
                </a:lnTo>
                <a:lnTo>
                  <a:pt x="513677" y="389103"/>
                </a:lnTo>
                <a:lnTo>
                  <a:pt x="510247" y="377639"/>
                </a:lnTo>
                <a:lnTo>
                  <a:pt x="507206" y="326677"/>
                </a:lnTo>
                <a:lnTo>
                  <a:pt x="509567" y="314520"/>
                </a:lnTo>
                <a:close/>
              </a:path>
              <a:path w="1955800" h="975994">
                <a:moveTo>
                  <a:pt x="1087880" y="69680"/>
                </a:moveTo>
                <a:lnTo>
                  <a:pt x="852368" y="69680"/>
                </a:lnTo>
                <a:lnTo>
                  <a:pt x="897742" y="73541"/>
                </a:lnTo>
                <a:lnTo>
                  <a:pt x="942212" y="82534"/>
                </a:lnTo>
                <a:lnTo>
                  <a:pt x="985067" y="96636"/>
                </a:lnTo>
                <a:lnTo>
                  <a:pt x="1025600" y="115823"/>
                </a:lnTo>
                <a:lnTo>
                  <a:pt x="1063099" y="140070"/>
                </a:lnTo>
                <a:lnTo>
                  <a:pt x="1096855" y="169354"/>
                </a:lnTo>
                <a:lnTo>
                  <a:pt x="1126159" y="203649"/>
                </a:lnTo>
                <a:lnTo>
                  <a:pt x="1128699" y="208094"/>
                </a:lnTo>
                <a:lnTo>
                  <a:pt x="1131239" y="210253"/>
                </a:lnTo>
                <a:lnTo>
                  <a:pt x="1133779" y="214571"/>
                </a:lnTo>
                <a:lnTo>
                  <a:pt x="1098779" y="228533"/>
                </a:lnTo>
                <a:lnTo>
                  <a:pt x="1066398" y="244734"/>
                </a:lnTo>
                <a:lnTo>
                  <a:pt x="1036404" y="263792"/>
                </a:lnTo>
                <a:lnTo>
                  <a:pt x="1008570" y="286326"/>
                </a:lnTo>
                <a:lnTo>
                  <a:pt x="1025858" y="294071"/>
                </a:lnTo>
                <a:lnTo>
                  <a:pt x="1043380" y="301233"/>
                </a:lnTo>
                <a:lnTo>
                  <a:pt x="1061369" y="307990"/>
                </a:lnTo>
                <a:lnTo>
                  <a:pt x="1080058" y="314520"/>
                </a:lnTo>
                <a:lnTo>
                  <a:pt x="1082725" y="316806"/>
                </a:lnTo>
                <a:lnTo>
                  <a:pt x="1085265" y="314520"/>
                </a:lnTo>
                <a:lnTo>
                  <a:pt x="1087805" y="314520"/>
                </a:lnTo>
                <a:lnTo>
                  <a:pt x="1133423" y="287702"/>
                </a:lnTo>
                <a:lnTo>
                  <a:pt x="1181267" y="271637"/>
                </a:lnTo>
                <a:lnTo>
                  <a:pt x="1231091" y="265070"/>
                </a:lnTo>
                <a:lnTo>
                  <a:pt x="1493931" y="265070"/>
                </a:lnTo>
                <a:lnTo>
                  <a:pt x="1476886" y="254262"/>
                </a:lnTo>
                <a:lnTo>
                  <a:pt x="1432816" y="233066"/>
                </a:lnTo>
                <a:lnTo>
                  <a:pt x="1385871" y="216757"/>
                </a:lnTo>
                <a:lnTo>
                  <a:pt x="1336112" y="205338"/>
                </a:lnTo>
                <a:lnTo>
                  <a:pt x="1283599" y="198809"/>
                </a:lnTo>
                <a:lnTo>
                  <a:pt x="1228394" y="197172"/>
                </a:lnTo>
                <a:lnTo>
                  <a:pt x="1220647" y="197172"/>
                </a:lnTo>
                <a:lnTo>
                  <a:pt x="1215567" y="195013"/>
                </a:lnTo>
                <a:lnTo>
                  <a:pt x="1210487" y="188409"/>
                </a:lnTo>
                <a:lnTo>
                  <a:pt x="1183282" y="150955"/>
                </a:lnTo>
                <a:lnTo>
                  <a:pt x="1151109" y="117022"/>
                </a:lnTo>
                <a:lnTo>
                  <a:pt x="1114520" y="86872"/>
                </a:lnTo>
                <a:lnTo>
                  <a:pt x="1087880" y="69680"/>
                </a:lnTo>
                <a:close/>
              </a:path>
            </a:pathLst>
          </a:custGeom>
          <a:solidFill>
            <a:srgbClr val="BEBEBE"/>
          </a:solidFill>
        </p:spPr>
        <p:txBody>
          <a:bodyPr wrap="square" lIns="0" tIns="0" rIns="0" bIns="0" rtlCol="0"/>
          <a:lstStyle/>
          <a:p>
            <a:endParaRPr/>
          </a:p>
        </p:txBody>
      </p:sp>
      <p:sp>
        <p:nvSpPr>
          <p:cNvPr id="83" name="object 25"/>
          <p:cNvSpPr/>
          <p:nvPr/>
        </p:nvSpPr>
        <p:spPr>
          <a:xfrm>
            <a:off x="5573019" y="1443026"/>
            <a:ext cx="370205" cy="224154"/>
          </a:xfrm>
          <a:custGeom>
            <a:avLst/>
            <a:gdLst/>
            <a:ahLst/>
            <a:cxnLst/>
            <a:rect l="l" t="t" r="r" b="b"/>
            <a:pathLst>
              <a:path w="370204" h="224155">
                <a:moveTo>
                  <a:pt x="147256" y="0"/>
                </a:moveTo>
                <a:lnTo>
                  <a:pt x="126126" y="6516"/>
                </a:lnTo>
                <a:lnTo>
                  <a:pt x="108521" y="17653"/>
                </a:lnTo>
                <a:lnTo>
                  <a:pt x="94535" y="33361"/>
                </a:lnTo>
                <a:lnTo>
                  <a:pt x="84264" y="53594"/>
                </a:lnTo>
                <a:lnTo>
                  <a:pt x="83248" y="55118"/>
                </a:lnTo>
                <a:lnTo>
                  <a:pt x="82867" y="55625"/>
                </a:lnTo>
                <a:lnTo>
                  <a:pt x="81343" y="55625"/>
                </a:lnTo>
                <a:lnTo>
                  <a:pt x="64613" y="57219"/>
                </a:lnTo>
                <a:lnTo>
                  <a:pt x="22161" y="81025"/>
                </a:lnTo>
                <a:lnTo>
                  <a:pt x="0" y="127381"/>
                </a:lnTo>
                <a:lnTo>
                  <a:pt x="230" y="153606"/>
                </a:lnTo>
                <a:lnTo>
                  <a:pt x="22014" y="198072"/>
                </a:lnTo>
                <a:lnTo>
                  <a:pt x="58455" y="220551"/>
                </a:lnTo>
                <a:lnTo>
                  <a:pt x="81343" y="223647"/>
                </a:lnTo>
                <a:lnTo>
                  <a:pt x="307276" y="223647"/>
                </a:lnTo>
                <a:lnTo>
                  <a:pt x="309689" y="223138"/>
                </a:lnTo>
                <a:lnTo>
                  <a:pt x="321911" y="220964"/>
                </a:lnTo>
                <a:lnTo>
                  <a:pt x="333168" y="216693"/>
                </a:lnTo>
                <a:lnTo>
                  <a:pt x="343354" y="210280"/>
                </a:lnTo>
                <a:lnTo>
                  <a:pt x="346113" y="207645"/>
                </a:lnTo>
                <a:lnTo>
                  <a:pt x="79438" y="207645"/>
                </a:lnTo>
                <a:lnTo>
                  <a:pt x="56828" y="203315"/>
                </a:lnTo>
                <a:lnTo>
                  <a:pt x="37433" y="191389"/>
                </a:lnTo>
                <a:lnTo>
                  <a:pt x="23038" y="173462"/>
                </a:lnTo>
                <a:lnTo>
                  <a:pt x="15430" y="151130"/>
                </a:lnTo>
                <a:lnTo>
                  <a:pt x="16325" y="123989"/>
                </a:lnTo>
                <a:lnTo>
                  <a:pt x="26685" y="100409"/>
                </a:lnTo>
                <a:lnTo>
                  <a:pt x="44880" y="82567"/>
                </a:lnTo>
                <a:lnTo>
                  <a:pt x="69278" y="72644"/>
                </a:lnTo>
                <a:lnTo>
                  <a:pt x="72199" y="72136"/>
                </a:lnTo>
                <a:lnTo>
                  <a:pt x="74993" y="72136"/>
                </a:lnTo>
                <a:lnTo>
                  <a:pt x="77914" y="71627"/>
                </a:lnTo>
                <a:lnTo>
                  <a:pt x="95808" y="71627"/>
                </a:lnTo>
                <a:lnTo>
                  <a:pt x="97139" y="63230"/>
                </a:lnTo>
                <a:lnTo>
                  <a:pt x="101074" y="52619"/>
                </a:lnTo>
                <a:lnTo>
                  <a:pt x="106997" y="42545"/>
                </a:lnTo>
                <a:lnTo>
                  <a:pt x="131258" y="21526"/>
                </a:lnTo>
                <a:lnTo>
                  <a:pt x="160781" y="15271"/>
                </a:lnTo>
                <a:lnTo>
                  <a:pt x="204163" y="15271"/>
                </a:lnTo>
                <a:lnTo>
                  <a:pt x="194532" y="8175"/>
                </a:lnTo>
                <a:lnTo>
                  <a:pt x="171727" y="343"/>
                </a:lnTo>
                <a:lnTo>
                  <a:pt x="147256" y="0"/>
                </a:lnTo>
                <a:close/>
              </a:path>
              <a:path w="370204" h="224155">
                <a:moveTo>
                  <a:pt x="346720" y="97222"/>
                </a:moveTo>
                <a:lnTo>
                  <a:pt x="306437" y="97222"/>
                </a:lnTo>
                <a:lnTo>
                  <a:pt x="315483" y="98456"/>
                </a:lnTo>
                <a:lnTo>
                  <a:pt x="324173" y="101357"/>
                </a:lnTo>
                <a:lnTo>
                  <a:pt x="352335" y="134512"/>
                </a:lnTo>
                <a:lnTo>
                  <a:pt x="354266" y="146558"/>
                </a:lnTo>
                <a:lnTo>
                  <a:pt x="354216" y="159021"/>
                </a:lnTo>
                <a:lnTo>
                  <a:pt x="332277" y="198804"/>
                </a:lnTo>
                <a:lnTo>
                  <a:pt x="304863" y="207645"/>
                </a:lnTo>
                <a:lnTo>
                  <a:pt x="346113" y="207645"/>
                </a:lnTo>
                <a:lnTo>
                  <a:pt x="352361" y="201675"/>
                </a:lnTo>
                <a:lnTo>
                  <a:pt x="362011" y="187148"/>
                </a:lnTo>
                <a:lnTo>
                  <a:pt x="367839" y="171465"/>
                </a:lnTo>
                <a:lnTo>
                  <a:pt x="370024" y="154759"/>
                </a:lnTo>
                <a:lnTo>
                  <a:pt x="368744" y="137160"/>
                </a:lnTo>
                <a:lnTo>
                  <a:pt x="360941" y="114887"/>
                </a:lnTo>
                <a:lnTo>
                  <a:pt x="346720" y="97222"/>
                </a:lnTo>
                <a:close/>
              </a:path>
              <a:path w="370204" h="224155">
                <a:moveTo>
                  <a:pt x="281989" y="60323"/>
                </a:moveTo>
                <a:lnTo>
                  <a:pt x="239926" y="60323"/>
                </a:lnTo>
                <a:lnTo>
                  <a:pt x="252412" y="62611"/>
                </a:lnTo>
                <a:lnTo>
                  <a:pt x="264731" y="67458"/>
                </a:lnTo>
                <a:lnTo>
                  <a:pt x="275431" y="74533"/>
                </a:lnTo>
                <a:lnTo>
                  <a:pt x="284559" y="83774"/>
                </a:lnTo>
                <a:lnTo>
                  <a:pt x="292163" y="95123"/>
                </a:lnTo>
                <a:lnTo>
                  <a:pt x="293179" y="97027"/>
                </a:lnTo>
                <a:lnTo>
                  <a:pt x="294576" y="98044"/>
                </a:lnTo>
                <a:lnTo>
                  <a:pt x="297116" y="97536"/>
                </a:lnTo>
                <a:lnTo>
                  <a:pt x="306437" y="97222"/>
                </a:lnTo>
                <a:lnTo>
                  <a:pt x="346720" y="97222"/>
                </a:lnTo>
                <a:lnTo>
                  <a:pt x="346614" y="97091"/>
                </a:lnTo>
                <a:lnTo>
                  <a:pt x="327382" y="85296"/>
                </a:lnTo>
                <a:lnTo>
                  <a:pt x="304863" y="81025"/>
                </a:lnTo>
                <a:lnTo>
                  <a:pt x="302831" y="81025"/>
                </a:lnTo>
                <a:lnTo>
                  <a:pt x="301942" y="80645"/>
                </a:lnTo>
                <a:lnTo>
                  <a:pt x="300926" y="79121"/>
                </a:lnTo>
                <a:lnTo>
                  <a:pt x="287063" y="63740"/>
                </a:lnTo>
                <a:lnTo>
                  <a:pt x="281989" y="60323"/>
                </a:lnTo>
                <a:close/>
              </a:path>
              <a:path w="370204" h="224155">
                <a:moveTo>
                  <a:pt x="95808" y="71627"/>
                </a:moveTo>
                <a:lnTo>
                  <a:pt x="79946" y="71627"/>
                </a:lnTo>
                <a:lnTo>
                  <a:pt x="79946" y="72644"/>
                </a:lnTo>
                <a:lnTo>
                  <a:pt x="80327" y="74041"/>
                </a:lnTo>
                <a:lnTo>
                  <a:pt x="80327" y="79629"/>
                </a:lnTo>
                <a:lnTo>
                  <a:pt x="81343" y="84582"/>
                </a:lnTo>
                <a:lnTo>
                  <a:pt x="81851" y="89535"/>
                </a:lnTo>
                <a:lnTo>
                  <a:pt x="81851" y="91059"/>
                </a:lnTo>
                <a:lnTo>
                  <a:pt x="82867" y="92075"/>
                </a:lnTo>
                <a:lnTo>
                  <a:pt x="88582" y="94107"/>
                </a:lnTo>
                <a:lnTo>
                  <a:pt x="93535" y="95631"/>
                </a:lnTo>
                <a:lnTo>
                  <a:pt x="98361" y="97027"/>
                </a:lnTo>
                <a:lnTo>
                  <a:pt x="97345" y="93091"/>
                </a:lnTo>
                <a:lnTo>
                  <a:pt x="96837" y="89535"/>
                </a:lnTo>
                <a:lnTo>
                  <a:pt x="95948" y="86106"/>
                </a:lnTo>
                <a:lnTo>
                  <a:pt x="95378" y="74533"/>
                </a:lnTo>
                <a:lnTo>
                  <a:pt x="95426" y="74041"/>
                </a:lnTo>
                <a:lnTo>
                  <a:pt x="95808" y="71627"/>
                </a:lnTo>
                <a:close/>
              </a:path>
              <a:path w="370204" h="224155">
                <a:moveTo>
                  <a:pt x="204163" y="15271"/>
                </a:moveTo>
                <a:lnTo>
                  <a:pt x="160781" y="15271"/>
                </a:lnTo>
                <a:lnTo>
                  <a:pt x="189829" y="23542"/>
                </a:lnTo>
                <a:lnTo>
                  <a:pt x="212661" y="46100"/>
                </a:lnTo>
                <a:lnTo>
                  <a:pt x="213169" y="47117"/>
                </a:lnTo>
                <a:lnTo>
                  <a:pt x="213677" y="47625"/>
                </a:lnTo>
                <a:lnTo>
                  <a:pt x="214185" y="48513"/>
                </a:lnTo>
                <a:lnTo>
                  <a:pt x="207510" y="51754"/>
                </a:lnTo>
                <a:lnTo>
                  <a:pt x="201358" y="55483"/>
                </a:lnTo>
                <a:lnTo>
                  <a:pt x="195683" y="59854"/>
                </a:lnTo>
                <a:lnTo>
                  <a:pt x="190436" y="65024"/>
                </a:lnTo>
                <a:lnTo>
                  <a:pt x="194754" y="67563"/>
                </a:lnTo>
                <a:lnTo>
                  <a:pt x="199199" y="69596"/>
                </a:lnTo>
                <a:lnTo>
                  <a:pt x="204025" y="71627"/>
                </a:lnTo>
                <a:lnTo>
                  <a:pt x="204533" y="72136"/>
                </a:lnTo>
                <a:lnTo>
                  <a:pt x="204914" y="71627"/>
                </a:lnTo>
                <a:lnTo>
                  <a:pt x="205422" y="71627"/>
                </a:lnTo>
                <a:lnTo>
                  <a:pt x="216336" y="64271"/>
                </a:lnTo>
                <a:lnTo>
                  <a:pt x="227869" y="60690"/>
                </a:lnTo>
                <a:lnTo>
                  <a:pt x="239926" y="60323"/>
                </a:lnTo>
                <a:lnTo>
                  <a:pt x="281989" y="60323"/>
                </a:lnTo>
                <a:lnTo>
                  <a:pt x="270891" y="52847"/>
                </a:lnTo>
                <a:lnTo>
                  <a:pt x="252527" y="46456"/>
                </a:lnTo>
                <a:lnTo>
                  <a:pt x="232092" y="44576"/>
                </a:lnTo>
                <a:lnTo>
                  <a:pt x="230695" y="44576"/>
                </a:lnTo>
                <a:lnTo>
                  <a:pt x="229679" y="44069"/>
                </a:lnTo>
                <a:lnTo>
                  <a:pt x="228663" y="42545"/>
                </a:lnTo>
                <a:lnTo>
                  <a:pt x="214050" y="22556"/>
                </a:lnTo>
                <a:lnTo>
                  <a:pt x="204163" y="15271"/>
                </a:lnTo>
                <a:close/>
              </a:path>
            </a:pathLst>
          </a:custGeom>
          <a:solidFill>
            <a:srgbClr val="C0504D"/>
          </a:solidFill>
        </p:spPr>
        <p:txBody>
          <a:bodyPr wrap="square" lIns="0" tIns="0" rIns="0" bIns="0" rtlCol="0"/>
          <a:lstStyle/>
          <a:p>
            <a:endParaRPr/>
          </a:p>
        </p:txBody>
      </p:sp>
      <p:sp>
        <p:nvSpPr>
          <p:cNvPr id="84" name="object 26"/>
          <p:cNvSpPr txBox="1"/>
          <p:nvPr/>
        </p:nvSpPr>
        <p:spPr>
          <a:xfrm>
            <a:off x="6086034" y="1160452"/>
            <a:ext cx="4778029" cy="563616"/>
          </a:xfrm>
          <a:prstGeom prst="rect">
            <a:avLst/>
          </a:prstGeom>
        </p:spPr>
        <p:txBody>
          <a:bodyPr vert="horz" wrap="square" lIns="0" tIns="12065" rIns="0" bIns="0" rtlCol="0">
            <a:spAutoFit/>
          </a:bodyPr>
          <a:lstStyle/>
          <a:p>
            <a:pPr marL="12700">
              <a:lnSpc>
                <a:spcPts val="1870"/>
              </a:lnSpc>
              <a:spcBef>
                <a:spcPts val="95"/>
              </a:spcBef>
            </a:pPr>
            <a:r>
              <a:rPr sz="1400" b="1" spc="-10" dirty="0">
                <a:solidFill>
                  <a:srgbClr val="943735"/>
                </a:solidFill>
                <a:latin typeface="Verdana" panose="020B0604030504040204" pitchFamily="34" charset="0"/>
                <a:ea typeface="Verdana" panose="020B0604030504040204" pitchFamily="34" charset="0"/>
                <a:cs typeface="Verdana" panose="020B0604030504040204" pitchFamily="34" charset="0"/>
              </a:rPr>
              <a:t>Cloud </a:t>
            </a:r>
            <a:r>
              <a:rPr sz="1400" b="1" spc="-5" dirty="0">
                <a:solidFill>
                  <a:srgbClr val="943735"/>
                </a:solidFill>
                <a:latin typeface="Verdana" panose="020B0604030504040204" pitchFamily="34" charset="0"/>
                <a:ea typeface="Verdana" panose="020B0604030504040204" pitchFamily="34" charset="0"/>
                <a:cs typeface="Verdana" panose="020B0604030504040204" pitchFamily="34" charset="0"/>
              </a:rPr>
              <a:t>Policies &amp;</a:t>
            </a:r>
            <a:r>
              <a:rPr sz="1400" b="1" spc="-10" dirty="0">
                <a:solidFill>
                  <a:srgbClr val="943735"/>
                </a:solidFill>
                <a:latin typeface="Verdana" panose="020B0604030504040204" pitchFamily="34" charset="0"/>
                <a:ea typeface="Verdana" panose="020B0604030504040204" pitchFamily="34" charset="0"/>
                <a:cs typeface="Verdana" panose="020B0604030504040204" pitchFamily="34" charset="0"/>
              </a:rPr>
              <a:t> </a:t>
            </a:r>
            <a:r>
              <a:rPr sz="1400" b="1" spc="-5" dirty="0">
                <a:solidFill>
                  <a:srgbClr val="943735"/>
                </a:solidFill>
                <a:latin typeface="Verdana" panose="020B0604030504040204" pitchFamily="34" charset="0"/>
                <a:ea typeface="Verdana" panose="020B0604030504040204" pitchFamily="34" charset="0"/>
                <a:cs typeface="Verdana" panose="020B0604030504040204" pitchFamily="34" charset="0"/>
              </a:rPr>
              <a:t>Guidelines</a:t>
            </a:r>
            <a:endParaRPr sz="1400" dirty="0">
              <a:latin typeface="Verdana" panose="020B0604030504040204" pitchFamily="34" charset="0"/>
              <a:ea typeface="Verdana" panose="020B0604030504040204" pitchFamily="34" charset="0"/>
              <a:cs typeface="Verdana" panose="020B0604030504040204" pitchFamily="34" charset="0"/>
            </a:endParaRPr>
          </a:p>
          <a:p>
            <a:pPr marL="206375" indent="-76835">
              <a:lnSpc>
                <a:spcPts val="1150"/>
              </a:lnSpc>
              <a:buFont typeface="Arial"/>
              <a:buChar char="•"/>
              <a:tabLst>
                <a:tab pos="207010" algn="l"/>
              </a:tabLst>
            </a:pPr>
            <a:r>
              <a:rPr sz="1200" spc="-5" dirty="0">
                <a:solidFill>
                  <a:srgbClr val="89123A"/>
                </a:solidFill>
                <a:latin typeface="Verdana" panose="020B0604030504040204" pitchFamily="34" charset="0"/>
                <a:ea typeface="Verdana" panose="020B0604030504040204" pitchFamily="34" charset="0"/>
                <a:cs typeface="Verdana" panose="020B0604030504040204" pitchFamily="34" charset="0"/>
              </a:rPr>
              <a:t>Understand</a:t>
            </a:r>
            <a:r>
              <a:rPr sz="1200" spc="-5" dirty="0">
                <a:solidFill>
                  <a:srgbClr val="3E3E3E"/>
                </a:solidFill>
                <a:latin typeface="Verdana" panose="020B0604030504040204" pitchFamily="34" charset="0"/>
                <a:ea typeface="Verdana" panose="020B0604030504040204" pitchFamily="34" charset="0"/>
                <a:cs typeface="Verdana" panose="020B0604030504040204" pitchFamily="34" charset="0"/>
              </a:rPr>
              <a:t> </a:t>
            </a: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16"/>
              </a:rPr>
              <a:t>hosting </a:t>
            </a:r>
            <a:r>
              <a:rPr sz="1200" u="sng"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16"/>
              </a:rPr>
              <a:t>and delivery </a:t>
            </a: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16"/>
              </a:rPr>
              <a:t>policies</a:t>
            </a:r>
            <a:r>
              <a:rPr sz="1200" spc="-5" dirty="0">
                <a:solidFill>
                  <a:srgbClr val="3E3E3E"/>
                </a:solidFill>
                <a:latin typeface="Verdana" panose="020B0604030504040204" pitchFamily="34" charset="0"/>
                <a:ea typeface="Verdana" panose="020B0604030504040204" pitchFamily="34" charset="0"/>
                <a:cs typeface="Verdana" panose="020B0604030504040204" pitchFamily="34" charset="0"/>
                <a:hlinkClick r:id="rId16"/>
              </a:rPr>
              <a:t> </a:t>
            </a:r>
            <a:r>
              <a:rPr sz="1200" spc="-5" dirty="0">
                <a:solidFill>
                  <a:srgbClr val="89123A"/>
                </a:solidFill>
                <a:latin typeface="Verdana" panose="020B0604030504040204" pitchFamily="34" charset="0"/>
                <a:ea typeface="Verdana" panose="020B0604030504040204" pitchFamily="34" charset="0"/>
                <a:cs typeface="Verdana" panose="020B0604030504040204" pitchFamily="34" charset="0"/>
              </a:rPr>
              <a:t>for </a:t>
            </a:r>
            <a:r>
              <a:rPr sz="1200" dirty="0">
                <a:solidFill>
                  <a:srgbClr val="89123A"/>
                </a:solidFill>
                <a:latin typeface="Verdana" panose="020B0604030504040204" pitchFamily="34" charset="0"/>
                <a:ea typeface="Verdana" panose="020B0604030504040204" pitchFamily="34" charset="0"/>
                <a:cs typeface="Verdana" panose="020B0604030504040204" pitchFamily="34" charset="0"/>
              </a:rPr>
              <a:t>your</a:t>
            </a:r>
            <a:r>
              <a:rPr sz="1200" spc="-85" dirty="0">
                <a:solidFill>
                  <a:srgbClr val="89123A"/>
                </a:solidFill>
                <a:latin typeface="Verdana" panose="020B0604030504040204" pitchFamily="34" charset="0"/>
                <a:ea typeface="Verdana" panose="020B0604030504040204" pitchFamily="34" charset="0"/>
                <a:cs typeface="Verdana" panose="020B0604030504040204" pitchFamily="34" charset="0"/>
              </a:rPr>
              <a:t> </a:t>
            </a:r>
            <a:r>
              <a:rPr sz="1200" spc="-5" dirty="0">
                <a:solidFill>
                  <a:srgbClr val="89123A"/>
                </a:solidFill>
                <a:latin typeface="Verdana" panose="020B0604030504040204" pitchFamily="34" charset="0"/>
                <a:ea typeface="Verdana" panose="020B0604030504040204" pitchFamily="34" charset="0"/>
                <a:cs typeface="Verdana" panose="020B0604030504040204" pitchFamily="34" charset="0"/>
              </a:rPr>
              <a:t>Cloud</a:t>
            </a:r>
            <a:endParaRPr sz="1200" dirty="0">
              <a:latin typeface="Verdana" panose="020B0604030504040204" pitchFamily="34" charset="0"/>
              <a:ea typeface="Verdana" panose="020B0604030504040204" pitchFamily="34" charset="0"/>
              <a:cs typeface="Verdana" panose="020B0604030504040204" pitchFamily="34" charset="0"/>
            </a:endParaRPr>
          </a:p>
          <a:p>
            <a:pPr marL="206375" indent="-76835">
              <a:lnSpc>
                <a:spcPts val="1200"/>
              </a:lnSpc>
              <a:buFont typeface="Arial"/>
              <a:buChar char="•"/>
              <a:tabLst>
                <a:tab pos="207010" algn="l"/>
              </a:tabLst>
            </a:pPr>
            <a:r>
              <a:rPr sz="1200" dirty="0">
                <a:solidFill>
                  <a:srgbClr val="89123A"/>
                </a:solidFill>
                <a:latin typeface="Verdana" panose="020B0604030504040204" pitchFamily="34" charset="0"/>
                <a:ea typeface="Verdana" panose="020B0604030504040204" pitchFamily="34" charset="0"/>
                <a:cs typeface="Verdana" panose="020B0604030504040204" pitchFamily="34" charset="0"/>
              </a:rPr>
              <a:t>Review</a:t>
            </a:r>
            <a:r>
              <a:rPr sz="1200" dirty="0">
                <a:solidFill>
                  <a:srgbClr val="3E3E3E"/>
                </a:solidFill>
                <a:latin typeface="Verdana" panose="020B0604030504040204" pitchFamily="34" charset="0"/>
                <a:ea typeface="Verdana" panose="020B0604030504040204" pitchFamily="34" charset="0"/>
                <a:cs typeface="Verdana" panose="020B0604030504040204" pitchFamily="34" charset="0"/>
              </a:rPr>
              <a:t> </a:t>
            </a: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16"/>
              </a:rPr>
              <a:t>security</a:t>
            </a:r>
            <a:r>
              <a:rPr sz="1200" u="sng" spc="-3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16"/>
              </a:rPr>
              <a:t> </a:t>
            </a: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16"/>
              </a:rPr>
              <a:t>guidelines</a:t>
            </a:r>
            <a:endParaRPr sz="1200" dirty="0">
              <a:latin typeface="Verdana" panose="020B0604030504040204" pitchFamily="34" charset="0"/>
              <a:ea typeface="Verdana" panose="020B0604030504040204" pitchFamily="34" charset="0"/>
              <a:cs typeface="Verdana" panose="020B0604030504040204" pitchFamily="34" charset="0"/>
            </a:endParaRPr>
          </a:p>
        </p:txBody>
      </p:sp>
      <p:sp>
        <p:nvSpPr>
          <p:cNvPr id="85" name="object 27"/>
          <p:cNvSpPr txBox="1"/>
          <p:nvPr/>
        </p:nvSpPr>
        <p:spPr>
          <a:xfrm>
            <a:off x="7229289" y="1795705"/>
            <a:ext cx="3911865" cy="1589538"/>
          </a:xfrm>
          <a:prstGeom prst="rect">
            <a:avLst/>
          </a:prstGeom>
        </p:spPr>
        <p:txBody>
          <a:bodyPr vert="horz" wrap="square" lIns="0" tIns="12065" rIns="0" bIns="0" rtlCol="0">
            <a:spAutoFit/>
          </a:bodyPr>
          <a:lstStyle/>
          <a:p>
            <a:pPr marL="12700">
              <a:lnSpc>
                <a:spcPts val="1895"/>
              </a:lnSpc>
              <a:spcBef>
                <a:spcPts val="95"/>
              </a:spcBef>
            </a:pPr>
            <a:r>
              <a:rPr sz="1400" b="1" spc="-10" dirty="0">
                <a:solidFill>
                  <a:srgbClr val="17375E"/>
                </a:solidFill>
                <a:latin typeface="Verdana" panose="020B0604030504040204" pitchFamily="34" charset="0"/>
                <a:ea typeface="Verdana" panose="020B0604030504040204" pitchFamily="34" charset="0"/>
                <a:cs typeface="Verdana" panose="020B0604030504040204" pitchFamily="34" charset="0"/>
              </a:rPr>
              <a:t>Getting</a:t>
            </a:r>
            <a:r>
              <a:rPr sz="1400" b="1" dirty="0">
                <a:solidFill>
                  <a:srgbClr val="17375E"/>
                </a:solidFill>
                <a:latin typeface="Verdana" panose="020B0604030504040204" pitchFamily="34" charset="0"/>
                <a:ea typeface="Verdana" panose="020B0604030504040204" pitchFamily="34" charset="0"/>
                <a:cs typeface="Verdana" panose="020B0604030504040204" pitchFamily="34" charset="0"/>
              </a:rPr>
              <a:t> </a:t>
            </a:r>
            <a:r>
              <a:rPr sz="1400" b="1" spc="-10" dirty="0">
                <a:solidFill>
                  <a:srgbClr val="17375E"/>
                </a:solidFill>
                <a:latin typeface="Verdana" panose="020B0604030504040204" pitchFamily="34" charset="0"/>
                <a:ea typeface="Verdana" panose="020B0604030504040204" pitchFamily="34" charset="0"/>
                <a:cs typeface="Verdana" panose="020B0604030504040204" pitchFamily="34" charset="0"/>
              </a:rPr>
              <a:t>Started</a:t>
            </a:r>
            <a:endParaRPr sz="1400" dirty="0">
              <a:latin typeface="Verdana" panose="020B0604030504040204" pitchFamily="34" charset="0"/>
              <a:ea typeface="Verdana" panose="020B0604030504040204" pitchFamily="34" charset="0"/>
              <a:cs typeface="Verdana" panose="020B0604030504040204" pitchFamily="34" charset="0"/>
            </a:endParaRPr>
          </a:p>
          <a:p>
            <a:pPr marL="184785" marR="34290" indent="-114300">
              <a:lnSpc>
                <a:spcPts val="1100"/>
              </a:lnSpc>
              <a:spcBef>
                <a:spcPts val="145"/>
              </a:spcBef>
              <a:buFont typeface="Arial"/>
              <a:buChar char="•"/>
              <a:tabLst>
                <a:tab pos="185420" algn="l"/>
              </a:tabLst>
            </a:pPr>
            <a:r>
              <a:rPr sz="1200" spc="-5" dirty="0">
                <a:solidFill>
                  <a:srgbClr val="17375E"/>
                </a:solidFill>
                <a:latin typeface="Verdana" panose="020B0604030504040204" pitchFamily="34" charset="0"/>
                <a:ea typeface="Verdana" panose="020B0604030504040204" pitchFamily="34" charset="0"/>
                <a:cs typeface="Verdana" panose="020B0604030504040204" pitchFamily="34" charset="0"/>
              </a:rPr>
              <a:t>Environment </a:t>
            </a:r>
            <a:r>
              <a:rPr sz="1200" dirty="0">
                <a:solidFill>
                  <a:srgbClr val="17375E"/>
                </a:solidFill>
                <a:latin typeface="Verdana" panose="020B0604030504040204" pitchFamily="34" charset="0"/>
                <a:ea typeface="Verdana" panose="020B0604030504040204" pitchFamily="34" charset="0"/>
                <a:cs typeface="Verdana" panose="020B0604030504040204" pitchFamily="34" charset="0"/>
              </a:rPr>
              <a:t>access email </a:t>
            </a:r>
            <a:r>
              <a:rPr sz="1200" spc="-5" dirty="0">
                <a:solidFill>
                  <a:srgbClr val="17375E"/>
                </a:solidFill>
                <a:latin typeface="Verdana" panose="020B0604030504040204" pitchFamily="34" charset="0"/>
                <a:ea typeface="Verdana" panose="020B0604030504040204" pitchFamily="34" charset="0"/>
                <a:cs typeface="Verdana" panose="020B0604030504040204" pitchFamily="34" charset="0"/>
              </a:rPr>
              <a:t>– </a:t>
            </a:r>
            <a:r>
              <a:rPr sz="1200" spc="-10" dirty="0">
                <a:solidFill>
                  <a:srgbClr val="17375E"/>
                </a:solidFill>
                <a:latin typeface="Verdana" panose="020B0604030504040204" pitchFamily="34" charset="0"/>
                <a:ea typeface="Verdana" panose="020B0604030504040204" pitchFamily="34" charset="0"/>
                <a:cs typeface="Verdana" panose="020B0604030504040204" pitchFamily="34" charset="0"/>
              </a:rPr>
              <a:t>You </a:t>
            </a:r>
            <a:r>
              <a:rPr sz="1200" spc="-5" dirty="0">
                <a:solidFill>
                  <a:srgbClr val="17375E"/>
                </a:solidFill>
                <a:latin typeface="Verdana" panose="020B0604030504040204" pitchFamily="34" charset="0"/>
                <a:ea typeface="Verdana" panose="020B0604030504040204" pitchFamily="34" charset="0"/>
                <a:cs typeface="Verdana" panose="020B0604030504040204" pitchFamily="34" charset="0"/>
              </a:rPr>
              <a:t>will receive an email  with details on how to access your cloud </a:t>
            </a:r>
            <a:r>
              <a:rPr sz="1200" spc="-10" dirty="0">
                <a:solidFill>
                  <a:srgbClr val="17375E"/>
                </a:solidFill>
                <a:latin typeface="Verdana" panose="020B0604030504040204" pitchFamily="34" charset="0"/>
                <a:ea typeface="Verdana" panose="020B0604030504040204" pitchFamily="34" charset="0"/>
                <a:cs typeface="Verdana" panose="020B0604030504040204" pitchFamily="34" charset="0"/>
              </a:rPr>
              <a:t>service</a:t>
            </a:r>
            <a:endParaRPr sz="1200" dirty="0">
              <a:latin typeface="Verdana" panose="020B0604030504040204" pitchFamily="34" charset="0"/>
              <a:ea typeface="Verdana" panose="020B0604030504040204" pitchFamily="34" charset="0"/>
              <a:cs typeface="Verdana" panose="020B0604030504040204" pitchFamily="34" charset="0"/>
            </a:endParaRPr>
          </a:p>
          <a:p>
            <a:pPr marL="184785" indent="-114300">
              <a:lnSpc>
                <a:spcPts val="1065"/>
              </a:lnSpc>
              <a:buClr>
                <a:srgbClr val="17375E"/>
              </a:buClr>
              <a:buFont typeface="Arial"/>
              <a:buChar char="•"/>
              <a:tabLst>
                <a:tab pos="185420" algn="l"/>
              </a:tabLst>
            </a:pP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17"/>
              </a:rPr>
              <a:t>Welcome</a:t>
            </a:r>
            <a:r>
              <a:rPr sz="1200" u="sng" spc="10"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17"/>
              </a:rPr>
              <a:t> </a:t>
            </a: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17"/>
              </a:rPr>
              <a:t>Videos</a:t>
            </a:r>
            <a:endParaRPr sz="1200" dirty="0">
              <a:latin typeface="Verdana" panose="020B0604030504040204" pitchFamily="34" charset="0"/>
              <a:ea typeface="Verdana" panose="020B0604030504040204" pitchFamily="34" charset="0"/>
              <a:cs typeface="Verdana" panose="020B0604030504040204" pitchFamily="34" charset="0"/>
            </a:endParaRPr>
          </a:p>
          <a:p>
            <a:pPr marL="184785" marR="5080" indent="-114300">
              <a:lnSpc>
                <a:spcPts val="1090"/>
              </a:lnSpc>
              <a:spcBef>
                <a:spcPts val="250"/>
              </a:spcBef>
              <a:buClr>
                <a:srgbClr val="17375E"/>
              </a:buClr>
              <a:buFont typeface="Arial"/>
              <a:buChar char="•"/>
              <a:tabLst>
                <a:tab pos="185420" algn="l"/>
              </a:tabLst>
            </a:pPr>
            <a:r>
              <a:rPr sz="1200" u="sng"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18"/>
              </a:rPr>
              <a:t>Service </a:t>
            </a: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18"/>
              </a:rPr>
              <a:t>Administrator Action List</a:t>
            </a:r>
            <a:r>
              <a:rPr sz="1200" spc="-5" dirty="0">
                <a:solidFill>
                  <a:srgbClr val="3E3E3E"/>
                </a:solidFill>
                <a:latin typeface="Verdana" panose="020B0604030504040204" pitchFamily="34" charset="0"/>
                <a:ea typeface="Verdana" panose="020B0604030504040204" pitchFamily="34" charset="0"/>
                <a:cs typeface="Verdana" panose="020B0604030504040204" pitchFamily="34" charset="0"/>
                <a:hlinkClick r:id="rId18"/>
              </a:rPr>
              <a:t> </a:t>
            </a:r>
            <a:r>
              <a:rPr sz="1200" dirty="0">
                <a:solidFill>
                  <a:srgbClr val="17375E"/>
                </a:solidFill>
                <a:latin typeface="Verdana" panose="020B0604030504040204" pitchFamily="34" charset="0"/>
                <a:ea typeface="Verdana" panose="020B0604030504040204" pitchFamily="34" charset="0"/>
                <a:cs typeface="Verdana" panose="020B0604030504040204" pitchFamily="34" charset="0"/>
              </a:rPr>
              <a:t>- </a:t>
            </a:r>
            <a:r>
              <a:rPr sz="1200" spc="-5" dirty="0">
                <a:solidFill>
                  <a:srgbClr val="17375E"/>
                </a:solidFill>
                <a:latin typeface="Verdana" panose="020B0604030504040204" pitchFamily="34" charset="0"/>
                <a:ea typeface="Verdana" panose="020B0604030504040204" pitchFamily="34" charset="0"/>
                <a:cs typeface="Verdana" panose="020B0604030504040204" pitchFamily="34" charset="0"/>
              </a:rPr>
              <a:t>critical tasks to  perform after receiving your environment access</a:t>
            </a:r>
            <a:r>
              <a:rPr sz="1200" spc="45" dirty="0">
                <a:solidFill>
                  <a:srgbClr val="17375E"/>
                </a:solidFill>
                <a:latin typeface="Verdana" panose="020B0604030504040204" pitchFamily="34" charset="0"/>
                <a:ea typeface="Verdana" panose="020B0604030504040204" pitchFamily="34" charset="0"/>
                <a:cs typeface="Verdana" panose="020B0604030504040204" pitchFamily="34" charset="0"/>
              </a:rPr>
              <a:t> </a:t>
            </a:r>
            <a:r>
              <a:rPr sz="1200" spc="-5" dirty="0">
                <a:solidFill>
                  <a:srgbClr val="17375E"/>
                </a:solidFill>
                <a:latin typeface="Verdana" panose="020B0604030504040204" pitchFamily="34" charset="0"/>
                <a:ea typeface="Verdana" panose="020B0604030504040204" pitchFamily="34" charset="0"/>
                <a:cs typeface="Verdana" panose="020B0604030504040204" pitchFamily="34" charset="0"/>
              </a:rPr>
              <a:t>email</a:t>
            </a:r>
            <a:endParaRPr sz="1200" dirty="0">
              <a:latin typeface="Verdana" panose="020B0604030504040204" pitchFamily="34" charset="0"/>
              <a:ea typeface="Verdana" panose="020B0604030504040204" pitchFamily="34" charset="0"/>
              <a:cs typeface="Verdana" panose="020B0604030504040204" pitchFamily="34" charset="0"/>
            </a:endParaRPr>
          </a:p>
          <a:p>
            <a:pPr marL="184785" indent="-114300">
              <a:lnSpc>
                <a:spcPts val="1215"/>
              </a:lnSpc>
              <a:spcBef>
                <a:spcPts val="55"/>
              </a:spcBef>
              <a:buFont typeface="Arial"/>
              <a:buChar char="•"/>
              <a:tabLst>
                <a:tab pos="185420" algn="l"/>
              </a:tabLst>
            </a:pPr>
            <a:r>
              <a:rPr sz="1200" dirty="0">
                <a:solidFill>
                  <a:srgbClr val="17375E"/>
                </a:solidFill>
                <a:latin typeface="Verdana" panose="020B0604030504040204" pitchFamily="34" charset="0"/>
                <a:ea typeface="Verdana" panose="020B0604030504040204" pitchFamily="34" charset="0"/>
                <a:cs typeface="Verdana" panose="020B0604030504040204" pitchFamily="34" charset="0"/>
              </a:rPr>
              <a:t>Get </a:t>
            </a:r>
            <a:r>
              <a:rPr sz="1200" spc="-5" dirty="0">
                <a:solidFill>
                  <a:srgbClr val="17375E"/>
                </a:solidFill>
                <a:latin typeface="Verdana" panose="020B0604030504040204" pitchFamily="34" charset="0"/>
                <a:ea typeface="Verdana" panose="020B0604030504040204" pitchFamily="34" charset="0"/>
                <a:cs typeface="Verdana" panose="020B0604030504040204" pitchFamily="34" charset="0"/>
              </a:rPr>
              <a:t>started </a:t>
            </a:r>
            <a:r>
              <a:rPr sz="1200" dirty="0">
                <a:solidFill>
                  <a:srgbClr val="17375E"/>
                </a:solidFill>
                <a:latin typeface="Verdana" panose="020B0604030504040204" pitchFamily="34" charset="0"/>
                <a:ea typeface="Verdana" panose="020B0604030504040204" pitchFamily="34" charset="0"/>
                <a:cs typeface="Verdana" panose="020B0604030504040204" pitchFamily="34" charset="0"/>
              </a:rPr>
              <a:t>with your</a:t>
            </a:r>
            <a:r>
              <a:rPr sz="1200" spc="-60" dirty="0">
                <a:solidFill>
                  <a:srgbClr val="17375E"/>
                </a:solidFill>
                <a:latin typeface="Verdana" panose="020B0604030504040204" pitchFamily="34" charset="0"/>
                <a:ea typeface="Verdana" panose="020B0604030504040204" pitchFamily="34" charset="0"/>
                <a:cs typeface="Verdana" panose="020B0604030504040204" pitchFamily="34" charset="0"/>
              </a:rPr>
              <a:t> </a:t>
            </a:r>
            <a:r>
              <a:rPr sz="1200" spc="-5" dirty="0">
                <a:solidFill>
                  <a:srgbClr val="17375E"/>
                </a:solidFill>
                <a:latin typeface="Verdana" panose="020B0604030504040204" pitchFamily="34" charset="0"/>
                <a:ea typeface="Verdana" panose="020B0604030504040204" pitchFamily="34" charset="0"/>
                <a:cs typeface="Verdana" panose="020B0604030504040204" pitchFamily="34" charset="0"/>
              </a:rPr>
              <a:t>Implementation</a:t>
            </a:r>
            <a:endParaRPr sz="1200" dirty="0">
              <a:latin typeface="Verdana" panose="020B0604030504040204" pitchFamily="34" charset="0"/>
              <a:ea typeface="Verdana" panose="020B0604030504040204" pitchFamily="34" charset="0"/>
              <a:cs typeface="Verdana" panose="020B0604030504040204" pitchFamily="34" charset="0"/>
            </a:endParaRPr>
          </a:p>
          <a:p>
            <a:pPr marL="355600" lvl="1" indent="-114300">
              <a:lnSpc>
                <a:spcPts val="1035"/>
              </a:lnSpc>
              <a:buClr>
                <a:srgbClr val="17375E"/>
              </a:buClr>
              <a:buFont typeface="Arial"/>
              <a:buChar char="•"/>
              <a:tabLst>
                <a:tab pos="355600" algn="l"/>
              </a:tabLst>
            </a:pP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19"/>
              </a:rPr>
              <a:t>HCM</a:t>
            </a:r>
            <a:r>
              <a:rPr sz="1200" spc="-5" dirty="0">
                <a:solidFill>
                  <a:srgbClr val="3E3E3E"/>
                </a:solidFill>
                <a:latin typeface="Verdana" panose="020B0604030504040204" pitchFamily="34" charset="0"/>
                <a:ea typeface="Verdana" panose="020B0604030504040204" pitchFamily="34" charset="0"/>
                <a:cs typeface="Verdana" panose="020B0604030504040204" pitchFamily="34" charset="0"/>
                <a:hlinkClick r:id="rId19"/>
              </a:rPr>
              <a:t> </a:t>
            </a:r>
            <a:r>
              <a:rPr sz="1200" dirty="0">
                <a:solidFill>
                  <a:srgbClr val="17375E"/>
                </a:solidFill>
                <a:latin typeface="Verdana" panose="020B0604030504040204" pitchFamily="34" charset="0"/>
                <a:ea typeface="Verdana" panose="020B0604030504040204" pitchFamily="34" charset="0"/>
                <a:cs typeface="Verdana" panose="020B0604030504040204" pitchFamily="34" charset="0"/>
              </a:rPr>
              <a:t>/</a:t>
            </a:r>
            <a:r>
              <a:rPr sz="1200" dirty="0">
                <a:solidFill>
                  <a:srgbClr val="3E3E3E"/>
                </a:solidFill>
                <a:latin typeface="Verdana" panose="020B0604030504040204" pitchFamily="34" charset="0"/>
                <a:ea typeface="Verdana" panose="020B0604030504040204" pitchFamily="34" charset="0"/>
                <a:cs typeface="Verdana" panose="020B0604030504040204" pitchFamily="34" charset="0"/>
                <a:hlinkClick r:id="rId20"/>
              </a:rPr>
              <a:t> </a:t>
            </a:r>
            <a:r>
              <a:rPr sz="1200" u="sng"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20"/>
              </a:rPr>
              <a:t>ERP</a:t>
            </a:r>
            <a:r>
              <a:rPr sz="1200" dirty="0">
                <a:solidFill>
                  <a:srgbClr val="3E3E3E"/>
                </a:solidFill>
                <a:latin typeface="Verdana" panose="020B0604030504040204" pitchFamily="34" charset="0"/>
                <a:ea typeface="Verdana" panose="020B0604030504040204" pitchFamily="34" charset="0"/>
                <a:cs typeface="Verdana" panose="020B0604030504040204" pitchFamily="34" charset="0"/>
                <a:hlinkClick r:id="rId20"/>
              </a:rPr>
              <a:t> </a:t>
            </a:r>
            <a:r>
              <a:rPr sz="1200" dirty="0">
                <a:solidFill>
                  <a:srgbClr val="17375E"/>
                </a:solidFill>
                <a:latin typeface="Verdana" panose="020B0604030504040204" pitchFamily="34" charset="0"/>
                <a:ea typeface="Verdana" panose="020B0604030504040204" pitchFamily="34" charset="0"/>
                <a:cs typeface="Verdana" panose="020B0604030504040204" pitchFamily="34" charset="0"/>
              </a:rPr>
              <a:t>/</a:t>
            </a:r>
            <a:r>
              <a:rPr sz="1200" dirty="0">
                <a:solidFill>
                  <a:srgbClr val="3E3E3E"/>
                </a:solidFill>
                <a:latin typeface="Verdana" panose="020B0604030504040204" pitchFamily="34" charset="0"/>
                <a:ea typeface="Verdana" panose="020B0604030504040204" pitchFamily="34" charset="0"/>
                <a:cs typeface="Verdana" panose="020B0604030504040204" pitchFamily="34" charset="0"/>
                <a:hlinkClick r:id="rId21"/>
              </a:rPr>
              <a:t> </a:t>
            </a: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21"/>
              </a:rPr>
              <a:t>Sales Cloud</a:t>
            </a:r>
            <a:r>
              <a:rPr sz="1200" spc="-5" dirty="0">
                <a:solidFill>
                  <a:srgbClr val="3E3E3E"/>
                </a:solidFill>
                <a:latin typeface="Verdana" panose="020B0604030504040204" pitchFamily="34" charset="0"/>
                <a:ea typeface="Verdana" panose="020B0604030504040204" pitchFamily="34" charset="0"/>
                <a:cs typeface="Verdana" panose="020B0604030504040204" pitchFamily="34" charset="0"/>
                <a:hlinkClick r:id="rId21"/>
              </a:rPr>
              <a:t> </a:t>
            </a:r>
            <a:r>
              <a:rPr sz="1200" dirty="0">
                <a:solidFill>
                  <a:srgbClr val="17375E"/>
                </a:solidFill>
                <a:latin typeface="Verdana" panose="020B0604030504040204" pitchFamily="34" charset="0"/>
                <a:ea typeface="Verdana" panose="020B0604030504040204" pitchFamily="34" charset="0"/>
                <a:cs typeface="Verdana" panose="020B0604030504040204" pitchFamily="34" charset="0"/>
              </a:rPr>
              <a:t>/</a:t>
            </a:r>
            <a:r>
              <a:rPr sz="1200" dirty="0">
                <a:solidFill>
                  <a:srgbClr val="3E3E3E"/>
                </a:solidFill>
                <a:latin typeface="Verdana" panose="020B0604030504040204" pitchFamily="34" charset="0"/>
                <a:ea typeface="Verdana" panose="020B0604030504040204" pitchFamily="34" charset="0"/>
                <a:cs typeface="Verdana" panose="020B0604030504040204" pitchFamily="34" charset="0"/>
                <a:hlinkClick r:id="rId22"/>
              </a:rPr>
              <a:t> </a:t>
            </a: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22"/>
              </a:rPr>
              <a:t>Risk</a:t>
            </a:r>
            <a:r>
              <a:rPr sz="1200" u="sng" spc="-4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22"/>
              </a:rPr>
              <a:t> </a:t>
            </a: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22"/>
              </a:rPr>
              <a:t>Cloud</a:t>
            </a:r>
            <a:endParaRPr sz="1200" dirty="0">
              <a:latin typeface="Verdana" panose="020B0604030504040204" pitchFamily="34" charset="0"/>
              <a:ea typeface="Verdana" panose="020B0604030504040204" pitchFamily="34" charset="0"/>
              <a:cs typeface="Verdana" panose="020B0604030504040204" pitchFamily="34" charset="0"/>
            </a:endParaRPr>
          </a:p>
        </p:txBody>
      </p:sp>
      <p:sp>
        <p:nvSpPr>
          <p:cNvPr id="86" name="object 28"/>
          <p:cNvSpPr txBox="1"/>
          <p:nvPr/>
        </p:nvSpPr>
        <p:spPr>
          <a:xfrm>
            <a:off x="7881859" y="3544420"/>
            <a:ext cx="2959526" cy="563616"/>
          </a:xfrm>
          <a:prstGeom prst="rect">
            <a:avLst/>
          </a:prstGeom>
        </p:spPr>
        <p:txBody>
          <a:bodyPr vert="horz" wrap="square" lIns="0" tIns="12065" rIns="0" bIns="0" rtlCol="0">
            <a:spAutoFit/>
          </a:bodyPr>
          <a:lstStyle/>
          <a:p>
            <a:pPr marL="12700">
              <a:lnSpc>
                <a:spcPts val="1870"/>
              </a:lnSpc>
              <a:spcBef>
                <a:spcPts val="95"/>
              </a:spcBef>
            </a:pPr>
            <a:r>
              <a:rPr sz="1400" b="1" spc="-5" dirty="0">
                <a:solidFill>
                  <a:srgbClr val="E36C09"/>
                </a:solidFill>
                <a:latin typeface="Verdana" panose="020B0604030504040204" pitchFamily="34" charset="0"/>
                <a:ea typeface="Verdana" panose="020B0604030504040204" pitchFamily="34" charset="0"/>
                <a:cs typeface="Verdana" panose="020B0604030504040204" pitchFamily="34" charset="0"/>
              </a:rPr>
              <a:t>Manage </a:t>
            </a:r>
            <a:r>
              <a:rPr sz="1400" b="1" spc="-10" dirty="0">
                <a:solidFill>
                  <a:srgbClr val="E36C09"/>
                </a:solidFill>
                <a:latin typeface="Verdana" panose="020B0604030504040204" pitchFamily="34" charset="0"/>
                <a:ea typeface="Verdana" panose="020B0604030504040204" pitchFamily="34" charset="0"/>
                <a:cs typeface="Verdana" panose="020B0604030504040204" pitchFamily="34" charset="0"/>
              </a:rPr>
              <a:t>your Cloud</a:t>
            </a:r>
            <a:r>
              <a:rPr sz="1400" b="1" spc="10" dirty="0">
                <a:solidFill>
                  <a:srgbClr val="E36C09"/>
                </a:solidFill>
                <a:latin typeface="Verdana" panose="020B0604030504040204" pitchFamily="34" charset="0"/>
                <a:ea typeface="Verdana" panose="020B0604030504040204" pitchFamily="34" charset="0"/>
                <a:cs typeface="Verdana" panose="020B0604030504040204" pitchFamily="34" charset="0"/>
              </a:rPr>
              <a:t> </a:t>
            </a:r>
            <a:r>
              <a:rPr sz="1400" b="1" spc="-5" dirty="0">
                <a:solidFill>
                  <a:srgbClr val="E36C09"/>
                </a:solidFill>
                <a:latin typeface="Verdana" panose="020B0604030504040204" pitchFamily="34" charset="0"/>
                <a:ea typeface="Verdana" panose="020B0604030504040204" pitchFamily="34" charset="0"/>
                <a:cs typeface="Verdana" panose="020B0604030504040204" pitchFamily="34" charset="0"/>
              </a:rPr>
              <a:t>Service</a:t>
            </a:r>
            <a:endParaRPr sz="1400" dirty="0">
              <a:latin typeface="Verdana" panose="020B0604030504040204" pitchFamily="34" charset="0"/>
              <a:ea typeface="Verdana" panose="020B0604030504040204" pitchFamily="34" charset="0"/>
              <a:cs typeface="Verdana" panose="020B0604030504040204" pitchFamily="34" charset="0"/>
            </a:endParaRPr>
          </a:p>
          <a:p>
            <a:pPr marL="187960" indent="-114300">
              <a:lnSpc>
                <a:spcPts val="1150"/>
              </a:lnSpc>
              <a:buClr>
                <a:srgbClr val="E36C09"/>
              </a:buClr>
              <a:buFont typeface="Arial"/>
              <a:buChar char="•"/>
              <a:tabLst>
                <a:tab pos="187960" algn="l"/>
              </a:tabLst>
            </a:pP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23"/>
              </a:rPr>
              <a:t>Oracle Cloud </a:t>
            </a:r>
            <a:r>
              <a:rPr sz="1200" u="sng"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23"/>
              </a:rPr>
              <a:t>My</a:t>
            </a:r>
            <a:r>
              <a:rPr sz="1200" u="sng" spc="-3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23"/>
              </a:rPr>
              <a:t> </a:t>
            </a:r>
            <a:r>
              <a:rPr sz="1200" u="sng"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23"/>
              </a:rPr>
              <a:t>Services</a:t>
            </a:r>
            <a:endParaRPr sz="1200" dirty="0">
              <a:latin typeface="Verdana" panose="020B0604030504040204" pitchFamily="34" charset="0"/>
              <a:ea typeface="Verdana" panose="020B0604030504040204" pitchFamily="34" charset="0"/>
              <a:cs typeface="Verdana" panose="020B0604030504040204" pitchFamily="34" charset="0"/>
            </a:endParaRPr>
          </a:p>
          <a:p>
            <a:pPr marL="187960" indent="-114300">
              <a:lnSpc>
                <a:spcPts val="1200"/>
              </a:lnSpc>
              <a:buClr>
                <a:srgbClr val="E36C09"/>
              </a:buClr>
              <a:buFont typeface="Arial"/>
              <a:buChar char="•"/>
              <a:tabLst>
                <a:tab pos="187960" algn="l"/>
              </a:tabLst>
            </a:pP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24"/>
              </a:rPr>
              <a:t>Cloud Portal</a:t>
            </a:r>
            <a:r>
              <a:rPr sz="1200" u="sng" spc="-2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24"/>
              </a:rPr>
              <a:t> </a:t>
            </a: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24"/>
              </a:rPr>
              <a:t>Notifications</a:t>
            </a:r>
            <a:endParaRPr sz="1200" dirty="0">
              <a:latin typeface="Verdana" panose="020B0604030504040204" pitchFamily="34" charset="0"/>
              <a:ea typeface="Verdana" panose="020B0604030504040204" pitchFamily="34" charset="0"/>
              <a:cs typeface="Verdana" panose="020B0604030504040204" pitchFamily="34" charset="0"/>
            </a:endParaRPr>
          </a:p>
        </p:txBody>
      </p:sp>
      <p:sp>
        <p:nvSpPr>
          <p:cNvPr id="87" name="object 29"/>
          <p:cNvSpPr/>
          <p:nvPr/>
        </p:nvSpPr>
        <p:spPr>
          <a:xfrm>
            <a:off x="6936301" y="2123874"/>
            <a:ext cx="304800" cy="304800"/>
          </a:xfrm>
          <a:custGeom>
            <a:avLst/>
            <a:gdLst/>
            <a:ahLst/>
            <a:cxnLst/>
            <a:rect l="l" t="t" r="r" b="b"/>
            <a:pathLst>
              <a:path w="304800" h="304800">
                <a:moveTo>
                  <a:pt x="41783" y="211582"/>
                </a:moveTo>
                <a:lnTo>
                  <a:pt x="35433" y="212216"/>
                </a:lnTo>
                <a:lnTo>
                  <a:pt x="32638" y="212978"/>
                </a:lnTo>
                <a:lnTo>
                  <a:pt x="30225" y="214249"/>
                </a:lnTo>
                <a:lnTo>
                  <a:pt x="29083" y="216662"/>
                </a:lnTo>
                <a:lnTo>
                  <a:pt x="27812" y="219075"/>
                </a:lnTo>
                <a:lnTo>
                  <a:pt x="29463" y="221107"/>
                </a:lnTo>
                <a:lnTo>
                  <a:pt x="31496" y="222758"/>
                </a:lnTo>
                <a:lnTo>
                  <a:pt x="31876" y="223520"/>
                </a:lnTo>
                <a:lnTo>
                  <a:pt x="32258" y="223774"/>
                </a:lnTo>
                <a:lnTo>
                  <a:pt x="32638" y="224536"/>
                </a:lnTo>
                <a:lnTo>
                  <a:pt x="53435" y="244163"/>
                </a:lnTo>
                <a:lnTo>
                  <a:pt x="115442" y="303402"/>
                </a:lnTo>
                <a:lnTo>
                  <a:pt x="116204" y="304164"/>
                </a:lnTo>
                <a:lnTo>
                  <a:pt x="117348" y="304800"/>
                </a:lnTo>
                <a:lnTo>
                  <a:pt x="212089" y="304419"/>
                </a:lnTo>
                <a:lnTo>
                  <a:pt x="212089" y="238760"/>
                </a:lnTo>
                <a:lnTo>
                  <a:pt x="211872" y="236727"/>
                </a:lnTo>
                <a:lnTo>
                  <a:pt x="92710" y="236727"/>
                </a:lnTo>
                <a:lnTo>
                  <a:pt x="82803" y="236474"/>
                </a:lnTo>
                <a:lnTo>
                  <a:pt x="70018" y="228153"/>
                </a:lnTo>
                <a:lnTo>
                  <a:pt x="64055" y="224170"/>
                </a:lnTo>
                <a:lnTo>
                  <a:pt x="52070" y="216026"/>
                </a:lnTo>
                <a:lnTo>
                  <a:pt x="47371" y="212598"/>
                </a:lnTo>
                <a:lnTo>
                  <a:pt x="41783" y="211582"/>
                </a:lnTo>
                <a:close/>
              </a:path>
              <a:path w="304800" h="304800">
                <a:moveTo>
                  <a:pt x="136525" y="185674"/>
                </a:moveTo>
                <a:lnTo>
                  <a:pt x="104648" y="185674"/>
                </a:lnTo>
                <a:lnTo>
                  <a:pt x="104648" y="193166"/>
                </a:lnTo>
                <a:lnTo>
                  <a:pt x="104933" y="196786"/>
                </a:lnTo>
                <a:lnTo>
                  <a:pt x="104901" y="216662"/>
                </a:lnTo>
                <a:lnTo>
                  <a:pt x="104266" y="221741"/>
                </a:lnTo>
                <a:lnTo>
                  <a:pt x="103886" y="225933"/>
                </a:lnTo>
                <a:lnTo>
                  <a:pt x="101853" y="229615"/>
                </a:lnTo>
                <a:lnTo>
                  <a:pt x="98298" y="232663"/>
                </a:lnTo>
                <a:lnTo>
                  <a:pt x="92710" y="236727"/>
                </a:lnTo>
                <a:lnTo>
                  <a:pt x="211872" y="236727"/>
                </a:lnTo>
                <a:lnTo>
                  <a:pt x="188975" y="204470"/>
                </a:lnTo>
                <a:lnTo>
                  <a:pt x="172338" y="200405"/>
                </a:lnTo>
                <a:lnTo>
                  <a:pt x="143255" y="193166"/>
                </a:lnTo>
                <a:lnTo>
                  <a:pt x="139319" y="192532"/>
                </a:lnTo>
                <a:lnTo>
                  <a:pt x="136905" y="189484"/>
                </a:lnTo>
                <a:lnTo>
                  <a:pt x="136525" y="185674"/>
                </a:lnTo>
                <a:close/>
              </a:path>
              <a:path w="304800" h="304800">
                <a:moveTo>
                  <a:pt x="279273" y="0"/>
                </a:moveTo>
                <a:lnTo>
                  <a:pt x="25526" y="0"/>
                </a:lnTo>
                <a:lnTo>
                  <a:pt x="15484" y="1738"/>
                </a:lnTo>
                <a:lnTo>
                  <a:pt x="7381" y="6476"/>
                </a:lnTo>
                <a:lnTo>
                  <a:pt x="1970" y="13501"/>
                </a:lnTo>
                <a:lnTo>
                  <a:pt x="0" y="22098"/>
                </a:lnTo>
                <a:lnTo>
                  <a:pt x="0" y="166370"/>
                </a:lnTo>
                <a:lnTo>
                  <a:pt x="264985" y="185816"/>
                </a:lnTo>
                <a:lnTo>
                  <a:pt x="272129" y="185834"/>
                </a:lnTo>
                <a:lnTo>
                  <a:pt x="304800" y="163575"/>
                </a:lnTo>
                <a:lnTo>
                  <a:pt x="304800" y="161289"/>
                </a:lnTo>
                <a:lnTo>
                  <a:pt x="28701" y="161289"/>
                </a:lnTo>
                <a:lnTo>
                  <a:pt x="28701" y="24511"/>
                </a:lnTo>
                <a:lnTo>
                  <a:pt x="304800" y="24511"/>
                </a:lnTo>
                <a:lnTo>
                  <a:pt x="304800" y="22098"/>
                </a:lnTo>
                <a:lnTo>
                  <a:pt x="302775" y="13501"/>
                </a:lnTo>
                <a:lnTo>
                  <a:pt x="297275" y="6476"/>
                </a:lnTo>
                <a:lnTo>
                  <a:pt x="289155" y="1738"/>
                </a:lnTo>
                <a:lnTo>
                  <a:pt x="279273" y="0"/>
                </a:lnTo>
                <a:close/>
              </a:path>
              <a:path w="304800" h="304800">
                <a:moveTo>
                  <a:pt x="119379" y="88391"/>
                </a:moveTo>
                <a:lnTo>
                  <a:pt x="102141" y="88977"/>
                </a:lnTo>
                <a:lnTo>
                  <a:pt x="87772" y="96027"/>
                </a:lnTo>
                <a:lnTo>
                  <a:pt x="78571" y="107769"/>
                </a:lnTo>
                <a:lnTo>
                  <a:pt x="76835" y="122427"/>
                </a:lnTo>
                <a:lnTo>
                  <a:pt x="79529" y="131089"/>
                </a:lnTo>
                <a:lnTo>
                  <a:pt x="84677" y="138191"/>
                </a:lnTo>
                <a:lnTo>
                  <a:pt x="92158" y="143698"/>
                </a:lnTo>
                <a:lnTo>
                  <a:pt x="101853" y="147574"/>
                </a:lnTo>
                <a:lnTo>
                  <a:pt x="102997" y="148336"/>
                </a:lnTo>
                <a:lnTo>
                  <a:pt x="103886" y="148716"/>
                </a:lnTo>
                <a:lnTo>
                  <a:pt x="103886" y="149987"/>
                </a:lnTo>
                <a:lnTo>
                  <a:pt x="103504" y="153797"/>
                </a:lnTo>
                <a:lnTo>
                  <a:pt x="103504" y="161289"/>
                </a:lnTo>
                <a:lnTo>
                  <a:pt x="131317" y="161289"/>
                </a:lnTo>
                <a:lnTo>
                  <a:pt x="130937" y="160909"/>
                </a:lnTo>
                <a:lnTo>
                  <a:pt x="130555" y="159512"/>
                </a:lnTo>
                <a:lnTo>
                  <a:pt x="130175" y="155448"/>
                </a:lnTo>
                <a:lnTo>
                  <a:pt x="129286" y="151764"/>
                </a:lnTo>
                <a:lnTo>
                  <a:pt x="128524" y="147574"/>
                </a:lnTo>
                <a:lnTo>
                  <a:pt x="128142" y="146558"/>
                </a:lnTo>
                <a:lnTo>
                  <a:pt x="128524" y="145923"/>
                </a:lnTo>
                <a:lnTo>
                  <a:pt x="129666" y="145287"/>
                </a:lnTo>
                <a:lnTo>
                  <a:pt x="134268" y="142239"/>
                </a:lnTo>
                <a:lnTo>
                  <a:pt x="102997" y="142239"/>
                </a:lnTo>
                <a:lnTo>
                  <a:pt x="95502" y="139616"/>
                </a:lnTo>
                <a:lnTo>
                  <a:pt x="89042" y="134016"/>
                </a:lnTo>
                <a:lnTo>
                  <a:pt x="84512" y="126559"/>
                </a:lnTo>
                <a:lnTo>
                  <a:pt x="82803" y="118363"/>
                </a:lnTo>
                <a:lnTo>
                  <a:pt x="84826" y="109362"/>
                </a:lnTo>
                <a:lnTo>
                  <a:pt x="90312" y="101695"/>
                </a:lnTo>
                <a:lnTo>
                  <a:pt x="98395" y="96075"/>
                </a:lnTo>
                <a:lnTo>
                  <a:pt x="108203" y="93217"/>
                </a:lnTo>
                <a:lnTo>
                  <a:pt x="132233" y="93217"/>
                </a:lnTo>
                <a:lnTo>
                  <a:pt x="129732" y="91584"/>
                </a:lnTo>
                <a:lnTo>
                  <a:pt x="119379" y="88391"/>
                </a:lnTo>
                <a:close/>
              </a:path>
              <a:path w="304800" h="304800">
                <a:moveTo>
                  <a:pt x="304800" y="24511"/>
                </a:moveTo>
                <a:lnTo>
                  <a:pt x="275716" y="24511"/>
                </a:lnTo>
                <a:lnTo>
                  <a:pt x="276098" y="24891"/>
                </a:lnTo>
                <a:lnTo>
                  <a:pt x="276098" y="160909"/>
                </a:lnTo>
                <a:lnTo>
                  <a:pt x="275716" y="161289"/>
                </a:lnTo>
                <a:lnTo>
                  <a:pt x="304800" y="161289"/>
                </a:lnTo>
                <a:lnTo>
                  <a:pt x="304800" y="102108"/>
                </a:lnTo>
                <a:lnTo>
                  <a:pt x="286892" y="102108"/>
                </a:lnTo>
                <a:lnTo>
                  <a:pt x="284099" y="99949"/>
                </a:lnTo>
                <a:lnTo>
                  <a:pt x="283717" y="97662"/>
                </a:lnTo>
                <a:lnTo>
                  <a:pt x="283717" y="91566"/>
                </a:lnTo>
                <a:lnTo>
                  <a:pt x="284028" y="88977"/>
                </a:lnTo>
                <a:lnTo>
                  <a:pt x="284099" y="85725"/>
                </a:lnTo>
                <a:lnTo>
                  <a:pt x="286892" y="83692"/>
                </a:lnTo>
                <a:lnTo>
                  <a:pt x="304800" y="83692"/>
                </a:lnTo>
                <a:lnTo>
                  <a:pt x="304800" y="24511"/>
                </a:lnTo>
                <a:close/>
              </a:path>
              <a:path w="304800" h="304800">
                <a:moveTo>
                  <a:pt x="112579" y="98448"/>
                </a:moveTo>
                <a:lnTo>
                  <a:pt x="103997" y="99853"/>
                </a:lnTo>
                <a:lnTo>
                  <a:pt x="96533" y="103878"/>
                </a:lnTo>
                <a:lnTo>
                  <a:pt x="91059" y="110236"/>
                </a:lnTo>
                <a:lnTo>
                  <a:pt x="89025" y="117621"/>
                </a:lnTo>
                <a:lnTo>
                  <a:pt x="90312" y="124936"/>
                </a:lnTo>
                <a:lnTo>
                  <a:pt x="94577" y="131345"/>
                </a:lnTo>
                <a:lnTo>
                  <a:pt x="101473" y="136016"/>
                </a:lnTo>
                <a:lnTo>
                  <a:pt x="102615" y="136398"/>
                </a:lnTo>
                <a:lnTo>
                  <a:pt x="103504" y="137033"/>
                </a:lnTo>
                <a:lnTo>
                  <a:pt x="103504" y="138429"/>
                </a:lnTo>
                <a:lnTo>
                  <a:pt x="103073" y="139616"/>
                </a:lnTo>
                <a:lnTo>
                  <a:pt x="102997" y="142239"/>
                </a:lnTo>
                <a:lnTo>
                  <a:pt x="134268" y="142239"/>
                </a:lnTo>
                <a:lnTo>
                  <a:pt x="137335" y="140208"/>
                </a:lnTo>
                <a:lnTo>
                  <a:pt x="127380" y="140208"/>
                </a:lnTo>
                <a:lnTo>
                  <a:pt x="126818" y="138191"/>
                </a:lnTo>
                <a:lnTo>
                  <a:pt x="126420" y="136398"/>
                </a:lnTo>
                <a:lnTo>
                  <a:pt x="126111" y="134747"/>
                </a:lnTo>
                <a:lnTo>
                  <a:pt x="126111" y="134365"/>
                </a:lnTo>
                <a:lnTo>
                  <a:pt x="127380" y="133730"/>
                </a:lnTo>
                <a:lnTo>
                  <a:pt x="130389" y="129921"/>
                </a:lnTo>
                <a:lnTo>
                  <a:pt x="102615" y="129921"/>
                </a:lnTo>
                <a:lnTo>
                  <a:pt x="99060" y="128904"/>
                </a:lnTo>
                <a:lnTo>
                  <a:pt x="95123" y="123189"/>
                </a:lnTo>
                <a:lnTo>
                  <a:pt x="95885" y="111251"/>
                </a:lnTo>
                <a:lnTo>
                  <a:pt x="101473" y="105790"/>
                </a:lnTo>
                <a:lnTo>
                  <a:pt x="108965" y="104394"/>
                </a:lnTo>
                <a:lnTo>
                  <a:pt x="116204" y="103124"/>
                </a:lnTo>
                <a:lnTo>
                  <a:pt x="126146" y="103124"/>
                </a:lnTo>
                <a:lnTo>
                  <a:pt x="121412" y="99949"/>
                </a:lnTo>
                <a:lnTo>
                  <a:pt x="112579" y="98448"/>
                </a:lnTo>
                <a:close/>
              </a:path>
              <a:path w="304800" h="304800">
                <a:moveTo>
                  <a:pt x="132233" y="93217"/>
                </a:moveTo>
                <a:lnTo>
                  <a:pt x="108203" y="93217"/>
                </a:lnTo>
                <a:lnTo>
                  <a:pt x="118864" y="93843"/>
                </a:lnTo>
                <a:lnTo>
                  <a:pt x="128619" y="97551"/>
                </a:lnTo>
                <a:lnTo>
                  <a:pt x="136421" y="103951"/>
                </a:lnTo>
                <a:lnTo>
                  <a:pt x="141224" y="112649"/>
                </a:lnTo>
                <a:lnTo>
                  <a:pt x="141739" y="121348"/>
                </a:lnTo>
                <a:lnTo>
                  <a:pt x="139064" y="129286"/>
                </a:lnTo>
                <a:lnTo>
                  <a:pt x="134008" y="135794"/>
                </a:lnTo>
                <a:lnTo>
                  <a:pt x="127380" y="140208"/>
                </a:lnTo>
                <a:lnTo>
                  <a:pt x="137335" y="140208"/>
                </a:lnTo>
                <a:lnTo>
                  <a:pt x="138537" y="139412"/>
                </a:lnTo>
                <a:lnTo>
                  <a:pt x="144621" y="131810"/>
                </a:lnTo>
                <a:lnTo>
                  <a:pt x="147620" y="123189"/>
                </a:lnTo>
                <a:lnTo>
                  <a:pt x="147574" y="113284"/>
                </a:lnTo>
                <a:lnTo>
                  <a:pt x="144436" y="104590"/>
                </a:lnTo>
                <a:lnTo>
                  <a:pt x="138287" y="97170"/>
                </a:lnTo>
                <a:lnTo>
                  <a:pt x="132233" y="93217"/>
                </a:lnTo>
                <a:close/>
              </a:path>
              <a:path w="304800" h="304800">
                <a:moveTo>
                  <a:pt x="116966" y="111251"/>
                </a:moveTo>
                <a:lnTo>
                  <a:pt x="110236" y="112649"/>
                </a:lnTo>
                <a:lnTo>
                  <a:pt x="106299" y="113664"/>
                </a:lnTo>
                <a:lnTo>
                  <a:pt x="102997" y="116712"/>
                </a:lnTo>
                <a:lnTo>
                  <a:pt x="102615" y="120396"/>
                </a:lnTo>
                <a:lnTo>
                  <a:pt x="102615" y="129921"/>
                </a:lnTo>
                <a:lnTo>
                  <a:pt x="130389" y="129921"/>
                </a:lnTo>
                <a:lnTo>
                  <a:pt x="131993" y="127888"/>
                </a:lnTo>
                <a:lnTo>
                  <a:pt x="124967" y="127888"/>
                </a:lnTo>
                <a:lnTo>
                  <a:pt x="124587" y="125475"/>
                </a:lnTo>
                <a:lnTo>
                  <a:pt x="124205" y="123444"/>
                </a:lnTo>
                <a:lnTo>
                  <a:pt x="123698" y="121158"/>
                </a:lnTo>
                <a:lnTo>
                  <a:pt x="122936" y="114935"/>
                </a:lnTo>
                <a:lnTo>
                  <a:pt x="116966" y="111251"/>
                </a:lnTo>
                <a:close/>
              </a:path>
              <a:path w="304800" h="304800">
                <a:moveTo>
                  <a:pt x="126146" y="103124"/>
                </a:moveTo>
                <a:lnTo>
                  <a:pt x="116204" y="103124"/>
                </a:lnTo>
                <a:lnTo>
                  <a:pt x="123698" y="106172"/>
                </a:lnTo>
                <a:lnTo>
                  <a:pt x="127380" y="111887"/>
                </a:lnTo>
                <a:lnTo>
                  <a:pt x="130397" y="116712"/>
                </a:lnTo>
                <a:lnTo>
                  <a:pt x="130475" y="117621"/>
                </a:lnTo>
                <a:lnTo>
                  <a:pt x="129666" y="124205"/>
                </a:lnTo>
                <a:lnTo>
                  <a:pt x="124967" y="127888"/>
                </a:lnTo>
                <a:lnTo>
                  <a:pt x="131993" y="127888"/>
                </a:lnTo>
                <a:lnTo>
                  <a:pt x="134199" y="125094"/>
                </a:lnTo>
                <a:lnTo>
                  <a:pt x="135255" y="115315"/>
                </a:lnTo>
                <a:lnTo>
                  <a:pt x="130881" y="106299"/>
                </a:lnTo>
                <a:lnTo>
                  <a:pt x="126146" y="103124"/>
                </a:lnTo>
                <a:close/>
              </a:path>
              <a:path w="304800" h="304800">
                <a:moveTo>
                  <a:pt x="304800" y="83692"/>
                </a:moveTo>
                <a:lnTo>
                  <a:pt x="286892" y="83692"/>
                </a:lnTo>
                <a:lnTo>
                  <a:pt x="289687" y="84074"/>
                </a:lnTo>
                <a:lnTo>
                  <a:pt x="292862" y="84074"/>
                </a:lnTo>
                <a:lnTo>
                  <a:pt x="294894" y="86105"/>
                </a:lnTo>
                <a:lnTo>
                  <a:pt x="295220" y="88391"/>
                </a:lnTo>
                <a:lnTo>
                  <a:pt x="295214" y="97662"/>
                </a:lnTo>
                <a:lnTo>
                  <a:pt x="294894" y="99695"/>
                </a:lnTo>
                <a:lnTo>
                  <a:pt x="292480" y="101726"/>
                </a:lnTo>
                <a:lnTo>
                  <a:pt x="289687" y="102108"/>
                </a:lnTo>
                <a:lnTo>
                  <a:pt x="304800" y="102108"/>
                </a:lnTo>
                <a:lnTo>
                  <a:pt x="304800" y="83692"/>
                </a:lnTo>
                <a:close/>
              </a:path>
            </a:pathLst>
          </a:custGeom>
          <a:solidFill>
            <a:srgbClr val="17375E"/>
          </a:solidFill>
        </p:spPr>
        <p:txBody>
          <a:bodyPr wrap="square" lIns="0" tIns="0" rIns="0" bIns="0" rtlCol="0"/>
          <a:lstStyle/>
          <a:p>
            <a:endParaRPr/>
          </a:p>
        </p:txBody>
      </p:sp>
      <p:sp>
        <p:nvSpPr>
          <p:cNvPr id="88" name="object 30"/>
          <p:cNvSpPr/>
          <p:nvPr/>
        </p:nvSpPr>
        <p:spPr>
          <a:xfrm>
            <a:off x="7290435" y="3638545"/>
            <a:ext cx="324612" cy="284988"/>
          </a:xfrm>
          <a:prstGeom prst="rect">
            <a:avLst/>
          </a:prstGeom>
          <a:blipFill>
            <a:blip r:embed="rId25" cstate="print"/>
            <a:stretch>
              <a:fillRect/>
            </a:stretch>
          </a:blipFill>
        </p:spPr>
        <p:txBody>
          <a:bodyPr wrap="square" lIns="0" tIns="0" rIns="0" bIns="0" rtlCol="0"/>
          <a:lstStyle/>
          <a:p>
            <a:endParaRPr/>
          </a:p>
        </p:txBody>
      </p:sp>
      <p:sp>
        <p:nvSpPr>
          <p:cNvPr id="89" name="object 31"/>
          <p:cNvSpPr txBox="1"/>
          <p:nvPr/>
        </p:nvSpPr>
        <p:spPr>
          <a:xfrm>
            <a:off x="7330952" y="4459889"/>
            <a:ext cx="3510433" cy="550792"/>
          </a:xfrm>
          <a:prstGeom prst="rect">
            <a:avLst/>
          </a:prstGeom>
        </p:spPr>
        <p:txBody>
          <a:bodyPr vert="horz" wrap="square" lIns="0" tIns="12065" rIns="0" bIns="0" rtlCol="0">
            <a:spAutoFit/>
          </a:bodyPr>
          <a:lstStyle/>
          <a:p>
            <a:pPr marL="12700">
              <a:lnSpc>
                <a:spcPts val="1870"/>
              </a:lnSpc>
              <a:spcBef>
                <a:spcPts val="95"/>
              </a:spcBef>
            </a:pPr>
            <a:r>
              <a:rPr sz="1400" b="1" spc="-5" dirty="0">
                <a:solidFill>
                  <a:srgbClr val="5F497A"/>
                </a:solidFill>
                <a:latin typeface="Verdana" panose="020B0604030504040204" pitchFamily="34" charset="0"/>
                <a:ea typeface="Verdana" panose="020B0604030504040204" pitchFamily="34" charset="0"/>
                <a:cs typeface="Verdana" panose="020B0604030504040204" pitchFamily="34" charset="0"/>
              </a:rPr>
              <a:t>Service</a:t>
            </a:r>
            <a:r>
              <a:rPr sz="1400" b="1" dirty="0">
                <a:solidFill>
                  <a:srgbClr val="5F497A"/>
                </a:solidFill>
                <a:latin typeface="Verdana" panose="020B0604030504040204" pitchFamily="34" charset="0"/>
                <a:ea typeface="Verdana" panose="020B0604030504040204" pitchFamily="34" charset="0"/>
                <a:cs typeface="Verdana" panose="020B0604030504040204" pitchFamily="34" charset="0"/>
              </a:rPr>
              <a:t> </a:t>
            </a:r>
            <a:r>
              <a:rPr sz="1400" b="1" spc="-5" dirty="0">
                <a:solidFill>
                  <a:srgbClr val="5F497A"/>
                </a:solidFill>
                <a:latin typeface="Verdana" panose="020B0604030504040204" pitchFamily="34" charset="0"/>
                <a:ea typeface="Verdana" panose="020B0604030504040204" pitchFamily="34" charset="0"/>
                <a:cs typeface="Verdana" panose="020B0604030504040204" pitchFamily="34" charset="0"/>
              </a:rPr>
              <a:t>Entitlements</a:t>
            </a:r>
            <a:endParaRPr sz="1400" dirty="0">
              <a:latin typeface="Verdana" panose="020B0604030504040204" pitchFamily="34" charset="0"/>
              <a:ea typeface="Verdana" panose="020B0604030504040204" pitchFamily="34" charset="0"/>
              <a:cs typeface="Verdana" panose="020B0604030504040204" pitchFamily="34" charset="0"/>
            </a:endParaRPr>
          </a:p>
          <a:p>
            <a:pPr marL="186055" marR="5080" indent="-117475">
              <a:lnSpc>
                <a:spcPts val="1100"/>
              </a:lnSpc>
              <a:spcBef>
                <a:spcPts val="120"/>
              </a:spcBef>
              <a:buClr>
                <a:srgbClr val="5F497A"/>
              </a:buClr>
              <a:buFont typeface="Arial"/>
              <a:buChar char="•"/>
              <a:tabLst>
                <a:tab pos="186690" algn="l"/>
              </a:tabLst>
            </a:pPr>
            <a:r>
              <a:rPr sz="1200" u="sng"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26"/>
              </a:rPr>
              <a:t>Service </a:t>
            </a: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26"/>
              </a:rPr>
              <a:t>Entitlements List</a:t>
            </a:r>
            <a:r>
              <a:rPr sz="1200" spc="-5" dirty="0">
                <a:solidFill>
                  <a:srgbClr val="3E3E3E"/>
                </a:solidFill>
                <a:latin typeface="Verdana" panose="020B0604030504040204" pitchFamily="34" charset="0"/>
                <a:ea typeface="Verdana" panose="020B0604030504040204" pitchFamily="34" charset="0"/>
                <a:cs typeface="Verdana" panose="020B0604030504040204" pitchFamily="34" charset="0"/>
                <a:hlinkClick r:id="rId26"/>
              </a:rPr>
              <a:t> </a:t>
            </a:r>
            <a:r>
              <a:rPr sz="1200" spc="-5" dirty="0">
                <a:solidFill>
                  <a:srgbClr val="5F497A"/>
                </a:solidFill>
                <a:latin typeface="Verdana" panose="020B0604030504040204" pitchFamily="34" charset="0"/>
                <a:ea typeface="Verdana" panose="020B0604030504040204" pitchFamily="34" charset="0"/>
                <a:cs typeface="Verdana" panose="020B0604030504040204" pitchFamily="34" charset="0"/>
              </a:rPr>
              <a:t>– </a:t>
            </a:r>
            <a:r>
              <a:rPr sz="1200" spc="-10" dirty="0">
                <a:solidFill>
                  <a:srgbClr val="5F497A"/>
                </a:solidFill>
                <a:latin typeface="Verdana" panose="020B0604030504040204" pitchFamily="34" charset="0"/>
                <a:ea typeface="Verdana" panose="020B0604030504040204" pitchFamily="34" charset="0"/>
                <a:cs typeface="Verdana" panose="020B0604030504040204" pitchFamily="34" charset="0"/>
              </a:rPr>
              <a:t>Review services </a:t>
            </a:r>
            <a:r>
              <a:rPr sz="1200" spc="-5" dirty="0">
                <a:solidFill>
                  <a:srgbClr val="5F497A"/>
                </a:solidFill>
                <a:latin typeface="Verdana" panose="020B0604030504040204" pitchFamily="34" charset="0"/>
                <a:ea typeface="Verdana" panose="020B0604030504040204" pitchFamily="34" charset="0"/>
                <a:cs typeface="Verdana" panose="020B0604030504040204" pitchFamily="34" charset="0"/>
              </a:rPr>
              <a:t>that  support &amp; optimize your Cloud</a:t>
            </a:r>
            <a:endParaRPr sz="1200" dirty="0">
              <a:latin typeface="Verdana" panose="020B0604030504040204" pitchFamily="34" charset="0"/>
              <a:ea typeface="Verdana" panose="020B0604030504040204" pitchFamily="34" charset="0"/>
              <a:cs typeface="Verdana" panose="020B0604030504040204" pitchFamily="34" charset="0"/>
            </a:endParaRPr>
          </a:p>
        </p:txBody>
      </p:sp>
      <p:sp>
        <p:nvSpPr>
          <p:cNvPr id="90" name="object 32"/>
          <p:cNvSpPr/>
          <p:nvPr/>
        </p:nvSpPr>
        <p:spPr>
          <a:xfrm>
            <a:off x="6937824" y="4185845"/>
            <a:ext cx="303149" cy="300100"/>
          </a:xfrm>
          <a:prstGeom prst="rect">
            <a:avLst/>
          </a:prstGeom>
          <a:blipFill>
            <a:blip r:embed="rId27" cstate="print"/>
            <a:stretch>
              <a:fillRect/>
            </a:stretch>
          </a:blipFill>
        </p:spPr>
        <p:txBody>
          <a:bodyPr wrap="square" lIns="0" tIns="0" rIns="0" bIns="0" rtlCol="0"/>
          <a:lstStyle/>
          <a:p>
            <a:endParaRPr/>
          </a:p>
        </p:txBody>
      </p:sp>
      <p:sp>
        <p:nvSpPr>
          <p:cNvPr id="91" name="object 33"/>
          <p:cNvSpPr txBox="1"/>
          <p:nvPr/>
        </p:nvSpPr>
        <p:spPr>
          <a:xfrm>
            <a:off x="6009835" y="5200017"/>
            <a:ext cx="3054807" cy="691856"/>
          </a:xfrm>
          <a:prstGeom prst="rect">
            <a:avLst/>
          </a:prstGeom>
        </p:spPr>
        <p:txBody>
          <a:bodyPr vert="horz" wrap="square" lIns="0" tIns="12065" rIns="0" bIns="0" rtlCol="0">
            <a:spAutoFit/>
          </a:bodyPr>
          <a:lstStyle/>
          <a:p>
            <a:pPr marL="12700">
              <a:lnSpc>
                <a:spcPts val="1870"/>
              </a:lnSpc>
              <a:spcBef>
                <a:spcPts val="95"/>
              </a:spcBef>
            </a:pPr>
            <a:r>
              <a:rPr sz="1400" b="1" spc="-10" dirty="0">
                <a:solidFill>
                  <a:srgbClr val="404040"/>
                </a:solidFill>
                <a:latin typeface="Verdana" panose="020B0604030504040204" pitchFamily="34" charset="0"/>
                <a:ea typeface="Verdana" panose="020B0604030504040204" pitchFamily="34" charset="0"/>
                <a:cs typeface="Verdana" panose="020B0604030504040204" pitchFamily="34" charset="0"/>
              </a:rPr>
              <a:t>Updates</a:t>
            </a:r>
            <a:endParaRPr sz="1400" dirty="0">
              <a:latin typeface="Verdana" panose="020B0604030504040204" pitchFamily="34" charset="0"/>
              <a:ea typeface="Verdana" panose="020B0604030504040204" pitchFamily="34" charset="0"/>
              <a:cs typeface="Verdana" panose="020B0604030504040204" pitchFamily="34" charset="0"/>
            </a:endParaRPr>
          </a:p>
          <a:p>
            <a:pPr marL="184785" marR="5080" indent="-114300">
              <a:lnSpc>
                <a:spcPts val="1110"/>
              </a:lnSpc>
              <a:spcBef>
                <a:spcPts val="115"/>
              </a:spcBef>
              <a:buClr>
                <a:srgbClr val="404040"/>
              </a:buClr>
              <a:buFont typeface="Arial"/>
              <a:buChar char="•"/>
              <a:tabLst>
                <a:tab pos="185420" algn="l"/>
              </a:tabLst>
            </a:pP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28"/>
              </a:rPr>
              <a:t>Oracle Applications Cloud </a:t>
            </a:r>
            <a:r>
              <a:rPr sz="1200" u="sng"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28"/>
              </a:rPr>
              <a:t>- </a:t>
            </a: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28"/>
              </a:rPr>
              <a:t>Update Policy</a:t>
            </a:r>
            <a:r>
              <a:rPr sz="1200" spc="-5" dirty="0">
                <a:solidFill>
                  <a:srgbClr val="3E3E3E"/>
                </a:solidFill>
                <a:latin typeface="Verdana" panose="020B0604030504040204" pitchFamily="34" charset="0"/>
                <a:ea typeface="Verdana" panose="020B0604030504040204" pitchFamily="34" charset="0"/>
                <a:cs typeface="Verdana" panose="020B0604030504040204" pitchFamily="34" charset="0"/>
                <a:hlinkClick r:id="rId28"/>
              </a:rPr>
              <a:t> </a:t>
            </a:r>
            <a:r>
              <a:rPr sz="1200" spc="-5" dirty="0">
                <a:solidFill>
                  <a:srgbClr val="404040"/>
                </a:solidFill>
                <a:latin typeface="Verdana" panose="020B0604030504040204" pitchFamily="34" charset="0"/>
                <a:ea typeface="Verdana" panose="020B0604030504040204" pitchFamily="34" charset="0"/>
                <a:cs typeface="Verdana" panose="020B0604030504040204" pitchFamily="34" charset="0"/>
              </a:rPr>
              <a:t>–  Understand updates to your Cloud</a:t>
            </a:r>
            <a:r>
              <a:rPr sz="1200" spc="-35" dirty="0">
                <a:solidFill>
                  <a:srgbClr val="404040"/>
                </a:solidFill>
                <a:latin typeface="Verdana" panose="020B0604030504040204" pitchFamily="34" charset="0"/>
                <a:ea typeface="Verdana" panose="020B0604030504040204" pitchFamily="34" charset="0"/>
                <a:cs typeface="Verdana" panose="020B0604030504040204" pitchFamily="34" charset="0"/>
              </a:rPr>
              <a:t> </a:t>
            </a:r>
            <a:r>
              <a:rPr sz="1200" spc="-5" dirty="0">
                <a:solidFill>
                  <a:srgbClr val="404040"/>
                </a:solidFill>
                <a:latin typeface="Verdana" panose="020B0604030504040204" pitchFamily="34" charset="0"/>
                <a:ea typeface="Verdana" panose="020B0604030504040204" pitchFamily="34" charset="0"/>
                <a:cs typeface="Verdana" panose="020B0604030504040204" pitchFamily="34" charset="0"/>
              </a:rPr>
              <a:t>environment</a:t>
            </a:r>
            <a:endParaRPr sz="1200" dirty="0">
              <a:latin typeface="Verdana" panose="020B0604030504040204" pitchFamily="34" charset="0"/>
              <a:ea typeface="Verdana" panose="020B0604030504040204" pitchFamily="34" charset="0"/>
              <a:cs typeface="Verdana" panose="020B0604030504040204" pitchFamily="34" charset="0"/>
            </a:endParaRPr>
          </a:p>
        </p:txBody>
      </p:sp>
      <p:sp>
        <p:nvSpPr>
          <p:cNvPr id="92" name="object 34"/>
          <p:cNvSpPr/>
          <p:nvPr/>
        </p:nvSpPr>
        <p:spPr>
          <a:xfrm>
            <a:off x="5717101" y="4943274"/>
            <a:ext cx="304800" cy="304800"/>
          </a:xfrm>
          <a:custGeom>
            <a:avLst/>
            <a:gdLst/>
            <a:ahLst/>
            <a:cxnLst/>
            <a:rect l="l" t="t" r="r" b="b"/>
            <a:pathLst>
              <a:path w="304800" h="304800">
                <a:moveTo>
                  <a:pt x="254000" y="0"/>
                </a:moveTo>
                <a:lnTo>
                  <a:pt x="50800" y="0"/>
                </a:lnTo>
                <a:lnTo>
                  <a:pt x="31021" y="3990"/>
                </a:lnTo>
                <a:lnTo>
                  <a:pt x="14874" y="14874"/>
                </a:lnTo>
                <a:lnTo>
                  <a:pt x="3990" y="31021"/>
                </a:lnTo>
                <a:lnTo>
                  <a:pt x="0" y="50800"/>
                </a:lnTo>
                <a:lnTo>
                  <a:pt x="0" y="254000"/>
                </a:lnTo>
                <a:lnTo>
                  <a:pt x="3990" y="273778"/>
                </a:lnTo>
                <a:lnTo>
                  <a:pt x="14874" y="289925"/>
                </a:lnTo>
                <a:lnTo>
                  <a:pt x="31021" y="300809"/>
                </a:lnTo>
                <a:lnTo>
                  <a:pt x="50800" y="304800"/>
                </a:lnTo>
                <a:lnTo>
                  <a:pt x="254000" y="304800"/>
                </a:lnTo>
                <a:lnTo>
                  <a:pt x="273778" y="300809"/>
                </a:lnTo>
                <a:lnTo>
                  <a:pt x="289925" y="289925"/>
                </a:lnTo>
                <a:lnTo>
                  <a:pt x="300809" y="273778"/>
                </a:lnTo>
                <a:lnTo>
                  <a:pt x="304800" y="254000"/>
                </a:lnTo>
                <a:lnTo>
                  <a:pt x="304800" y="50800"/>
                </a:lnTo>
                <a:lnTo>
                  <a:pt x="300809" y="31021"/>
                </a:lnTo>
                <a:lnTo>
                  <a:pt x="289925" y="14874"/>
                </a:lnTo>
                <a:lnTo>
                  <a:pt x="273778" y="3990"/>
                </a:lnTo>
                <a:lnTo>
                  <a:pt x="254000" y="0"/>
                </a:lnTo>
                <a:close/>
              </a:path>
            </a:pathLst>
          </a:custGeom>
          <a:solidFill>
            <a:srgbClr val="585858"/>
          </a:solidFill>
        </p:spPr>
        <p:txBody>
          <a:bodyPr wrap="square" lIns="0" tIns="0" rIns="0" bIns="0" rtlCol="0"/>
          <a:lstStyle/>
          <a:p>
            <a:endParaRPr/>
          </a:p>
        </p:txBody>
      </p:sp>
      <p:sp>
        <p:nvSpPr>
          <p:cNvPr id="93" name="object 35"/>
          <p:cNvSpPr/>
          <p:nvPr/>
        </p:nvSpPr>
        <p:spPr>
          <a:xfrm>
            <a:off x="5733865" y="4993565"/>
            <a:ext cx="271272" cy="132587"/>
          </a:xfrm>
          <a:prstGeom prst="rect">
            <a:avLst/>
          </a:prstGeom>
          <a:blipFill>
            <a:blip r:embed="rId29" cstate="print"/>
            <a:stretch>
              <a:fillRect/>
            </a:stretch>
          </a:blipFill>
        </p:spPr>
        <p:txBody>
          <a:bodyPr wrap="square" lIns="0" tIns="0" rIns="0" bIns="0" rtlCol="0"/>
          <a:lstStyle/>
          <a:p>
            <a:endParaRPr/>
          </a:p>
        </p:txBody>
      </p:sp>
      <p:sp>
        <p:nvSpPr>
          <p:cNvPr id="94" name="object 36"/>
          <p:cNvSpPr/>
          <p:nvPr/>
        </p:nvSpPr>
        <p:spPr>
          <a:xfrm>
            <a:off x="5817811" y="5065194"/>
            <a:ext cx="103377" cy="163449"/>
          </a:xfrm>
          <a:prstGeom prst="rect">
            <a:avLst/>
          </a:prstGeom>
          <a:blipFill>
            <a:blip r:embed="rId30" cstate="print"/>
            <a:stretch>
              <a:fillRect/>
            </a:stretch>
          </a:blipFill>
        </p:spPr>
        <p:txBody>
          <a:bodyPr wrap="square" lIns="0" tIns="0" rIns="0" bIns="0" rtlCol="0"/>
          <a:lstStyle/>
          <a:p>
            <a:endParaRPr/>
          </a:p>
        </p:txBody>
      </p:sp>
      <p:sp>
        <p:nvSpPr>
          <p:cNvPr id="95" name="object 37"/>
          <p:cNvSpPr/>
          <p:nvPr/>
        </p:nvSpPr>
        <p:spPr>
          <a:xfrm>
            <a:off x="4116901" y="4309544"/>
            <a:ext cx="262255" cy="328930"/>
          </a:xfrm>
          <a:custGeom>
            <a:avLst/>
            <a:gdLst/>
            <a:ahLst/>
            <a:cxnLst/>
            <a:rect l="l" t="t" r="r" b="b"/>
            <a:pathLst>
              <a:path w="262255" h="328929">
                <a:moveTo>
                  <a:pt x="0" y="251459"/>
                </a:moveTo>
                <a:lnTo>
                  <a:pt x="50" y="259079"/>
                </a:lnTo>
                <a:lnTo>
                  <a:pt x="171" y="269239"/>
                </a:lnTo>
                <a:lnTo>
                  <a:pt x="287" y="275589"/>
                </a:lnTo>
                <a:lnTo>
                  <a:pt x="375" y="289559"/>
                </a:lnTo>
                <a:lnTo>
                  <a:pt x="0" y="302259"/>
                </a:lnTo>
                <a:lnTo>
                  <a:pt x="0" y="307339"/>
                </a:lnTo>
                <a:lnTo>
                  <a:pt x="1905" y="309879"/>
                </a:lnTo>
                <a:lnTo>
                  <a:pt x="5714" y="311149"/>
                </a:lnTo>
                <a:lnTo>
                  <a:pt x="7493" y="313689"/>
                </a:lnTo>
                <a:lnTo>
                  <a:pt x="9398" y="314959"/>
                </a:lnTo>
                <a:lnTo>
                  <a:pt x="11302" y="314959"/>
                </a:lnTo>
                <a:lnTo>
                  <a:pt x="24511" y="320039"/>
                </a:lnTo>
                <a:lnTo>
                  <a:pt x="31114" y="321309"/>
                </a:lnTo>
                <a:lnTo>
                  <a:pt x="43291" y="323849"/>
                </a:lnTo>
                <a:lnTo>
                  <a:pt x="81152" y="327659"/>
                </a:lnTo>
                <a:lnTo>
                  <a:pt x="96680" y="328929"/>
                </a:lnTo>
                <a:lnTo>
                  <a:pt x="160164" y="328929"/>
                </a:lnTo>
                <a:lnTo>
                  <a:pt x="209295" y="325119"/>
                </a:lnTo>
                <a:lnTo>
                  <a:pt x="227584" y="322579"/>
                </a:lnTo>
                <a:lnTo>
                  <a:pt x="245110" y="317499"/>
                </a:lnTo>
                <a:lnTo>
                  <a:pt x="249808" y="316229"/>
                </a:lnTo>
                <a:lnTo>
                  <a:pt x="254635" y="313689"/>
                </a:lnTo>
                <a:lnTo>
                  <a:pt x="258318" y="311149"/>
                </a:lnTo>
                <a:lnTo>
                  <a:pt x="261238" y="308609"/>
                </a:lnTo>
                <a:lnTo>
                  <a:pt x="262127" y="306069"/>
                </a:lnTo>
                <a:lnTo>
                  <a:pt x="262127" y="289559"/>
                </a:lnTo>
                <a:lnTo>
                  <a:pt x="106552" y="289559"/>
                </a:lnTo>
                <a:lnTo>
                  <a:pt x="107442" y="284479"/>
                </a:lnTo>
                <a:lnTo>
                  <a:pt x="107442" y="279399"/>
                </a:lnTo>
                <a:lnTo>
                  <a:pt x="108457" y="275589"/>
                </a:lnTo>
                <a:lnTo>
                  <a:pt x="109304" y="270509"/>
                </a:lnTo>
                <a:lnTo>
                  <a:pt x="94233" y="270509"/>
                </a:lnTo>
                <a:lnTo>
                  <a:pt x="58229" y="266699"/>
                </a:lnTo>
                <a:lnTo>
                  <a:pt x="46227" y="266699"/>
                </a:lnTo>
                <a:lnTo>
                  <a:pt x="37919" y="265429"/>
                </a:lnTo>
                <a:lnTo>
                  <a:pt x="29956" y="262889"/>
                </a:lnTo>
                <a:lnTo>
                  <a:pt x="22350" y="261619"/>
                </a:lnTo>
                <a:lnTo>
                  <a:pt x="15112" y="259079"/>
                </a:lnTo>
                <a:lnTo>
                  <a:pt x="9398" y="257809"/>
                </a:lnTo>
                <a:lnTo>
                  <a:pt x="4699" y="255269"/>
                </a:lnTo>
                <a:lnTo>
                  <a:pt x="0" y="251459"/>
                </a:lnTo>
                <a:close/>
              </a:path>
              <a:path w="262255" h="328929">
                <a:moveTo>
                  <a:pt x="262127" y="157479"/>
                </a:moveTo>
                <a:lnTo>
                  <a:pt x="139398" y="157479"/>
                </a:lnTo>
                <a:lnTo>
                  <a:pt x="151923" y="163829"/>
                </a:lnTo>
                <a:lnTo>
                  <a:pt x="161067" y="172719"/>
                </a:lnTo>
                <a:lnTo>
                  <a:pt x="164973" y="184149"/>
                </a:lnTo>
                <a:lnTo>
                  <a:pt x="164476" y="193039"/>
                </a:lnTo>
                <a:lnTo>
                  <a:pt x="161480" y="200659"/>
                </a:lnTo>
                <a:lnTo>
                  <a:pt x="156007" y="207009"/>
                </a:lnTo>
                <a:lnTo>
                  <a:pt x="148081" y="212089"/>
                </a:lnTo>
                <a:lnTo>
                  <a:pt x="147066" y="213359"/>
                </a:lnTo>
                <a:lnTo>
                  <a:pt x="146176" y="213359"/>
                </a:lnTo>
                <a:lnTo>
                  <a:pt x="147066" y="214629"/>
                </a:lnTo>
                <a:lnTo>
                  <a:pt x="148508" y="227329"/>
                </a:lnTo>
                <a:lnTo>
                  <a:pt x="150034" y="241299"/>
                </a:lnTo>
                <a:lnTo>
                  <a:pt x="151727" y="255269"/>
                </a:lnTo>
                <a:lnTo>
                  <a:pt x="153669" y="269239"/>
                </a:lnTo>
                <a:lnTo>
                  <a:pt x="155575" y="281939"/>
                </a:lnTo>
                <a:lnTo>
                  <a:pt x="155575" y="289559"/>
                </a:lnTo>
                <a:lnTo>
                  <a:pt x="262127" y="289559"/>
                </a:lnTo>
                <a:lnTo>
                  <a:pt x="262127" y="270509"/>
                </a:lnTo>
                <a:lnTo>
                  <a:pt x="165988" y="270509"/>
                </a:lnTo>
                <a:lnTo>
                  <a:pt x="164973" y="266699"/>
                </a:lnTo>
                <a:lnTo>
                  <a:pt x="164973" y="261619"/>
                </a:lnTo>
                <a:lnTo>
                  <a:pt x="164083" y="257809"/>
                </a:lnTo>
                <a:lnTo>
                  <a:pt x="173077" y="256539"/>
                </a:lnTo>
                <a:lnTo>
                  <a:pt x="199008" y="255269"/>
                </a:lnTo>
                <a:lnTo>
                  <a:pt x="219138" y="252729"/>
                </a:lnTo>
                <a:lnTo>
                  <a:pt x="229048" y="250189"/>
                </a:lnTo>
                <a:lnTo>
                  <a:pt x="238506" y="248919"/>
                </a:lnTo>
                <a:lnTo>
                  <a:pt x="246125" y="246379"/>
                </a:lnTo>
                <a:lnTo>
                  <a:pt x="252730" y="243839"/>
                </a:lnTo>
                <a:lnTo>
                  <a:pt x="257429" y="240029"/>
                </a:lnTo>
                <a:lnTo>
                  <a:pt x="261238" y="237489"/>
                </a:lnTo>
                <a:lnTo>
                  <a:pt x="262127" y="234949"/>
                </a:lnTo>
                <a:lnTo>
                  <a:pt x="262127" y="199389"/>
                </a:lnTo>
                <a:lnTo>
                  <a:pt x="176275" y="199389"/>
                </a:lnTo>
                <a:lnTo>
                  <a:pt x="176275" y="194309"/>
                </a:lnTo>
                <a:lnTo>
                  <a:pt x="177292" y="190499"/>
                </a:lnTo>
                <a:lnTo>
                  <a:pt x="178181" y="185419"/>
                </a:lnTo>
                <a:lnTo>
                  <a:pt x="183895" y="184149"/>
                </a:lnTo>
                <a:lnTo>
                  <a:pt x="189483" y="184149"/>
                </a:lnTo>
                <a:lnTo>
                  <a:pt x="195199" y="182879"/>
                </a:lnTo>
                <a:lnTo>
                  <a:pt x="205791" y="182879"/>
                </a:lnTo>
                <a:lnTo>
                  <a:pt x="216407" y="181609"/>
                </a:lnTo>
                <a:lnTo>
                  <a:pt x="237617" y="176529"/>
                </a:lnTo>
                <a:lnTo>
                  <a:pt x="244220" y="175259"/>
                </a:lnTo>
                <a:lnTo>
                  <a:pt x="251713" y="172719"/>
                </a:lnTo>
                <a:lnTo>
                  <a:pt x="257429" y="168909"/>
                </a:lnTo>
                <a:lnTo>
                  <a:pt x="260223" y="166369"/>
                </a:lnTo>
                <a:lnTo>
                  <a:pt x="262127" y="163829"/>
                </a:lnTo>
                <a:lnTo>
                  <a:pt x="262127" y="157479"/>
                </a:lnTo>
                <a:close/>
              </a:path>
              <a:path w="262255" h="328929">
                <a:moveTo>
                  <a:pt x="0" y="179069"/>
                </a:moveTo>
                <a:lnTo>
                  <a:pt x="0" y="234949"/>
                </a:lnTo>
                <a:lnTo>
                  <a:pt x="888" y="237489"/>
                </a:lnTo>
                <a:lnTo>
                  <a:pt x="6604" y="241299"/>
                </a:lnTo>
                <a:lnTo>
                  <a:pt x="9398" y="242569"/>
                </a:lnTo>
                <a:lnTo>
                  <a:pt x="14097" y="245109"/>
                </a:lnTo>
                <a:lnTo>
                  <a:pt x="18795" y="246379"/>
                </a:lnTo>
                <a:lnTo>
                  <a:pt x="23622" y="248919"/>
                </a:lnTo>
                <a:lnTo>
                  <a:pt x="53784" y="253999"/>
                </a:lnTo>
                <a:lnTo>
                  <a:pt x="83947" y="256539"/>
                </a:lnTo>
                <a:lnTo>
                  <a:pt x="88645" y="256539"/>
                </a:lnTo>
                <a:lnTo>
                  <a:pt x="94233" y="257809"/>
                </a:lnTo>
                <a:lnTo>
                  <a:pt x="99060" y="257809"/>
                </a:lnTo>
                <a:lnTo>
                  <a:pt x="98043" y="261619"/>
                </a:lnTo>
                <a:lnTo>
                  <a:pt x="97155" y="266699"/>
                </a:lnTo>
                <a:lnTo>
                  <a:pt x="97155" y="270509"/>
                </a:lnTo>
                <a:lnTo>
                  <a:pt x="109304" y="270509"/>
                </a:lnTo>
                <a:lnTo>
                  <a:pt x="109727" y="267969"/>
                </a:lnTo>
                <a:lnTo>
                  <a:pt x="111887" y="250189"/>
                </a:lnTo>
                <a:lnTo>
                  <a:pt x="113156" y="241299"/>
                </a:lnTo>
                <a:lnTo>
                  <a:pt x="114681" y="227329"/>
                </a:lnTo>
                <a:lnTo>
                  <a:pt x="115693" y="220979"/>
                </a:lnTo>
                <a:lnTo>
                  <a:pt x="116967" y="214629"/>
                </a:lnTo>
                <a:lnTo>
                  <a:pt x="116967" y="213359"/>
                </a:lnTo>
                <a:lnTo>
                  <a:pt x="115950" y="213359"/>
                </a:lnTo>
                <a:lnTo>
                  <a:pt x="115062" y="212089"/>
                </a:lnTo>
                <a:lnTo>
                  <a:pt x="106437" y="207009"/>
                </a:lnTo>
                <a:lnTo>
                  <a:pt x="100552" y="199389"/>
                </a:lnTo>
                <a:lnTo>
                  <a:pt x="84836" y="199389"/>
                </a:lnTo>
                <a:lnTo>
                  <a:pt x="78315" y="198119"/>
                </a:lnTo>
                <a:lnTo>
                  <a:pt x="71628" y="198119"/>
                </a:lnTo>
                <a:lnTo>
                  <a:pt x="58419" y="196849"/>
                </a:lnTo>
                <a:lnTo>
                  <a:pt x="48672" y="195579"/>
                </a:lnTo>
                <a:lnTo>
                  <a:pt x="39115" y="193039"/>
                </a:lnTo>
                <a:lnTo>
                  <a:pt x="29559" y="191769"/>
                </a:lnTo>
                <a:lnTo>
                  <a:pt x="19812" y="189229"/>
                </a:lnTo>
                <a:lnTo>
                  <a:pt x="13207" y="187959"/>
                </a:lnTo>
                <a:lnTo>
                  <a:pt x="7493" y="185419"/>
                </a:lnTo>
                <a:lnTo>
                  <a:pt x="1905" y="181609"/>
                </a:lnTo>
                <a:lnTo>
                  <a:pt x="1905" y="180339"/>
                </a:lnTo>
                <a:lnTo>
                  <a:pt x="888" y="180339"/>
                </a:lnTo>
                <a:lnTo>
                  <a:pt x="0" y="179069"/>
                </a:lnTo>
                <a:close/>
              </a:path>
              <a:path w="262255" h="328929">
                <a:moveTo>
                  <a:pt x="262127" y="251459"/>
                </a:moveTo>
                <a:lnTo>
                  <a:pt x="258318" y="252729"/>
                </a:lnTo>
                <a:lnTo>
                  <a:pt x="255524" y="255269"/>
                </a:lnTo>
                <a:lnTo>
                  <a:pt x="250825" y="257809"/>
                </a:lnTo>
                <a:lnTo>
                  <a:pt x="243447" y="260349"/>
                </a:lnTo>
                <a:lnTo>
                  <a:pt x="235521" y="262889"/>
                </a:lnTo>
                <a:lnTo>
                  <a:pt x="218694" y="265429"/>
                </a:lnTo>
                <a:lnTo>
                  <a:pt x="176275" y="270509"/>
                </a:lnTo>
                <a:lnTo>
                  <a:pt x="262127" y="270509"/>
                </a:lnTo>
                <a:lnTo>
                  <a:pt x="262127" y="251459"/>
                </a:lnTo>
                <a:close/>
              </a:path>
              <a:path w="262255" h="328929">
                <a:moveTo>
                  <a:pt x="118744" y="0"/>
                </a:moveTo>
                <a:lnTo>
                  <a:pt x="74263" y="15239"/>
                </a:lnTo>
                <a:lnTo>
                  <a:pt x="45212" y="48259"/>
                </a:lnTo>
                <a:lnTo>
                  <a:pt x="36830" y="80009"/>
                </a:lnTo>
                <a:lnTo>
                  <a:pt x="36830" y="92709"/>
                </a:lnTo>
                <a:lnTo>
                  <a:pt x="33908" y="93979"/>
                </a:lnTo>
                <a:lnTo>
                  <a:pt x="31114" y="93979"/>
                </a:lnTo>
                <a:lnTo>
                  <a:pt x="28320" y="95249"/>
                </a:lnTo>
                <a:lnTo>
                  <a:pt x="20700" y="96519"/>
                </a:lnTo>
                <a:lnTo>
                  <a:pt x="13207" y="99059"/>
                </a:lnTo>
                <a:lnTo>
                  <a:pt x="6604" y="102869"/>
                </a:lnTo>
                <a:lnTo>
                  <a:pt x="2793" y="105409"/>
                </a:lnTo>
                <a:lnTo>
                  <a:pt x="0" y="109219"/>
                </a:lnTo>
                <a:lnTo>
                  <a:pt x="112" y="116839"/>
                </a:lnTo>
                <a:lnTo>
                  <a:pt x="225" y="120649"/>
                </a:lnTo>
                <a:lnTo>
                  <a:pt x="333" y="137159"/>
                </a:lnTo>
                <a:lnTo>
                  <a:pt x="125" y="148589"/>
                </a:lnTo>
                <a:lnTo>
                  <a:pt x="0" y="163829"/>
                </a:lnTo>
                <a:lnTo>
                  <a:pt x="1905" y="166369"/>
                </a:lnTo>
                <a:lnTo>
                  <a:pt x="5714" y="168909"/>
                </a:lnTo>
                <a:lnTo>
                  <a:pt x="8508" y="171449"/>
                </a:lnTo>
                <a:lnTo>
                  <a:pt x="13207" y="172719"/>
                </a:lnTo>
                <a:lnTo>
                  <a:pt x="17018" y="173989"/>
                </a:lnTo>
                <a:lnTo>
                  <a:pt x="29190" y="177799"/>
                </a:lnTo>
                <a:lnTo>
                  <a:pt x="41719" y="180339"/>
                </a:lnTo>
                <a:lnTo>
                  <a:pt x="67944" y="182879"/>
                </a:lnTo>
                <a:lnTo>
                  <a:pt x="73532" y="184149"/>
                </a:lnTo>
                <a:lnTo>
                  <a:pt x="79248" y="184149"/>
                </a:lnTo>
                <a:lnTo>
                  <a:pt x="84836" y="185419"/>
                </a:lnTo>
                <a:lnTo>
                  <a:pt x="85851" y="190499"/>
                </a:lnTo>
                <a:lnTo>
                  <a:pt x="85851" y="194309"/>
                </a:lnTo>
                <a:lnTo>
                  <a:pt x="86741" y="199389"/>
                </a:lnTo>
                <a:lnTo>
                  <a:pt x="100552" y="199389"/>
                </a:lnTo>
                <a:lnTo>
                  <a:pt x="97666" y="190499"/>
                </a:lnTo>
                <a:lnTo>
                  <a:pt x="98043" y="181609"/>
                </a:lnTo>
                <a:lnTo>
                  <a:pt x="101006" y="172719"/>
                </a:lnTo>
                <a:lnTo>
                  <a:pt x="106791" y="166369"/>
                </a:lnTo>
                <a:lnTo>
                  <a:pt x="115028" y="160019"/>
                </a:lnTo>
                <a:lnTo>
                  <a:pt x="125349" y="157479"/>
                </a:lnTo>
                <a:lnTo>
                  <a:pt x="262127" y="157479"/>
                </a:lnTo>
                <a:lnTo>
                  <a:pt x="262127" y="126999"/>
                </a:lnTo>
                <a:lnTo>
                  <a:pt x="98645" y="126999"/>
                </a:lnTo>
                <a:lnTo>
                  <a:pt x="59795" y="124459"/>
                </a:lnTo>
                <a:lnTo>
                  <a:pt x="40512" y="120649"/>
                </a:lnTo>
                <a:lnTo>
                  <a:pt x="33019" y="119379"/>
                </a:lnTo>
                <a:lnTo>
                  <a:pt x="25400" y="116839"/>
                </a:lnTo>
                <a:lnTo>
                  <a:pt x="17906" y="115569"/>
                </a:lnTo>
                <a:lnTo>
                  <a:pt x="14097" y="113029"/>
                </a:lnTo>
                <a:lnTo>
                  <a:pt x="12318" y="111759"/>
                </a:lnTo>
                <a:lnTo>
                  <a:pt x="18113" y="109219"/>
                </a:lnTo>
                <a:lnTo>
                  <a:pt x="24193" y="106679"/>
                </a:lnTo>
                <a:lnTo>
                  <a:pt x="36830" y="104139"/>
                </a:lnTo>
                <a:lnTo>
                  <a:pt x="72643" y="104139"/>
                </a:lnTo>
                <a:lnTo>
                  <a:pt x="72643" y="99059"/>
                </a:lnTo>
                <a:lnTo>
                  <a:pt x="131571" y="96519"/>
                </a:lnTo>
                <a:lnTo>
                  <a:pt x="241363" y="96519"/>
                </a:lnTo>
                <a:lnTo>
                  <a:pt x="238506" y="95249"/>
                </a:lnTo>
                <a:lnTo>
                  <a:pt x="234823" y="95249"/>
                </a:lnTo>
                <a:lnTo>
                  <a:pt x="225298" y="92709"/>
                </a:lnTo>
                <a:lnTo>
                  <a:pt x="225298" y="88899"/>
                </a:lnTo>
                <a:lnTo>
                  <a:pt x="72643" y="88899"/>
                </a:lnTo>
                <a:lnTo>
                  <a:pt x="85449" y="48259"/>
                </a:lnTo>
                <a:lnTo>
                  <a:pt x="130603" y="29209"/>
                </a:lnTo>
                <a:lnTo>
                  <a:pt x="203154" y="29209"/>
                </a:lnTo>
                <a:lnTo>
                  <a:pt x="186324" y="13969"/>
                </a:lnTo>
                <a:lnTo>
                  <a:pt x="154886" y="1269"/>
                </a:lnTo>
                <a:lnTo>
                  <a:pt x="118744" y="0"/>
                </a:lnTo>
                <a:close/>
              </a:path>
              <a:path w="262255" h="328929">
                <a:moveTo>
                  <a:pt x="262127" y="179069"/>
                </a:moveTo>
                <a:lnTo>
                  <a:pt x="258318" y="182879"/>
                </a:lnTo>
                <a:lnTo>
                  <a:pt x="256412" y="182879"/>
                </a:lnTo>
                <a:lnTo>
                  <a:pt x="250825" y="187959"/>
                </a:lnTo>
                <a:lnTo>
                  <a:pt x="243331" y="189229"/>
                </a:lnTo>
                <a:lnTo>
                  <a:pt x="236727" y="190499"/>
                </a:lnTo>
                <a:lnTo>
                  <a:pt x="212153" y="195579"/>
                </a:lnTo>
                <a:lnTo>
                  <a:pt x="187579" y="198119"/>
                </a:lnTo>
                <a:lnTo>
                  <a:pt x="179197" y="198119"/>
                </a:lnTo>
                <a:lnTo>
                  <a:pt x="176275" y="199389"/>
                </a:lnTo>
                <a:lnTo>
                  <a:pt x="262127" y="199389"/>
                </a:lnTo>
                <a:lnTo>
                  <a:pt x="262127" y="179069"/>
                </a:lnTo>
                <a:close/>
              </a:path>
              <a:path w="262255" h="328929">
                <a:moveTo>
                  <a:pt x="257873" y="102869"/>
                </a:moveTo>
                <a:lnTo>
                  <a:pt x="225298" y="102869"/>
                </a:lnTo>
                <a:lnTo>
                  <a:pt x="232251" y="105409"/>
                </a:lnTo>
                <a:lnTo>
                  <a:pt x="238823" y="106679"/>
                </a:lnTo>
                <a:lnTo>
                  <a:pt x="245014" y="109219"/>
                </a:lnTo>
                <a:lnTo>
                  <a:pt x="250825" y="111759"/>
                </a:lnTo>
                <a:lnTo>
                  <a:pt x="248031" y="113029"/>
                </a:lnTo>
                <a:lnTo>
                  <a:pt x="247014" y="114299"/>
                </a:lnTo>
                <a:lnTo>
                  <a:pt x="245110" y="115569"/>
                </a:lnTo>
                <a:lnTo>
                  <a:pt x="238801" y="116839"/>
                </a:lnTo>
                <a:lnTo>
                  <a:pt x="232457" y="119379"/>
                </a:lnTo>
                <a:lnTo>
                  <a:pt x="226089" y="120649"/>
                </a:lnTo>
                <a:lnTo>
                  <a:pt x="219710" y="120649"/>
                </a:lnTo>
                <a:lnTo>
                  <a:pt x="205523" y="123189"/>
                </a:lnTo>
                <a:lnTo>
                  <a:pt x="162179" y="126999"/>
                </a:lnTo>
                <a:lnTo>
                  <a:pt x="262127" y="126999"/>
                </a:lnTo>
                <a:lnTo>
                  <a:pt x="262127" y="109219"/>
                </a:lnTo>
                <a:lnTo>
                  <a:pt x="260223" y="104139"/>
                </a:lnTo>
                <a:lnTo>
                  <a:pt x="257873" y="102869"/>
                </a:lnTo>
                <a:close/>
              </a:path>
              <a:path w="262255" h="328929">
                <a:moveTo>
                  <a:pt x="66929" y="111759"/>
                </a:moveTo>
                <a:lnTo>
                  <a:pt x="47117" y="111759"/>
                </a:lnTo>
                <a:lnTo>
                  <a:pt x="53720" y="113029"/>
                </a:lnTo>
                <a:lnTo>
                  <a:pt x="63118" y="113029"/>
                </a:lnTo>
                <a:lnTo>
                  <a:pt x="66929" y="111759"/>
                </a:lnTo>
                <a:close/>
              </a:path>
              <a:path w="262255" h="328929">
                <a:moveTo>
                  <a:pt x="218694" y="111759"/>
                </a:moveTo>
                <a:lnTo>
                  <a:pt x="199008" y="111759"/>
                </a:lnTo>
                <a:lnTo>
                  <a:pt x="205612" y="113029"/>
                </a:lnTo>
                <a:lnTo>
                  <a:pt x="215011" y="113029"/>
                </a:lnTo>
                <a:lnTo>
                  <a:pt x="218694" y="111759"/>
                </a:lnTo>
                <a:close/>
              </a:path>
              <a:path w="262255" h="328929">
                <a:moveTo>
                  <a:pt x="72643" y="104139"/>
                </a:moveTo>
                <a:lnTo>
                  <a:pt x="36830" y="104139"/>
                </a:lnTo>
                <a:lnTo>
                  <a:pt x="36830" y="105409"/>
                </a:lnTo>
                <a:lnTo>
                  <a:pt x="37718" y="106679"/>
                </a:lnTo>
                <a:lnTo>
                  <a:pt x="36830" y="107949"/>
                </a:lnTo>
                <a:lnTo>
                  <a:pt x="36830" y="110489"/>
                </a:lnTo>
                <a:lnTo>
                  <a:pt x="37718" y="111759"/>
                </a:lnTo>
                <a:lnTo>
                  <a:pt x="71627" y="111759"/>
                </a:lnTo>
                <a:lnTo>
                  <a:pt x="72643" y="110489"/>
                </a:lnTo>
                <a:lnTo>
                  <a:pt x="72643" y="104139"/>
                </a:lnTo>
                <a:close/>
              </a:path>
              <a:path w="262255" h="328929">
                <a:moveTo>
                  <a:pt x="241363" y="96519"/>
                </a:moveTo>
                <a:lnTo>
                  <a:pt x="131571" y="96519"/>
                </a:lnTo>
                <a:lnTo>
                  <a:pt x="190500" y="99059"/>
                </a:lnTo>
                <a:lnTo>
                  <a:pt x="190500" y="110489"/>
                </a:lnTo>
                <a:lnTo>
                  <a:pt x="191388" y="111759"/>
                </a:lnTo>
                <a:lnTo>
                  <a:pt x="224408" y="111759"/>
                </a:lnTo>
                <a:lnTo>
                  <a:pt x="226313" y="110489"/>
                </a:lnTo>
                <a:lnTo>
                  <a:pt x="225298" y="107949"/>
                </a:lnTo>
                <a:lnTo>
                  <a:pt x="225298" y="102869"/>
                </a:lnTo>
                <a:lnTo>
                  <a:pt x="257873" y="102869"/>
                </a:lnTo>
                <a:lnTo>
                  <a:pt x="255524" y="101599"/>
                </a:lnTo>
                <a:lnTo>
                  <a:pt x="249808" y="100329"/>
                </a:lnTo>
                <a:lnTo>
                  <a:pt x="244220" y="97789"/>
                </a:lnTo>
                <a:lnTo>
                  <a:pt x="241363" y="96519"/>
                </a:lnTo>
                <a:close/>
              </a:path>
              <a:path w="262255" h="328929">
                <a:moveTo>
                  <a:pt x="160940" y="86359"/>
                </a:moveTo>
                <a:lnTo>
                  <a:pt x="102203" y="86359"/>
                </a:lnTo>
                <a:lnTo>
                  <a:pt x="72643" y="88899"/>
                </a:lnTo>
                <a:lnTo>
                  <a:pt x="190500" y="88899"/>
                </a:lnTo>
                <a:lnTo>
                  <a:pt x="160940" y="86359"/>
                </a:lnTo>
                <a:close/>
              </a:path>
              <a:path w="262255" h="328929">
                <a:moveTo>
                  <a:pt x="203154" y="29209"/>
                </a:moveTo>
                <a:lnTo>
                  <a:pt x="130603" y="29209"/>
                </a:lnTo>
                <a:lnTo>
                  <a:pt x="146853" y="30479"/>
                </a:lnTo>
                <a:lnTo>
                  <a:pt x="163068" y="36829"/>
                </a:lnTo>
                <a:lnTo>
                  <a:pt x="176408" y="46989"/>
                </a:lnTo>
                <a:lnTo>
                  <a:pt x="185308" y="59689"/>
                </a:lnTo>
                <a:lnTo>
                  <a:pt x="189946" y="72389"/>
                </a:lnTo>
                <a:lnTo>
                  <a:pt x="190500" y="88899"/>
                </a:lnTo>
                <a:lnTo>
                  <a:pt x="225298" y="88899"/>
                </a:lnTo>
                <a:lnTo>
                  <a:pt x="225298" y="69849"/>
                </a:lnTo>
                <a:lnTo>
                  <a:pt x="223519" y="63499"/>
                </a:lnTo>
                <a:lnTo>
                  <a:pt x="210167" y="35559"/>
                </a:lnTo>
                <a:lnTo>
                  <a:pt x="203154" y="29209"/>
                </a:lnTo>
                <a:close/>
              </a:path>
            </a:pathLst>
          </a:custGeom>
          <a:solidFill>
            <a:srgbClr val="375F92"/>
          </a:solidFill>
        </p:spPr>
        <p:txBody>
          <a:bodyPr wrap="square" lIns="0" tIns="0" rIns="0" bIns="0" rtlCol="0"/>
          <a:lstStyle/>
          <a:p>
            <a:endParaRPr/>
          </a:p>
        </p:txBody>
      </p:sp>
      <p:sp>
        <p:nvSpPr>
          <p:cNvPr id="96" name="object 38"/>
          <p:cNvSpPr txBox="1"/>
          <p:nvPr/>
        </p:nvSpPr>
        <p:spPr>
          <a:xfrm>
            <a:off x="1823770" y="4607529"/>
            <a:ext cx="2346658" cy="704680"/>
          </a:xfrm>
          <a:prstGeom prst="rect">
            <a:avLst/>
          </a:prstGeom>
        </p:spPr>
        <p:txBody>
          <a:bodyPr vert="horz" wrap="square" lIns="0" tIns="12065" rIns="0" bIns="0" rtlCol="0">
            <a:spAutoFit/>
          </a:bodyPr>
          <a:lstStyle/>
          <a:p>
            <a:pPr marL="12700">
              <a:lnSpc>
                <a:spcPts val="1870"/>
              </a:lnSpc>
              <a:spcBef>
                <a:spcPts val="95"/>
              </a:spcBef>
            </a:pPr>
            <a:r>
              <a:rPr sz="1400" b="1" spc="-10" dirty="0">
                <a:solidFill>
                  <a:srgbClr val="375F92"/>
                </a:solidFill>
                <a:latin typeface="Verdana" panose="020B0604030504040204" pitchFamily="34" charset="0"/>
                <a:ea typeface="Verdana" panose="020B0604030504040204" pitchFamily="34" charset="0"/>
                <a:cs typeface="Verdana" panose="020B0604030504040204" pitchFamily="34" charset="0"/>
              </a:rPr>
              <a:t>Release</a:t>
            </a:r>
            <a:r>
              <a:rPr sz="1400" b="1" spc="-40" dirty="0">
                <a:solidFill>
                  <a:srgbClr val="375F92"/>
                </a:solidFill>
                <a:latin typeface="Verdana" panose="020B0604030504040204" pitchFamily="34" charset="0"/>
                <a:ea typeface="Verdana" panose="020B0604030504040204" pitchFamily="34" charset="0"/>
                <a:cs typeface="Verdana" panose="020B0604030504040204" pitchFamily="34" charset="0"/>
              </a:rPr>
              <a:t> </a:t>
            </a:r>
            <a:r>
              <a:rPr sz="1400" b="1" spc="-10" dirty="0">
                <a:solidFill>
                  <a:srgbClr val="375F92"/>
                </a:solidFill>
                <a:latin typeface="Verdana" panose="020B0604030504040204" pitchFamily="34" charset="0"/>
                <a:ea typeface="Verdana" panose="020B0604030504040204" pitchFamily="34" charset="0"/>
                <a:cs typeface="Verdana" panose="020B0604030504040204" pitchFamily="34" charset="0"/>
              </a:rPr>
              <a:t>Upgrades</a:t>
            </a:r>
            <a:endParaRPr sz="1400" dirty="0">
              <a:latin typeface="Verdana" panose="020B0604030504040204" pitchFamily="34" charset="0"/>
              <a:ea typeface="Verdana" panose="020B0604030504040204" pitchFamily="34" charset="0"/>
              <a:cs typeface="Verdana" panose="020B0604030504040204" pitchFamily="34" charset="0"/>
            </a:endParaRPr>
          </a:p>
          <a:p>
            <a:pPr marL="184785" indent="-114300">
              <a:lnSpc>
                <a:spcPts val="1150"/>
              </a:lnSpc>
              <a:buClr>
                <a:srgbClr val="375F92"/>
              </a:buClr>
              <a:buFont typeface="Arial"/>
              <a:buChar char="•"/>
              <a:tabLst>
                <a:tab pos="185420" algn="l"/>
              </a:tabLst>
            </a:pPr>
            <a:r>
              <a:rPr sz="1200" u="sng"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31"/>
              </a:rPr>
              <a:t>Release </a:t>
            </a: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31"/>
              </a:rPr>
              <a:t>Upgrade</a:t>
            </a:r>
            <a:r>
              <a:rPr sz="1200" u="sng" spc="-60"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31"/>
              </a:rPr>
              <a:t> </a:t>
            </a: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31"/>
              </a:rPr>
              <a:t>Planning</a:t>
            </a:r>
            <a:endParaRPr sz="1200" dirty="0">
              <a:latin typeface="Verdana" panose="020B0604030504040204" pitchFamily="34" charset="0"/>
              <a:ea typeface="Verdana" panose="020B0604030504040204" pitchFamily="34" charset="0"/>
              <a:cs typeface="Verdana" panose="020B0604030504040204" pitchFamily="34" charset="0"/>
            </a:endParaRPr>
          </a:p>
          <a:p>
            <a:pPr marL="184785" indent="-114300">
              <a:lnSpc>
                <a:spcPts val="1135"/>
              </a:lnSpc>
              <a:buClr>
                <a:srgbClr val="375F92"/>
              </a:buClr>
              <a:buFont typeface="Arial"/>
              <a:buChar char="•"/>
              <a:tabLst>
                <a:tab pos="185420" algn="l"/>
              </a:tabLst>
            </a:pP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32"/>
              </a:rPr>
              <a:t>Performing Your</a:t>
            </a:r>
            <a:r>
              <a:rPr sz="1200" u="sng" spc="-80"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32"/>
              </a:rPr>
              <a:t> </a:t>
            </a: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32"/>
              </a:rPr>
              <a:t>Upgrade</a:t>
            </a:r>
            <a:endParaRPr sz="1200" dirty="0">
              <a:latin typeface="Verdana" panose="020B0604030504040204" pitchFamily="34" charset="0"/>
              <a:ea typeface="Verdana" panose="020B0604030504040204" pitchFamily="34" charset="0"/>
              <a:cs typeface="Verdana" panose="020B0604030504040204" pitchFamily="34" charset="0"/>
            </a:endParaRPr>
          </a:p>
          <a:p>
            <a:pPr marL="184785" indent="-114300">
              <a:lnSpc>
                <a:spcPts val="1195"/>
              </a:lnSpc>
              <a:buClr>
                <a:srgbClr val="375F92"/>
              </a:buClr>
              <a:buFont typeface="Arial"/>
              <a:buChar char="•"/>
              <a:tabLst>
                <a:tab pos="185420" algn="l"/>
              </a:tabLst>
            </a:pPr>
            <a:r>
              <a:rPr sz="1200" u="sng"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33"/>
              </a:rPr>
              <a:t>Release Readiness</a:t>
            </a:r>
            <a:r>
              <a:rPr sz="1200" u="sng" spc="-70"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33"/>
              </a:rPr>
              <a:t> </a:t>
            </a: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33"/>
              </a:rPr>
              <a:t>Content</a:t>
            </a:r>
            <a:endParaRPr sz="1200" dirty="0">
              <a:latin typeface="Verdana" panose="020B0604030504040204" pitchFamily="34" charset="0"/>
              <a:ea typeface="Verdana" panose="020B0604030504040204" pitchFamily="34" charset="0"/>
              <a:cs typeface="Verdana" panose="020B0604030504040204" pitchFamily="34" charset="0"/>
            </a:endParaRPr>
          </a:p>
        </p:txBody>
      </p:sp>
      <p:sp>
        <p:nvSpPr>
          <p:cNvPr id="97" name="object 39"/>
          <p:cNvSpPr txBox="1"/>
          <p:nvPr/>
        </p:nvSpPr>
        <p:spPr>
          <a:xfrm>
            <a:off x="1520325" y="3037965"/>
            <a:ext cx="2220977" cy="1281761"/>
          </a:xfrm>
          <a:prstGeom prst="rect">
            <a:avLst/>
          </a:prstGeom>
        </p:spPr>
        <p:txBody>
          <a:bodyPr vert="horz" wrap="square" lIns="0" tIns="12065" rIns="0" bIns="0" rtlCol="0">
            <a:spAutoFit/>
          </a:bodyPr>
          <a:lstStyle/>
          <a:p>
            <a:pPr marL="12700">
              <a:lnSpc>
                <a:spcPts val="1870"/>
              </a:lnSpc>
              <a:spcBef>
                <a:spcPts val="95"/>
              </a:spcBef>
            </a:pPr>
            <a:r>
              <a:rPr sz="1400" b="1" spc="-15" dirty="0">
                <a:solidFill>
                  <a:srgbClr val="943735"/>
                </a:solidFill>
                <a:latin typeface="Verdana" panose="020B0604030504040204" pitchFamily="34" charset="0"/>
                <a:ea typeface="Verdana" panose="020B0604030504040204" pitchFamily="34" charset="0"/>
                <a:cs typeface="Verdana" panose="020B0604030504040204" pitchFamily="34" charset="0"/>
              </a:rPr>
              <a:t>Working </a:t>
            </a:r>
            <a:r>
              <a:rPr sz="1400" b="1" spc="-10" dirty="0">
                <a:solidFill>
                  <a:srgbClr val="943735"/>
                </a:solidFill>
                <a:latin typeface="Verdana" panose="020B0604030504040204" pitchFamily="34" charset="0"/>
                <a:ea typeface="Verdana" panose="020B0604030504040204" pitchFamily="34" charset="0"/>
                <a:cs typeface="Verdana" panose="020B0604030504040204" pitchFamily="34" charset="0"/>
              </a:rPr>
              <a:t>with Support</a:t>
            </a:r>
            <a:endParaRPr sz="1400" dirty="0">
              <a:latin typeface="Verdana" panose="020B0604030504040204" pitchFamily="34" charset="0"/>
              <a:ea typeface="Verdana" panose="020B0604030504040204" pitchFamily="34" charset="0"/>
              <a:cs typeface="Verdana" panose="020B0604030504040204" pitchFamily="34" charset="0"/>
            </a:endParaRPr>
          </a:p>
          <a:p>
            <a:pPr marL="184785" indent="-114300">
              <a:lnSpc>
                <a:spcPts val="1150"/>
              </a:lnSpc>
              <a:buClr>
                <a:srgbClr val="943735"/>
              </a:buClr>
              <a:buFont typeface="Arial"/>
              <a:buChar char="•"/>
              <a:tabLst>
                <a:tab pos="185420" algn="l"/>
              </a:tabLst>
            </a:pPr>
            <a:r>
              <a:rPr sz="1200" u="sng"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34"/>
              </a:rPr>
              <a:t>My </a:t>
            </a: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34"/>
              </a:rPr>
              <a:t>Oracle Support </a:t>
            </a:r>
            <a:r>
              <a:rPr sz="1200" u="sng"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34"/>
              </a:rPr>
              <a:t>Home</a:t>
            </a:r>
            <a:r>
              <a:rPr sz="1200" u="sng" spc="-5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34"/>
              </a:rPr>
              <a:t> </a:t>
            </a: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34"/>
              </a:rPr>
              <a:t>Page</a:t>
            </a:r>
            <a:endParaRPr sz="1200" dirty="0">
              <a:latin typeface="Verdana" panose="020B0604030504040204" pitchFamily="34" charset="0"/>
              <a:ea typeface="Verdana" panose="020B0604030504040204" pitchFamily="34" charset="0"/>
              <a:cs typeface="Verdana" panose="020B0604030504040204" pitchFamily="34" charset="0"/>
            </a:endParaRPr>
          </a:p>
          <a:p>
            <a:pPr marL="184785" indent="-114300">
              <a:lnSpc>
                <a:spcPts val="1135"/>
              </a:lnSpc>
              <a:buClr>
                <a:srgbClr val="943735"/>
              </a:buClr>
              <a:buFont typeface="Arial"/>
              <a:buChar char="•"/>
              <a:tabLst>
                <a:tab pos="185420" algn="l"/>
              </a:tabLst>
            </a:pP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35"/>
              </a:rPr>
              <a:t>Logging </a:t>
            </a:r>
            <a:r>
              <a:rPr sz="1200" u="sng"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35"/>
              </a:rPr>
              <a:t>a Service Request</a:t>
            </a:r>
            <a:r>
              <a:rPr sz="1200" u="sng" spc="-4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35"/>
              </a:rPr>
              <a:t> </a:t>
            </a:r>
            <a:r>
              <a:rPr sz="1200" u="sng"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35"/>
              </a:rPr>
              <a:t>(SR)</a:t>
            </a:r>
            <a:endParaRPr sz="1200" dirty="0">
              <a:latin typeface="Verdana" panose="020B0604030504040204" pitchFamily="34" charset="0"/>
              <a:ea typeface="Verdana" panose="020B0604030504040204" pitchFamily="34" charset="0"/>
              <a:cs typeface="Verdana" panose="020B0604030504040204" pitchFamily="34" charset="0"/>
            </a:endParaRPr>
          </a:p>
          <a:p>
            <a:pPr marL="184785" indent="-114300">
              <a:lnSpc>
                <a:spcPts val="1135"/>
              </a:lnSpc>
              <a:buClr>
                <a:srgbClr val="943735"/>
              </a:buClr>
              <a:buFont typeface="Arial"/>
              <a:buChar char="•"/>
              <a:tabLst>
                <a:tab pos="185420" algn="l"/>
              </a:tabLst>
            </a:pPr>
            <a:r>
              <a:rPr sz="1200" u="sng"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36"/>
              </a:rPr>
              <a:t>Working effectively with</a:t>
            </a:r>
            <a:r>
              <a:rPr sz="1200" u="sng" spc="-100"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36"/>
              </a:rPr>
              <a:t> </a:t>
            </a: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36"/>
              </a:rPr>
              <a:t>Support</a:t>
            </a:r>
            <a:endParaRPr sz="1200" dirty="0">
              <a:latin typeface="Verdana" panose="020B0604030504040204" pitchFamily="34" charset="0"/>
              <a:ea typeface="Verdana" panose="020B0604030504040204" pitchFamily="34" charset="0"/>
              <a:cs typeface="Verdana" panose="020B0604030504040204" pitchFamily="34" charset="0"/>
            </a:endParaRPr>
          </a:p>
          <a:p>
            <a:pPr marL="184785" indent="-114300">
              <a:lnSpc>
                <a:spcPts val="1200"/>
              </a:lnSpc>
              <a:buClr>
                <a:srgbClr val="943735"/>
              </a:buClr>
              <a:buFont typeface="Arial"/>
              <a:buChar char="•"/>
              <a:tabLst>
                <a:tab pos="185420" algn="l"/>
              </a:tabLst>
            </a:pP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37" action="ppaction://hlinksldjump"/>
              </a:rPr>
              <a:t>Contact</a:t>
            </a:r>
            <a:r>
              <a:rPr sz="1200" u="sng" spc="-10"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37" action="ppaction://hlinksldjump"/>
              </a:rPr>
              <a:t> </a:t>
            </a: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37" action="ppaction://hlinksldjump"/>
              </a:rPr>
              <a:t>Support</a:t>
            </a:r>
            <a:endParaRPr sz="1200" dirty="0">
              <a:latin typeface="Verdana" panose="020B0604030504040204" pitchFamily="34" charset="0"/>
              <a:ea typeface="Verdana" panose="020B0604030504040204" pitchFamily="34" charset="0"/>
              <a:cs typeface="Verdana" panose="020B0604030504040204" pitchFamily="34" charset="0"/>
            </a:endParaRPr>
          </a:p>
        </p:txBody>
      </p:sp>
      <p:sp>
        <p:nvSpPr>
          <p:cNvPr id="98" name="object 40"/>
          <p:cNvSpPr/>
          <p:nvPr/>
        </p:nvSpPr>
        <p:spPr>
          <a:xfrm>
            <a:off x="3735901" y="3114474"/>
            <a:ext cx="304800" cy="304800"/>
          </a:xfrm>
          <a:prstGeom prst="rect">
            <a:avLst/>
          </a:prstGeom>
          <a:blipFill>
            <a:blip r:embed="rId38" cstate="print"/>
            <a:stretch>
              <a:fillRect/>
            </a:stretch>
          </a:blipFill>
        </p:spPr>
        <p:txBody>
          <a:bodyPr wrap="square" lIns="0" tIns="0" rIns="0" bIns="0" rtlCol="0"/>
          <a:lstStyle/>
          <a:p>
            <a:endParaRPr/>
          </a:p>
        </p:txBody>
      </p:sp>
      <p:sp>
        <p:nvSpPr>
          <p:cNvPr id="99" name="object 41"/>
          <p:cNvSpPr txBox="1"/>
          <p:nvPr/>
        </p:nvSpPr>
        <p:spPr>
          <a:xfrm>
            <a:off x="1556919" y="1656169"/>
            <a:ext cx="2253659" cy="563616"/>
          </a:xfrm>
          <a:prstGeom prst="rect">
            <a:avLst/>
          </a:prstGeom>
        </p:spPr>
        <p:txBody>
          <a:bodyPr vert="horz" wrap="square" lIns="0" tIns="12065" rIns="0" bIns="0" rtlCol="0">
            <a:spAutoFit/>
          </a:bodyPr>
          <a:lstStyle/>
          <a:p>
            <a:pPr marL="12700">
              <a:lnSpc>
                <a:spcPts val="1870"/>
              </a:lnSpc>
              <a:spcBef>
                <a:spcPts val="95"/>
              </a:spcBef>
            </a:pPr>
            <a:r>
              <a:rPr sz="1400" b="1" spc="-10" dirty="0">
                <a:solidFill>
                  <a:srgbClr val="5F497A"/>
                </a:solidFill>
                <a:latin typeface="Verdana" panose="020B0604030504040204" pitchFamily="34" charset="0"/>
                <a:ea typeface="Verdana" panose="020B0604030504040204" pitchFamily="34" charset="0"/>
                <a:cs typeface="Verdana" panose="020B0604030504040204" pitchFamily="34" charset="0"/>
              </a:rPr>
              <a:t>My Cloud</a:t>
            </a:r>
            <a:r>
              <a:rPr sz="1400" b="1" spc="-5" dirty="0">
                <a:solidFill>
                  <a:srgbClr val="5F497A"/>
                </a:solidFill>
                <a:latin typeface="Verdana" panose="020B0604030504040204" pitchFamily="34" charset="0"/>
                <a:ea typeface="Verdana" panose="020B0604030504040204" pitchFamily="34" charset="0"/>
                <a:cs typeface="Verdana" panose="020B0604030504040204" pitchFamily="34" charset="0"/>
              </a:rPr>
              <a:t> </a:t>
            </a:r>
            <a:r>
              <a:rPr sz="1400" b="1" spc="-10" dirty="0">
                <a:solidFill>
                  <a:srgbClr val="5F497A"/>
                </a:solidFill>
                <a:latin typeface="Verdana" panose="020B0604030504040204" pitchFamily="34" charset="0"/>
                <a:ea typeface="Verdana" panose="020B0604030504040204" pitchFamily="34" charset="0"/>
                <a:cs typeface="Verdana" panose="020B0604030504040204" pitchFamily="34" charset="0"/>
              </a:rPr>
              <a:t>Community</a:t>
            </a:r>
            <a:endParaRPr sz="1400" dirty="0">
              <a:latin typeface="Verdana" panose="020B0604030504040204" pitchFamily="34" charset="0"/>
              <a:ea typeface="Verdana" panose="020B0604030504040204" pitchFamily="34" charset="0"/>
              <a:cs typeface="Verdana" panose="020B0604030504040204" pitchFamily="34" charset="0"/>
            </a:endParaRPr>
          </a:p>
          <a:p>
            <a:pPr marL="184785" indent="-114300">
              <a:lnSpc>
                <a:spcPts val="1150"/>
              </a:lnSpc>
              <a:buClr>
                <a:srgbClr val="5F497A"/>
              </a:buClr>
              <a:buFont typeface="Arial"/>
              <a:buChar char="•"/>
              <a:tabLst>
                <a:tab pos="185420" algn="l"/>
              </a:tabLst>
            </a:pP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39"/>
              </a:rPr>
              <a:t>Customer</a:t>
            </a:r>
            <a:r>
              <a:rPr sz="1200" u="sng" spc="-10"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39"/>
              </a:rPr>
              <a:t> </a:t>
            </a: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39"/>
              </a:rPr>
              <a:t>Connect</a:t>
            </a:r>
            <a:endParaRPr sz="1200" dirty="0">
              <a:latin typeface="Verdana" panose="020B0604030504040204" pitchFamily="34" charset="0"/>
              <a:ea typeface="Verdana" panose="020B0604030504040204" pitchFamily="34" charset="0"/>
              <a:cs typeface="Verdana" panose="020B0604030504040204" pitchFamily="34" charset="0"/>
            </a:endParaRPr>
          </a:p>
          <a:p>
            <a:pPr marL="184785" indent="-114300">
              <a:lnSpc>
                <a:spcPts val="1200"/>
              </a:lnSpc>
              <a:buClr>
                <a:srgbClr val="5F497A"/>
              </a:buClr>
              <a:buFont typeface="Arial"/>
              <a:buChar char="•"/>
              <a:tabLst>
                <a:tab pos="185420" algn="l"/>
              </a:tabLst>
            </a:pP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40"/>
              </a:rPr>
              <a:t>Customer</a:t>
            </a:r>
            <a:r>
              <a:rPr sz="1200" u="sng" spc="-10"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40"/>
              </a:rPr>
              <a:t> </a:t>
            </a: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40"/>
              </a:rPr>
              <a:t>Forums</a:t>
            </a:r>
            <a:endParaRPr sz="1200" dirty="0">
              <a:latin typeface="Verdana" panose="020B0604030504040204" pitchFamily="34" charset="0"/>
              <a:ea typeface="Verdana" panose="020B0604030504040204" pitchFamily="34" charset="0"/>
              <a:cs typeface="Verdana" panose="020B0604030504040204" pitchFamily="34" charset="0"/>
            </a:endParaRPr>
          </a:p>
        </p:txBody>
      </p:sp>
      <p:sp>
        <p:nvSpPr>
          <p:cNvPr id="100" name="object 42"/>
          <p:cNvSpPr txBox="1"/>
          <p:nvPr/>
        </p:nvSpPr>
        <p:spPr>
          <a:xfrm>
            <a:off x="1611664" y="2217218"/>
            <a:ext cx="2310765" cy="744435"/>
          </a:xfrm>
          <a:prstGeom prst="rect">
            <a:avLst/>
          </a:prstGeom>
        </p:spPr>
        <p:txBody>
          <a:bodyPr vert="horz" wrap="square" lIns="0" tIns="13335" rIns="0" bIns="0" rtlCol="0">
            <a:spAutoFit/>
          </a:bodyPr>
          <a:lstStyle/>
          <a:p>
            <a:pPr marL="127000" indent="-114300">
              <a:lnSpc>
                <a:spcPts val="1200"/>
              </a:lnSpc>
              <a:spcBef>
                <a:spcPts val="105"/>
              </a:spcBef>
              <a:buClr>
                <a:srgbClr val="5F497A"/>
              </a:buClr>
              <a:buFont typeface="Arial"/>
              <a:buChar char="•"/>
              <a:tabLst>
                <a:tab pos="127000" algn="l"/>
              </a:tabLst>
            </a:pP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41"/>
              </a:rPr>
              <a:t>Oracle</a:t>
            </a:r>
            <a:r>
              <a:rPr sz="1200" u="sng" spc="-1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41"/>
              </a:rPr>
              <a:t> </a:t>
            </a: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41"/>
              </a:rPr>
              <a:t>Communities</a:t>
            </a:r>
            <a:endParaRPr sz="1200" dirty="0">
              <a:latin typeface="Verdana" panose="020B0604030504040204" pitchFamily="34" charset="0"/>
              <a:ea typeface="Verdana" panose="020B0604030504040204" pitchFamily="34" charset="0"/>
              <a:cs typeface="Verdana" panose="020B0604030504040204" pitchFamily="34" charset="0"/>
            </a:endParaRPr>
          </a:p>
          <a:p>
            <a:pPr marL="127000" marR="5080" indent="-114300">
              <a:lnSpc>
                <a:spcPts val="1090"/>
              </a:lnSpc>
              <a:spcBef>
                <a:spcPts val="114"/>
              </a:spcBef>
              <a:buClr>
                <a:srgbClr val="5F497A"/>
              </a:buClr>
              <a:buFont typeface="Arial"/>
              <a:buChar char="•"/>
              <a:tabLst>
                <a:tab pos="127000" algn="l"/>
              </a:tabLst>
            </a:pP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42"/>
              </a:rPr>
              <a:t>Oracle University</a:t>
            </a:r>
            <a:r>
              <a:rPr sz="1200" spc="-5" dirty="0">
                <a:solidFill>
                  <a:srgbClr val="3E3E3E"/>
                </a:solidFill>
                <a:latin typeface="Verdana" panose="020B0604030504040204" pitchFamily="34" charset="0"/>
                <a:ea typeface="Verdana" panose="020B0604030504040204" pitchFamily="34" charset="0"/>
                <a:cs typeface="Verdana" panose="020B0604030504040204" pitchFamily="34" charset="0"/>
                <a:hlinkClick r:id="rId42"/>
              </a:rPr>
              <a:t> </a:t>
            </a:r>
            <a:r>
              <a:rPr sz="1200" spc="-5" dirty="0">
                <a:solidFill>
                  <a:srgbClr val="5F497A"/>
                </a:solidFill>
                <a:latin typeface="Verdana" panose="020B0604030504040204" pitchFamily="34" charset="0"/>
                <a:ea typeface="Verdana" panose="020B0604030504040204" pitchFamily="34" charset="0"/>
                <a:cs typeface="Verdana" panose="020B0604030504040204" pitchFamily="34" charset="0"/>
              </a:rPr>
              <a:t>– </a:t>
            </a:r>
            <a:r>
              <a:rPr sz="1200" spc="-10" dirty="0">
                <a:solidFill>
                  <a:srgbClr val="5F497A"/>
                </a:solidFill>
                <a:latin typeface="Verdana" panose="020B0604030504040204" pitchFamily="34" charset="0"/>
                <a:ea typeface="Verdana" panose="020B0604030504040204" pitchFamily="34" charset="0"/>
                <a:cs typeface="Verdana" panose="020B0604030504040204" pitchFamily="34" charset="0"/>
              </a:rPr>
              <a:t>For </a:t>
            </a:r>
            <a:r>
              <a:rPr sz="1200" spc="-5" dirty="0">
                <a:solidFill>
                  <a:srgbClr val="5F497A"/>
                </a:solidFill>
                <a:latin typeface="Verdana" panose="020B0604030504040204" pitchFamily="34" charset="0"/>
                <a:ea typeface="Verdana" panose="020B0604030504040204" pitchFamily="34" charset="0"/>
                <a:cs typeface="Verdana" panose="020B0604030504040204" pitchFamily="34" charset="0"/>
              </a:rPr>
              <a:t>instructor lead or  live virtual classes</a:t>
            </a:r>
            <a:endParaRPr sz="1200" dirty="0">
              <a:latin typeface="Verdana" panose="020B0604030504040204" pitchFamily="34" charset="0"/>
              <a:ea typeface="Verdana" panose="020B0604030504040204" pitchFamily="34" charset="0"/>
              <a:cs typeface="Verdana" panose="020B0604030504040204" pitchFamily="34" charset="0"/>
            </a:endParaRPr>
          </a:p>
          <a:p>
            <a:pPr marL="127000" indent="-114300">
              <a:lnSpc>
                <a:spcPts val="1110"/>
              </a:lnSpc>
              <a:buClr>
                <a:srgbClr val="000000"/>
              </a:buClr>
              <a:buFont typeface="Arial"/>
              <a:buChar char="•"/>
              <a:tabLst>
                <a:tab pos="127000" algn="l"/>
              </a:tabLst>
            </a:pP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43"/>
              </a:rPr>
              <a:t>Online</a:t>
            </a:r>
            <a:r>
              <a:rPr sz="1200" u="sng" spc="-20"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43"/>
              </a:rPr>
              <a:t> </a:t>
            </a:r>
            <a:r>
              <a:rPr sz="1200" u="sng" spc="-5" dirty="0">
                <a:solidFill>
                  <a:srgbClr val="3E3E3E"/>
                </a:solidFill>
                <a:uFill>
                  <a:solidFill>
                    <a:srgbClr val="3E3E3E"/>
                  </a:solidFill>
                </a:uFill>
                <a:latin typeface="Verdana" panose="020B0604030504040204" pitchFamily="34" charset="0"/>
                <a:ea typeface="Verdana" panose="020B0604030504040204" pitchFamily="34" charset="0"/>
                <a:cs typeface="Verdana" panose="020B0604030504040204" pitchFamily="34" charset="0"/>
                <a:hlinkClick r:id="rId43"/>
              </a:rPr>
              <a:t>Documentation</a:t>
            </a:r>
            <a:endParaRPr sz="1200" dirty="0">
              <a:latin typeface="Verdana" panose="020B0604030504040204" pitchFamily="34" charset="0"/>
              <a:ea typeface="Verdana" panose="020B0604030504040204" pitchFamily="34" charset="0"/>
              <a:cs typeface="Verdana" panose="020B0604030504040204" pitchFamily="34" charset="0"/>
            </a:endParaRPr>
          </a:p>
        </p:txBody>
      </p:sp>
      <p:sp>
        <p:nvSpPr>
          <p:cNvPr id="101" name="object 43"/>
          <p:cNvSpPr/>
          <p:nvPr/>
        </p:nvSpPr>
        <p:spPr>
          <a:xfrm>
            <a:off x="8985115" y="1748969"/>
            <a:ext cx="335279" cy="338327"/>
          </a:xfrm>
          <a:prstGeom prst="rect">
            <a:avLst/>
          </a:prstGeom>
          <a:blipFill>
            <a:blip r:embed="rId44" cstate="print"/>
            <a:stretch>
              <a:fillRect/>
            </a:stretch>
          </a:blipFill>
        </p:spPr>
        <p:txBody>
          <a:bodyPr wrap="square" lIns="0" tIns="0" rIns="0" bIns="0" rtlCol="0"/>
          <a:lstStyle/>
          <a:p>
            <a:endParaRPr/>
          </a:p>
        </p:txBody>
      </p:sp>
      <p:sp>
        <p:nvSpPr>
          <p:cNvPr id="102" name="object 44"/>
          <p:cNvSpPr/>
          <p:nvPr/>
        </p:nvSpPr>
        <p:spPr>
          <a:xfrm>
            <a:off x="9064642" y="1806881"/>
            <a:ext cx="178307" cy="178307"/>
          </a:xfrm>
          <a:prstGeom prst="rect">
            <a:avLst/>
          </a:prstGeom>
          <a:blipFill>
            <a:blip r:embed="rId45" cstate="print"/>
            <a:stretch>
              <a:fillRect/>
            </a:stretch>
          </a:blipFill>
        </p:spPr>
        <p:txBody>
          <a:bodyPr wrap="square" lIns="0" tIns="0" rIns="0" bIns="0" rtlCol="0"/>
          <a:lstStyle/>
          <a:p>
            <a:endParaRPr/>
          </a:p>
        </p:txBody>
      </p:sp>
      <p:sp>
        <p:nvSpPr>
          <p:cNvPr id="103" name="object 45"/>
          <p:cNvSpPr txBox="1"/>
          <p:nvPr/>
        </p:nvSpPr>
        <p:spPr>
          <a:xfrm>
            <a:off x="1586553" y="6161661"/>
            <a:ext cx="7223125" cy="186690"/>
          </a:xfrm>
          <a:prstGeom prst="rect">
            <a:avLst/>
          </a:prstGeom>
        </p:spPr>
        <p:txBody>
          <a:bodyPr vert="horz" wrap="square" lIns="0" tIns="13335" rIns="0" bIns="0" rtlCol="0">
            <a:spAutoFit/>
          </a:bodyPr>
          <a:lstStyle/>
          <a:p>
            <a:pPr marL="12700">
              <a:lnSpc>
                <a:spcPct val="100000"/>
              </a:lnSpc>
              <a:spcBef>
                <a:spcPts val="105"/>
              </a:spcBef>
            </a:pPr>
            <a:r>
              <a:rPr sz="1050" b="1" dirty="0">
                <a:latin typeface="Calibri"/>
                <a:cs typeface="Calibri"/>
              </a:rPr>
              <a:t>Note</a:t>
            </a:r>
            <a:r>
              <a:rPr sz="1050" dirty="0">
                <a:latin typeface="Calibri"/>
                <a:cs typeface="Calibri"/>
              </a:rPr>
              <a:t>: </a:t>
            </a:r>
            <a:r>
              <a:rPr sz="1050" spc="-5" dirty="0">
                <a:latin typeface="Calibri"/>
                <a:cs typeface="Calibri"/>
              </a:rPr>
              <a:t>The latest </a:t>
            </a:r>
            <a:r>
              <a:rPr sz="1050" dirty="0">
                <a:latin typeface="Calibri"/>
                <a:cs typeface="Calibri"/>
              </a:rPr>
              <a:t>references can </a:t>
            </a:r>
            <a:r>
              <a:rPr sz="1050" spc="-5" dirty="0">
                <a:latin typeface="Calibri"/>
                <a:cs typeface="Calibri"/>
              </a:rPr>
              <a:t>also </a:t>
            </a:r>
            <a:r>
              <a:rPr sz="1050" dirty="0">
                <a:latin typeface="Calibri"/>
                <a:cs typeface="Calibri"/>
              </a:rPr>
              <a:t>be </a:t>
            </a:r>
            <a:r>
              <a:rPr sz="1050" spc="-5" dirty="0">
                <a:latin typeface="Calibri"/>
                <a:cs typeface="Calibri"/>
              </a:rPr>
              <a:t>obtain </a:t>
            </a:r>
            <a:r>
              <a:rPr sz="1050" dirty="0">
                <a:latin typeface="Calibri"/>
                <a:cs typeface="Calibri"/>
              </a:rPr>
              <a:t>from </a:t>
            </a:r>
            <a:r>
              <a:rPr sz="1050" u="sng" spc="-5" dirty="0">
                <a:solidFill>
                  <a:srgbClr val="3E3E3E"/>
                </a:solidFill>
                <a:uFill>
                  <a:solidFill>
                    <a:srgbClr val="3E3E3E"/>
                  </a:solidFill>
                </a:uFill>
                <a:latin typeface="Calibri"/>
                <a:cs typeface="Calibri"/>
                <a:hlinkClick r:id="rId46"/>
              </a:rPr>
              <a:t>Oracle Applications Cloud </a:t>
            </a:r>
            <a:r>
              <a:rPr sz="1050" u="sng" dirty="0">
                <a:solidFill>
                  <a:srgbClr val="3E3E3E"/>
                </a:solidFill>
                <a:uFill>
                  <a:solidFill>
                    <a:srgbClr val="3E3E3E"/>
                  </a:solidFill>
                </a:uFill>
                <a:latin typeface="Calibri"/>
                <a:cs typeface="Calibri"/>
                <a:hlinkClick r:id="rId46"/>
              </a:rPr>
              <a:t>– </a:t>
            </a:r>
            <a:r>
              <a:rPr sz="1050" u="sng" spc="-5" dirty="0">
                <a:solidFill>
                  <a:srgbClr val="3E3E3E"/>
                </a:solidFill>
                <a:uFill>
                  <a:solidFill>
                    <a:srgbClr val="3E3E3E"/>
                  </a:solidFill>
                </a:uFill>
                <a:latin typeface="Calibri"/>
                <a:cs typeface="Calibri"/>
                <a:hlinkClick r:id="rId46"/>
              </a:rPr>
              <a:t>Information Center for Administrators (Doc </a:t>
            </a:r>
            <a:r>
              <a:rPr sz="1050" u="sng" dirty="0">
                <a:solidFill>
                  <a:srgbClr val="3E3E3E"/>
                </a:solidFill>
                <a:uFill>
                  <a:solidFill>
                    <a:srgbClr val="3E3E3E"/>
                  </a:solidFill>
                </a:uFill>
                <a:latin typeface="Calibri"/>
                <a:cs typeface="Calibri"/>
                <a:hlinkClick r:id="rId46"/>
              </a:rPr>
              <a:t>ID</a:t>
            </a:r>
            <a:r>
              <a:rPr sz="1050" u="sng" spc="40" dirty="0">
                <a:solidFill>
                  <a:srgbClr val="3E3E3E"/>
                </a:solidFill>
                <a:uFill>
                  <a:solidFill>
                    <a:srgbClr val="3E3E3E"/>
                  </a:solidFill>
                </a:uFill>
                <a:latin typeface="Calibri"/>
                <a:cs typeface="Calibri"/>
                <a:hlinkClick r:id="rId46"/>
              </a:rPr>
              <a:t> </a:t>
            </a:r>
            <a:r>
              <a:rPr sz="1050" u="sng" dirty="0">
                <a:solidFill>
                  <a:srgbClr val="3E3E3E"/>
                </a:solidFill>
                <a:uFill>
                  <a:solidFill>
                    <a:srgbClr val="3E3E3E"/>
                  </a:solidFill>
                </a:uFill>
                <a:latin typeface="Calibri"/>
                <a:cs typeface="Calibri"/>
                <a:hlinkClick r:id="rId46"/>
              </a:rPr>
              <a:t>110.2</a:t>
            </a:r>
            <a:r>
              <a:rPr sz="1050" u="sng" dirty="0">
                <a:solidFill>
                  <a:srgbClr val="3E3E3E"/>
                </a:solidFill>
                <a:uFill>
                  <a:solidFill>
                    <a:srgbClr val="3E3E3E"/>
                  </a:solidFill>
                </a:uFill>
                <a:latin typeface="Calibri"/>
                <a:cs typeface="Calibri"/>
                <a:hlinkClick r:id="rId47"/>
              </a:rPr>
              <a:t>)</a:t>
            </a:r>
            <a:endParaRPr sz="1050">
              <a:latin typeface="Calibri"/>
              <a:cs typeface="Calibri"/>
            </a:endParaRPr>
          </a:p>
        </p:txBody>
      </p:sp>
    </p:spTree>
    <p:extLst>
      <p:ext uri="{BB962C8B-B14F-4D97-AF65-F5344CB8AC3E}">
        <p14:creationId xmlns:p14="http://schemas.microsoft.com/office/powerpoint/2010/main" val="2041202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C88F847-90C0-49D4-8E5B-3147D3C8AA78}"/>
              </a:ext>
            </a:extLst>
          </p:cNvPr>
          <p:cNvSpPr>
            <a:spLocks noGrp="1"/>
          </p:cNvSpPr>
          <p:nvPr>
            <p:ph type="title"/>
          </p:nvPr>
        </p:nvSpPr>
        <p:spPr>
          <a:xfrm>
            <a:off x="808370" y="615078"/>
            <a:ext cx="8963891" cy="602758"/>
          </a:xfrm>
        </p:spPr>
        <p:txBody>
          <a:bodyPr/>
          <a:lstStyle/>
          <a:p>
            <a:pPr lvl="0" defTabSz="685800">
              <a:lnSpc>
                <a:spcPct val="100000"/>
              </a:lnSpc>
              <a:spcBef>
                <a:spcPts val="0"/>
              </a:spcBef>
            </a:pPr>
            <a:r>
              <a:rPr lang="en-US" i="1" dirty="0">
                <a:solidFill>
                  <a:srgbClr val="282828"/>
                </a:solidFill>
                <a:latin typeface="Verdana" panose="020B0604030504040204" pitchFamily="34" charset="0"/>
                <a:ea typeface="Verdana" panose="020B0604030504040204" pitchFamily="34" charset="0"/>
                <a:cs typeface="Verdana" panose="020B0604030504040204" pitchFamily="34" charset="0"/>
              </a:rPr>
              <a:t>Provisioned Environments</a:t>
            </a:r>
            <a:br>
              <a:rPr lang="en-US" sz="2600" b="1" dirty="0">
                <a:solidFill>
                  <a:srgbClr val="282828"/>
                </a:solidFill>
                <a:latin typeface="Verdana" panose="020B0604030504040204" pitchFamily="34" charset="0"/>
                <a:ea typeface="Verdana" panose="020B0604030504040204" pitchFamily="34" charset="0"/>
                <a:cs typeface="Verdana" panose="020B0604030504040204" pitchFamily="34" charset="0"/>
              </a:rPr>
            </a:br>
            <a:endParaRPr lang="en-US" b="1" dirty="0"/>
          </a:p>
        </p:txBody>
      </p:sp>
      <p:pic>
        <p:nvPicPr>
          <p:cNvPr id="6" name="Picture 5">
            <a:extLst>
              <a:ext uri="{FF2B5EF4-FFF2-40B4-BE49-F238E27FC236}">
                <a16:creationId xmlns:a16="http://schemas.microsoft.com/office/drawing/2014/main" id="{8B296900-17F5-4CFD-A6ED-90F3C930D03E}"/>
              </a:ext>
            </a:extLst>
          </p:cNvPr>
          <p:cNvPicPr>
            <a:picLocks noChangeAspect="1"/>
          </p:cNvPicPr>
          <p:nvPr/>
        </p:nvPicPr>
        <p:blipFill>
          <a:blip r:embed="rId2"/>
          <a:stretch>
            <a:fillRect/>
          </a:stretch>
        </p:blipFill>
        <p:spPr>
          <a:xfrm>
            <a:off x="808370" y="1381065"/>
            <a:ext cx="9620968" cy="4468779"/>
          </a:xfrm>
          <a:prstGeom prst="rect">
            <a:avLst/>
          </a:prstGeom>
        </p:spPr>
      </p:pic>
      <p:cxnSp>
        <p:nvCxnSpPr>
          <p:cNvPr id="7" name="Straight Connector 6"/>
          <p:cNvCxnSpPr/>
          <p:nvPr/>
        </p:nvCxnSpPr>
        <p:spPr>
          <a:xfrm>
            <a:off x="808370" y="1217836"/>
            <a:ext cx="8787809" cy="0"/>
          </a:xfrm>
          <a:prstGeom prst="line">
            <a:avLst/>
          </a:prstGeom>
          <a:ln w="34925"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4103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FNT_IDX" val="FNT_28"/>
</p:tagLst>
</file>

<file path=ppt/theme/theme1.xml><?xml version="1.0" encoding="utf-8"?>
<a:theme xmlns:a="http://schemas.openxmlformats.org/drawingml/2006/main" name="DD Template Feb 2017 16x9">
  <a:themeElements>
    <a:clrScheme name="Deloitte Digital Colors ">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Agency">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RebrandMaster_16x9_v1" id="{90B4DB23-4054-474E-A189-0311DCA37F9F}" vid="{49D8AB05-F05B-114C-B15F-F8DA1370C64F}"/>
    </a:ext>
  </a:extLst>
</a:theme>
</file>

<file path=ppt/theme/theme2.xml><?xml version="1.0" encoding="utf-8"?>
<a:theme xmlns:a="http://schemas.openxmlformats.org/drawingml/2006/main" name="1_DD Template Feb 2017 16x9">
  <a:themeElements>
    <a:clrScheme name="Deloitte Digital Colors ">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Agency">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RebrandMaster_16x9_v1" id="{90B4DB23-4054-474E-A189-0311DCA37F9F}" vid="{49D8AB05-F05B-114C-B15F-F8DA1370C64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8A6DCCE3A4D6246BDCC3A99887E7EBF" ma:contentTypeVersion="16" ma:contentTypeDescription="Create a new document." ma:contentTypeScope="" ma:versionID="4d2b95261807ff339f1c110a523a5cd6">
  <xsd:schema xmlns:xsd="http://www.w3.org/2001/XMLSchema" xmlns:xs="http://www.w3.org/2001/XMLSchema" xmlns:p="http://schemas.microsoft.com/office/2006/metadata/properties" xmlns:ns2="ecdbe5b9-5499-446f-91f2-35ffe1354dc7" xmlns:ns3="f605c320-b55e-4af4-addb-d1a9d1bdf49a" targetNamespace="http://schemas.microsoft.com/office/2006/metadata/properties" ma:root="true" ma:fieldsID="12c77668ba5df6c0fbc5cb3a64b63ba2" ns2:_="" ns3:_="">
    <xsd:import namespace="ecdbe5b9-5499-446f-91f2-35ffe1354dc7"/>
    <xsd:import namespace="f605c320-b55e-4af4-addb-d1a9d1bdf49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bjectDetectorVersion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be5b9-5499-446f-91f2-35ffe1354d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OCR" ma:index="23"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605c320-b55e-4af4-addb-d1a9d1bdf49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ea543a0b-041d-4ba4-9f31-868688cb4e3e}" ma:internalName="TaxCatchAll" ma:showField="CatchAllData" ma:web="f605c320-b55e-4af4-addb-d1a9d1bdf49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cdbe5b9-5499-446f-91f2-35ffe1354dc7">
      <Terms xmlns="http://schemas.microsoft.com/office/infopath/2007/PartnerControls"/>
    </lcf76f155ced4ddcb4097134ff3c332f>
    <TaxCatchAll xmlns="f605c320-b55e-4af4-addb-d1a9d1bdf49a" xsi:nil="true"/>
  </documentManagement>
</p:properties>
</file>

<file path=customXml/itemProps1.xml><?xml version="1.0" encoding="utf-8"?>
<ds:datastoreItem xmlns:ds="http://schemas.openxmlformats.org/officeDocument/2006/customXml" ds:itemID="{AB7D5D07-E7A0-4D64-824F-FB80E61DAD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be5b9-5499-446f-91f2-35ffe1354dc7"/>
    <ds:schemaRef ds:uri="f605c320-b55e-4af4-addb-d1a9d1bdf4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4E1128-D3DC-49BC-84E8-649DB8A32EE2}">
  <ds:schemaRefs>
    <ds:schemaRef ds:uri="http://schemas.microsoft.com/sharepoint/v3/contenttype/forms"/>
  </ds:schemaRefs>
</ds:datastoreItem>
</file>

<file path=customXml/itemProps3.xml><?xml version="1.0" encoding="utf-8"?>
<ds:datastoreItem xmlns:ds="http://schemas.openxmlformats.org/officeDocument/2006/customXml" ds:itemID="{2C8419E5-36F8-433B-B30B-76B0070F3D5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 ds:uri="ecdbe5b9-5499-446f-91f2-35ffe1354dc7"/>
    <ds:schemaRef ds:uri="f605c320-b55e-4af4-addb-d1a9d1bdf49a"/>
  </ds:schemaRefs>
</ds:datastoreItem>
</file>

<file path=docProps/app.xml><?xml version="1.0" encoding="utf-8"?>
<Properties xmlns="http://schemas.openxmlformats.org/officeDocument/2006/extended-properties" xmlns:vt="http://schemas.openxmlformats.org/officeDocument/2006/docPropsVTypes">
  <Template/>
  <TotalTime>0</TotalTime>
  <Words>6147</Words>
  <Application>Microsoft Office PowerPoint</Application>
  <PresentationFormat>Widescreen</PresentationFormat>
  <Paragraphs>988</Paragraphs>
  <Slides>56</Slides>
  <Notes>6</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56</vt:i4>
      </vt:variant>
    </vt:vector>
  </HeadingPairs>
  <TitlesOfParts>
    <vt:vector size="67" baseType="lpstr">
      <vt:lpstr>Arial</vt:lpstr>
      <vt:lpstr>Calibri</vt:lpstr>
      <vt:lpstr>Chronicle Display Black</vt:lpstr>
      <vt:lpstr>Chronicle Display Bold</vt:lpstr>
      <vt:lpstr>Chronicle Display Light</vt:lpstr>
      <vt:lpstr>Courier New</vt:lpstr>
      <vt:lpstr>Open Sans</vt:lpstr>
      <vt:lpstr>Verdana</vt:lpstr>
      <vt:lpstr>DD Template Feb 2017 16x9</vt:lpstr>
      <vt:lpstr>1_DD Template Feb 2017 16x9</vt:lpstr>
      <vt:lpstr>Microsoft Excel Worksheet</vt:lpstr>
      <vt:lpstr>PowerPoint Presentation</vt:lpstr>
      <vt:lpstr>Contents</vt:lpstr>
      <vt:lpstr>Objectives</vt:lpstr>
      <vt:lpstr>PowerPoint Presentation</vt:lpstr>
      <vt:lpstr>Approach</vt:lpstr>
      <vt:lpstr>PowerPoint Presentation</vt:lpstr>
      <vt:lpstr>PowerPoint Presentation</vt:lpstr>
      <vt:lpstr>Working with Cloud</vt:lpstr>
      <vt:lpstr>Provisioned Environments </vt:lpstr>
      <vt:lpstr>Environment Naming Convention</vt:lpstr>
      <vt:lpstr>Executive Summary</vt:lpstr>
      <vt:lpstr>PowerPoint Presentation</vt:lpstr>
      <vt:lpstr>PowerPoint Presentation</vt:lpstr>
      <vt:lpstr>PowerPoint Presentation</vt:lpstr>
      <vt:lpstr>PowerPoint Presentation</vt:lpstr>
      <vt:lpstr>SaaS Environment Usage with PaaS</vt:lpstr>
      <vt:lpstr>PaaS Environment Usage</vt:lpstr>
      <vt:lpstr>Environment Refresh </vt:lpstr>
      <vt:lpstr>Automated Environment Refresh</vt:lpstr>
      <vt:lpstr>About the Environment Refresh Service</vt:lpstr>
      <vt:lpstr>What Is Copied During Environment Refresh</vt:lpstr>
      <vt:lpstr>What Is NOT Copied During Environment Refresh</vt:lpstr>
      <vt:lpstr>Environment Refresh Scheduling – Key Points To Consider: </vt:lpstr>
      <vt:lpstr>Request Environment Refresh</vt:lpstr>
      <vt:lpstr>Manual Migration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Timeline &amp; Key Dates</vt:lpstr>
      <vt:lpstr>PowerPoint Presentation</vt:lpstr>
      <vt:lpstr>PowerPoint Presentation</vt:lpstr>
      <vt:lpstr>PowerPoint Presentation</vt:lpstr>
      <vt:lpstr>Roles &amp; Responsibilities</vt:lpstr>
      <vt:lpstr>PowerPoint Presentation</vt:lpstr>
      <vt:lpstr>Tools and Template</vt:lpstr>
      <vt:lpstr>PowerPoint Presentation</vt:lpstr>
      <vt:lpstr>Assumptions</vt:lpstr>
      <vt:lpstr>PowerPoint Presentation</vt:lpstr>
      <vt:lpstr>PowerPoint Presentation</vt:lpstr>
      <vt:lpstr>Appendix</vt:lpstr>
      <vt:lpstr>Appendix</vt:lpstr>
      <vt:lpstr>Source System Environments</vt:lpstr>
      <vt:lpstr>Concurrent Patching</vt:lpstr>
      <vt:lpstr>Guidance for Upgrades</vt:lpstr>
      <vt:lpstr>Guidance for Upgrades</vt:lpstr>
      <vt:lpstr>&lt; Client Name &gt; Oracle Cloud POD Usage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2017-10-31T09:54:05Z</dcterms:created>
  <dcterms:modified xsi:type="dcterms:W3CDTF">2023-08-09T14:21:43Z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0x01010088A6DCCE3A4D6246BDCC3A99887E7EBF</vt:lpwstr>
  </property>
  <property fmtid="{D5CDD505-2E9C-101B-9397-08002B2CF9AE}" pid="3" name="Local Content Type">
    <vt:lpwstr>12943;#United States:Sales and Marketing:Client Presentations|47b6680d-99bb-4c37-acf2-1524a099ef94</vt:lpwstr>
  </property>
  <property fmtid="{D5CDD505-2E9C-101B-9397-08002B2CF9AE}" pid="4" name="Primary Local Client">
    <vt:lpwstr>11731;#United States:Consulting:Technology:Oracle:Oracle - Enterprise Resource Planning (ERP) Cloud|7507e797-2456-4af6-a473-b5453ccdecb2</vt:lpwstr>
  </property>
  <property fmtid="{D5CDD505-2E9C-101B-9397-08002B2CF9AE}" pid="5" name="Badge">
    <vt:lpwstr/>
  </property>
  <property fmtid="{D5CDD505-2E9C-101B-9397-08002B2CF9AE}" pid="6" name="Applicable Geography">
    <vt:lpwstr>375;#Global|f12aef73-b423-4016-a43f-15722d3a0a5e</vt:lpwstr>
  </property>
  <property fmtid="{D5CDD505-2E9C-101B-9397-08002B2CF9AE}" pid="7" name="Secondary Local Indu">
    <vt:lpwstr/>
  </property>
  <property fmtid="{D5CDD505-2E9C-101B-9397-08002B2CF9AE}" pid="8" name="Primary Local Indust">
    <vt:lpwstr/>
  </property>
  <property fmtid="{D5CDD505-2E9C-101B-9397-08002B2CF9AE}" pid="9" name="Geography of Origin">
    <vt:lpwstr>14519;#Americas (Region):United States (MF):United States|8cb0099f-1dbf-4b3c-9b7f-d98051a79fa3</vt:lpwstr>
  </property>
  <property fmtid="{D5CDD505-2E9C-101B-9397-08002B2CF9AE}" pid="10" name="KAM Language">
    <vt:lpwstr>14511;#English|b169a262-1aaa-4ccb-9acf-78a36c1d9bab</vt:lpwstr>
  </property>
  <property fmtid="{D5CDD505-2E9C-101B-9397-08002B2CF9AE}" pid="11" name="Primary Global Client">
    <vt:lpwstr>15577;#Consulting:Technology:Oracle:Oracle Cloud for Finance Transformation - Enterprise Resource Planning (ERP) Cloud|d0b14fb2-44da-44cb-836a-3e85938a9169</vt:lpwstr>
  </property>
  <property fmtid="{D5CDD505-2E9C-101B-9397-08002B2CF9AE}" pid="12" name="Secondary Global Indu">
    <vt:lpwstr/>
  </property>
  <property fmtid="{D5CDD505-2E9C-101B-9397-08002B2CF9AE}" pid="13" name="Secondary Global Clie">
    <vt:lpwstr>11439;#Consulting:Technology:Deloitte Digital|cfef1db9-52a5-4256-8924-3aa60f8dd9f6</vt:lpwstr>
  </property>
  <property fmtid="{D5CDD505-2E9C-101B-9397-08002B2CF9AE}" pid="14" name="Primary Global Indust">
    <vt:lpwstr/>
  </property>
  <property fmtid="{D5CDD505-2E9C-101B-9397-08002B2CF9AE}" pid="15" name="Global Content Type">
    <vt:lpwstr>348;#Sales and Marketing:Client Presentations|e6bb8c33-4b5b-43c8-ab1a-2c38a372bd73</vt:lpwstr>
  </property>
  <property fmtid="{D5CDD505-2E9C-101B-9397-08002B2CF9AE}" pid="16" name="Local Internal Service">
    <vt:lpwstr/>
  </property>
  <property fmtid="{D5CDD505-2E9C-101B-9397-08002B2CF9AE}" pid="17" name="Global Internal Service">
    <vt:lpwstr/>
  </property>
  <property fmtid="{D5CDD505-2E9C-101B-9397-08002B2CF9AE}" pid="18" name="Secondary Local Clie">
    <vt:lpwstr>10188;#United States:Consulting:Technology:Deloitte Digital|ceb7f0ad-7aeb-4a87-972f-d00ce506245b</vt:lpwstr>
  </property>
  <property fmtid="{D5CDD505-2E9C-101B-9397-08002B2CF9AE}" pid="19" name="IPCO Designation">
    <vt:lpwstr>4014;#May be edited and used internally or externally for any purpose (Category D)|f8400f62-65c9-4658-9900-b0ea185e4722</vt:lpwstr>
  </property>
  <property fmtid="{D5CDD505-2E9C-101B-9397-08002B2CF9AE}" pid="20" name="_dlc_policyId">
    <vt:lpwstr/>
  </property>
  <property fmtid="{D5CDD505-2E9C-101B-9397-08002B2CF9AE}" pid="21" name="ItemRetentionFormula">
    <vt:lpwstr/>
  </property>
  <property fmtid="{D5CDD505-2E9C-101B-9397-08002B2CF9AE}" pid="22" name="Publishing Owning Te">
    <vt:lpwstr>16;#Consulting|7434a3af-136e-42a8-bb53-fcc906dbc283</vt:lpwstr>
  </property>
  <property fmtid="{D5CDD505-2E9C-101B-9397-08002B2CF9AE}" pid="23" name="Publishing Owning Te0">
    <vt:lpwstr>Consulting|7434a3af-136e-42a8-bb53-fcc906dbc283</vt:lpwstr>
  </property>
  <property fmtid="{D5CDD505-2E9C-101B-9397-08002B2CF9AE}" pid="24" name="_docset_NoMedatataSyncRequired">
    <vt:lpwstr>False</vt:lpwstr>
  </property>
  <property fmtid="{D5CDD505-2E9C-101B-9397-08002B2CF9AE}" pid="25" name="MSIP_Label_ea60d57e-af5b-4752-ac57-3e4f28ca11dc_Enabled">
    <vt:lpwstr>true</vt:lpwstr>
  </property>
  <property fmtid="{D5CDD505-2E9C-101B-9397-08002B2CF9AE}" pid="26" name="MSIP_Label_ea60d57e-af5b-4752-ac57-3e4f28ca11dc_SetDate">
    <vt:lpwstr>2023-08-09T11:22:50Z</vt:lpwstr>
  </property>
  <property fmtid="{D5CDD505-2E9C-101B-9397-08002B2CF9AE}" pid="27" name="MSIP_Label_ea60d57e-af5b-4752-ac57-3e4f28ca11dc_Method">
    <vt:lpwstr>Standard</vt:lpwstr>
  </property>
  <property fmtid="{D5CDD505-2E9C-101B-9397-08002B2CF9AE}" pid="28" name="MSIP_Label_ea60d57e-af5b-4752-ac57-3e4f28ca11dc_Name">
    <vt:lpwstr>ea60d57e-af5b-4752-ac57-3e4f28ca11dc</vt:lpwstr>
  </property>
  <property fmtid="{D5CDD505-2E9C-101B-9397-08002B2CF9AE}" pid="29" name="MSIP_Label_ea60d57e-af5b-4752-ac57-3e4f28ca11dc_SiteId">
    <vt:lpwstr>36da45f1-dd2c-4d1f-af13-5abe46b99921</vt:lpwstr>
  </property>
  <property fmtid="{D5CDD505-2E9C-101B-9397-08002B2CF9AE}" pid="30" name="MSIP_Label_ea60d57e-af5b-4752-ac57-3e4f28ca11dc_ActionId">
    <vt:lpwstr>0f6780b0-1124-440e-8fee-0f56175fa43b</vt:lpwstr>
  </property>
  <property fmtid="{D5CDD505-2E9C-101B-9397-08002B2CF9AE}" pid="31" name="MSIP_Label_ea60d57e-af5b-4752-ac57-3e4f28ca11dc_ContentBits">
    <vt:lpwstr>0</vt:lpwstr>
  </property>
  <property fmtid="{D5CDD505-2E9C-101B-9397-08002B2CF9AE}" pid="32" name="MediaServiceImageTags">
    <vt:lpwstr/>
  </property>
</Properties>
</file>