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9.jpg" ContentType="image/jpg"/>
  <Override PartName="/ppt/media/image2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7317" r:id="rId6"/>
    <p:sldMasterId id="2147487681" r:id="rId7"/>
    <p:sldMasterId id="2147487718" r:id="rId8"/>
  </p:sldMasterIdLst>
  <p:notesMasterIdLst>
    <p:notesMasterId r:id="rId16"/>
  </p:notesMasterIdLst>
  <p:handoutMasterIdLst>
    <p:handoutMasterId r:id="rId17"/>
  </p:handoutMasterIdLst>
  <p:sldIdLst>
    <p:sldId id="1951" r:id="rId9"/>
    <p:sldId id="2009" r:id="rId10"/>
    <p:sldId id="2010" r:id="rId11"/>
    <p:sldId id="2011" r:id="rId12"/>
    <p:sldId id="2012" r:id="rId13"/>
    <p:sldId id="2013" r:id="rId14"/>
    <p:sldId id="2014" r:id="rId15"/>
  </p:sldIdLst>
  <p:sldSz cx="12192000" cy="6858000"/>
  <p:notesSz cx="7010400" cy="9296400"/>
  <p:custDataLst>
    <p:tags r:id="rId1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207"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052B"/>
    <a:srgbClr val="787878"/>
    <a:srgbClr val="4472C4"/>
    <a:srgbClr val="378BBD"/>
    <a:srgbClr val="00B0F0"/>
    <a:srgbClr val="AEAEAE"/>
    <a:srgbClr val="E4E4E4"/>
    <a:srgbClr val="5A5A5A"/>
    <a:srgbClr val="3C3C3C"/>
    <a:srgbClr val="228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3366" autoAdjust="0"/>
  </p:normalViewPr>
  <p:slideViewPr>
    <p:cSldViewPr snapToGrid="0" showGuides="1">
      <p:cViewPr varScale="1">
        <p:scale>
          <a:sx n="58" d="100"/>
          <a:sy n="58" d="100"/>
        </p:scale>
        <p:origin x="960" y="52"/>
      </p:cViewPr>
      <p:guideLst>
        <p:guide pos="3840"/>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5" d="100"/>
        <a:sy n="35" d="100"/>
      </p:scale>
      <p:origin x="0" y="-8852"/>
    </p:cViewPr>
  </p:sorterViewPr>
  <p:notesViewPr>
    <p:cSldViewPr snapToGrid="0" showGuides="1">
      <p:cViewPr varScale="1">
        <p:scale>
          <a:sx n="83" d="100"/>
          <a:sy n="83" d="100"/>
        </p:scale>
        <p:origin x="381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038049" cy="464316"/>
          </a:xfrm>
          <a:prstGeom prst="rect">
            <a:avLst/>
          </a:prstGeom>
        </p:spPr>
        <p:txBody>
          <a:bodyPr vert="horz" lIns="87631" tIns="43816" rIns="87631" bIns="43816"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1"/>
            <a:ext cx="3038049" cy="464316"/>
          </a:xfrm>
          <a:prstGeom prst="rect">
            <a:avLst/>
          </a:prstGeom>
        </p:spPr>
        <p:txBody>
          <a:bodyPr vert="horz" lIns="87631" tIns="43816" rIns="87631" bIns="43816" rtlCol="0"/>
          <a:lstStyle>
            <a:lvl1pPr algn="r">
              <a:defRPr sz="1100"/>
            </a:lvl1pPr>
          </a:lstStyle>
          <a:p>
            <a:fld id="{B4AD245C-091B-44E2-BFB0-BD94217887F7}" type="datetimeFigureOut">
              <a:rPr lang="en-US" smtClean="0">
                <a:latin typeface="Arial" panose="020B0604020202020204" pitchFamily="34" charset="0"/>
              </a:rPr>
              <a:t>8/9/2023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8830644"/>
            <a:ext cx="3038049" cy="464316"/>
          </a:xfrm>
          <a:prstGeom prst="rect">
            <a:avLst/>
          </a:prstGeom>
        </p:spPr>
        <p:txBody>
          <a:bodyPr vert="horz" lIns="87631" tIns="43816" rIns="87631" bIns="43816"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830644"/>
            <a:ext cx="3038049" cy="464316"/>
          </a:xfrm>
          <a:prstGeom prst="rect">
            <a:avLst/>
          </a:prstGeom>
        </p:spPr>
        <p:txBody>
          <a:bodyPr vert="horz" lIns="87631" tIns="43816" rIns="87631" bIns="43816"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4923" tIns="47461" rIns="94923" bIns="47461"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4820"/>
          </a:xfrm>
          <a:prstGeom prst="rect">
            <a:avLst/>
          </a:prstGeom>
        </p:spPr>
        <p:txBody>
          <a:bodyPr vert="horz" lIns="94923" tIns="47461" rIns="94923" bIns="47461" rtlCol="0"/>
          <a:lstStyle>
            <a:lvl1pPr algn="r">
              <a:defRPr sz="1200">
                <a:latin typeface="Arial" panose="020B0604020202020204" pitchFamily="34" charset="0"/>
              </a:defRPr>
            </a:lvl1pPr>
          </a:lstStyle>
          <a:p>
            <a:fld id="{0BA5BBE4-AEA3-489A-A28E-0C2FAF2506E3}" type="datetimeFigureOut">
              <a:rPr lang="en-US" smtClean="0"/>
              <a:pPr/>
              <a:t>8/9/2023</a:t>
            </a:fld>
            <a:endParaRPr lang="en-US"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4923" tIns="47461" rIns="94923" bIns="47461" rtlCol="0" anchor="ctr"/>
          <a:lstStyle/>
          <a:p>
            <a:endParaRPr lang="en-GB"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4923" tIns="47461" rIns="94923" bIns="474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4923" tIns="47461" rIns="94923" bIns="47461"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829968"/>
            <a:ext cx="3037840" cy="464820"/>
          </a:xfrm>
          <a:prstGeom prst="rect">
            <a:avLst/>
          </a:prstGeom>
        </p:spPr>
        <p:txBody>
          <a:bodyPr vert="horz" lIns="94923" tIns="47461" rIns="94923" bIns="47461"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C0F4A2C8-6C88-4E71-83EE-698B9D4FE22F}" type="slidenum">
              <a:rPr lang="en-US">
                <a:solidFill>
                  <a:prstClr val="black"/>
                </a:solidFill>
                <a:latin typeface="Arial" panose="020B0604020202020204" pitchFamily="34" charset="0"/>
              </a:rPr>
              <a:pPr defTabSz="931774">
                <a:defRPr/>
              </a:pPr>
              <a:t>2</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5326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C0F4A2C8-6C88-4E71-83EE-698B9D4FE22F}" type="slidenum">
              <a:rPr lang="en-US">
                <a:solidFill>
                  <a:prstClr val="black"/>
                </a:solidFill>
                <a:latin typeface="Arial" panose="020B0604020202020204" pitchFamily="34" charset="0"/>
              </a:rPr>
              <a:pPr defTabSz="931774">
                <a:defRPr/>
              </a:pPr>
              <a:t>3</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44473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C0F4A2C8-6C88-4E71-83EE-698B9D4FE22F}" type="slidenum">
              <a:rPr lang="en-US">
                <a:solidFill>
                  <a:prstClr val="black"/>
                </a:solidFill>
                <a:latin typeface="Arial" panose="020B0604020202020204" pitchFamily="34" charset="0"/>
              </a:rPr>
              <a:pPr defTabSz="931774">
                <a:defRPr/>
              </a:pPr>
              <a:t>4</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31733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C0F4A2C8-6C88-4E71-83EE-698B9D4FE22F}" type="slidenum">
              <a:rPr lang="en-US">
                <a:solidFill>
                  <a:prstClr val="black"/>
                </a:solidFill>
                <a:latin typeface="Arial" panose="020B0604020202020204" pitchFamily="34" charset="0"/>
              </a:rPr>
              <a:pPr defTabSz="931774">
                <a:defRPr/>
              </a:pPr>
              <a:t>5</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3430860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hyperlink" Target="http://www.deloitte.com/us/about" TargetMode="Externa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12.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6148" name="Picture 4" descr="Image result for deloitte logo vect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549275" y="4845631"/>
            <a:ext cx="4407673" cy="897983"/>
          </a:xfrm>
          <a:prstGeom prst="rect">
            <a:avLst/>
          </a:prstGeom>
        </p:spPr>
        <p:txBody>
          <a:bodyPr anchor="b" anchorCtr="0"/>
          <a:lstStyle>
            <a:lvl1pPr>
              <a:lnSpc>
                <a:spcPct val="85000"/>
              </a:lnSpc>
              <a:defRPr sz="2800" b="1" baseline="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Title</a:t>
            </a:r>
          </a:p>
        </p:txBody>
      </p:sp>
      <p:sp>
        <p:nvSpPr>
          <p:cNvPr id="6" name="Text Placeholder 9"/>
          <p:cNvSpPr>
            <a:spLocks noGrp="1"/>
          </p:cNvSpPr>
          <p:nvPr>
            <p:ph type="body" sz="quarter" idx="16" hasCustomPrompt="1"/>
          </p:nvPr>
        </p:nvSpPr>
        <p:spPr>
          <a:xfrm>
            <a:off x="549275" y="5820991"/>
            <a:ext cx="4407673" cy="478209"/>
          </a:xfrm>
        </p:spPr>
        <p:txBody>
          <a:bodyPr vert="horz" lIns="0" tIns="0" rIns="0" bIns="0" rtlCol="0">
            <a:noAutofit/>
          </a:bodyPr>
          <a:lstStyle>
            <a:lvl1pPr marL="0" indent="0">
              <a:buNone/>
              <a:defRPr lang="en-US" sz="1200" dirty="0">
                <a:latin typeface="Verdana" panose="020B0604030504040204" pitchFamily="34" charset="0"/>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549275" y="4465538"/>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latin typeface="Verdana" panose="020B0604030504040204" pitchFamily="34" charset="0"/>
                <a:ea typeface="Verdana" panose="020B0604030504040204" pitchFamily="34" charset="0"/>
                <a:cs typeface="Verdana" panose="020B0604030504040204" pitchFamily="34" charset="0"/>
              </a:defRPr>
            </a:lvl1pPr>
          </a:lstStyle>
          <a:p>
            <a:pPr marL="228600" lvl="0" indent="-228600"/>
            <a:r>
              <a:rPr lang="en-US" dirty="0"/>
              <a:t>Date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Black">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2783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6842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39755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5"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64052"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509280"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3" name="Rectangle 12"/>
          <p:cNvSpPr/>
          <p:nvPr userDrawn="1"/>
        </p:nvSpPr>
        <p:spPr>
          <a:xfrm>
            <a:off x="6246195"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31915" y="4255709"/>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5"/>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2"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1"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7409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4327289"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504000" y="1700215"/>
            <a:ext cx="3547872"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8150577"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Text Placeholder 8"/>
          <p:cNvSpPr>
            <a:spLocks noGrp="1"/>
          </p:cNvSpPr>
          <p:nvPr>
            <p:ph type="body" sz="quarter" idx="17"/>
          </p:nvPr>
        </p:nvSpPr>
        <p:spPr>
          <a:xfrm>
            <a:off x="4327289"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3335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4695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4"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2979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6979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28000" y="1700213"/>
            <a:ext cx="5568000" cy="46815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GB" dirty="0"/>
              <a:t>Seventh level</a:t>
            </a:r>
          </a:p>
          <a:p>
            <a:pPr lvl="7"/>
            <a:r>
              <a:rPr lang="en-GB" dirty="0"/>
              <a:t>Eighth level</a:t>
            </a:r>
          </a:p>
          <a:p>
            <a:pPr lvl="8"/>
            <a:r>
              <a:rPr lang="en-GB" dirty="0"/>
              <a:t>Ninth level</a:t>
            </a:r>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35831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_With Arc">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52200" cy="698501"/>
          </a:xfrm>
          <a:prstGeom prst="rect">
            <a:avLst/>
          </a:prstGeom>
        </p:spPr>
        <p:txBody>
          <a:bodyPr vert="horz" lIns="0" tIns="0" rIns="0" bIns="0" rtlCol="0" anchor="t" anchorCtr="0">
            <a:noAutofit/>
          </a:bodyPr>
          <a:lstStyle>
            <a:lvl1pPr>
              <a:defRPr sz="1500"/>
            </a:lvl1pPr>
          </a:lstStyle>
          <a:p>
            <a:r>
              <a:rPr lang="en-US" noProof="0"/>
              <a:t>Click to edit Master title style</a:t>
            </a:r>
            <a:endParaRPr lang="en-US" noProof="0"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Tree>
    <p:extLst>
      <p:ext uri="{BB962C8B-B14F-4D97-AF65-F5344CB8AC3E}">
        <p14:creationId xmlns:p14="http://schemas.microsoft.com/office/powerpoint/2010/main" val="155476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dirty="0"/>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2067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103231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552451" y="1399032"/>
            <a:ext cx="11106912"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bwMode="gray">
          <a:xfrm>
            <a:off x="552451" y="779465"/>
            <a:ext cx="11106912"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5" name="Title Placeholder 10"/>
          <p:cNvSpPr>
            <a:spLocks noGrp="1"/>
          </p:cNvSpPr>
          <p:nvPr>
            <p:ph type="title"/>
          </p:nvPr>
        </p:nvSpPr>
        <p:spPr bwMode="gray">
          <a:xfrm>
            <a:off x="552451" y="502467"/>
            <a:ext cx="11106912" cy="276999"/>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6" name="Rounded Rectangle 5"/>
          <p:cNvSpPr/>
          <p:nvPr userDrawn="1"/>
        </p:nvSpPr>
        <p:spPr>
          <a:xfrm>
            <a:off x="8343902" y="95250"/>
            <a:ext cx="3517900" cy="76200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defTabSz="914400"/>
            <a:endParaRPr lang="en-US" sz="1800" dirty="0">
              <a:solidFill>
                <a:prstClr val="white"/>
              </a:solidFill>
            </a:endParaRPr>
          </a:p>
        </p:txBody>
      </p:sp>
    </p:spTree>
    <p:extLst>
      <p:ext uri="{BB962C8B-B14F-4D97-AF65-F5344CB8AC3E}">
        <p14:creationId xmlns:p14="http://schemas.microsoft.com/office/powerpoint/2010/main" val="33234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Divider - Deloitte 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2" name="Title 1"/>
          <p:cNvSpPr>
            <a:spLocks noGrp="1"/>
          </p:cNvSpPr>
          <p:nvPr>
            <p:ph type="title"/>
          </p:nvPr>
        </p:nvSpPr>
        <p:spPr bwMode="gray">
          <a:xfrm>
            <a:off x="469902" y="1700217"/>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
        <p:nvSpPr>
          <p:cNvPr id="7"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Tree>
    <p:extLst>
      <p:ext uri="{BB962C8B-B14F-4D97-AF65-F5344CB8AC3E}">
        <p14:creationId xmlns:p14="http://schemas.microsoft.com/office/powerpoint/2010/main" val="20066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ivider - Deloitte dark blu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7904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Tree>
    <p:extLst>
      <p:ext uri="{BB962C8B-B14F-4D97-AF65-F5344CB8AC3E}">
        <p14:creationId xmlns:p14="http://schemas.microsoft.com/office/powerpoint/2010/main" val="274185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094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826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6218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50904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Presentation title to match cover slide</a:t>
            </a:r>
            <a:br>
              <a:rPr lang="en-US" sz="650" dirty="0">
                <a:solidFill>
                  <a:srgbClr val="FF0000"/>
                </a:solidFill>
              </a:rPr>
            </a:br>
            <a:endParaRPr lang="en-US" sz="650" dirty="0">
              <a:solidFill>
                <a:srgbClr val="FF0000"/>
              </a:solidFill>
            </a:endParaRPr>
          </a:p>
        </p:txBody>
      </p:sp>
      <p:sp>
        <p:nvSpPr>
          <p:cNvPr id="14"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9005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14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260827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86191" y="374650"/>
            <a:ext cx="2804160" cy="1027760"/>
          </a:xfrm>
        </p:spPr>
        <p:txBody>
          <a:bodyPr>
            <a:normAutofit/>
          </a:bodyPr>
          <a:lstStyle>
            <a:lvl1pPr>
              <a:spcBef>
                <a:spcPts val="185"/>
              </a:spcBef>
              <a:defRPr sz="1000">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501652" y="1665297"/>
            <a:ext cx="2790189" cy="4691752"/>
          </a:xfrm>
        </p:spPr>
        <p:txBody>
          <a:bodyPr>
            <a:norm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70" y="1665288"/>
            <a:ext cx="7886049" cy="4692650"/>
          </a:xfrm>
        </p:spPr>
        <p:txBody>
          <a:bodyPr>
            <a:normAutofit/>
          </a:bodyPr>
          <a:lstStyle>
            <a:lvl1pPr marL="0" indent="0" algn="l">
              <a:spcBef>
                <a:spcPts val="1662"/>
              </a:spcBef>
              <a:buFontTx/>
              <a:buNone/>
              <a:defRPr sz="1000" b="0"/>
            </a:lvl1pPr>
            <a:lvl2pPr marL="101600" indent="-101600" algn="l">
              <a:buClrTx/>
              <a:buSzPct val="100000"/>
              <a:buFont typeface="Arial" panose="020B0604020202020204" pitchFamily="34" charset="0"/>
              <a:buChar char="•"/>
              <a:defRPr sz="1000" b="0"/>
            </a:lvl2pPr>
            <a:lvl3pPr marL="228600" indent="-101600" algn="l">
              <a:buClrTx/>
              <a:buSzPct val="100000"/>
              <a:buFont typeface="Arial" panose="020B0604020202020204" pitchFamily="34" charset="0"/>
              <a:buChar char="−"/>
              <a:defRPr sz="1000" b="0"/>
            </a:lvl3pPr>
            <a:lvl4pPr marL="355600" indent="-101600" algn="l">
              <a:buClrTx/>
              <a:buSzPct val="100000"/>
              <a:buFont typeface="Arial" panose="020B0604020202020204" pitchFamily="34" charset="0"/>
              <a:buChar char="◦"/>
              <a:defRPr sz="1000" b="0"/>
            </a:lvl4pPr>
            <a:lvl5pPr marL="482600" indent="-101600" algn="l">
              <a:buClrTx/>
              <a:buSzPct val="100000"/>
              <a:buFont typeface="Arial" panose="020B0604020202020204" pitchFamily="34" charset="0"/>
              <a:buChar char="−"/>
              <a:defRPr sz="10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GB" sz="1800" dirty="0">
                <a:solidFill>
                  <a:prstClr val="white"/>
                </a:solidFill>
              </a:endParaRPr>
            </a:p>
          </p:txBody>
        </p:sp>
      </p:grpSp>
    </p:spTree>
    <p:extLst>
      <p:ext uri="{BB962C8B-B14F-4D97-AF65-F5344CB8AC3E}">
        <p14:creationId xmlns:p14="http://schemas.microsoft.com/office/powerpoint/2010/main" val="222486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7000"/>
            <a:ext cx="4896560" cy="184666"/>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Presentation title to match cover slide</a:t>
            </a:r>
            <a:br>
              <a:rPr lang="en-US" sz="600" dirty="0">
                <a:solidFill>
                  <a:srgbClr val="FF0000"/>
                </a:solidFill>
              </a:rPr>
            </a:br>
            <a:endParaRPr lang="en-US" sz="600" dirty="0">
              <a:solidFill>
                <a:srgbClr val="FF0000"/>
              </a:solidFill>
            </a:endParaRP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3201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C_TitleWith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548451" y="809701"/>
            <a:ext cx="10972800" cy="409575"/>
          </a:xfrm>
        </p:spPr>
        <p:txBody>
          <a:bodyPr>
            <a:noAutofit/>
          </a:bodyPr>
          <a:lstStyle>
            <a:lvl1pPr marL="0" indent="0" algn="l" defTabSz="898064" rtl="0" eaLnBrk="1" latinLnBrk="0" hangingPunct="1">
              <a:spcBef>
                <a:spcPct val="20000"/>
              </a:spcBef>
              <a:buFont typeface="Arial" pitchFamily="34" charset="0"/>
              <a:buNone/>
              <a:defRPr lang="en-US" sz="1588" b="0" kern="1200" dirty="0" smtClean="0">
                <a:solidFill>
                  <a:schemeClr val="accent5"/>
                </a:solidFill>
                <a:latin typeface="+mn-lt"/>
                <a:ea typeface="+mn-ea"/>
                <a:cs typeface="Arial" panose="020B0604020202020204" pitchFamily="34" charset="0"/>
              </a:defRPr>
            </a:lvl1pPr>
            <a:lvl2pPr marL="224517" indent="-224517" algn="l" defTabSz="898064" rtl="0" eaLnBrk="1" latinLnBrk="0" hangingPunct="1">
              <a:spcBef>
                <a:spcPct val="20000"/>
              </a:spcBef>
              <a:buFont typeface="Arial" pitchFamily="34" charset="0"/>
              <a:buChar char="•"/>
              <a:defRPr lang="en-US" sz="1941" kern="1200" dirty="0" smtClean="0">
                <a:solidFill>
                  <a:schemeClr val="tx1"/>
                </a:solidFill>
                <a:latin typeface="+mn-lt"/>
                <a:ea typeface="+mn-ea"/>
                <a:cs typeface="+mn-cs"/>
              </a:defRPr>
            </a:lvl2pPr>
            <a:lvl3pPr marL="615860" indent="-336774">
              <a:defRPr lang="en-US" sz="1941" kern="1200" dirty="0" smtClean="0">
                <a:solidFill>
                  <a:schemeClr val="tx1"/>
                </a:solidFill>
                <a:latin typeface="+mn-lt"/>
                <a:ea typeface="+mn-ea"/>
                <a:cs typeface="+mn-cs"/>
              </a:defRPr>
            </a:lvl3pPr>
            <a:lvl4pPr marL="955751" indent="-336774">
              <a:defRPr/>
            </a:lvl4pPr>
          </a:lstStyle>
          <a:p>
            <a:pPr lvl="0"/>
            <a:r>
              <a:rPr lang="en-US" dirty="0"/>
              <a:t>Click to edit Master text styles</a:t>
            </a:r>
          </a:p>
        </p:txBody>
      </p:sp>
      <p:sp>
        <p:nvSpPr>
          <p:cNvPr id="7" name="Title Placeholder 1"/>
          <p:cNvSpPr>
            <a:spLocks noGrp="1"/>
          </p:cNvSpPr>
          <p:nvPr>
            <p:ph type="title"/>
          </p:nvPr>
        </p:nvSpPr>
        <p:spPr>
          <a:xfrm>
            <a:off x="548451" y="375710"/>
            <a:ext cx="10972800" cy="412904"/>
          </a:xfrm>
          <a:prstGeom prst="rect">
            <a:avLst/>
          </a:prstGeom>
        </p:spPr>
        <p:txBody>
          <a:bodyPr vert="horz" lIns="0" tIns="0" rIns="0" bIns="0" rtlCol="0" anchor="t" anchorCtr="0">
            <a:noAutofit/>
          </a:bodyPr>
          <a:lstStyle/>
          <a:p>
            <a:r>
              <a:rPr lang="en-US" dirty="0"/>
              <a:t>Click to edit Master title style</a:t>
            </a:r>
          </a:p>
        </p:txBody>
      </p:sp>
    </p:spTree>
    <p:extLst>
      <p:ext uri="{BB962C8B-B14F-4D97-AF65-F5344CB8AC3E}">
        <p14:creationId xmlns:p14="http://schemas.microsoft.com/office/powerpoint/2010/main" val="277726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DC_TitleWithBull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40805" y="375713"/>
            <a:ext cx="10972800" cy="606425"/>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Slide Number Placeholder 5"/>
          <p:cNvSpPr txBox="1">
            <a:spLocks/>
          </p:cNvSpPr>
          <p:nvPr userDrawn="1"/>
        </p:nvSpPr>
        <p:spPr>
          <a:xfrm>
            <a:off x="11049128" y="6477005"/>
            <a:ext cx="597408" cy="246221"/>
          </a:xfrm>
          <a:prstGeom prst="rect">
            <a:avLst/>
          </a:prstGeom>
        </p:spPr>
        <p:txBody>
          <a:bodyPr vert="horz" lIns="0" tIns="0" rIns="0" bIns="0" rtlCol="0" anchor="ctr" anchorCtr="0"/>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6" dirty="0">
              <a:solidFill>
                <a:srgbClr val="8C8C8C"/>
              </a:solidFill>
              <a:cs typeface="Arial" panose="020B0604020202020204" pitchFamily="34" charset="0"/>
            </a:endParaRPr>
          </a:p>
        </p:txBody>
      </p:sp>
    </p:spTree>
    <p:extLst>
      <p:ext uri="{BB962C8B-B14F-4D97-AF65-F5344CB8AC3E}">
        <p14:creationId xmlns:p14="http://schemas.microsoft.com/office/powerpoint/2010/main" val="37805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C_TitleWithIntroAndBullets">
    <p:spTree>
      <p:nvGrpSpPr>
        <p:cNvPr id="1" name=""/>
        <p:cNvGrpSpPr/>
        <p:nvPr/>
      </p:nvGrpSpPr>
      <p:grpSpPr>
        <a:xfrm>
          <a:off x="0" y="0"/>
          <a:ext cx="0" cy="0"/>
          <a:chOff x="0" y="0"/>
          <a:chExt cx="0" cy="0"/>
        </a:xfrm>
      </p:grpSpPr>
      <p:sp>
        <p:nvSpPr>
          <p:cNvPr id="8" name="Content Placeholder 2"/>
          <p:cNvSpPr>
            <a:spLocks noGrp="1"/>
          </p:cNvSpPr>
          <p:nvPr>
            <p:ph idx="10"/>
          </p:nvPr>
        </p:nvSpPr>
        <p:spPr>
          <a:xfrm>
            <a:off x="533164" y="1367431"/>
            <a:ext cx="10972800" cy="4921250"/>
          </a:xfrm>
        </p:spPr>
        <p:txBody>
          <a:bodyPr>
            <a:noAutofit/>
          </a:bodyPr>
          <a:lstStyle>
            <a:lvl1pPr marL="0" indent="0">
              <a:spcBef>
                <a:spcPts val="0"/>
              </a:spcBef>
              <a:spcAft>
                <a:spcPts val="983"/>
              </a:spcAft>
              <a:buNone/>
              <a:defRPr sz="1588">
                <a:solidFill>
                  <a:schemeClr val="tx1"/>
                </a:solidFill>
                <a:latin typeface="+mn-lt"/>
                <a:cs typeface="Arial" panose="020B0604020202020204" pitchFamily="34" charset="0"/>
              </a:defRPr>
            </a:lvl1pPr>
            <a:lvl2pPr marL="163711" indent="-163711">
              <a:spcBef>
                <a:spcPts val="0"/>
              </a:spcBef>
              <a:spcAft>
                <a:spcPts val="983"/>
              </a:spcAft>
              <a:buFont typeface="Arial" panose="020B0604020202020204" pitchFamily="34" charset="0"/>
              <a:buChar char="•"/>
              <a:defRPr sz="1588">
                <a:solidFill>
                  <a:schemeClr val="tx1"/>
                </a:solidFill>
                <a:latin typeface="+mn-lt"/>
                <a:cs typeface="Arial" panose="020B0604020202020204" pitchFamily="34" charset="0"/>
              </a:defRPr>
            </a:lvl2pPr>
            <a:lvl3pPr marL="396022" indent="-171506">
              <a:spcBef>
                <a:spcPts val="0"/>
              </a:spcBef>
              <a:spcAft>
                <a:spcPts val="983"/>
              </a:spcAft>
              <a:buFont typeface="Calibri" panose="020F0502020204030204" pitchFamily="34" charset="0"/>
              <a:buChar char="–"/>
              <a:defRPr sz="1588">
                <a:solidFill>
                  <a:schemeClr val="tx1"/>
                </a:solidFill>
                <a:latin typeface="+mn-lt"/>
                <a:cs typeface="Arial" panose="020B0604020202020204" pitchFamily="34" charset="0"/>
              </a:defRPr>
            </a:lvl3pPr>
            <a:lvl4pPr marL="1072690" indent="-227635">
              <a:buFont typeface="Calibri" panose="020F0502020204030204" pitchFamily="34" charset="0"/>
              <a:buChar char="–"/>
              <a:defRPr>
                <a:solidFill>
                  <a:srgbClr val="000000"/>
                </a:solidFill>
              </a:defRPr>
            </a:lvl4pPr>
          </a:lstStyle>
          <a:p>
            <a:pPr lvl="0"/>
            <a:r>
              <a:rPr lang="en-US" dirty="0"/>
              <a:t>Click to edit Master text styles</a:t>
            </a:r>
          </a:p>
          <a:p>
            <a:pPr lvl="1"/>
            <a:r>
              <a:rPr lang="en-US" dirty="0"/>
              <a:t>Second level</a:t>
            </a:r>
          </a:p>
          <a:p>
            <a:pPr lvl="2"/>
            <a:r>
              <a:rPr lang="en-US" dirty="0"/>
              <a:t>Third level</a:t>
            </a:r>
          </a:p>
        </p:txBody>
      </p:sp>
      <p:sp>
        <p:nvSpPr>
          <p:cNvPr id="7" name="Content Placeholder 2"/>
          <p:cNvSpPr>
            <a:spLocks noGrp="1"/>
          </p:cNvSpPr>
          <p:nvPr>
            <p:ph idx="1"/>
          </p:nvPr>
        </p:nvSpPr>
        <p:spPr>
          <a:xfrm>
            <a:off x="533164" y="771101"/>
            <a:ext cx="10972800" cy="409575"/>
          </a:xfrm>
        </p:spPr>
        <p:txBody>
          <a:bodyPr>
            <a:noAutofit/>
          </a:bodyPr>
          <a:lstStyle>
            <a:lvl1pPr marL="0" indent="0" algn="l" defTabSz="898064" rtl="0" eaLnBrk="1" latinLnBrk="0" hangingPunct="1">
              <a:spcBef>
                <a:spcPct val="20000"/>
              </a:spcBef>
              <a:buFont typeface="Arial" pitchFamily="34" charset="0"/>
              <a:buNone/>
              <a:defRPr lang="en-US" sz="1588" b="0" kern="1200" dirty="0" smtClean="0">
                <a:solidFill>
                  <a:schemeClr val="accent5"/>
                </a:solidFill>
                <a:latin typeface="+mn-lt"/>
                <a:ea typeface="+mn-ea"/>
                <a:cs typeface="Arial" panose="020B0604020202020204" pitchFamily="34" charset="0"/>
              </a:defRPr>
            </a:lvl1pPr>
            <a:lvl2pPr marL="224517" indent="-224517" algn="l" defTabSz="898064" rtl="0" eaLnBrk="1" latinLnBrk="0" hangingPunct="1">
              <a:spcBef>
                <a:spcPct val="20000"/>
              </a:spcBef>
              <a:buFont typeface="Arial" pitchFamily="34" charset="0"/>
              <a:buChar char="•"/>
              <a:defRPr lang="en-US" sz="1941" kern="1200" dirty="0" smtClean="0">
                <a:solidFill>
                  <a:schemeClr val="tx1"/>
                </a:solidFill>
                <a:latin typeface="+mn-lt"/>
                <a:ea typeface="+mn-ea"/>
                <a:cs typeface="+mn-cs"/>
              </a:defRPr>
            </a:lvl2pPr>
            <a:lvl3pPr marL="615860" indent="-336774">
              <a:defRPr lang="en-US" sz="1941" kern="1200" dirty="0" smtClean="0">
                <a:solidFill>
                  <a:schemeClr val="tx1"/>
                </a:solidFill>
                <a:latin typeface="+mn-lt"/>
                <a:ea typeface="+mn-ea"/>
                <a:cs typeface="+mn-cs"/>
              </a:defRPr>
            </a:lvl3pPr>
            <a:lvl4pPr marL="955751" indent="-336774">
              <a:defRPr/>
            </a:lvl4pPr>
          </a:lstStyle>
          <a:p>
            <a:pPr lvl="0"/>
            <a:r>
              <a:rPr lang="en-US" dirty="0"/>
              <a:t>Click to edit Master text styles</a:t>
            </a:r>
          </a:p>
        </p:txBody>
      </p:sp>
      <p:sp>
        <p:nvSpPr>
          <p:cNvPr id="11" name="Title Placeholder 1"/>
          <p:cNvSpPr>
            <a:spLocks noGrp="1"/>
          </p:cNvSpPr>
          <p:nvPr>
            <p:ph type="title"/>
          </p:nvPr>
        </p:nvSpPr>
        <p:spPr>
          <a:xfrm>
            <a:off x="533164" y="375715"/>
            <a:ext cx="10972800" cy="395387"/>
          </a:xfrm>
          <a:prstGeom prst="rect">
            <a:avLst/>
          </a:prstGeom>
        </p:spPr>
        <p:txBody>
          <a:bodyPr vert="horz" lIns="0" tIns="0" rIns="0" bIns="0" rtlCol="0" anchor="t" anchorCtr="0">
            <a:noAutofit/>
          </a:bodyPr>
          <a:lstStyle>
            <a:lvl1pPr>
              <a:defRPr>
                <a:solidFill>
                  <a:schemeClr val="accent4"/>
                </a:solidFill>
              </a:defRPr>
            </a:lvl1pPr>
          </a:lstStyle>
          <a:p>
            <a:r>
              <a:rPr lang="en-US" dirty="0"/>
              <a:t>Click to edit Master title style</a:t>
            </a:r>
          </a:p>
        </p:txBody>
      </p:sp>
    </p:spTree>
    <p:extLst>
      <p:ext uri="{BB962C8B-B14F-4D97-AF65-F5344CB8AC3E}">
        <p14:creationId xmlns:p14="http://schemas.microsoft.com/office/powerpoint/2010/main" val="276030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C_Title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64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userDrawn="1">
  <p:cSld name="4_Blank_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8530745" y="6554134"/>
            <a:ext cx="3084075" cy="144247"/>
          </a:xfrm>
          <a:prstGeom prst="rect">
            <a:avLst/>
          </a:prstGeom>
          <a:noFill/>
          <a:ln w="25400" algn="ctr">
            <a:noFill/>
            <a:miter lim="800000"/>
            <a:headEnd/>
            <a:tailEnd/>
          </a:ln>
        </p:spPr>
        <p:txBody>
          <a:bodyPr lIns="0" tIns="0" rIns="0" bIns="0"/>
          <a:lstStyle/>
          <a:p>
            <a:pPr algn="r" defTabSz="894945">
              <a:lnSpc>
                <a:spcPts val="1059"/>
              </a:lnSpc>
              <a:defRPr/>
            </a:pPr>
            <a:r>
              <a:rPr lang="en-US" sz="706" dirty="0">
                <a:solidFill>
                  <a:srgbClr val="313131"/>
                </a:solidFill>
              </a:rPr>
              <a:t>© 2013 Deloitte Global Services Limited </a:t>
            </a:r>
          </a:p>
        </p:txBody>
      </p:sp>
    </p:spTree>
    <p:extLst>
      <p:ext uri="{BB962C8B-B14F-4D97-AF65-F5344CB8AC3E}">
        <p14:creationId xmlns:p14="http://schemas.microsoft.com/office/powerpoint/2010/main" val="447458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1"/>
            <a:ext cx="2294400" cy="322531"/>
          </a:xfrm>
          <a:prstGeom prst="rect">
            <a:avLst/>
          </a:prstGeom>
        </p:spPr>
      </p:pic>
    </p:spTree>
    <p:extLst>
      <p:ext uri="{BB962C8B-B14F-4D97-AF65-F5344CB8AC3E}">
        <p14:creationId xmlns:p14="http://schemas.microsoft.com/office/powerpoint/2010/main" val="189977859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3_Letter Layout">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print"/>
          <a:stretch>
            <a:fillRect/>
          </a:stretch>
        </p:blipFill>
        <p:spPr>
          <a:xfrm>
            <a:off x="434645" y="399579"/>
            <a:ext cx="2294400" cy="322531"/>
          </a:xfrm>
          <a:prstGeom prst="rect">
            <a:avLst/>
          </a:prstGeom>
        </p:spPr>
      </p:pic>
      <p:sp>
        <p:nvSpPr>
          <p:cNvPr id="5" name="Text Placeholder 4"/>
          <p:cNvSpPr>
            <a:spLocks noGrp="1"/>
          </p:cNvSpPr>
          <p:nvPr>
            <p:ph type="body" sz="quarter" idx="10"/>
          </p:nvPr>
        </p:nvSpPr>
        <p:spPr>
          <a:xfrm>
            <a:off x="8901007" y="588841"/>
            <a:ext cx="2804160" cy="1005840"/>
          </a:xfrm>
        </p:spPr>
        <p:txBody>
          <a:bodyPr/>
          <a:lstStyle>
            <a:lvl1pPr>
              <a:spcBef>
                <a:spcPts val="200"/>
              </a:spcBef>
              <a:defRPr sz="1000">
                <a:solidFill>
                  <a:schemeClr val="tx2"/>
                </a:solidFill>
              </a:defRPr>
            </a:lvl1pPr>
            <a:lvl2pPr>
              <a:defRPr sz="105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87680" y="1611312"/>
            <a:ext cx="2804160" cy="4745736"/>
          </a:xfrm>
        </p:spPr>
        <p:txBody>
          <a:bodyPr/>
          <a:lstStyle>
            <a:lvl1pPr>
              <a:spcBef>
                <a:spcPts val="300"/>
              </a:spcBef>
              <a:defRPr sz="1050"/>
            </a:lvl1pPr>
            <a:lvl2pPr>
              <a:spcBef>
                <a:spcPts val="300"/>
              </a:spcBef>
              <a:defRPr/>
            </a:lvl2pPr>
            <a:lvl3pPr>
              <a:spcBef>
                <a:spcPts val="300"/>
              </a:spcBef>
              <a:defRPr/>
            </a:lvl3pPr>
            <a:lvl4pPr>
              <a:spcBef>
                <a:spcPts val="300"/>
              </a:spcBef>
              <a:defRPr/>
            </a:lvl4pPr>
            <a:lvl5pPr>
              <a:spcBef>
                <a:spcPts val="300"/>
              </a:spcBef>
              <a:defRPr/>
            </a:lvl5pPr>
          </a:lstStyle>
          <a:p>
            <a:pPr lvl="0"/>
            <a:r>
              <a:rPr lang="en-US"/>
              <a:t>Click to edit Master text styles</a:t>
            </a:r>
          </a:p>
        </p:txBody>
      </p:sp>
      <p:sp>
        <p:nvSpPr>
          <p:cNvPr id="9" name="Text Placeholder 8"/>
          <p:cNvSpPr>
            <a:spLocks noGrp="1"/>
          </p:cNvSpPr>
          <p:nvPr>
            <p:ph type="body" sz="quarter" idx="12"/>
          </p:nvPr>
        </p:nvSpPr>
        <p:spPr>
          <a:xfrm>
            <a:off x="3780367" y="1611313"/>
            <a:ext cx="7924800" cy="4746625"/>
          </a:xfrm>
        </p:spPr>
        <p:txBody>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92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86833" y="1611313"/>
            <a:ext cx="7924800" cy="4746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p:cNvSpPr>
            <a:spLocks noGrp="1"/>
          </p:cNvSpPr>
          <p:nvPr>
            <p:ph type="body" sz="quarter" idx="11"/>
          </p:nvPr>
        </p:nvSpPr>
        <p:spPr>
          <a:xfrm>
            <a:off x="8900160" y="1611313"/>
            <a:ext cx="2804160" cy="4746625"/>
          </a:xfrm>
        </p:spPr>
        <p:txBody>
          <a:bodyPr/>
          <a:lstStyle>
            <a:lvl1pPr>
              <a:defRPr sz="1600">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8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55948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6772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616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70743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1 column (2/3 of page lef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792480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43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Title, Subtitle, 1 column (2/3 of page righ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3779520" y="1611313"/>
            <a:ext cx="792480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80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1 column (1/3 of page lef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2804160" cy="4746625"/>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56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1 column (1/3 of page righ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8900160" y="1611313"/>
            <a:ext cx="2804160" cy="4746625"/>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16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3" name="Content Placeholder 2"/>
          <p:cNvSpPr>
            <a:spLocks noGrp="1"/>
          </p:cNvSpPr>
          <p:nvPr>
            <p:ph sz="quarter" idx="16"/>
          </p:nvPr>
        </p:nvSpPr>
        <p:spPr>
          <a:xfrm>
            <a:off x="48768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621792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309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_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231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11216640" cy="766749"/>
          </a:xfrm>
        </p:spPr>
        <p:txBody>
          <a:bodyPr>
            <a:noAutofit/>
          </a:bodyPr>
          <a:lstStyle>
            <a:lvl1pPr marL="0" indent="0">
              <a:buNone/>
              <a:defRPr sz="1800" b="0">
                <a:solidFill>
                  <a:schemeClr val="accent2"/>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59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Deloitte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TextBox 4"/>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7" name="TextBox 6"/>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8" name="TextBox 7"/>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25728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7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40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2_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48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8257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2_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6" y="1818068"/>
            <a:ext cx="3748097"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200323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2_Key statement Medium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6833" y="1611313"/>
            <a:ext cx="7924800" cy="4746625"/>
          </a:xfrm>
        </p:spPr>
        <p:txBody>
          <a:bodyPr/>
          <a:lstStyle>
            <a:lvl1pPr>
              <a:spcBef>
                <a:spcPts val="3600"/>
              </a:spcBef>
              <a:defRPr sz="2000">
                <a:solidFill>
                  <a:schemeClr val="accent3"/>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651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6833" y="1611313"/>
            <a:ext cx="7924800" cy="4746625"/>
          </a:xfrm>
        </p:spPr>
        <p:txBody>
          <a:bodyPr/>
          <a:lstStyle>
            <a:lvl1pPr>
              <a:spcBef>
                <a:spcPts val="3600"/>
              </a:spcBef>
              <a:defRPr sz="2000">
                <a:solidFill>
                  <a:schemeClr val="accent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03509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userDrawn="1">
  <p:cSld name="6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78059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grpSp>
    </p:spTree>
    <p:extLst>
      <p:ext uri="{BB962C8B-B14F-4D97-AF65-F5344CB8AC3E}">
        <p14:creationId xmlns:p14="http://schemas.microsoft.com/office/powerpoint/2010/main" val="4070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9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marL="0" indent="0" algn="l">
              <a:buFontTx/>
              <a:buNone/>
              <a:tabLst>
                <a:tab pos="5047060" algn="r"/>
              </a:tabLst>
              <a:defRPr/>
            </a:lvl1pPr>
            <a:lvl2pPr marL="95250" indent="-95250">
              <a:tabLst>
                <a:tab pos="5047060" algn="r"/>
              </a:tabLst>
              <a:defRPr/>
            </a:lvl2pPr>
            <a:lvl3pPr marL="209550" indent="-95250">
              <a:tabLst>
                <a:tab pos="5047060" algn="r"/>
              </a:tabLst>
              <a:defRPr/>
            </a:lvl3pPr>
            <a:lvl4pPr marL="323850" indent="-95250">
              <a:tabLst>
                <a:tab pos="5047060" algn="r"/>
              </a:tabLst>
              <a:defRPr/>
            </a:lvl4pPr>
            <a:lvl5pPr marL="438150" indent="-95250">
              <a:tabLst>
                <a:tab pos="3771900" algn="r"/>
              </a:tabLst>
              <a:defRPr baseline="0"/>
            </a:lvl5pPr>
            <a:lvl6pPr>
              <a:tabLst>
                <a:tab pos="5047060" algn="r"/>
              </a:tabLst>
              <a:defRPr/>
            </a:lvl6pPr>
            <a:lvl7pPr>
              <a:tabLst>
                <a:tab pos="5047060" algn="r"/>
              </a:tabLst>
              <a:defRPr/>
            </a:lvl7pPr>
            <a:lvl8pPr>
              <a:tabLst>
                <a:tab pos="5047060" algn="r"/>
              </a:tabLst>
              <a:defRPr/>
            </a:lvl8pPr>
            <a:lvl9pPr>
              <a:tabLst>
                <a:tab pos="504706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4"/>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78662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Divider">
    <p:bg>
      <p:bgPr>
        <a:solidFill>
          <a:schemeClr val="accent1"/>
        </a:solidFill>
        <a:effectLst/>
      </p:bgPr>
    </p:bg>
    <p:spTree>
      <p:nvGrpSpPr>
        <p:cNvPr id="1" name=""/>
        <p:cNvGrpSpPr/>
        <p:nvPr/>
      </p:nvGrpSpPr>
      <p:grpSpPr>
        <a:xfrm>
          <a:off x="0" y="0"/>
          <a:ext cx="0" cy="0"/>
          <a:chOff x="0" y="0"/>
          <a:chExt cx="0" cy="0"/>
        </a:xfrm>
      </p:grpSpPr>
      <p:cxnSp>
        <p:nvCxnSpPr>
          <p:cNvPr id="2" name="Straight Connector 1"/>
          <p:cNvCxnSpPr/>
          <p:nvPr userDrawn="1"/>
        </p:nvCxnSpPr>
        <p:spPr>
          <a:xfrm>
            <a:off x="10301655" y="6592100"/>
            <a:ext cx="0" cy="198437"/>
          </a:xfrm>
          <a:prstGeom prst="line">
            <a:avLst/>
          </a:prstGeom>
          <a:ln w="6350" cmpd="sng">
            <a:solidFill>
              <a:srgbClr val="7F7F7F"/>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80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eloitte dark gree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2"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TextBox 12"/>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2107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Deloitte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extBox 10"/>
          <p:cNvSpPr txBox="1"/>
          <p:nvPr userDrawn="1"/>
        </p:nvSpPr>
        <p:spPr>
          <a:xfrm>
            <a:off x="501653" y="6477003"/>
            <a:ext cx="5355167"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Deloitte Consulting LLC</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335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 Deloitte dark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
        <p:nvSpPr>
          <p:cNvPr id="7" name="TextBox 6"/>
          <p:cNvSpPr txBox="1"/>
          <p:nvPr userDrawn="1"/>
        </p:nvSpPr>
        <p:spPr>
          <a:xfrm>
            <a:off x="6335184" y="6477002"/>
            <a:ext cx="4896560" cy="200055"/>
          </a:xfrm>
          <a:prstGeom prst="rect">
            <a:avLst/>
          </a:prstGeom>
          <a:noFill/>
        </p:spPr>
        <p:txBody>
          <a:bodyPr wrap="square" lIns="0" tIns="0" rIns="0" bIns="0" rtlCol="0">
            <a:noAutofit/>
          </a:bodyPr>
          <a:lstStyle/>
          <a:p>
            <a:pPr algn="r" defTabSz="914400">
              <a:buSzPct val="100000"/>
              <a:buFont typeface="Arial"/>
              <a:buNone/>
            </a:pPr>
            <a:r>
              <a:rPr lang="en-US" sz="650" dirty="0">
                <a:solidFill>
                  <a:prstClr val="white"/>
                </a:solidFill>
              </a:rPr>
              <a:t>Aspirus Network Inc, WFP Approach</a:t>
            </a:r>
          </a:p>
        </p:txBody>
      </p:sp>
      <p:sp>
        <p:nvSpPr>
          <p:cNvPr id="8" name="TextBox 7"/>
          <p:cNvSpPr txBox="1"/>
          <p:nvPr userDrawn="1"/>
        </p:nvSpPr>
        <p:spPr>
          <a:xfrm>
            <a:off x="501649" y="6477000"/>
            <a:ext cx="5355168" cy="201260"/>
          </a:xfrm>
          <a:prstGeom prst="rect">
            <a:avLst/>
          </a:prstGeom>
          <a:noFill/>
        </p:spPr>
        <p:txBody>
          <a:bodyPr wrap="square" lIns="0" tIns="0" rIns="0" bIns="0" rtlCol="0">
            <a:noAutofit/>
          </a:bodyPr>
          <a:lstStyle/>
          <a:p>
            <a:pPr defTabSz="914400">
              <a:spcBef>
                <a:spcPts val="600"/>
              </a:spcBef>
              <a:buSzPct val="100000"/>
              <a:buFont typeface="Arial"/>
              <a:buNone/>
            </a:pPr>
            <a:r>
              <a:rPr lang="en-US" sz="650" dirty="0">
                <a:solidFill>
                  <a:prstClr val="white"/>
                </a:solidFill>
              </a:rPr>
              <a:t>Copyright © 2017 Deloitte Development LLC. All rights reserved</a:t>
            </a:r>
          </a:p>
        </p:txBody>
      </p:sp>
    </p:spTree>
    <p:extLst>
      <p:ext uri="{BB962C8B-B14F-4D97-AF65-F5344CB8AC3E}">
        <p14:creationId xmlns:p14="http://schemas.microsoft.com/office/powerpoint/2010/main" val="12405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black">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60069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04163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549274" y="549275"/>
            <a:ext cx="10030121" cy="594360"/>
          </a:xfrm>
          <a:prstGeom prst="rect">
            <a:avLst/>
          </a:prstGeom>
        </p:spPr>
        <p:txBody>
          <a:bodyPr vert="horz" lIns="0" tIns="45720" rIns="0" bIns="0" rtlCol="0" anchor="t" anchorCtr="0">
            <a:noAutofit/>
          </a:bodyPr>
          <a:lstStyle>
            <a:lvl1pPr>
              <a:defRPr lang="en-US" sz="2400" b="0" spc="-75" dirty="0">
                <a:latin typeface="+mn-lt"/>
                <a:ea typeface="Verdana" panose="020B0604030504040204" pitchFamily="34" charset="0"/>
                <a:cs typeface="Verdana" panose="020B0604030504040204" pitchFamily="34"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549596" y="973825"/>
            <a:ext cx="11104220" cy="475488"/>
          </a:xfrm>
        </p:spPr>
        <p:txBody>
          <a:bodyPr vert="horz" lIns="0" tIns="0" rIns="0" bIns="0" rtlCol="0">
            <a:noAutofit/>
          </a:bodyPr>
          <a:lstStyle>
            <a:lvl1pPr marL="0" indent="0">
              <a:buNone/>
              <a:defRPr lang="en-US" sz="1600">
                <a:latin typeface="+mn-lt"/>
                <a:ea typeface="Verdana" panose="020B0604030504040204" pitchFamily="34" charset="0"/>
                <a:cs typeface="Verdana" panose="020B0604030504040204" pitchFamily="34" charset="0"/>
              </a:defRPr>
            </a:lvl1pPr>
          </a:lstStyle>
          <a:p>
            <a:pPr marL="228600" lvl="0" indent="-228600">
              <a:lnSpc>
                <a:spcPct val="130000"/>
              </a:lnSpc>
            </a:pPr>
            <a:r>
              <a:rPr lang="en-US" dirty="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4016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1783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559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TextBox 9"/>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TextBox 10"/>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90466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statement whi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1741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2"/>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03328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0210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4929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91"/>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550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6279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3" y="1665289"/>
            <a:ext cx="11188699"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6"/>
            <a:ext cx="11188700"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332918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1"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6"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8"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7" y="1659145"/>
            <a:ext cx="3563955"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6"/>
            <a:ext cx="11165419" cy="260737"/>
          </a:xfrm>
        </p:spPr>
        <p:txBody>
          <a:bodyPr>
            <a:no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86196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2" y="317502"/>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2" y="651600"/>
            <a:ext cx="1120266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Content Placeholder 3"/>
          <p:cNvSpPr>
            <a:spLocks noGrp="1"/>
          </p:cNvSpPr>
          <p:nvPr>
            <p:ph sz="quarter" idx="10"/>
          </p:nvPr>
        </p:nvSpPr>
        <p:spPr>
          <a:xfrm>
            <a:off x="501652" y="1665290"/>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2497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1" y="1665290"/>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4001" y="1665290"/>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3630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91"/>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51" y="6121016"/>
            <a:ext cx="11188700" cy="260737"/>
          </a:xfrm>
        </p:spPr>
        <p:txBody>
          <a:bodyPr>
            <a:normAutofit/>
          </a:bodyPr>
          <a:lstStyle>
            <a:lvl1pPr>
              <a:spcAft>
                <a:spcPts val="0"/>
              </a:spcAft>
              <a:defRPr sz="900"/>
            </a:lvl1pPr>
          </a:lstStyle>
          <a:p>
            <a:pPr lvl="0"/>
            <a:r>
              <a:rPr lang="en-US" noProof="0"/>
              <a:t>Click to edit Master text styles</a:t>
            </a:r>
          </a:p>
        </p:txBody>
      </p:sp>
    </p:spTree>
    <p:extLst>
      <p:ext uri="{BB962C8B-B14F-4D97-AF65-F5344CB8AC3E}">
        <p14:creationId xmlns:p14="http://schemas.microsoft.com/office/powerpoint/2010/main" val="15713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2"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4"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5" name="Text Placeholder 7"/>
          <p:cNvSpPr>
            <a:spLocks noGrp="1"/>
          </p:cNvSpPr>
          <p:nvPr>
            <p:ph type="body" sz="quarter" idx="23"/>
          </p:nvPr>
        </p:nvSpPr>
        <p:spPr>
          <a:xfrm>
            <a:off x="501649" y="6121016"/>
            <a:ext cx="11165419" cy="260737"/>
          </a:xfrm>
        </p:spPr>
        <p:txBody>
          <a:bodyPr>
            <a:normAutofit/>
          </a:bodyPr>
          <a:lstStyle>
            <a:lvl1pPr>
              <a:spcAft>
                <a:spcPts val="0"/>
              </a:spcAft>
              <a:defRPr sz="900"/>
            </a:lvl1pPr>
          </a:lstStyle>
          <a:p>
            <a:pPr lvl="0"/>
            <a:r>
              <a:rPr lang="en-US" noProof="0"/>
              <a:t>Click to edit Master text styles</a:t>
            </a:r>
          </a:p>
        </p:txBody>
      </p:sp>
      <p:sp>
        <p:nvSpPr>
          <p:cNvPr id="9" name="Chart Placeholder 2"/>
          <p:cNvSpPr>
            <a:spLocks noGrp="1"/>
          </p:cNvSpPr>
          <p:nvPr>
            <p:ph type="chart" sz="quarter" idx="24"/>
          </p:nvPr>
        </p:nvSpPr>
        <p:spPr>
          <a:xfrm>
            <a:off x="501652" y="2125013"/>
            <a:ext cx="5339063"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26319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3" y="317502"/>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6"/>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9273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11622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51"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3"/>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2"/>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70"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1"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0316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7"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05216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6" name="Picture 4" descr="Image result for deloitte logo vect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113" y="519568"/>
            <a:ext cx="1854612" cy="40337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p:cNvSpPr>
            <a:spLocks noGrp="1"/>
          </p:cNvSpPr>
          <p:nvPr>
            <p:ph type="body" sz="quarter" idx="13"/>
          </p:nvPr>
        </p:nvSpPr>
        <p:spPr>
          <a:xfrm>
            <a:off x="428192" y="4988219"/>
            <a:ext cx="8555263" cy="2197101"/>
          </a:xfrm>
        </p:spPr>
        <p:txBody>
          <a:bodyPr/>
          <a:lstStyle/>
          <a:p>
            <a:pPr marL="0" indent="0">
              <a:buNone/>
            </a:pPr>
            <a:r>
              <a:rPr lang="en-US" sz="794" b="1" dirty="0">
                <a:latin typeface="Open Sans" panose="020B0606030504020204" pitchFamily="34" charset="0"/>
                <a:ea typeface="Open Sans" panose="020B0606030504020204" pitchFamily="34" charset="0"/>
                <a:cs typeface="Open Sans" panose="020B0606030504020204" pitchFamily="34" charset="0"/>
              </a:rPr>
              <a:t>About Deloitte</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refers to one or more of Deloitte </a:t>
            </a:r>
            <a:r>
              <a:rPr lang="en-US" sz="794" noProof="1">
                <a:latin typeface="Open Sans" panose="020B0606030504020204" pitchFamily="34" charset="0"/>
                <a:ea typeface="Open Sans" panose="020B0606030504020204" pitchFamily="34" charset="0"/>
                <a:cs typeface="Open Sans" panose="020B0606030504020204" pitchFamily="34" charset="0"/>
              </a:rPr>
              <a:t>Touche</a:t>
            </a:r>
            <a:r>
              <a:rPr lang="en-US" sz="794" dirty="0">
                <a:latin typeface="Open Sans" panose="020B0606030504020204" pitchFamily="34" charset="0"/>
                <a:ea typeface="Open Sans" panose="020B0606030504020204" pitchFamily="34" charset="0"/>
                <a:cs typeface="Open Sans" panose="020B0606030504020204" pitchFamily="34" charset="0"/>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sz="794" dirty="0">
                <a:latin typeface="Open Sans" panose="020B0606030504020204" pitchFamily="34" charset="0"/>
                <a:ea typeface="Open Sans" panose="020B0606030504020204" pitchFamily="34" charset="0"/>
                <a:cs typeface="Open Sans" panose="020B0606030504020204" pitchFamily="34" charset="0"/>
                <a:hlinkClick r:id="rId3"/>
              </a:rPr>
              <a:t>www.deloitte.com/about</a:t>
            </a:r>
            <a:r>
              <a:rPr lang="en-US" sz="794" dirty="0">
                <a:latin typeface="Open Sans" panose="020B0606030504020204" pitchFamily="34" charset="0"/>
                <a:ea typeface="Open Sans" panose="020B0606030504020204" pitchFamily="34" charset="0"/>
                <a:cs typeface="Open Sans" panose="020B0606030504020204" pitchFamily="34" charset="0"/>
              </a:rPr>
              <a:t> for a detailed description of DTTL and its member firms. Please see </a:t>
            </a:r>
            <a:r>
              <a:rPr lang="en-US" sz="794" dirty="0">
                <a:latin typeface="Open Sans" panose="020B0606030504020204" pitchFamily="34" charset="0"/>
                <a:ea typeface="Open Sans" panose="020B0606030504020204" pitchFamily="34" charset="0"/>
                <a:cs typeface="Open Sans" panose="020B0606030504020204" pitchFamily="34" charset="0"/>
                <a:hlinkClick r:id="rId4"/>
              </a:rPr>
              <a:t>www.deloitte.com/us/about</a:t>
            </a:r>
            <a:r>
              <a:rPr lang="en-US" sz="794" dirty="0">
                <a:latin typeface="Open Sans" panose="020B0606030504020204" pitchFamily="34" charset="0"/>
                <a:ea typeface="Open Sans" panose="020B0606030504020204" pitchFamily="34" charset="0"/>
                <a:cs typeface="Open Sans" panose="020B0606030504020204" pitchFamily="34" charset="0"/>
              </a:rPr>
              <a:t> for a detailed description of the legal structure of Deloitte LLP and its subsidiaries. Certain services may not be available to attest clients under the rules and regulations of public accounting.</a:t>
            </a:r>
            <a:br>
              <a:rPr lang="en-US" sz="794" dirty="0">
                <a:latin typeface="Open Sans" panose="020B0606030504020204" pitchFamily="34" charset="0"/>
                <a:ea typeface="Open Sans" panose="020B0606030504020204" pitchFamily="34" charset="0"/>
                <a:cs typeface="Open Sans" panose="020B0606030504020204" pitchFamily="34" charset="0"/>
              </a:rPr>
            </a:b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Copyright © 2018 Deloitte Development LLC. All rights reserved.</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36 USC 220506</a:t>
            </a:r>
            <a:br>
              <a:rPr lang="en-US" sz="794" dirty="0">
                <a:latin typeface="Open Sans" panose="020B0606030504020204" pitchFamily="34" charset="0"/>
                <a:ea typeface="Open Sans" panose="020B0606030504020204" pitchFamily="34" charset="0"/>
                <a:cs typeface="Open Sans" panose="020B0606030504020204" pitchFamily="34" charset="0"/>
              </a:rPr>
            </a:br>
            <a:r>
              <a:rPr lang="en-US" sz="794" dirty="0">
                <a:latin typeface="Open Sans" panose="020B0606030504020204" pitchFamily="34" charset="0"/>
                <a:ea typeface="Open Sans" panose="020B0606030504020204" pitchFamily="34" charset="0"/>
                <a:cs typeface="Open Sans" panose="020B0606030504020204" pitchFamily="34" charset="0"/>
              </a:rPr>
              <a:t>Member of Deloitte Touche Tohmatsu Limited</a:t>
            </a:r>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28192" y="4165730"/>
            <a:ext cx="3473375" cy="652647"/>
          </a:xfrm>
          <a:prstGeom prst="rect">
            <a:avLst/>
          </a:prstGeom>
        </p:spPr>
      </p:pic>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6"/>
            <a:ext cx="36957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06400" y="1700216"/>
            <a:ext cx="3683953"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3075" y="1700216"/>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2" y="3832225"/>
            <a:ext cx="3683949"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400" y="3832225"/>
            <a:ext cx="3683953"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102097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496488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2825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5" name="Rectangle 4"/>
          <p:cNvSpPr/>
          <p:nvPr userDrawn="1"/>
        </p:nvSpPr>
        <p:spPr>
          <a:xfrm>
            <a:off x="6246196"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24618" y="1857895"/>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246195"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504002"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3" name="Rectangle 12"/>
          <p:cNvSpPr/>
          <p:nvPr userDrawn="1"/>
        </p:nvSpPr>
        <p:spPr>
          <a:xfrm>
            <a:off x="6246195"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54495" y="4255709"/>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24617" y="4249685"/>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2"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9493" y="1863919"/>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214885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Rectangle 3"/>
          <p:cNvSpPr/>
          <p:nvPr userDrawn="1"/>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50400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Text Placeholder 8"/>
          <p:cNvSpPr>
            <a:spLocks noGrp="1"/>
          </p:cNvSpPr>
          <p:nvPr>
            <p:ph type="body" sz="quarter" idx="17"/>
          </p:nvPr>
        </p:nvSpPr>
        <p:spPr>
          <a:xfrm>
            <a:off x="4325713"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1"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68260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37221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column icon gree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1" y="687697"/>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TextBox 12"/>
          <p:cNvSpPr txBox="1"/>
          <p:nvPr userDrawn="1"/>
        </p:nvSpPr>
        <p:spPr>
          <a:xfrm>
            <a:off x="6335184" y="6477003"/>
            <a:ext cx="4896560" cy="200055"/>
          </a:xfrm>
          <a:prstGeom prst="rect">
            <a:avLst/>
          </a:prstGeom>
          <a:noFill/>
        </p:spPr>
        <p:txBody>
          <a:bodyPr wrap="square" lIns="0" tIns="0" rIns="0" bIns="0" rtlCol="0">
            <a:spAutoFit/>
          </a:bodyPr>
          <a:lstStyle/>
          <a:p>
            <a:pPr algn="r" defTabSz="914400">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TextBox 13"/>
          <p:cNvSpPr txBox="1"/>
          <p:nvPr userDrawn="1"/>
        </p:nvSpPr>
        <p:spPr>
          <a:xfrm>
            <a:off x="501653" y="6477000"/>
            <a:ext cx="5355167" cy="201260"/>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0866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1"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7316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429076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2" name="Title 1"/>
          <p:cNvSpPr>
            <a:spLocks noGrp="1"/>
          </p:cNvSpPr>
          <p:nvPr>
            <p:ph type="ctrTitle"/>
          </p:nvPr>
        </p:nvSpPr>
        <p:spPr bwMode="gray">
          <a:xfrm>
            <a:off x="501652" y="554944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p:nvGrpSpPr>
        <p:grpSpPr>
          <a:xfrm>
            <a:off x="503988" y="378000"/>
            <a:ext cx="2160000" cy="307976"/>
            <a:chOff x="398463" y="404813"/>
            <a:chExt cx="1627187" cy="307976"/>
          </a:xfrm>
          <a:solidFill>
            <a:schemeClr val="tx1"/>
          </a:solidFill>
        </p:grpSpPr>
        <p:sp>
          <p:nvSpPr>
            <p:cNvPr id="8"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418073718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Title 2"/>
          <p:cNvSpPr>
            <a:spLocks noGrp="1"/>
          </p:cNvSpPr>
          <p:nvPr>
            <p:ph type="title"/>
          </p:nvPr>
        </p:nvSpPr>
        <p:spPr>
          <a:xfrm>
            <a:off x="609600" y="387668"/>
            <a:ext cx="10972800" cy="443198"/>
          </a:xfrm>
        </p:spPr>
        <p:txBody>
          <a:bodyPr lIns="0" tIns="0" rIns="0" bIns="0" anchor="t">
            <a:spAutoFit/>
          </a:bodyPr>
          <a:lstStyle>
            <a:lvl1pPr>
              <a:lnSpc>
                <a:spcPct val="90000"/>
              </a:lnSpc>
              <a:defRPr kumimoji="0" lang="en-US" sz="3200" b="0" i="0" u="none" strike="noStrike" kern="1200" cap="none" spc="-80" normalizeH="0" baseline="0" noProof="0" dirty="0">
                <a:ln>
                  <a:noFill/>
                </a:ln>
                <a:solidFill>
                  <a:schemeClr val="accent2"/>
                </a:solidFill>
                <a:effectLst/>
                <a:uLnTx/>
                <a:uFillTx/>
                <a:latin typeface="+mj-lt"/>
                <a:ea typeface="ＭＳ Ｐゴシック" charset="0"/>
                <a:cs typeface="Segoe UI Light"/>
              </a:defRPr>
            </a:lvl1pPr>
          </a:lstStyle>
          <a:p>
            <a:r>
              <a:rPr lang="en-US"/>
              <a:t>Click to edit Master title style</a:t>
            </a:r>
            <a:endParaRPr lang="en-US" dirty="0"/>
          </a:p>
        </p:txBody>
      </p:sp>
      <p:sp>
        <p:nvSpPr>
          <p:cNvPr id="6" name="Text Placeholder 5"/>
          <p:cNvSpPr>
            <a:spLocks noGrp="1"/>
          </p:cNvSpPr>
          <p:nvPr>
            <p:ph type="body" sz="quarter" idx="10"/>
          </p:nvPr>
        </p:nvSpPr>
        <p:spPr>
          <a:xfrm>
            <a:off x="596899" y="1390650"/>
            <a:ext cx="10972800" cy="1798954"/>
          </a:xfrm>
        </p:spPr>
        <p:txBody>
          <a:bodyPr/>
          <a:lstStyle>
            <a:lvl1pPr>
              <a:defRPr baseline="0"/>
            </a:lvl1pPr>
            <a:lvl2pPr>
              <a:defRPr sz="2200" baseline="0"/>
            </a:lvl2pPr>
            <a:lvl3pPr marL="685800" indent="-168275">
              <a:buFont typeface="Lucida Sans Unicode" pitchFamily="34" charset="0"/>
              <a:buChar char="⁻"/>
              <a:defRPr baseline="0"/>
            </a:lvl3pPr>
            <a:lvl4pPr>
              <a:defRPr baseline="0"/>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39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Text Placeholder 7"/>
          <p:cNvSpPr>
            <a:spLocks noGrp="1"/>
          </p:cNvSpPr>
          <p:nvPr>
            <p:ph type="body" sz="quarter" idx="11"/>
          </p:nvPr>
        </p:nvSpPr>
        <p:spPr bwMode="gray">
          <a:xfrm>
            <a:off x="552451" y="779466"/>
            <a:ext cx="11106912" cy="221599"/>
          </a:xfrm>
          <a:noFill/>
          <a:ln w="9525">
            <a:noFill/>
            <a:miter lim="800000"/>
            <a:headEnd/>
            <a:tailEnd/>
          </a:ln>
        </p:spPr>
        <p:txBody>
          <a:bodyPr/>
          <a:lstStyle>
            <a:lvl1pPr algn="l" rtl="0" eaLnBrk="0" fontAlgn="base" hangingPunct="0">
              <a:lnSpc>
                <a:spcPct val="90000"/>
              </a:lnSpc>
              <a:spcBef>
                <a:spcPct val="0"/>
              </a:spcBef>
              <a:spcAft>
                <a:spcPct val="0"/>
              </a:spcAft>
              <a:defRPr lang="en-US" sz="1600" b="0" kern="1200" dirty="0">
                <a:solidFill>
                  <a:schemeClr val="tx1"/>
                </a:soli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387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3"/>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0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3" name="Text Placeholder 2"/>
          <p:cNvSpPr>
            <a:spLocks noGrp="1"/>
          </p:cNvSpPr>
          <p:nvPr>
            <p:ph type="body" sz="quarter" idx="14"/>
          </p:nvPr>
        </p:nvSpPr>
        <p:spPr>
          <a:xfrm>
            <a:off x="487680" y="1611313"/>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50057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71076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Content Placeholder 3"/>
          <p:cNvSpPr>
            <a:spLocks noGrp="1"/>
          </p:cNvSpPr>
          <p:nvPr>
            <p:ph sz="quarter" idx="10"/>
          </p:nvPr>
        </p:nvSpPr>
        <p:spPr>
          <a:xfrm>
            <a:off x="487680" y="1611313"/>
            <a:ext cx="719328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735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3" name="Content Placeholder 2"/>
          <p:cNvSpPr>
            <a:spLocks noGrp="1"/>
          </p:cNvSpPr>
          <p:nvPr>
            <p:ph sz="quarter" idx="16"/>
          </p:nvPr>
        </p:nvSpPr>
        <p:spPr>
          <a:xfrm>
            <a:off x="48768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7"/>
          </p:nvPr>
        </p:nvSpPr>
        <p:spPr>
          <a:xfrm>
            <a:off x="6217920" y="1611313"/>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946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9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Text Placeholder 8"/>
          <p:cNvSpPr>
            <a:spLocks noGrp="1"/>
          </p:cNvSpPr>
          <p:nvPr>
            <p:ph type="body" sz="quarter" idx="13" hasCustomPrompt="1"/>
          </p:nvPr>
        </p:nvSpPr>
        <p:spPr>
          <a:xfrm>
            <a:off x="487680" y="782623"/>
            <a:ext cx="11216640" cy="766749"/>
          </a:xfrm>
        </p:spPr>
        <p:txBody>
          <a:bodyPr>
            <a:noAutofit/>
          </a:bodyPr>
          <a:lstStyle>
            <a:lvl1pPr marL="0" indent="0">
              <a:buNone/>
              <a:defRPr sz="2000" b="0">
                <a:solidFill>
                  <a:srgbClr val="575757"/>
                </a:solidFill>
              </a:defRPr>
            </a:lvl1pPr>
          </a:lstStyle>
          <a:p>
            <a:pPr lvl="0"/>
            <a:r>
              <a:rPr lang="en-US" dirty="0"/>
              <a:t>Click to add subtitle</a:t>
            </a:r>
          </a:p>
        </p:txBody>
      </p:sp>
      <p:sp>
        <p:nvSpPr>
          <p:cNvPr id="4" name="Text Placeholder 3"/>
          <p:cNvSpPr>
            <a:spLocks noGrp="1"/>
          </p:cNvSpPr>
          <p:nvPr>
            <p:ph type="body" sz="quarter" idx="14"/>
          </p:nvPr>
        </p:nvSpPr>
        <p:spPr>
          <a:xfrm>
            <a:off x="487680" y="1611313"/>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01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Medium Blu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395619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rgbClr val="D9AA5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TextBox 7"/>
          <p:cNvSpPr txBox="1"/>
          <p:nvPr/>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542985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Dark Blu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39990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Gree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a:t>Click to edit divider text</a:t>
            </a:r>
          </a:p>
        </p:txBody>
      </p:sp>
    </p:spTree>
    <p:extLst>
      <p:ext uri="{BB962C8B-B14F-4D97-AF65-F5344CB8AC3E}">
        <p14:creationId xmlns:p14="http://schemas.microsoft.com/office/powerpoint/2010/main" val="218781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81578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6" y="1818068"/>
            <a:ext cx="3748097"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a:t>Click to edit divider text</a:t>
            </a:r>
          </a:p>
        </p:txBody>
      </p:sp>
    </p:spTree>
    <p:extLst>
      <p:ext uri="{BB962C8B-B14F-4D97-AF65-F5344CB8AC3E}">
        <p14:creationId xmlns:p14="http://schemas.microsoft.com/office/powerpoint/2010/main" val="93362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Key statement Medium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1669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8827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ey statement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2" y="319069"/>
            <a:ext cx="9126791"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35477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196" y="3904491"/>
            <a:ext cx="2294400" cy="322531"/>
          </a:xfrm>
          <a:prstGeom prst="rect">
            <a:avLst/>
          </a:prstGeom>
        </p:spPr>
      </p:pic>
    </p:spTree>
    <p:extLst>
      <p:ext uri="{BB962C8B-B14F-4D97-AF65-F5344CB8AC3E}">
        <p14:creationId xmlns:p14="http://schemas.microsoft.com/office/powerpoint/2010/main" val="28275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Subtitle only NO LOGO">
    <p:spTree>
      <p:nvGrpSpPr>
        <p:cNvPr id="1" name=""/>
        <p:cNvGrpSpPr/>
        <p:nvPr/>
      </p:nvGrpSpPr>
      <p:grpSpPr>
        <a:xfrm>
          <a:off x="0" y="0"/>
          <a:ext cx="0" cy="0"/>
          <a:chOff x="0" y="0"/>
          <a:chExt cx="0" cy="0"/>
        </a:xfrm>
      </p:grpSpPr>
      <p:sp>
        <p:nvSpPr>
          <p:cNvPr id="5" name="Text Placeholder 11"/>
          <p:cNvSpPr>
            <a:spLocks noGrp="1"/>
          </p:cNvSpPr>
          <p:nvPr>
            <p:ph type="body" sz="quarter" idx="13" hasCustomPrompt="1"/>
          </p:nvPr>
        </p:nvSpPr>
        <p:spPr bwMode="gray">
          <a:xfrm>
            <a:off x="552452" y="858446"/>
            <a:ext cx="11106912" cy="276999"/>
          </a:xfrm>
          <a:prstGeom prst="rect">
            <a:avLst/>
          </a:prstGeom>
        </p:spPr>
        <p:txBody>
          <a:bodyPr>
            <a:noAutofit/>
          </a:bodyPr>
          <a:lstStyle>
            <a:lvl1pPr>
              <a:defRPr sz="1800" b="0" i="1">
                <a:solidFill>
                  <a:schemeClr val="accent2"/>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 name="Title Placeholder 10"/>
          <p:cNvSpPr>
            <a:spLocks noGrp="1"/>
          </p:cNvSpPr>
          <p:nvPr>
            <p:ph type="title"/>
          </p:nvPr>
        </p:nvSpPr>
        <p:spPr bwMode="gray">
          <a:xfrm>
            <a:off x="536449" y="441138"/>
            <a:ext cx="11122915" cy="276999"/>
          </a:xfrm>
          <a:prstGeom prst="rect">
            <a:avLst/>
          </a:prstGeom>
        </p:spPr>
        <p:txBody>
          <a:bodyPr wrap="square" lIns="0" tIns="0" rIns="0" bIns="0">
            <a:spAutoFit/>
          </a:bodyPr>
          <a:lstStyle/>
          <a:p>
            <a:pPr marL="0" marR="0" lvl="0" indent="0" algn="l" defTabSz="914253" rtl="0" eaLnBrk="0" fontAlgn="base" latinLnBrk="0" hangingPunct="0">
              <a:lnSpc>
                <a:spcPct val="90000"/>
              </a:lnSpc>
              <a:spcBef>
                <a:spcPct val="0"/>
              </a:spcBef>
              <a:spcAft>
                <a:spcPct val="0"/>
              </a:spcAft>
              <a:buClrTx/>
              <a:buSzTx/>
              <a:buFontTx/>
              <a:buNone/>
              <a:tabLst/>
              <a:defRPr/>
            </a:pPr>
            <a:r>
              <a:rPr lang="en-US" dirty="0"/>
              <a:t>Click to Edit Master Title Style</a:t>
            </a:r>
          </a:p>
        </p:txBody>
      </p:sp>
      <p:sp>
        <p:nvSpPr>
          <p:cNvPr id="6" name="Rectangle 5"/>
          <p:cNvSpPr/>
          <p:nvPr userDrawn="1"/>
        </p:nvSpPr>
        <p:spPr>
          <a:xfrm>
            <a:off x="9256891" y="6099821"/>
            <a:ext cx="2810933" cy="499534"/>
          </a:xfrm>
          <a:prstGeom prst="rect">
            <a:avLst/>
          </a:prstGeom>
          <a:solidFill>
            <a:schemeClr val="bg1"/>
          </a:solidFill>
          <a:ln>
            <a:noFill/>
          </a:ln>
          <a:effectLst/>
        </p:spPr>
        <p:style>
          <a:lnRef idx="3">
            <a:schemeClr val="lt1"/>
          </a:lnRef>
          <a:fillRef idx="1">
            <a:schemeClr val="accent4"/>
          </a:fillRef>
          <a:effectRef idx="1">
            <a:schemeClr val="accent4"/>
          </a:effectRef>
          <a:fontRef idx="minor">
            <a:schemeClr val="lt1"/>
          </a:fontRef>
        </p:style>
        <p:txBody>
          <a:bodyPr lIns="91426" tIns="45712" rIns="91426" bIns="45712" rtlCol="0" anchor="ctr"/>
          <a:lstStyle/>
          <a:p>
            <a:pPr algn="ctr" defTabSz="914400"/>
            <a:endParaRPr lang="en-US" sz="2000" dirty="0">
              <a:solidFill>
                <a:prstClr val="white"/>
              </a:solidFill>
            </a:endParaRPr>
          </a:p>
        </p:txBody>
      </p:sp>
    </p:spTree>
    <p:extLst>
      <p:ext uri="{BB962C8B-B14F-4D97-AF65-F5344CB8AC3E}">
        <p14:creationId xmlns:p14="http://schemas.microsoft.com/office/powerpoint/2010/main" val="380429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lients and Business Growth">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39755" y="779463"/>
            <a:ext cx="11110383" cy="374650"/>
          </a:xfrm>
          <a:prstGeom prst="rect">
            <a:avLst/>
          </a:prstGeom>
        </p:spPr>
        <p:txBody>
          <a:bodyPr lIns="0" tIns="0" rIns="0" bIns="0" anchor="b"/>
          <a:lstStyle>
            <a:lvl1pPr>
              <a:defRPr sz="1625">
                <a:solidFill>
                  <a:srgbClr val="00A1DE"/>
                </a:solidFill>
              </a:defRPr>
            </a:lvl1pPr>
          </a:lstStyle>
          <a:p>
            <a:pPr lvl="0"/>
            <a:r>
              <a:rPr lang="en-US" dirty="0"/>
              <a:t>Subhead — Arial 18pt</a:t>
            </a:r>
          </a:p>
        </p:txBody>
      </p:sp>
      <p:sp>
        <p:nvSpPr>
          <p:cNvPr id="19" name="Content Placeholder 4"/>
          <p:cNvSpPr>
            <a:spLocks noGrp="1"/>
          </p:cNvSpPr>
          <p:nvPr>
            <p:ph sz="quarter" idx="12"/>
          </p:nvPr>
        </p:nvSpPr>
        <p:spPr bwMode="gray">
          <a:xfrm>
            <a:off x="537455" y="1399035"/>
            <a:ext cx="11106912" cy="4882896"/>
          </a:xfrm>
          <a:prstGeom prst="rect">
            <a:avLst/>
          </a:prstGeom>
        </p:spPr>
        <p:txBody>
          <a:bodyPr lIns="0" tIns="0" rIns="0" bIns="0"/>
          <a:lstStyle/>
          <a:p>
            <a:r>
              <a:rPr lang="en-US" dirty="0"/>
              <a:t>Example of level one text (Arial </a:t>
            </a:r>
            <a:r>
              <a:rPr lang="en-US" dirty="0" err="1"/>
              <a:t>20pt</a:t>
            </a:r>
            <a:r>
              <a:rPr lang="en-US" dirty="0"/>
              <a:t>)</a:t>
            </a:r>
          </a:p>
          <a:p>
            <a:r>
              <a:rPr lang="en-US" dirty="0"/>
              <a:t>Example of spacing between level one lines </a:t>
            </a:r>
          </a:p>
          <a:p>
            <a:pPr lvl="1"/>
            <a:r>
              <a:rPr lang="en-US" dirty="0"/>
              <a:t>Example of first level bullet (Arial 20pt) </a:t>
            </a:r>
            <a:br>
              <a:rPr lang="en-US" dirty="0"/>
            </a:br>
            <a:r>
              <a:rPr lang="en-US" dirty="0"/>
              <a:t>(line spacing for all bullets; single, 5pts before)</a:t>
            </a:r>
          </a:p>
          <a:p>
            <a:pPr lvl="1"/>
            <a:r>
              <a:rPr lang="en-US" dirty="0">
                <a:solidFill>
                  <a:schemeClr val="accent2"/>
                </a:solidFill>
              </a:rPr>
              <a:t>Example of highlighted first level bullet (Arial </a:t>
            </a:r>
            <a:r>
              <a:rPr lang="en-US" dirty="0" err="1">
                <a:solidFill>
                  <a:schemeClr val="accent2"/>
                </a:solidFill>
              </a:rPr>
              <a:t>20pt</a:t>
            </a:r>
            <a:r>
              <a:rPr lang="en-US" dirty="0">
                <a:solidFill>
                  <a:schemeClr val="accent2"/>
                </a:solidFill>
              </a:rPr>
              <a:t>)</a:t>
            </a:r>
          </a:p>
          <a:p>
            <a:pPr lvl="2"/>
            <a:r>
              <a:rPr lang="en-US" dirty="0"/>
              <a:t>Example of second level bullet (Arial </a:t>
            </a:r>
            <a:r>
              <a:rPr lang="en-US" dirty="0" err="1"/>
              <a:t>18pt</a:t>
            </a:r>
            <a:r>
              <a:rPr lang="en-US" dirty="0"/>
              <a:t>)</a:t>
            </a:r>
          </a:p>
          <a:p>
            <a:pPr lvl="3"/>
            <a:r>
              <a:rPr lang="en-US" dirty="0"/>
              <a:t>Example of third level bullet (Arial </a:t>
            </a:r>
            <a:r>
              <a:rPr lang="en-US" dirty="0" err="1"/>
              <a:t>18pt</a:t>
            </a:r>
            <a:r>
              <a:rPr lang="en-US" dirty="0"/>
              <a:t>)</a:t>
            </a:r>
          </a:p>
          <a:p>
            <a:pPr lvl="4"/>
            <a:r>
              <a:rPr lang="en-US" dirty="0"/>
              <a:t>Example of fourth level bullet (Arial </a:t>
            </a:r>
            <a:r>
              <a:rPr lang="en-US" dirty="0" err="1"/>
              <a:t>18pt</a:t>
            </a:r>
            <a:r>
              <a:rPr lang="en-US" dirty="0"/>
              <a:t>)</a:t>
            </a:r>
          </a:p>
        </p:txBody>
      </p:sp>
      <p:sp>
        <p:nvSpPr>
          <p:cNvPr id="20" name="Rectangle 27"/>
          <p:cNvSpPr>
            <a:spLocks noGrp="1"/>
          </p:cNvSpPr>
          <p:nvPr>
            <p:ph type="title"/>
          </p:nvPr>
        </p:nvSpPr>
        <p:spPr bwMode="gray">
          <a:xfrm>
            <a:off x="539753" y="450282"/>
            <a:ext cx="11106912" cy="329184"/>
          </a:xfrm>
          <a:prstGeom prst="rect">
            <a:avLst/>
          </a:prstGeom>
        </p:spPr>
        <p:txBody>
          <a:bodyPr lIns="0" tIns="0" rIns="0" bIns="0" anchor="b"/>
          <a:lstStyle/>
          <a:p>
            <a:r>
              <a:rPr lang="en-US" dirty="0"/>
              <a:t>Slide title — Arial Bold 24pt</a:t>
            </a:r>
          </a:p>
        </p:txBody>
      </p:sp>
    </p:spTree>
    <p:extLst>
      <p:ext uri="{BB962C8B-B14F-4D97-AF65-F5344CB8AC3E}">
        <p14:creationId xmlns:p14="http://schemas.microsoft.com/office/powerpoint/2010/main" val="119103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2"/>
            <a:ext cx="10541000"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2888">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698274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NO LOGO - USE THIS">
    <p:spTree>
      <p:nvGrpSpPr>
        <p:cNvPr id="1" name=""/>
        <p:cNvGrpSpPr/>
        <p:nvPr/>
      </p:nvGrpSpPr>
      <p:grpSpPr>
        <a:xfrm>
          <a:off x="0" y="0"/>
          <a:ext cx="0" cy="0"/>
          <a:chOff x="0" y="0"/>
          <a:chExt cx="0" cy="0"/>
        </a:xfrm>
      </p:grpSpPr>
      <p:sp>
        <p:nvSpPr>
          <p:cNvPr id="4" name="Rectangle 3"/>
          <p:cNvSpPr/>
          <p:nvPr userDrawn="1"/>
        </p:nvSpPr>
        <p:spPr>
          <a:xfrm>
            <a:off x="9256184" y="6099178"/>
            <a:ext cx="2810933" cy="500063"/>
          </a:xfrm>
          <a:prstGeom prst="rect">
            <a:avLst/>
          </a:prstGeom>
          <a:solidFill>
            <a:schemeClr val="bg1"/>
          </a:solidFill>
          <a:ln>
            <a:noFill/>
          </a:ln>
          <a:effectLst/>
        </p:spPr>
        <p:style>
          <a:lnRef idx="3">
            <a:schemeClr val="lt1"/>
          </a:lnRef>
          <a:fillRef idx="1">
            <a:schemeClr val="accent4"/>
          </a:fillRef>
          <a:effectRef idx="1">
            <a:schemeClr val="accent4"/>
          </a:effectRef>
          <a:fontRef idx="minor">
            <a:schemeClr val="lt1"/>
          </a:fontRef>
        </p:style>
        <p:txBody>
          <a:bodyPr lIns="91426" tIns="45712" rIns="91426" bIns="45712" anchor="ctr"/>
          <a:lstStyle/>
          <a:p>
            <a:pPr algn="ctr" defTabSz="914400">
              <a:spcBef>
                <a:spcPct val="20000"/>
              </a:spcBef>
              <a:defRPr/>
            </a:pPr>
            <a:endParaRPr lang="en-US" sz="2000" dirty="0">
              <a:solidFill>
                <a:prstClr val="white"/>
              </a:solidFill>
            </a:endParaRPr>
          </a:p>
        </p:txBody>
      </p:sp>
      <p:sp>
        <p:nvSpPr>
          <p:cNvPr id="3" name="Title Placeholder 10"/>
          <p:cNvSpPr>
            <a:spLocks noGrp="1"/>
          </p:cNvSpPr>
          <p:nvPr>
            <p:ph type="title"/>
          </p:nvPr>
        </p:nvSpPr>
        <p:spPr bwMode="gray">
          <a:xfrm>
            <a:off x="536449" y="441135"/>
            <a:ext cx="11122915" cy="387798"/>
          </a:xfrm>
          <a:prstGeom prst="rect">
            <a:avLst/>
          </a:prstGeom>
        </p:spPr>
        <p:txBody>
          <a:bodyPr/>
          <a:lstStyle>
            <a:lvl1pPr marL="0" marR="0" indent="0" algn="l" defTabSz="914253" rtl="0" eaLnBrk="0" fontAlgn="base" latinLnBrk="0" hangingPunct="0">
              <a:lnSpc>
                <a:spcPct val="90000"/>
              </a:lnSpc>
              <a:spcBef>
                <a:spcPct val="0"/>
              </a:spcBef>
              <a:spcAft>
                <a:spcPct val="0"/>
              </a:spcAft>
              <a:buClrTx/>
              <a:buSzTx/>
              <a:buFontTx/>
              <a:buNone/>
              <a:tabLst/>
              <a:defRPr sz="2800" baseline="0">
                <a:solidFill>
                  <a:schemeClr val="accent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3012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136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9"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1"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9" name="Group 8"/>
          <p:cNvGrpSpPr/>
          <p:nvPr userDrawn="1"/>
        </p:nvGrpSpPr>
        <p:grpSpPr>
          <a:xfrm>
            <a:off x="503988" y="378000"/>
            <a:ext cx="216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spTree>
    <p:extLst>
      <p:ext uri="{BB962C8B-B14F-4D97-AF65-F5344CB8AC3E}">
        <p14:creationId xmlns:p14="http://schemas.microsoft.com/office/powerpoint/2010/main" val="402802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lide -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8533" y="1461240"/>
            <a:ext cx="5242560" cy="3931920"/>
          </a:xfrm>
          <a:prstGeom prst="rect">
            <a:avLst/>
          </a:prstGeom>
        </p:spPr>
      </p:pic>
      <p:pic>
        <p:nvPicPr>
          <p:cNvPr id="20" name="Pictur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r="2928"/>
          <a:stretch/>
        </p:blipFill>
        <p:spPr>
          <a:xfrm>
            <a:off x="8798935" y="444607"/>
            <a:ext cx="2891207" cy="246888"/>
          </a:xfrm>
          <a:prstGeom prst="rect">
            <a:avLst/>
          </a:prstGeom>
        </p:spPr>
      </p:pic>
    </p:spTree>
    <p:extLst>
      <p:ext uri="{BB962C8B-B14F-4D97-AF65-F5344CB8AC3E}">
        <p14:creationId xmlns:p14="http://schemas.microsoft.com/office/powerpoint/2010/main" val="37580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 Blac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593"/>
          <a:stretch/>
        </p:blipFill>
        <p:spPr>
          <a:xfrm>
            <a:off x="8789557" y="434325"/>
            <a:ext cx="2901203" cy="246888"/>
          </a:xfrm>
          <a:prstGeom prst="rect">
            <a:avLst/>
          </a:prstGeom>
        </p:spPr>
      </p:pic>
      <p:pic>
        <p:nvPicPr>
          <p:cNvPr id="25" name="Picture Placeholder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486673" y="1463040"/>
            <a:ext cx="5242560" cy="3931920"/>
          </a:xfrm>
          <a:prstGeom prst="rect">
            <a:avLst/>
          </a:prstGeom>
        </p:spPr>
      </p:pic>
    </p:spTree>
    <p:extLst>
      <p:ext uri="{BB962C8B-B14F-4D97-AF65-F5344CB8AC3E}">
        <p14:creationId xmlns:p14="http://schemas.microsoft.com/office/powerpoint/2010/main" val="105124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lide - Circle Whit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2"/>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r="2928"/>
          <a:stretch/>
        </p:blipFill>
        <p:spPr>
          <a:xfrm>
            <a:off x="8798935" y="444607"/>
            <a:ext cx="2891207" cy="246888"/>
          </a:xfrm>
          <a:prstGeom prst="rect">
            <a:avLst/>
          </a:prstGeom>
        </p:spPr>
      </p:pic>
    </p:spTree>
    <p:extLst>
      <p:ext uri="{BB962C8B-B14F-4D97-AF65-F5344CB8AC3E}">
        <p14:creationId xmlns:p14="http://schemas.microsoft.com/office/powerpoint/2010/main" val="99503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lide - Circle Black">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2"/>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2"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1800" dirty="0">
                <a:solidFill>
                  <a:prstClr val="white"/>
                </a:solidFill>
              </a:endParaRPr>
            </a:p>
          </p:txBody>
        </p:sp>
      </p:grpSp>
      <p:pic>
        <p:nvPicPr>
          <p:cNvPr id="22" name="Picture 21"/>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2593"/>
          <a:stretch/>
        </p:blipFill>
        <p:spPr>
          <a:xfrm>
            <a:off x="8789557" y="434325"/>
            <a:ext cx="2901203" cy="246888"/>
          </a:xfrm>
          <a:prstGeom prst="rect">
            <a:avLst/>
          </a:prstGeom>
        </p:spPr>
      </p:pic>
    </p:spTree>
    <p:extLst>
      <p:ext uri="{BB962C8B-B14F-4D97-AF65-F5344CB8AC3E}">
        <p14:creationId xmlns:p14="http://schemas.microsoft.com/office/powerpoint/2010/main" val="392598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88">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Divider - Deloitte gree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2" name="Title 1"/>
          <p:cNvSpPr>
            <a:spLocks noGrp="1"/>
          </p:cNvSpPr>
          <p:nvPr>
            <p:ph type="title"/>
          </p:nvPr>
        </p:nvSpPr>
        <p:spPr bwMode="gray">
          <a:xfrm>
            <a:off x="469902" y="1700217"/>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13"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14" name="TextBox 13"/>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
        <p:nvSpPr>
          <p:cNvPr id="7"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prstClr val="white"/>
                </a:solidFill>
              </a:rPr>
              <a:t>Target State Enterprise Data Architecture and Roadmap - Discussion</a:t>
            </a:r>
          </a:p>
        </p:txBody>
      </p:sp>
    </p:spTree>
    <p:extLst>
      <p:ext uri="{BB962C8B-B14F-4D97-AF65-F5344CB8AC3E}">
        <p14:creationId xmlns:p14="http://schemas.microsoft.com/office/powerpoint/2010/main" val="11558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Divider - Deloitte dark blu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Target State Enterprise Data Architecture and Roadmap - Proposal to Serve</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19896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Divider - Deloitte black">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528" b="7021"/>
          <a:stretch/>
        </p:blipFill>
        <p:spPr>
          <a:xfrm>
            <a:off x="8380128" y="1700216"/>
            <a:ext cx="3811875" cy="4718515"/>
          </a:xfrm>
          <a:prstGeom prst="rect">
            <a:avLst/>
          </a:prstGeom>
        </p:spPr>
      </p:pic>
      <p:sp>
        <p:nvSpPr>
          <p:cNvPr id="18" name="Title 1"/>
          <p:cNvSpPr>
            <a:spLocks noGrp="1"/>
          </p:cNvSpPr>
          <p:nvPr>
            <p:ph type="title"/>
          </p:nvPr>
        </p:nvSpPr>
        <p:spPr bwMode="gray">
          <a:xfrm>
            <a:off x="469902" y="1705672"/>
            <a:ext cx="10418233" cy="1592403"/>
          </a:xfrm>
        </p:spPr>
        <p:txBody>
          <a:bodyPr anchor="b"/>
          <a:lstStyle>
            <a:lvl1pPr>
              <a:lnSpc>
                <a:spcPct val="95000"/>
              </a:lnSpc>
              <a:defRPr sz="2888"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2888">
                <a:solidFill>
                  <a:schemeClr val="bg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5184" y="6477001"/>
            <a:ext cx="4896560" cy="92333"/>
          </a:xfrm>
          <a:prstGeom prst="rect">
            <a:avLst/>
          </a:prstGeom>
          <a:noFill/>
        </p:spPr>
        <p:txBody>
          <a:bodyPr wrap="square" lIns="0" tIns="0" rIns="0" bIns="0" rtlCol="0">
            <a:spAutoFit/>
          </a:bodyPr>
          <a:lstStyle/>
          <a:p>
            <a:pPr algn="r" defTabSz="914400">
              <a:buSzPct val="100000"/>
              <a:buFont typeface="Arial"/>
              <a:buNone/>
            </a:pPr>
            <a:r>
              <a:rPr lang="en-US" sz="600" dirty="0">
                <a:solidFill>
                  <a:srgbClr val="FF0000"/>
                </a:solidFill>
              </a:rPr>
              <a:t>Target State Enterprise Data Architecture and Roadmap - Proposal to Serve</a:t>
            </a:r>
          </a:p>
        </p:txBody>
      </p:sp>
      <p:sp>
        <p:nvSpPr>
          <p:cNvPr id="21" name="Copyright"/>
          <p:cNvSpPr txBox="1"/>
          <p:nvPr userDrawn="1"/>
        </p:nvSpPr>
        <p:spPr>
          <a:xfrm>
            <a:off x="469903" y="6477004"/>
            <a:ext cx="5355167" cy="75085"/>
          </a:xfrm>
          <a:prstGeom prst="rect">
            <a:avLst/>
          </a:prstGeom>
          <a:noFill/>
        </p:spPr>
        <p:txBody>
          <a:bodyPr wrap="square" lIns="0" tIns="0" rIns="0" bIns="0" rtlCol="0">
            <a:spAutoFit/>
          </a:bodyPr>
          <a:lstStyle/>
          <a:p>
            <a:pPr defTabSz="914400">
              <a:spcBef>
                <a:spcPts val="600"/>
              </a:spcBef>
              <a:buSzPct val="100000"/>
              <a:buFont typeface="Arial"/>
              <a:buNone/>
            </a:pPr>
            <a:r>
              <a:rPr lang="en-US" sz="488" dirty="0">
                <a:solidFill>
                  <a:prstClr val="white"/>
                </a:solidFill>
              </a:rPr>
              <a:t>Copyright © 2016 Deloitte Development LLC. All rights reserved.</a:t>
            </a:r>
          </a:p>
        </p:txBody>
      </p:sp>
      <p:sp>
        <p:nvSpPr>
          <p:cNvPr id="22" name="TextBox 21"/>
          <p:cNvSpPr txBox="1"/>
          <p:nvPr userDrawn="1"/>
        </p:nvSpPr>
        <p:spPr>
          <a:xfrm>
            <a:off x="11414127" y="6477004"/>
            <a:ext cx="307975" cy="75085"/>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488" smtClean="0">
                <a:solidFill>
                  <a:prstClr val="white"/>
                </a:solidFill>
              </a:rPr>
              <a:pPr algn="r" defTabSz="914400">
                <a:spcBef>
                  <a:spcPts val="600"/>
                </a:spcBef>
                <a:buSzPct val="100000"/>
                <a:buFont typeface="Arial"/>
                <a:buNone/>
              </a:pPr>
              <a:t>‹#›</a:t>
            </a:fld>
            <a:endParaRPr lang="en-US" sz="488" dirty="0">
              <a:solidFill>
                <a:prstClr val="white"/>
              </a:solidFill>
            </a:endParaRPr>
          </a:p>
        </p:txBody>
      </p:sp>
    </p:spTree>
    <p:extLst>
      <p:ext uri="{BB962C8B-B14F-4D97-AF65-F5344CB8AC3E}">
        <p14:creationId xmlns:p14="http://schemas.microsoft.com/office/powerpoint/2010/main" val="222437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RS - Title, Sub">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200" b="0">
                <a:solidFill>
                  <a:schemeClr val="tx2"/>
                </a:solidFill>
              </a:defRPr>
            </a:lvl1pPr>
          </a:lstStyle>
          <a:p>
            <a:pPr lvl="0"/>
            <a:r>
              <a:rPr lang="en-US" noProof="0" dirty="0"/>
              <a:t>Click to add subtitle</a:t>
            </a:r>
          </a:p>
        </p:txBody>
      </p:sp>
      <p:sp>
        <p:nvSpPr>
          <p:cNvPr id="10" name="Title Placeholder 1"/>
          <p:cNvSpPr>
            <a:spLocks noGrp="1"/>
          </p:cNvSpPr>
          <p:nvPr>
            <p:ph type="title" hasCustomPrompt="1"/>
          </p:nvPr>
        </p:nvSpPr>
        <p:spPr>
          <a:xfrm>
            <a:off x="501651" y="317503"/>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7326195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Divider - Deloitte whit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
        <p:nvSpPr>
          <p:cNvPr id="2" name="Title 1"/>
          <p:cNvSpPr>
            <a:spLocks noGrp="1"/>
          </p:cNvSpPr>
          <p:nvPr>
            <p:ph type="title"/>
          </p:nvPr>
        </p:nvSpPr>
        <p:spPr bwMode="gray">
          <a:xfrm>
            <a:off x="469904" y="1705672"/>
            <a:ext cx="10418233" cy="1592403"/>
          </a:xfrm>
        </p:spPr>
        <p:txBody>
          <a:bodyPr anchor="b"/>
          <a:lstStyle>
            <a:lvl1pPr>
              <a:lnSpc>
                <a:spcPct val="95000"/>
              </a:lnSpc>
              <a:defRPr sz="2888"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2888">
                <a:solidFill>
                  <a:schemeClr val="tx1"/>
                </a:solidFill>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2321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Key statement tea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62530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Key statement dark gree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3" y="1628777"/>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1129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Key statement dark blu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10092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Key statement blac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7"/>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100027"/>
          </a:xfrm>
          <a:prstGeom prst="rect">
            <a:avLst/>
          </a:prstGeom>
          <a:noFill/>
        </p:spPr>
        <p:txBody>
          <a:bodyPr wrap="square" lIns="0" tIns="0" rIns="0" bIns="0" rtlCol="0">
            <a:spAutoFit/>
          </a:bodyPr>
          <a:lstStyle/>
          <a:p>
            <a:pPr algn="r" defTabSz="914400">
              <a:buSzPct val="100000"/>
              <a:buFont typeface="Arial"/>
              <a:buNone/>
            </a:pPr>
            <a:r>
              <a:rPr lang="en-US" sz="650" dirty="0">
                <a:solidFill>
                  <a:srgbClr val="FF0000"/>
                </a:solidFill>
              </a:rPr>
              <a:t>Target State Enterprise Data Architecture and Roadmap - Proposal to Serve</a:t>
            </a:r>
          </a:p>
        </p:txBody>
      </p:sp>
      <p:sp>
        <p:nvSpPr>
          <p:cNvPr id="11" name="Copyright"/>
          <p:cNvSpPr txBox="1"/>
          <p:nvPr userDrawn="1"/>
        </p:nvSpPr>
        <p:spPr>
          <a:xfrm>
            <a:off x="501648" y="6477002"/>
            <a:ext cx="5355168" cy="100027"/>
          </a:xfrm>
          <a:prstGeom prst="rect">
            <a:avLst/>
          </a:prstGeom>
          <a:noFill/>
        </p:spPr>
        <p:txBody>
          <a:bodyPr wrap="square" lIns="0" tIns="0" rIns="0" bIns="0" rtlCol="0">
            <a:spAutoFit/>
          </a:bodyPr>
          <a:lstStyle/>
          <a:p>
            <a:pPr defTabSz="914400">
              <a:spcBef>
                <a:spcPts val="600"/>
              </a:spcBef>
              <a:buSzPct val="100000"/>
              <a:buFont typeface="Arial"/>
              <a:buNone/>
            </a:pPr>
            <a:r>
              <a:rPr lang="en-US" sz="650" dirty="0">
                <a:solidFill>
                  <a:prstClr val="white"/>
                </a:solidFill>
              </a:rPr>
              <a:t>Copyright © 2016 Deloitte Development LLC. All rights reserved.</a:t>
            </a:r>
          </a:p>
        </p:txBody>
      </p:sp>
      <p:sp>
        <p:nvSpPr>
          <p:cNvPr id="12" name="TextBox 11"/>
          <p:cNvSpPr txBox="1"/>
          <p:nvPr userDrawn="1"/>
        </p:nvSpPr>
        <p:spPr>
          <a:xfrm>
            <a:off x="11382378" y="6477003"/>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white"/>
                </a:solidFill>
              </a:rPr>
              <a:pPr algn="r" defTabSz="914400">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38553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2"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2"/>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383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24081" b="6481"/>
          <a:stretch/>
        </p:blipFill>
        <p:spPr>
          <a:xfrm>
            <a:off x="8372835" y="1700214"/>
            <a:ext cx="3819167" cy="4726963"/>
          </a:xfrm>
          <a:prstGeom prst="rect">
            <a:avLst/>
          </a:prstGeom>
        </p:spPr>
      </p:pic>
    </p:spTree>
    <p:extLst>
      <p:ext uri="{BB962C8B-B14F-4D97-AF65-F5344CB8AC3E}">
        <p14:creationId xmlns:p14="http://schemas.microsoft.com/office/powerpoint/2010/main" val="18529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91"/>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44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2" y="317502"/>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7555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3" y="2052002"/>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3" y="1665289"/>
            <a:ext cx="11188699" cy="392112"/>
          </a:xfrm>
        </p:spPr>
        <p:txBody>
          <a:bodyPr/>
          <a:lstStyle/>
          <a:p>
            <a:pPr lvl="0"/>
            <a:r>
              <a:rPr lang="en-US" noProof="0"/>
              <a:t>Click to edit Master text styles</a:t>
            </a:r>
          </a:p>
        </p:txBody>
      </p:sp>
    </p:spTree>
    <p:extLst>
      <p:ext uri="{BB962C8B-B14F-4D97-AF65-F5344CB8AC3E}">
        <p14:creationId xmlns:p14="http://schemas.microsoft.com/office/powerpoint/2010/main" val="172837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4152227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1"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6"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8"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7" y="1659145"/>
            <a:ext cx="3563955" cy="398256"/>
          </a:xfrm>
        </p:spPr>
        <p:txBody>
          <a:bodyPr/>
          <a:lstStyle/>
          <a:p>
            <a:pPr lvl="0"/>
            <a:r>
              <a:rPr lang="en-US" noProof="0"/>
              <a:t>Click to edit Master text styles</a:t>
            </a:r>
          </a:p>
        </p:txBody>
      </p:sp>
    </p:spTree>
    <p:extLst>
      <p:ext uri="{BB962C8B-B14F-4D97-AF65-F5344CB8AC3E}">
        <p14:creationId xmlns:p14="http://schemas.microsoft.com/office/powerpoint/2010/main" val="23306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2" y="317502"/>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2" y="651600"/>
            <a:ext cx="1120266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501652" y="1665290"/>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40" y="1665290"/>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3527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1" y="1665290"/>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4001" y="1665290"/>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526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2" name="Object 1"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10" name="Content Placeholder 3"/>
          <p:cNvSpPr>
            <a:spLocks noGrp="1"/>
          </p:cNvSpPr>
          <p:nvPr>
            <p:ph sz="quarter" idx="10"/>
          </p:nvPr>
        </p:nvSpPr>
        <p:spPr>
          <a:xfrm>
            <a:off x="501652" y="1665291"/>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2"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930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4"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1" y="317502"/>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354313" y="2125013"/>
            <a:ext cx="560832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138545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3" y="317502"/>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2"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6"/>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5689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3"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3" y="651600"/>
            <a:ext cx="1118869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3531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06624"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06624"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06624"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501651"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21134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vert="horz" lIns="0" tIns="0" rIns="0" bIns="0" rtlCol="0">
            <a:noAutofit/>
          </a:bodyPr>
          <a:lstStyle>
            <a:lvl1pPr marL="0" indent="0" algn="l">
              <a:spcAft>
                <a:spcPts val="0"/>
              </a:spcAft>
              <a:buFontTx/>
              <a:buNone/>
              <a:defRPr lang="en-US" noProof="0" dirty="0" smtClean="0"/>
            </a:lvl1pPr>
            <a:lvl2pPr marL="127000" indent="-127000" algn="l">
              <a:spcAft>
                <a:spcPts val="0"/>
              </a:spcAft>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8396560" y="1880213"/>
            <a:ext cx="329184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8396560" y="4256213"/>
            <a:ext cx="3291840" cy="1944000"/>
          </a:xfrm>
        </p:spPr>
        <p:txBody>
          <a:bodyPr vert="horz" lIns="0" tIns="0" rIns="0" bIns="0" rtlCol="0">
            <a:noAutofit/>
          </a:bodyPr>
          <a:lstStyle>
            <a:lvl1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1pPr>
            <a:lvl2pPr algn="l" defTabSz="914400" rtl="0" eaLnBrk="1" latinLnBrk="0" hangingPunct="1">
              <a:spcBef>
                <a:spcPts val="0"/>
              </a:spcBef>
              <a:spcAft>
                <a:spcPts val="0"/>
              </a:spcAft>
              <a:buSzPct val="100000"/>
              <a:tabLst>
                <a:tab pos="5029200" algn="r"/>
              </a:tabLst>
              <a:defRPr lang="en-US" sz="1200" b="0" kern="1200" noProof="0" dirty="0" smtClean="0">
                <a:solidFill>
                  <a:schemeClr val="tx1"/>
                </a:solidFill>
                <a:latin typeface="+mn-lt"/>
                <a:ea typeface="+mn-ea"/>
                <a:cs typeface="+mn-cs"/>
              </a:defRPr>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61788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4"/>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6"/>
            <a:ext cx="36576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40265" y="1700216"/>
            <a:ext cx="36576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0957" y="1700216"/>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1" y="3832225"/>
            <a:ext cx="36576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0959"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40265"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2"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1897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7.xml"/><Relationship Id="rId7" Type="http://schemas.openxmlformats.org/officeDocument/2006/relationships/tags" Target="../tags/tag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117" Type="http://schemas.openxmlformats.org/officeDocument/2006/relationships/slideLayout" Target="../slideLayouts/slideLayout126.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63" Type="http://schemas.openxmlformats.org/officeDocument/2006/relationships/slideLayout" Target="../slideLayouts/slideLayout72.xml"/><Relationship Id="rId84" Type="http://schemas.openxmlformats.org/officeDocument/2006/relationships/slideLayout" Target="../slideLayouts/slideLayout93.xml"/><Relationship Id="rId138" Type="http://schemas.openxmlformats.org/officeDocument/2006/relationships/slideLayout" Target="../slideLayouts/slideLayout147.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123" Type="http://schemas.openxmlformats.org/officeDocument/2006/relationships/slideLayout" Target="../slideLayouts/slideLayout132.xml"/><Relationship Id="rId128" Type="http://schemas.openxmlformats.org/officeDocument/2006/relationships/slideLayout" Target="../slideLayouts/slideLayout137.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118" Type="http://schemas.openxmlformats.org/officeDocument/2006/relationships/slideLayout" Target="../slideLayouts/slideLayout127.xml"/><Relationship Id="rId134" Type="http://schemas.openxmlformats.org/officeDocument/2006/relationships/slideLayout" Target="../slideLayouts/slideLayout143.xml"/><Relationship Id="rId139" Type="http://schemas.openxmlformats.org/officeDocument/2006/relationships/slideLayout" Target="../slideLayouts/slideLayout148.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124" Type="http://schemas.openxmlformats.org/officeDocument/2006/relationships/slideLayout" Target="../slideLayouts/slideLayout133.xml"/><Relationship Id="rId129" Type="http://schemas.openxmlformats.org/officeDocument/2006/relationships/slideLayout" Target="../slideLayouts/slideLayout138.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4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49" Type="http://schemas.openxmlformats.org/officeDocument/2006/relationships/slideLayout" Target="../slideLayouts/slideLayout58.xml"/><Relationship Id="rId114" Type="http://schemas.openxmlformats.org/officeDocument/2006/relationships/slideLayout" Target="../slideLayouts/slideLayout123.xml"/><Relationship Id="rId119" Type="http://schemas.openxmlformats.org/officeDocument/2006/relationships/slideLayout" Target="../slideLayouts/slideLayout128.xml"/><Relationship Id="rId44" Type="http://schemas.openxmlformats.org/officeDocument/2006/relationships/slideLayout" Target="../slideLayouts/slideLayout53.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130" Type="http://schemas.openxmlformats.org/officeDocument/2006/relationships/slideLayout" Target="../slideLayouts/slideLayout139.xml"/><Relationship Id="rId135" Type="http://schemas.openxmlformats.org/officeDocument/2006/relationships/slideLayout" Target="../slideLayouts/slideLayout144.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120" Type="http://schemas.openxmlformats.org/officeDocument/2006/relationships/slideLayout" Target="../slideLayouts/slideLayout129.xml"/><Relationship Id="rId125" Type="http://schemas.openxmlformats.org/officeDocument/2006/relationships/slideLayout" Target="../slideLayouts/slideLayout134.xml"/><Relationship Id="rId141" Type="http://schemas.openxmlformats.org/officeDocument/2006/relationships/tags" Target="../tags/tag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slideLayout" Target="../slideLayouts/slideLayout124.xml"/><Relationship Id="rId131" Type="http://schemas.openxmlformats.org/officeDocument/2006/relationships/slideLayout" Target="../slideLayouts/slideLayout140.xml"/><Relationship Id="rId136" Type="http://schemas.openxmlformats.org/officeDocument/2006/relationships/slideLayout" Target="../slideLayouts/slideLayout145.xml"/><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126" Type="http://schemas.openxmlformats.org/officeDocument/2006/relationships/slideLayout" Target="../slideLayouts/slideLayout135.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121" Type="http://schemas.openxmlformats.org/officeDocument/2006/relationships/slideLayout" Target="../slideLayouts/slideLayout130.xml"/><Relationship Id="rId142" Type="http://schemas.openxmlformats.org/officeDocument/2006/relationships/oleObject" Target="../embeddings/oleObject2.bin"/><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116" Type="http://schemas.openxmlformats.org/officeDocument/2006/relationships/slideLayout" Target="../slideLayouts/slideLayout125.xml"/><Relationship Id="rId137" Type="http://schemas.openxmlformats.org/officeDocument/2006/relationships/slideLayout" Target="../slideLayouts/slideLayout14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 Id="rId132" Type="http://schemas.openxmlformats.org/officeDocument/2006/relationships/slideLayout" Target="../slideLayouts/slideLayout141.xml"/><Relationship Id="rId15" Type="http://schemas.openxmlformats.org/officeDocument/2006/relationships/slideLayout" Target="../slideLayouts/slideLayout24.xml"/><Relationship Id="rId36" Type="http://schemas.openxmlformats.org/officeDocument/2006/relationships/slideLayout" Target="../slideLayouts/slideLayout45.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27" Type="http://schemas.openxmlformats.org/officeDocument/2006/relationships/slideLayout" Target="../slideLayouts/slideLayout136.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52" Type="http://schemas.openxmlformats.org/officeDocument/2006/relationships/slideLayout" Target="../slideLayouts/slideLayout61.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122" Type="http://schemas.openxmlformats.org/officeDocument/2006/relationships/slideLayout" Target="../slideLayouts/slideLayout131.xml"/><Relationship Id="rId143" Type="http://schemas.openxmlformats.org/officeDocument/2006/relationships/image" Target="../media/image4.emf"/><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47" Type="http://schemas.openxmlformats.org/officeDocument/2006/relationships/slideLayout" Target="../slideLayouts/slideLayout56.xml"/><Relationship Id="rId68" Type="http://schemas.openxmlformats.org/officeDocument/2006/relationships/slideLayout" Target="../slideLayouts/slideLayout77.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33" Type="http://schemas.openxmlformats.org/officeDocument/2006/relationships/slideLayout" Target="../slideLayouts/slideLayout142.xml"/><Relationship Id="rId1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 name="Picture 26"/>
          <p:cNvPicPr/>
          <p:nvPr userDrawn="1"/>
        </p:nvPicPr>
        <p:blipFill rotWithShape="1">
          <a:blip r:embed="rId6" cstate="print">
            <a:extLst>
              <a:ext uri="{28A0092B-C50C-407E-A947-70E740481C1C}">
                <a14:useLocalDpi xmlns:a14="http://schemas.microsoft.com/office/drawing/2010/main" val="0"/>
              </a:ext>
            </a:extLst>
          </a:blip>
          <a:srcRect l="45908"/>
          <a:stretch/>
        </p:blipFill>
        <p:spPr>
          <a:xfrm>
            <a:off x="7928705" y="5617845"/>
            <a:ext cx="4263298" cy="1240155"/>
          </a:xfrm>
          <a:prstGeom prst="rect">
            <a:avLst/>
          </a:prstGeom>
        </p:spPr>
      </p:pic>
      <p:pic>
        <p:nvPicPr>
          <p:cNvPr id="28" name="Picture 27"/>
          <p:cNvPicPr/>
          <p:nvPr userDrawn="1"/>
        </p:nvPicPr>
        <p:blipFill>
          <a:blip r:embed="rId6" cstate="print">
            <a:extLst>
              <a:ext uri="{28A0092B-C50C-407E-A947-70E740481C1C}">
                <a14:useLocalDpi xmlns:a14="http://schemas.microsoft.com/office/drawing/2010/main" val="0"/>
              </a:ext>
            </a:extLst>
          </a:blip>
          <a:stretch>
            <a:fillRect/>
          </a:stretch>
        </p:blipFill>
        <p:spPr>
          <a:xfrm>
            <a:off x="0" y="5617845"/>
            <a:ext cx="7881620" cy="1240155"/>
          </a:xfrm>
          <a:prstGeom prst="rect">
            <a:avLst/>
          </a:prstGeom>
        </p:spPr>
      </p:pic>
      <p:sp>
        <p:nvSpPr>
          <p:cNvPr id="3" name="Text Placeholder 2"/>
          <p:cNvSpPr>
            <a:spLocks noGrp="1"/>
          </p:cNvSpPr>
          <p:nvPr>
            <p:ph type="body" idx="1"/>
          </p:nvPr>
        </p:nvSpPr>
        <p:spPr>
          <a:xfrm>
            <a:off x="560849" y="1565166"/>
            <a:ext cx="11104563"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
          <p:cNvSpPr>
            <a:spLocks/>
          </p:cNvSpPr>
          <p:nvPr userDrawn="1"/>
        </p:nvSpPr>
        <p:spPr bwMode="auto">
          <a:xfrm>
            <a:off x="560849" y="6419966"/>
            <a:ext cx="3292568"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defTabSz="914400"/>
            <a:fld id="{C84F2FB2-4A16-1542-BD5E-F56870239E74}" type="slidenum">
              <a:rPr lang="en-US" sz="900" smtClean="0">
                <a:solidFill>
                  <a:schemeClr val="tx1">
                    <a:lumMod val="65000"/>
                    <a:lumOff val="35000"/>
                  </a:schemeClr>
                </a:solidFill>
                <a:latin typeface="Frutiger Next Pro Light" panose="020B0303040204020203" pitchFamily="34" charset="0"/>
                <a:ea typeface="Open Sans" charset="0"/>
                <a:cs typeface="Open Sans" charset="0"/>
                <a:sym typeface="Frutiger Next Pro Light" charset="0"/>
              </a:rPr>
              <a:pPr defTabSz="914400"/>
              <a:t>‹#›</a:t>
            </a:fld>
            <a:r>
              <a:rPr lang="en-US" sz="900" dirty="0">
                <a:solidFill>
                  <a:schemeClr val="tx1">
                    <a:lumMod val="65000"/>
                    <a:lumOff val="35000"/>
                  </a:schemeClr>
                </a:solidFill>
                <a:latin typeface="Frutiger Next Pro Light" panose="020B0303040204020203" pitchFamily="34"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1120563213"/>
      </p:ext>
    </p:extLst>
  </p:cSld>
  <p:clrMap bg1="lt1" tx1="dk1" bg2="lt2" tx2="dk2" accent1="accent1" accent2="accent2" accent3="accent3" accent4="accent4" accent5="accent5" accent6="accent6" hlink="hlink" folHlink="folHlink"/>
  <p:sldLayoutIdLst>
    <p:sldLayoutId id="2147487318" r:id="rId1"/>
    <p:sldLayoutId id="2147487319" r:id="rId2"/>
    <p:sldLayoutId id="2147487325" r:id="rId3"/>
    <p:sldLayoutId id="2147487327" r:id="rId4"/>
  </p:sldLayoutIdLst>
  <p:hf hdr="0" ftr="0" dt="0"/>
  <p:txStyles>
    <p:titleStyle>
      <a:lvl1pPr algn="l" defTabSz="914400" rtl="0" eaLnBrk="1" latinLnBrk="0" hangingPunct="1">
        <a:lnSpc>
          <a:spcPct val="80000"/>
        </a:lnSpc>
        <a:spcBef>
          <a:spcPct val="0"/>
        </a:spcBef>
        <a:buNone/>
        <a:defRPr sz="3000" b="0" i="0" kern="1200" cap="none" spc="-100" baseline="0">
          <a:solidFill>
            <a:schemeClr val="tx1"/>
          </a:solidFill>
          <a:latin typeface="+mj-lt"/>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8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33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57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41363"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025525"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200" kern="1200" spc="-3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68">
          <p15:clr>
            <a:srgbClr val="F26B43"/>
          </p15:clr>
        </p15:guide>
        <p15:guide id="1" pos="346">
          <p15:clr>
            <a:srgbClr val="F26B43"/>
          </p15:clr>
        </p15:guide>
        <p15:guide id="2" pos="7341">
          <p15:clr>
            <a:srgbClr val="F26B43"/>
          </p15:clr>
        </p15:guide>
        <p15:guide id="3" pos="2976">
          <p15:clr>
            <a:srgbClr val="F26B43"/>
          </p15:clr>
        </p15:guide>
        <p15:guide id="4" orient="horz" pos="346">
          <p15:clr>
            <a:srgbClr val="F26B43"/>
          </p15:clr>
        </p15:guide>
        <p15:guide id="5" pos="2688">
          <p15:clr>
            <a:srgbClr val="F26B43"/>
          </p15:clr>
        </p15:guide>
        <p15:guide id="6" orient="horz" pos="979">
          <p15:clr>
            <a:srgbClr val="F26B43"/>
          </p15:clr>
        </p15:guide>
        <p15:guide id="7" pos="384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p:nvSpPr>
        <p:spPr>
          <a:xfrm>
            <a:off x="11382378" y="6617884"/>
            <a:ext cx="307975" cy="100027"/>
          </a:xfrm>
          <a:prstGeom prst="rect">
            <a:avLst/>
          </a:prstGeom>
          <a:noFill/>
        </p:spPr>
        <p:txBody>
          <a:bodyPr wrap="square" lIns="0" tIns="0" rIns="0" bIns="0" rtlCol="0">
            <a:spAutoFit/>
          </a:bodyPr>
          <a:lstStyle/>
          <a:p>
            <a:pPr algn="r" defTabSz="914400">
              <a:spcBef>
                <a:spcPts val="600"/>
              </a:spcBef>
              <a:buSzPct val="100000"/>
              <a:buFont typeface="Arial"/>
              <a:buNone/>
            </a:pPr>
            <a:fld id="{C58DF478-B544-4ED8-9ED4-6A2648E2D233}" type="slidenum">
              <a:rPr lang="en-US" sz="650" smtClean="0">
                <a:solidFill>
                  <a:prstClr val="black"/>
                </a:solidFill>
              </a:rPr>
              <a:pPr algn="r" defTabSz="914400">
                <a:spcBef>
                  <a:spcPts val="6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867977501"/>
      </p:ext>
    </p:extLst>
  </p:cSld>
  <p:clrMap bg1="lt1" tx1="dk1" bg2="lt2" tx2="dk2" accent1="accent1" accent2="accent2" accent3="accent3" accent4="accent4" accent5="accent5" accent6="accent6" hlink="hlink" folHlink="folHlink"/>
  <p:sldLayoutIdLst>
    <p:sldLayoutId id="2147487682" r:id="rId1"/>
    <p:sldLayoutId id="2147487683" r:id="rId2"/>
    <p:sldLayoutId id="2147487685" r:id="rId3"/>
    <p:sldLayoutId id="2147487686" r:id="rId4"/>
    <p:sldLayoutId id="2147487710" r:id="rId5"/>
  </p:sldLayoutIdLst>
  <p:transition>
    <p:fade/>
  </p:transition>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76">
          <p15:clr>
            <a:srgbClr val="F26B43"/>
          </p15:clr>
        </p15:guide>
        <p15:guide id="2" orient="horz" pos="2160">
          <p15:clr>
            <a:srgbClr val="F26B43"/>
          </p15:clr>
        </p15:guide>
        <p15:guide id="3" orient="horz" pos="4020">
          <p15:clr>
            <a:srgbClr val="F26B43"/>
          </p15:clr>
        </p15:guide>
        <p15:guide id="4" pos="178">
          <p15:clr>
            <a:srgbClr val="F26B43"/>
          </p15:clr>
        </p15:guide>
        <p15:guide id="5" pos="4142">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2791">
          <p15:clr>
            <a:srgbClr val="F26B43"/>
          </p15:clr>
        </p15:guide>
        <p15:guide id="10" orient="horz" pos="236">
          <p15:clr>
            <a:srgbClr val="F26B43"/>
          </p15:clr>
        </p15:guide>
        <p15:guide id="11" pos="767">
          <p15:clr>
            <a:srgbClr val="F26B43"/>
          </p15:clr>
        </p15:guide>
        <p15:guide id="12" pos="853">
          <p15:clr>
            <a:srgbClr val="F26B43"/>
          </p15:clr>
        </p15:guide>
        <p15:guide id="13" pos="1440">
          <p15:clr>
            <a:srgbClr val="F26B43"/>
          </p15:clr>
        </p15:guide>
        <p15:guide id="14" pos="1525">
          <p15:clr>
            <a:srgbClr val="F26B43"/>
          </p15:clr>
        </p15:guide>
        <p15:guide id="15" pos="3465">
          <p15:clr>
            <a:srgbClr val="F26B43"/>
          </p15:clr>
        </p15:guide>
        <p15:guide id="16" pos="2117">
          <p15:clr>
            <a:srgbClr val="F26B43"/>
          </p15:clr>
        </p15:guide>
        <p15:guide id="17" pos="2203">
          <p15:clr>
            <a:srgbClr val="F26B43"/>
          </p15:clr>
        </p15:guide>
        <p15:guide id="18" pos="2160">
          <p15:clr>
            <a:srgbClr val="F26B43"/>
          </p15:clr>
        </p15:guide>
        <p15:guide id="19" pos="3551">
          <p15:clr>
            <a:srgbClr val="F26B43"/>
          </p15:clr>
        </p15:guide>
        <p15:guide id="20" orient="horz" pos="1049">
          <p15:clr>
            <a:srgbClr val="F26B43"/>
          </p15:clr>
        </p15:guide>
        <p15:guide id="21" orient="horz" pos="6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41"/>
            </p:custData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142" imgW="270" imgH="270" progId="TCLayout.ActiveDocument.1">
                  <p:embed/>
                </p:oleObj>
              </mc:Choice>
              <mc:Fallback>
                <p:oleObj name="think-cell Slide" r:id="rId142" imgW="270" imgH="270" progId="TCLayout.ActiveDocument.1">
                  <p:embed/>
                  <p:pic>
                    <p:nvPicPr>
                      <p:cNvPr id="4" name="Object 3" hidden="1"/>
                      <p:cNvPicPr/>
                      <p:nvPr/>
                    </p:nvPicPr>
                    <p:blipFill>
                      <a:blip r:embed="rId143"/>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11382378" y="6477003"/>
            <a:ext cx="307975" cy="100027"/>
          </a:xfrm>
          <a:prstGeom prst="rect">
            <a:avLst/>
          </a:prstGeom>
          <a:noFill/>
        </p:spPr>
        <p:txBody>
          <a:bodyPr wrap="square" lIns="0" tIns="0" rIns="0" bIns="0" rtlCol="0">
            <a:noAutofit/>
          </a:bodyPr>
          <a:lstStyle/>
          <a:p>
            <a:pPr algn="r" defTabSz="914400">
              <a:spcBef>
                <a:spcPts val="600"/>
              </a:spcBef>
              <a:buSzPct val="100000"/>
              <a:buFont typeface="Arial"/>
              <a:buNone/>
            </a:pPr>
            <a:fld id="{C58DF478-B544-4ED8-9ED4-6A2648E2D233}" type="slidenum">
              <a:rPr lang="en-US" sz="650" smtClean="0">
                <a:solidFill>
                  <a:prstClr val="black"/>
                </a:solidFill>
              </a:rPr>
              <a:pPr algn="r" defTabSz="914400">
                <a:spcBef>
                  <a:spcPts val="600"/>
                </a:spcBef>
                <a:buSzPct val="100000"/>
                <a:buFont typeface="Arial"/>
                <a:buNone/>
              </a:pPr>
              <a:t>‹#›</a:t>
            </a:fld>
            <a:endParaRPr lang="en-US" sz="650" dirty="0">
              <a:solidFill>
                <a:prstClr val="black"/>
              </a:solidFill>
            </a:endParaRPr>
          </a:p>
        </p:txBody>
      </p:sp>
      <p:sp>
        <p:nvSpPr>
          <p:cNvPr id="9" name="TextBox 8"/>
          <p:cNvSpPr txBox="1"/>
          <p:nvPr userDrawn="1"/>
        </p:nvSpPr>
        <p:spPr>
          <a:xfrm>
            <a:off x="501651" y="6467176"/>
            <a:ext cx="5517445" cy="201260"/>
          </a:xfrm>
          <a:prstGeom prst="rect">
            <a:avLst/>
          </a:prstGeom>
          <a:noFill/>
        </p:spPr>
        <p:txBody>
          <a:bodyPr wrap="square" lIns="0" tIns="0" rIns="0" bIns="0" rtlCol="0">
            <a:noAutofit/>
          </a:bodyPr>
          <a:lstStyle/>
          <a:p>
            <a:pPr defTabSz="914400">
              <a:spcBef>
                <a:spcPts val="600"/>
              </a:spcBef>
              <a:buSzPct val="100000"/>
              <a:buFont typeface="Arial"/>
              <a:buNone/>
            </a:pPr>
            <a:r>
              <a:rPr lang="en-US" sz="650" dirty="0">
                <a:solidFill>
                  <a:prstClr val="black"/>
                </a:solidFill>
              </a:rPr>
              <a:t>Copyright © 2017 Deloitte Consulting LLP. All rights reserved</a:t>
            </a:r>
          </a:p>
        </p:txBody>
      </p:sp>
    </p:spTree>
    <p:extLst>
      <p:ext uri="{BB962C8B-B14F-4D97-AF65-F5344CB8AC3E}">
        <p14:creationId xmlns:p14="http://schemas.microsoft.com/office/powerpoint/2010/main" val="678386582"/>
      </p:ext>
    </p:extLst>
  </p:cSld>
  <p:clrMap bg1="lt1" tx1="dk1" bg2="lt2" tx2="dk2" accent1="accent1" accent2="accent2" accent3="accent3" accent4="accent4" accent5="accent5" accent6="accent6" hlink="hlink" folHlink="folHlink"/>
  <p:sldLayoutIdLst>
    <p:sldLayoutId id="2147487719" r:id="rId1"/>
    <p:sldLayoutId id="2147487720" r:id="rId2"/>
    <p:sldLayoutId id="2147487721" r:id="rId3"/>
    <p:sldLayoutId id="2147487722" r:id="rId4"/>
    <p:sldLayoutId id="2147487723" r:id="rId5"/>
    <p:sldLayoutId id="2147487724" r:id="rId6"/>
    <p:sldLayoutId id="2147487725" r:id="rId7"/>
    <p:sldLayoutId id="2147487726" r:id="rId8"/>
    <p:sldLayoutId id="2147487727" r:id="rId9"/>
    <p:sldLayoutId id="2147487728" r:id="rId10"/>
    <p:sldLayoutId id="2147487729" r:id="rId11"/>
    <p:sldLayoutId id="2147487730" r:id="rId12"/>
    <p:sldLayoutId id="2147487731" r:id="rId13"/>
    <p:sldLayoutId id="2147487732" r:id="rId14"/>
    <p:sldLayoutId id="2147487733" r:id="rId15"/>
    <p:sldLayoutId id="2147487734" r:id="rId16"/>
    <p:sldLayoutId id="2147487735" r:id="rId17"/>
    <p:sldLayoutId id="2147487736" r:id="rId18"/>
    <p:sldLayoutId id="2147487737" r:id="rId19"/>
    <p:sldLayoutId id="2147487738" r:id="rId20"/>
    <p:sldLayoutId id="2147487739" r:id="rId21"/>
    <p:sldLayoutId id="2147487740" r:id="rId22"/>
    <p:sldLayoutId id="2147487741" r:id="rId23"/>
    <p:sldLayoutId id="2147487742" r:id="rId24"/>
    <p:sldLayoutId id="2147487743" r:id="rId25"/>
    <p:sldLayoutId id="2147487744" r:id="rId26"/>
    <p:sldLayoutId id="2147487745" r:id="rId27"/>
    <p:sldLayoutId id="2147487746" r:id="rId28"/>
    <p:sldLayoutId id="2147487747" r:id="rId29"/>
    <p:sldLayoutId id="2147487748" r:id="rId30"/>
    <p:sldLayoutId id="2147487749" r:id="rId31"/>
    <p:sldLayoutId id="2147487750" r:id="rId32"/>
    <p:sldLayoutId id="2147487751" r:id="rId33"/>
    <p:sldLayoutId id="2147487752" r:id="rId34"/>
    <p:sldLayoutId id="2147487753" r:id="rId35"/>
    <p:sldLayoutId id="2147487754" r:id="rId36"/>
    <p:sldLayoutId id="2147487755" r:id="rId37"/>
    <p:sldLayoutId id="2147487756" r:id="rId38"/>
    <p:sldLayoutId id="2147487757" r:id="rId39"/>
    <p:sldLayoutId id="2147487758" r:id="rId40"/>
    <p:sldLayoutId id="2147487759" r:id="rId41"/>
    <p:sldLayoutId id="2147487760" r:id="rId42"/>
    <p:sldLayoutId id="2147487761" r:id="rId43"/>
    <p:sldLayoutId id="2147487763" r:id="rId44"/>
    <p:sldLayoutId id="2147487764" r:id="rId45"/>
    <p:sldLayoutId id="2147487765" r:id="rId46"/>
    <p:sldLayoutId id="2147487766" r:id="rId47"/>
    <p:sldLayoutId id="2147487767" r:id="rId48"/>
    <p:sldLayoutId id="2147487768" r:id="rId49"/>
    <p:sldLayoutId id="2147487770" r:id="rId50"/>
    <p:sldLayoutId id="2147487771" r:id="rId51"/>
    <p:sldLayoutId id="2147487772" r:id="rId52"/>
    <p:sldLayoutId id="2147487773" r:id="rId53"/>
    <p:sldLayoutId id="2147487774" r:id="rId54"/>
    <p:sldLayoutId id="2147487775" r:id="rId55"/>
    <p:sldLayoutId id="2147487776" r:id="rId56"/>
    <p:sldLayoutId id="2147487777" r:id="rId57"/>
    <p:sldLayoutId id="2147487795" r:id="rId58"/>
    <p:sldLayoutId id="2147487796" r:id="rId59"/>
    <p:sldLayoutId id="2147487798" r:id="rId60"/>
    <p:sldLayoutId id="2147487800" r:id="rId61"/>
    <p:sldLayoutId id="2147487801" r:id="rId62"/>
    <p:sldLayoutId id="2147487802" r:id="rId63"/>
    <p:sldLayoutId id="2147487803" r:id="rId64"/>
    <p:sldLayoutId id="2147487804" r:id="rId65"/>
    <p:sldLayoutId id="2147487805" r:id="rId66"/>
    <p:sldLayoutId id="2147487806" r:id="rId67"/>
    <p:sldLayoutId id="2147487807" r:id="rId68"/>
    <p:sldLayoutId id="2147487808" r:id="rId69"/>
    <p:sldLayoutId id="2147487809" r:id="rId70"/>
    <p:sldLayoutId id="2147487810" r:id="rId71"/>
    <p:sldLayoutId id="2147487811" r:id="rId72"/>
    <p:sldLayoutId id="2147487812" r:id="rId73"/>
    <p:sldLayoutId id="2147487813" r:id="rId74"/>
    <p:sldLayoutId id="2147487814" r:id="rId75"/>
    <p:sldLayoutId id="2147487816" r:id="rId76"/>
    <p:sldLayoutId id="2147487817" r:id="rId77"/>
    <p:sldLayoutId id="2147487819" r:id="rId78"/>
    <p:sldLayoutId id="2147487820" r:id="rId79"/>
    <p:sldLayoutId id="2147487821" r:id="rId80"/>
    <p:sldLayoutId id="2147487822" r:id="rId81"/>
    <p:sldLayoutId id="2147487823" r:id="rId82"/>
    <p:sldLayoutId id="2147487824" r:id="rId83"/>
    <p:sldLayoutId id="2147487825" r:id="rId84"/>
    <p:sldLayoutId id="2147487826" r:id="rId85"/>
    <p:sldLayoutId id="2147487827" r:id="rId86"/>
    <p:sldLayoutId id="2147487828" r:id="rId87"/>
    <p:sldLayoutId id="2147487829" r:id="rId88"/>
    <p:sldLayoutId id="2147487830" r:id="rId89"/>
    <p:sldLayoutId id="2147487831" r:id="rId90"/>
    <p:sldLayoutId id="2147487832" r:id="rId91"/>
    <p:sldLayoutId id="2147487833" r:id="rId92"/>
    <p:sldLayoutId id="2147487834" r:id="rId93"/>
    <p:sldLayoutId id="2147487835" r:id="rId94"/>
    <p:sldLayoutId id="2147487836" r:id="rId95"/>
    <p:sldLayoutId id="2147487837" r:id="rId96"/>
    <p:sldLayoutId id="2147487838" r:id="rId97"/>
    <p:sldLayoutId id="2147487841" r:id="rId98"/>
    <p:sldLayoutId id="2147487842" r:id="rId99"/>
    <p:sldLayoutId id="2147487843" r:id="rId100"/>
    <p:sldLayoutId id="2147487844" r:id="rId101"/>
    <p:sldLayoutId id="2147487849" r:id="rId102"/>
    <p:sldLayoutId id="2147487850" r:id="rId103"/>
    <p:sldLayoutId id="2147487851" r:id="rId104"/>
    <p:sldLayoutId id="2147487853" r:id="rId105"/>
    <p:sldLayoutId id="2147487854" r:id="rId106"/>
    <p:sldLayoutId id="2147487855" r:id="rId107"/>
    <p:sldLayoutId id="2147487856" r:id="rId108"/>
    <p:sldLayoutId id="2147487879" r:id="rId109"/>
    <p:sldLayoutId id="2147487884" r:id="rId110"/>
    <p:sldLayoutId id="2147487885" r:id="rId111"/>
    <p:sldLayoutId id="2147487895" r:id="rId112"/>
    <p:sldLayoutId id="2147487998" r:id="rId113"/>
    <p:sldLayoutId id="2147487999" r:id="rId114"/>
    <p:sldLayoutId id="2147488000" r:id="rId115"/>
    <p:sldLayoutId id="2147488001" r:id="rId116"/>
    <p:sldLayoutId id="2147488002" r:id="rId117"/>
    <p:sldLayoutId id="2147488003" r:id="rId118"/>
    <p:sldLayoutId id="2147488004" r:id="rId119"/>
    <p:sldLayoutId id="2147488005" r:id="rId120"/>
    <p:sldLayoutId id="2147488008" r:id="rId121"/>
    <p:sldLayoutId id="2147488009" r:id="rId122"/>
    <p:sldLayoutId id="2147488010" r:id="rId123"/>
    <p:sldLayoutId id="2147488011" r:id="rId124"/>
    <p:sldLayoutId id="2147488012" r:id="rId125"/>
    <p:sldLayoutId id="2147488013" r:id="rId126"/>
    <p:sldLayoutId id="2147488014" r:id="rId127"/>
    <p:sldLayoutId id="2147488015" r:id="rId128"/>
    <p:sldLayoutId id="2147488016" r:id="rId129"/>
    <p:sldLayoutId id="2147488017" r:id="rId130"/>
    <p:sldLayoutId id="2147488018" r:id="rId131"/>
    <p:sldLayoutId id="2147488019" r:id="rId132"/>
    <p:sldLayoutId id="2147488020" r:id="rId133"/>
    <p:sldLayoutId id="2147488021" r:id="rId134"/>
    <p:sldLayoutId id="2147488022" r:id="rId135"/>
    <p:sldLayoutId id="2147488023" r:id="rId136"/>
    <p:sldLayoutId id="2147488024" r:id="rId137"/>
    <p:sldLayoutId id="2147488025" r:id="rId138"/>
    <p:sldLayoutId id="2147488026" r:id="rId1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png"/><Relationship Id="rId7" Type="http://schemas.openxmlformats.org/officeDocument/2006/relationships/image" Target="../media/image25.JP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18.jpg"/><Relationship Id="rId5" Type="http://schemas.openxmlformats.org/officeDocument/2006/relationships/image" Target="../media/image23.jpg"/><Relationship Id="rId4" Type="http://schemas.openxmlformats.org/officeDocument/2006/relationships/image" Target="../media/image24.jpg"/><Relationship Id="rId9"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8A0000"/>
            </a:gs>
            <a:gs pos="0">
              <a:srgbClr val="8A0000"/>
            </a:gs>
            <a:gs pos="100000">
              <a:srgbClr val="F5B6B1"/>
            </a:gs>
          </a:gsLst>
          <a:lin ang="189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3050" y="4045598"/>
            <a:ext cx="7905750" cy="678004"/>
          </a:xfrm>
        </p:spPr>
        <p:txBody>
          <a:bodyPr anchor="ctr"/>
          <a:lstStyle/>
          <a:p>
            <a:r>
              <a:rPr lang="fr-FR" sz="4500" b="0" dirty="0">
                <a:latin typeface="Chronicle Display Semi" pitchFamily="50" charset="0"/>
              </a:rPr>
              <a:t>Oracle Cloud Implementation </a:t>
            </a:r>
            <a:r>
              <a:rPr lang="fr-FR" sz="4500" b="0" dirty="0" err="1">
                <a:latin typeface="Chronicle Display Semi" pitchFamily="50" charset="0"/>
              </a:rPr>
              <a:t>Technology</a:t>
            </a:r>
            <a:r>
              <a:rPr lang="fr-FR" sz="4500" b="0" dirty="0">
                <a:latin typeface="Chronicle Display Semi" pitchFamily="50" charset="0"/>
              </a:rPr>
              <a:t> </a:t>
            </a:r>
            <a:r>
              <a:rPr lang="fr-FR" sz="4500" b="0" dirty="0" err="1">
                <a:latin typeface="Chronicle Display Semi" pitchFamily="50" charset="0"/>
              </a:rPr>
              <a:t>Strategy</a:t>
            </a:r>
            <a:endParaRPr lang="en-US" sz="4500" b="0" dirty="0">
              <a:latin typeface="Chronicle Display Semi" pitchFamily="50" charset="0"/>
              <a:cs typeface="Arial" panose="020B0604020202020204" pitchFamily="34" charset="0"/>
            </a:endParaRPr>
          </a:p>
        </p:txBody>
      </p:sp>
      <p:pic>
        <p:nvPicPr>
          <p:cNvPr id="4" name="Picture 3"/>
          <p:cNvPicPr>
            <a:picLocks noChangeAspect="1"/>
          </p:cNvPicPr>
          <p:nvPr/>
        </p:nvPicPr>
        <p:blipFill rotWithShape="1">
          <a:blip r:embed="rId3">
            <a:duotone>
              <a:prstClr val="black"/>
              <a:schemeClr val="bg1">
                <a:tint val="45000"/>
                <a:satMod val="400000"/>
              </a:schemeClr>
            </a:duotone>
            <a:extLst>
              <a:ext uri="{28A0092B-C50C-407E-A947-70E740481C1C}">
                <a14:useLocalDpi xmlns:a14="http://schemas.microsoft.com/office/drawing/2010/main" val="0"/>
              </a:ext>
            </a:extLst>
          </a:blip>
          <a:srcRect l="9728" t="-2097" r="13374" b="26225"/>
          <a:stretch/>
        </p:blipFill>
        <p:spPr>
          <a:xfrm rot="15456094">
            <a:off x="6244728" y="677730"/>
            <a:ext cx="7477638" cy="4961376"/>
          </a:xfrm>
          <a:prstGeom prst="rect">
            <a:avLst/>
          </a:prstGeom>
        </p:spPr>
      </p:pic>
    </p:spTree>
    <p:extLst>
      <p:ext uri="{BB962C8B-B14F-4D97-AF65-F5344CB8AC3E}">
        <p14:creationId xmlns:p14="http://schemas.microsoft.com/office/powerpoint/2010/main" val="32138830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7930090"/>
              </p:ext>
            </p:extLst>
          </p:nvPr>
        </p:nvGraphicFramePr>
        <p:xfrm>
          <a:off x="517616" y="1107207"/>
          <a:ext cx="7693026" cy="3333620"/>
        </p:xfrm>
        <a:graphic>
          <a:graphicData uri="http://schemas.openxmlformats.org/drawingml/2006/table">
            <a:tbl>
              <a:tblPr firstRow="1">
                <a:tableStyleId>{10A1B5D5-9B99-4C35-A422-299274C87663}</a:tableStyleId>
              </a:tblPr>
              <a:tblGrid>
                <a:gridCol w="1198642">
                  <a:extLst>
                    <a:ext uri="{9D8B030D-6E8A-4147-A177-3AD203B41FA5}">
                      <a16:colId xmlns:a16="http://schemas.microsoft.com/office/drawing/2014/main" val="20000"/>
                    </a:ext>
                  </a:extLst>
                </a:gridCol>
                <a:gridCol w="4826645">
                  <a:extLst>
                    <a:ext uri="{9D8B030D-6E8A-4147-A177-3AD203B41FA5}">
                      <a16:colId xmlns:a16="http://schemas.microsoft.com/office/drawing/2014/main" val="20001"/>
                    </a:ext>
                  </a:extLst>
                </a:gridCol>
                <a:gridCol w="1667739">
                  <a:extLst>
                    <a:ext uri="{9D8B030D-6E8A-4147-A177-3AD203B41FA5}">
                      <a16:colId xmlns:a16="http://schemas.microsoft.com/office/drawing/2014/main" val="20002"/>
                    </a:ext>
                  </a:extLst>
                </a:gridCol>
              </a:tblGrid>
              <a:tr h="152059">
                <a:tc gridSpan="3">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algn="ctr" defTabSz="914400" rtl="0" eaLnBrk="1" latinLnBrk="0" hangingPunct="1"/>
                      <a:r>
                        <a:rPr lang="en-US" sz="1100" kern="1200" dirty="0">
                          <a:solidFill>
                            <a:schemeClr val="bg1"/>
                          </a:solidFill>
                          <a:latin typeface="+mn-lt"/>
                        </a:rPr>
                        <a:t>Technology Components</a:t>
                      </a:r>
                      <a:endParaRPr lang="en-US" sz="1100" b="1" kern="1200" dirty="0">
                        <a:solidFill>
                          <a:schemeClr val="bg1"/>
                        </a:solidFill>
                        <a:latin typeface="+mn-lt"/>
                        <a:ea typeface="Verdana" panose="020B0604030504040204" pitchFamily="34" charset="0"/>
                        <a:cs typeface="Verdana" panose="020B0604030504040204" pitchFamily="34" charset="0"/>
                      </a:endParaRPr>
                    </a:p>
                  </a:txBody>
                  <a:tcPr marL="45593" marR="45593" marT="20511" marB="20511" anchor="ctr"/>
                </a:tc>
                <a:tc hMerge="1">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algn="l" defTabSz="914400" rtl="0" eaLnBrk="1" latinLnBrk="0" hangingPunct="1"/>
                      <a:endParaRPr lang="en-US" sz="1100" b="1" kern="1200" dirty="0">
                        <a:solidFill>
                          <a:schemeClr val="bg1"/>
                        </a:solidFill>
                        <a:latin typeface="+mn-lt"/>
                        <a:ea typeface="Verdana" panose="020B0604030504040204" pitchFamily="34" charset="0"/>
                        <a:cs typeface="Verdana" panose="020B0604030504040204" pitchFamily="34" charset="0"/>
                      </a:endParaRPr>
                    </a:p>
                  </a:txBody>
                  <a:tcPr marL="45593" marR="45593" marT="20511" marB="20511" anchor="ctr"/>
                </a:tc>
                <a:tc hMerge="1">
                  <a:txBody>
                    <a:bodyPr/>
                    <a:lstStyle/>
                    <a:p>
                      <a:pPr marL="0" algn="l" defTabSz="914400" rtl="0" eaLnBrk="1" latinLnBrk="0" hangingPunct="1"/>
                      <a:endParaRPr lang="en-US" sz="11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0"/>
                  </a:ext>
                </a:extLst>
              </a:tr>
              <a:tr h="629612">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baseline="0" dirty="0">
                          <a:effectLst/>
                          <a:latin typeface="+mn-lt"/>
                        </a:rPr>
                        <a:t>Conversions</a:t>
                      </a:r>
                      <a:endParaRPr lang="en-US" sz="1100" b="0" i="0" u="none" strike="noStrike" kern="1200" baseline="0" dirty="0">
                        <a:solidFill>
                          <a:schemeClr val="tx1">
                            <a:lumMod val="65000"/>
                            <a:lumOff val="35000"/>
                          </a:schemeClr>
                        </a:solidFill>
                        <a:effectLst/>
                        <a:latin typeface="+mn-lt"/>
                        <a:ea typeface="Verdana" panose="020B0604030504040204" pitchFamily="34" charset="0"/>
                        <a:cs typeface="Verdana" panose="020B0604030504040204" pitchFamily="34" charset="0"/>
                      </a:endParaRPr>
                    </a:p>
                  </a:txBody>
                  <a:tcPr marL="45593" marR="45593" marT="20511" marB="20511" anchor="ctr"/>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Ledger Balances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dirty="0">
                          <a:latin typeface="+mn-lt"/>
                        </a:rPr>
                        <a:t>Journal detail – current year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latin typeface="+mn-lt"/>
                        </a:rPr>
                        <a:t>Vendor Paid (12 months)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latin typeface="+mn-lt"/>
                        </a:rPr>
                        <a:t>Customer conversion </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latin typeface="+mn-lt"/>
                        </a:rPr>
                        <a:t>Open contracts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latin typeface="+mn-lt"/>
                        </a:rPr>
                        <a:t>Open Invoices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latin typeface="+mn-lt"/>
                        </a:rPr>
                        <a:t>Assets Conversion</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latin typeface="+mn-lt"/>
                        </a:rPr>
                        <a:t>Up to 3 TBD (moderate complexity)</a:t>
                      </a:r>
                      <a:endParaRPr lang="en-US" sz="1100" b="0" i="0" u="none" strike="noStrike" kern="1200" baseline="0" dirty="0">
                        <a:solidFill>
                          <a:schemeClr val="tx1"/>
                        </a:solidFill>
                        <a:effectLst/>
                        <a:latin typeface="+mn-lt"/>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1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3"/>
                  </a:ext>
                </a:extLst>
              </a:tr>
              <a:tr h="518553">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baseline="0" dirty="0">
                          <a:effectLst/>
                        </a:rPr>
                        <a:t>Integration</a:t>
                      </a:r>
                    </a:p>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endParaRPr lang="en-US" sz="1100" b="0" i="0" u="none" strike="noStrike" kern="1200" baseline="0" dirty="0">
                        <a:solidFill>
                          <a:schemeClr val="tx1">
                            <a:lumMod val="65000"/>
                            <a:lumOff val="35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100" u="none" strike="noStrike" kern="1200" baseline="0" dirty="0">
                        <a:effectLst/>
                      </a:endParaRP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rPr>
                        <a:t>Inbound interfaces from legacy systems  Vertex, Certify, Entellitrack, Hyperion, Paragon/Valiant,smarts,Apex,Infor,Payroll,Fleet,NCC,NAB.</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rPr>
                        <a:t>Outbound interfaces from ERP cloud to Cypress, Ariba,SFDC, Citibank, RBC</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rPr>
                        <a:t>Total identified interfaces are 65</a:t>
                      </a:r>
                      <a:endParaRPr lang="en-US" sz="1100" u="none" strike="noStrike" kern="1200" baseline="0" dirty="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US" sz="110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3606932965"/>
                  </a:ext>
                </a:extLst>
              </a:tr>
              <a:tr h="264157">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baseline="0" dirty="0">
                          <a:effectLst/>
                        </a:rPr>
                        <a:t>Reports</a:t>
                      </a:r>
                      <a:endParaRPr lang="en-US" sz="1100" b="0" u="none" strike="noStrike" kern="1200" baseline="0" dirty="0">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effectLst/>
                        </a:rPr>
                        <a:t>Placeholder Reports - 30</a:t>
                      </a:r>
                      <a:endParaRPr lang="en-US" sz="11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600"/>
                        </a:spcAft>
                        <a:buClrTx/>
                        <a:buSzTx/>
                        <a:buFont typeface="Arial" panose="020B0604020202020204" pitchFamily="34" charset="0"/>
                        <a:buChar char="•"/>
                        <a:tabLst/>
                        <a:defRPr/>
                      </a:pPr>
                      <a:endParaRPr lang="en-US" sz="11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6528768"/>
                  </a:ext>
                </a:extLst>
              </a:tr>
              <a:tr h="264157">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baseline="0" dirty="0">
                          <a:solidFill>
                            <a:schemeClr val="dk1"/>
                          </a:solidFill>
                          <a:effectLst/>
                          <a:latin typeface="+mn-lt"/>
                          <a:ea typeface="+mn-ea"/>
                          <a:cs typeface="+mn-cs"/>
                        </a:rPr>
                        <a:t>Extensions</a:t>
                      </a: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u="none" strike="noStrike" kern="1200" baseline="0" dirty="0">
                          <a:solidFill>
                            <a:schemeClr val="dk1"/>
                          </a:solidFill>
                          <a:effectLst/>
                          <a:latin typeface="+mn-lt"/>
                          <a:ea typeface="+mn-ea"/>
                          <a:cs typeface="+mn-cs"/>
                        </a:rPr>
                        <a:t>Up to of 5 (moderate complexity)</a:t>
                      </a:r>
                    </a:p>
                  </a:txBody>
                  <a:tcPr marL="45593" marR="45593" marT="20511" marB="20511" anchor="ctr"/>
                </a:tc>
                <a:tc>
                  <a:txBody>
                    <a:bodyPr/>
                    <a:lstStyle/>
                    <a:p>
                      <a:pPr marL="171450" marR="0" lvl="0" indent="-171450" algn="l" defTabSz="914400" rtl="0" eaLnBrk="1" fontAlgn="b" latinLnBrk="0" hangingPunct="1">
                        <a:lnSpc>
                          <a:spcPct val="100000"/>
                        </a:lnSpc>
                        <a:spcBef>
                          <a:spcPts val="0"/>
                        </a:spcBef>
                        <a:spcAft>
                          <a:spcPts val="600"/>
                        </a:spcAft>
                        <a:buClrTx/>
                        <a:buSzTx/>
                        <a:buFont typeface="Arial" panose="020B0604020202020204" pitchFamily="34" charset="0"/>
                        <a:buChar char="•"/>
                        <a:tabLst/>
                        <a:defRPr/>
                      </a:pPr>
                      <a:endParaRPr lang="en-US" sz="11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44611332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28529012"/>
              </p:ext>
            </p:extLst>
          </p:nvPr>
        </p:nvGraphicFramePr>
        <p:xfrm>
          <a:off x="8340015" y="1106778"/>
          <a:ext cx="3511162" cy="1364715"/>
        </p:xfrm>
        <a:graphic>
          <a:graphicData uri="http://schemas.openxmlformats.org/drawingml/2006/table">
            <a:tbl>
              <a:tblPr firstRow="1" bandRow="1">
                <a:tableStyleId>{912C8C85-51F0-491E-9774-3900AFEF0FD7}</a:tableStyleId>
              </a:tblPr>
              <a:tblGrid>
                <a:gridCol w="2808244">
                  <a:extLst>
                    <a:ext uri="{9D8B030D-6E8A-4147-A177-3AD203B41FA5}">
                      <a16:colId xmlns:a16="http://schemas.microsoft.com/office/drawing/2014/main" val="20000"/>
                    </a:ext>
                  </a:extLst>
                </a:gridCol>
                <a:gridCol w="702918">
                  <a:extLst>
                    <a:ext uri="{9D8B030D-6E8A-4147-A177-3AD203B41FA5}">
                      <a16:colId xmlns:a16="http://schemas.microsoft.com/office/drawing/2014/main" val="20004"/>
                    </a:ext>
                  </a:extLst>
                </a:gridCol>
              </a:tblGrid>
              <a:tr h="217683">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algn="l" defTabSz="914400" rtl="0" eaLnBrk="1" latinLnBrk="0" hangingPunct="1"/>
                      <a:r>
                        <a:rPr lang="en-US" sz="1100" kern="1200" dirty="0">
                          <a:solidFill>
                            <a:schemeClr val="bg1"/>
                          </a:solidFill>
                          <a:latin typeface="+mn-lt"/>
                        </a:rPr>
                        <a:t>Technology Scope*</a:t>
                      </a:r>
                      <a:endParaRPr lang="en-US" sz="1100" b="1" kern="1200" dirty="0">
                        <a:solidFill>
                          <a:schemeClr val="bg1"/>
                        </a:solidFill>
                        <a:latin typeface="+mn-lt"/>
                        <a:ea typeface="Verdana" panose="020B0604030504040204" pitchFamily="34" charset="0"/>
                        <a:cs typeface="Verdana" panose="020B0604030504040204" pitchFamily="34" charset="0"/>
                      </a:endParaRPr>
                    </a:p>
                  </a:txBody>
                  <a:tcPr marL="45593" marR="45593" marT="20511" marB="20511" anchor="ctr"/>
                </a:tc>
                <a:tc>
                  <a:txBody>
                    <a:bodyPr/>
                    <a:lstStyle/>
                    <a:p>
                      <a:pPr marL="0" algn="r" defTabSz="914400" rtl="0" eaLnBrk="1" latinLnBrk="0" hangingPunct="1"/>
                      <a:r>
                        <a:rPr lang="en-US" sz="1100" kern="1200" dirty="0"/>
                        <a:t>Total </a:t>
                      </a:r>
                      <a:endParaRPr lang="en-US" sz="1100" b="1"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0"/>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effectLst/>
                        </a:rPr>
                        <a:t>Conversions (maximum)</a:t>
                      </a:r>
                      <a:endParaRPr lang="en-US" sz="1100" b="0" i="0" u="none" strike="noStrike" kern="1200"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r"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effectLst/>
                        </a:rPr>
                        <a:t>10</a:t>
                      </a:r>
                      <a:endParaRPr lang="en-US" sz="11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1"/>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effectLst/>
                        </a:rPr>
                        <a:t>Interfaces</a:t>
                      </a:r>
                      <a:endParaRPr lang="en-US" sz="11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r"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effectLst/>
                        </a:rPr>
                        <a:t>65</a:t>
                      </a:r>
                      <a:endParaRPr lang="en-US" sz="11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2"/>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effectLst/>
                        </a:rPr>
                        <a:t>Reports (maximum)</a:t>
                      </a:r>
                      <a:endParaRPr lang="en-US" sz="11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tc>
                  <a:txBody>
                    <a:bodyPr/>
                    <a:lstStyle/>
                    <a:p>
                      <a:pPr marL="0" marR="0" indent="0" algn="r"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effectLst/>
                        </a:rPr>
                        <a:t>30</a:t>
                      </a:r>
                      <a:endParaRPr lang="en-US" sz="1100" b="0" i="0" u="none" strike="noStrike"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5593" marR="45593" marT="20511" marB="20511" anchor="ctr"/>
                </a:tc>
                <a:extLst>
                  <a:ext uri="{0D108BD9-81ED-4DB2-BD59-A6C34878D82A}">
                    <a16:rowId xmlns:a16="http://schemas.microsoft.com/office/drawing/2014/main" val="10004"/>
                  </a:ext>
                </a:extLst>
              </a:tr>
              <a:tr h="286758">
                <a:tc>
                  <a:txBody>
                    <a:bodyPr/>
                    <a:lstStyle/>
                    <a:p>
                      <a:pPr marL="0" marR="0" indent="0" algn="l"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solidFill>
                            <a:schemeClr val="tx1"/>
                          </a:solidFill>
                          <a:effectLst/>
                          <a:latin typeface="+mn-lt"/>
                          <a:ea typeface="+mn-ea"/>
                          <a:cs typeface="+mn-cs"/>
                        </a:rPr>
                        <a:t>Extensions (maximum)</a:t>
                      </a:r>
                    </a:p>
                  </a:txBody>
                  <a:tcPr marL="45593" marR="45593" marT="20511" marB="20511" anchor="ctr"/>
                </a:tc>
                <a:tc>
                  <a:txBody>
                    <a:bodyPr/>
                    <a:lstStyle/>
                    <a:p>
                      <a:pPr marL="0" marR="0" indent="0" algn="r" defTabSz="914400" rtl="0" eaLnBrk="1" fontAlgn="b" latinLnBrk="0" hangingPunct="1">
                        <a:lnSpc>
                          <a:spcPct val="100000"/>
                        </a:lnSpc>
                        <a:spcBef>
                          <a:spcPts val="0"/>
                        </a:spcBef>
                        <a:spcAft>
                          <a:spcPts val="600"/>
                        </a:spcAft>
                        <a:buClrTx/>
                        <a:buSzTx/>
                        <a:buFont typeface="Arial" panose="020B0604020202020204" pitchFamily="34" charset="0"/>
                        <a:buNone/>
                        <a:tabLst/>
                        <a:defRPr/>
                      </a:pPr>
                      <a:r>
                        <a:rPr lang="en-US" sz="1100" u="none" strike="noStrike" kern="1200" dirty="0">
                          <a:solidFill>
                            <a:schemeClr val="tx1"/>
                          </a:solidFill>
                          <a:effectLst/>
                          <a:latin typeface="+mn-lt"/>
                          <a:ea typeface="+mn-ea"/>
                          <a:cs typeface="+mn-cs"/>
                        </a:rPr>
                        <a:t>5</a:t>
                      </a:r>
                    </a:p>
                  </a:txBody>
                  <a:tcPr marL="45593" marR="45593" marT="20511" marB="20511" anchor="ctr"/>
                </a:tc>
                <a:extLst>
                  <a:ext uri="{0D108BD9-81ED-4DB2-BD59-A6C34878D82A}">
                    <a16:rowId xmlns:a16="http://schemas.microsoft.com/office/drawing/2014/main" val="3237300046"/>
                  </a:ext>
                </a:extLst>
              </a:tr>
            </a:tbl>
          </a:graphicData>
        </a:graphic>
      </p:graphicFrame>
      <p:sp>
        <p:nvSpPr>
          <p:cNvPr id="8" name="TextBox 7"/>
          <p:cNvSpPr txBox="1"/>
          <p:nvPr/>
        </p:nvSpPr>
        <p:spPr>
          <a:xfrm>
            <a:off x="8346268" y="2745519"/>
            <a:ext cx="3498656" cy="307777"/>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the end of global design,</a:t>
            </a:r>
            <a:r>
              <a:rPr kumimoji="0" lang="en-US" sz="1000" b="0" i="0" u="none" strike="noStrike" kern="1200" cap="none" spc="0" normalizeH="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the RICEF list will be </a:t>
            </a: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rationalized based on the business priorities.</a:t>
            </a:r>
          </a:p>
        </p:txBody>
      </p:sp>
      <p:sp>
        <p:nvSpPr>
          <p:cNvPr id="17" name="Title 1"/>
          <p:cNvSpPr txBox="1">
            <a:spLocks/>
          </p:cNvSpPr>
          <p:nvPr/>
        </p:nvSpPr>
        <p:spPr bwMode="gray">
          <a:xfrm>
            <a:off x="517616" y="482764"/>
            <a:ext cx="9953868" cy="75275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fr-FR" b="1" dirty="0">
                <a:latin typeface="Chronicle Display" pitchFamily="50" charset="0"/>
              </a:rPr>
              <a:t>Finance Technology Scope - SUSA</a:t>
            </a:r>
            <a:br>
              <a:rPr lang="fr-FR" sz="2400" dirty="0">
                <a:latin typeface="Chronicle Display" pitchFamily="50" charset="0"/>
              </a:rPr>
            </a:br>
            <a:endParaRPr lang="en-US" sz="2400" dirty="0">
              <a:latin typeface="Chronicle Display" pitchFamily="50" charset="0"/>
            </a:endParaRPr>
          </a:p>
        </p:txBody>
      </p:sp>
      <p:grpSp>
        <p:nvGrpSpPr>
          <p:cNvPr id="10" name="Group 9"/>
          <p:cNvGrpSpPr/>
          <p:nvPr/>
        </p:nvGrpSpPr>
        <p:grpSpPr>
          <a:xfrm>
            <a:off x="0" y="6069874"/>
            <a:ext cx="12192003" cy="529212"/>
            <a:chOff x="0" y="5617845"/>
            <a:chExt cx="12192003" cy="1240155"/>
          </a:xfrm>
        </p:grpSpPr>
        <p:pic>
          <p:nvPicPr>
            <p:cNvPr id="13" name="Picture 12"/>
            <p:cNvPicPr/>
            <p:nvPr/>
          </p:nvPicPr>
          <p:blipFill rotWithShape="1">
            <a:blip r:embed="rId3" cstate="print">
              <a:extLst>
                <a:ext uri="{28A0092B-C50C-407E-A947-70E740481C1C}">
                  <a14:useLocalDpi xmlns:a14="http://schemas.microsoft.com/office/drawing/2010/main" val="0"/>
                </a:ext>
              </a:extLst>
            </a:blip>
            <a:srcRect l="45908"/>
            <a:stretch/>
          </p:blipFill>
          <p:spPr>
            <a:xfrm>
              <a:off x="7928705" y="5617845"/>
              <a:ext cx="4263298" cy="1240155"/>
            </a:xfrm>
            <a:prstGeom prst="rect">
              <a:avLst/>
            </a:prstGeom>
          </p:spPr>
        </p:pic>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0" y="5617845"/>
              <a:ext cx="7881620" cy="1240155"/>
            </a:xfrm>
            <a:prstGeom prst="rect">
              <a:avLst/>
            </a:prstGeom>
          </p:spPr>
        </p:pic>
      </p:grpSp>
      <p:sp>
        <p:nvSpPr>
          <p:cNvPr id="18" name="TextBox 17"/>
          <p:cNvSpPr txBox="1"/>
          <p:nvPr/>
        </p:nvSpPr>
        <p:spPr>
          <a:xfrm>
            <a:off x="384619" y="6599086"/>
            <a:ext cx="4336444" cy="230832"/>
          </a:xfrm>
          <a:prstGeom prst="rect">
            <a:avLst/>
          </a:prstGeom>
          <a:noFill/>
        </p:spPr>
        <p:txBody>
          <a:bodyPr wrap="none" rtlCol="0">
            <a:spAutoFit/>
          </a:bodyPr>
          <a:lstStyle/>
          <a:p>
            <a:r>
              <a:rPr lang="en-US" sz="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1  |  Copyright © 2018 Deloitte Development LLC. All rights reserved.</a:t>
            </a:r>
          </a:p>
        </p:txBody>
      </p:sp>
    </p:spTree>
    <p:extLst>
      <p:ext uri="{BB962C8B-B14F-4D97-AF65-F5344CB8AC3E}">
        <p14:creationId xmlns:p14="http://schemas.microsoft.com/office/powerpoint/2010/main" val="353901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bwMode="gray">
          <a:xfrm>
            <a:off x="517616" y="482764"/>
            <a:ext cx="9953868" cy="75275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j-lt"/>
                <a:ea typeface="+mj-ea"/>
                <a:cs typeface="+mj-cs"/>
              </a:defRPr>
            </a:lvl1pPr>
          </a:lstStyle>
          <a:p>
            <a:r>
              <a:rPr lang="en-US" altLang="ja-JP" sz="2400" b="1" dirty="0"/>
              <a:t>Conversion Strategy Objectives</a:t>
            </a:r>
            <a:br>
              <a:rPr lang="fr-FR" sz="2400" dirty="0">
                <a:latin typeface="Chronicle Display" pitchFamily="50" charset="0"/>
              </a:rPr>
            </a:br>
            <a:endParaRPr lang="en-US" sz="2400" dirty="0">
              <a:latin typeface="Chronicle Display" pitchFamily="50" charset="0"/>
            </a:endParaRPr>
          </a:p>
        </p:txBody>
      </p:sp>
      <p:grpSp>
        <p:nvGrpSpPr>
          <p:cNvPr id="10" name="Group 9"/>
          <p:cNvGrpSpPr/>
          <p:nvPr/>
        </p:nvGrpSpPr>
        <p:grpSpPr>
          <a:xfrm>
            <a:off x="0" y="6069874"/>
            <a:ext cx="12192003" cy="529212"/>
            <a:chOff x="0" y="5617845"/>
            <a:chExt cx="12192003" cy="1240155"/>
          </a:xfrm>
        </p:grpSpPr>
        <p:pic>
          <p:nvPicPr>
            <p:cNvPr id="13" name="Picture 12"/>
            <p:cNvPicPr/>
            <p:nvPr/>
          </p:nvPicPr>
          <p:blipFill rotWithShape="1">
            <a:blip r:embed="rId3" cstate="print">
              <a:extLst>
                <a:ext uri="{28A0092B-C50C-407E-A947-70E740481C1C}">
                  <a14:useLocalDpi xmlns:a14="http://schemas.microsoft.com/office/drawing/2010/main" val="0"/>
                </a:ext>
              </a:extLst>
            </a:blip>
            <a:srcRect l="45908"/>
            <a:stretch/>
          </p:blipFill>
          <p:spPr>
            <a:xfrm>
              <a:off x="7928705" y="5617845"/>
              <a:ext cx="4263298" cy="1240155"/>
            </a:xfrm>
            <a:prstGeom prst="rect">
              <a:avLst/>
            </a:prstGeom>
          </p:spPr>
        </p:pic>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0" y="5617845"/>
              <a:ext cx="7881620" cy="1240155"/>
            </a:xfrm>
            <a:prstGeom prst="rect">
              <a:avLst/>
            </a:prstGeom>
          </p:spPr>
        </p:pic>
      </p:grpSp>
      <p:sp>
        <p:nvSpPr>
          <p:cNvPr id="18" name="TextBox 17"/>
          <p:cNvSpPr txBox="1"/>
          <p:nvPr/>
        </p:nvSpPr>
        <p:spPr>
          <a:xfrm>
            <a:off x="384619" y="6599086"/>
            <a:ext cx="4336444" cy="230832"/>
          </a:xfrm>
          <a:prstGeom prst="rect">
            <a:avLst/>
          </a:prstGeom>
          <a:noFill/>
        </p:spPr>
        <p:txBody>
          <a:bodyPr wrap="none" rtlCol="0">
            <a:spAutoFit/>
          </a:bodyPr>
          <a:lstStyle/>
          <a:p>
            <a:r>
              <a:rPr lang="en-US" sz="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2  |  Copyright © 2018 Deloitte Development LLC. All rights reserved.</a:t>
            </a:r>
          </a:p>
        </p:txBody>
      </p:sp>
      <p:sp>
        <p:nvSpPr>
          <p:cNvPr id="64" name="TextBox 63">
            <a:extLst>
              <a:ext uri="{FF2B5EF4-FFF2-40B4-BE49-F238E27FC236}">
                <a16:creationId xmlns:a16="http://schemas.microsoft.com/office/drawing/2014/main" id="{13BB30B8-BAE0-49AF-884A-7B9D788101D0}"/>
              </a:ext>
            </a:extLst>
          </p:cNvPr>
          <p:cNvSpPr txBox="1"/>
          <p:nvPr/>
        </p:nvSpPr>
        <p:spPr>
          <a:xfrm>
            <a:off x="517616" y="1235515"/>
            <a:ext cx="3257398" cy="380480"/>
          </a:xfrm>
          <a:prstGeom prst="rect">
            <a:avLst/>
          </a:prstGeom>
          <a:noFill/>
        </p:spPr>
        <p:txBody>
          <a:bodyPr wrap="square" lIns="36000" tIns="36000" rIns="36000" bIns="36000" rtlCol="0">
            <a:spAutoFit/>
          </a:bodyPr>
          <a:lstStyle/>
          <a:p>
            <a:r>
              <a:rPr lang="en-US" sz="2000" dirty="0">
                <a:solidFill>
                  <a:prstClr val="black"/>
                </a:solidFill>
                <a:latin typeface="+mj-lt"/>
              </a:rPr>
              <a:t>Conversion Approach</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grpSp>
        <p:nvGrpSpPr>
          <p:cNvPr id="65" name="Group 64">
            <a:extLst>
              <a:ext uri="{FF2B5EF4-FFF2-40B4-BE49-F238E27FC236}">
                <a16:creationId xmlns:a16="http://schemas.microsoft.com/office/drawing/2014/main" id="{A5FC1B85-BA6D-44CB-BEDB-ACC6F4C54157}"/>
              </a:ext>
            </a:extLst>
          </p:cNvPr>
          <p:cNvGrpSpPr/>
          <p:nvPr/>
        </p:nvGrpSpPr>
        <p:grpSpPr>
          <a:xfrm>
            <a:off x="517616" y="1800820"/>
            <a:ext cx="3794932" cy="3788989"/>
            <a:chOff x="1465904" y="2098675"/>
            <a:chExt cx="3794932" cy="3788989"/>
          </a:xfrm>
        </p:grpSpPr>
        <p:sp>
          <p:nvSpPr>
            <p:cNvPr id="66" name="Freeform 4">
              <a:extLst>
                <a:ext uri="{FF2B5EF4-FFF2-40B4-BE49-F238E27FC236}">
                  <a16:creationId xmlns:a16="http://schemas.microsoft.com/office/drawing/2014/main" id="{B5A73413-B199-454D-8C62-77F339B6D994}"/>
                </a:ext>
              </a:extLst>
            </p:cNvPr>
            <p:cNvSpPr>
              <a:spLocks/>
            </p:cNvSpPr>
            <p:nvPr/>
          </p:nvSpPr>
          <p:spPr bwMode="auto">
            <a:xfrm>
              <a:off x="1465904" y="2098676"/>
              <a:ext cx="2411035" cy="1894494"/>
            </a:xfrm>
            <a:custGeom>
              <a:avLst/>
              <a:gdLst>
                <a:gd name="T0" fmla="*/ 0 w 2312"/>
                <a:gd name="T1" fmla="*/ 0 h 1823"/>
                <a:gd name="T2" fmla="*/ 178 w 2312"/>
                <a:gd name="T3" fmla="*/ 0 h 1823"/>
                <a:gd name="T4" fmla="*/ 178 w 2312"/>
                <a:gd name="T5" fmla="*/ 43 h 1823"/>
                <a:gd name="T6" fmla="*/ 198 w 2312"/>
                <a:gd name="T7" fmla="*/ 39 h 1823"/>
                <a:gd name="T8" fmla="*/ 226 w 2312"/>
                <a:gd name="T9" fmla="*/ 60 h 1823"/>
                <a:gd name="T10" fmla="*/ 202 w 2312"/>
                <a:gd name="T11" fmla="*/ 77 h 1823"/>
                <a:gd name="T12" fmla="*/ 178 w 2312"/>
                <a:gd name="T13" fmla="*/ 75 h 1823"/>
                <a:gd name="T14" fmla="*/ 178 w 2312"/>
                <a:gd name="T15" fmla="*/ 118 h 1823"/>
                <a:gd name="T16" fmla="*/ 112 w 2312"/>
                <a:gd name="T17" fmla="*/ 118 h 1823"/>
                <a:gd name="T18" fmla="*/ 118 w 2312"/>
                <a:gd name="T19" fmla="*/ 102 h 1823"/>
                <a:gd name="T20" fmla="*/ 90 w 2312"/>
                <a:gd name="T21" fmla="*/ 87 h 1823"/>
                <a:gd name="T22" fmla="*/ 60 w 2312"/>
                <a:gd name="T23" fmla="*/ 105 h 1823"/>
                <a:gd name="T24" fmla="*/ 66 w 2312"/>
                <a:gd name="T25" fmla="*/ 118 h 1823"/>
                <a:gd name="T26" fmla="*/ 0 w 2312"/>
                <a:gd name="T27" fmla="*/ 118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rgbClr val="86BC25"/>
            </a:solidFill>
            <a:ln w="12700">
              <a:solidFill>
                <a:srgbClr val="86BC25"/>
              </a:solidFill>
              <a:round/>
              <a:headEnd/>
              <a:tailEnd/>
            </a:ln>
          </p:spPr>
          <p:txBody>
            <a:bodyPr wrap="none" lIns="88900" tIns="88900" rIns="88900" bIns="889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sp>
          <p:nvSpPr>
            <p:cNvPr id="67" name="Freeform 5">
              <a:extLst>
                <a:ext uri="{FF2B5EF4-FFF2-40B4-BE49-F238E27FC236}">
                  <a16:creationId xmlns:a16="http://schemas.microsoft.com/office/drawing/2014/main" id="{0402EEEA-C5A6-477F-B636-519E964A4237}"/>
                </a:ext>
              </a:extLst>
            </p:cNvPr>
            <p:cNvSpPr>
              <a:spLocks/>
            </p:cNvSpPr>
            <p:nvPr/>
          </p:nvSpPr>
          <p:spPr bwMode="auto">
            <a:xfrm rot="16200000">
              <a:off x="1214298" y="3736033"/>
              <a:ext cx="2403167" cy="1898296"/>
            </a:xfrm>
            <a:custGeom>
              <a:avLst/>
              <a:gdLst>
                <a:gd name="T0" fmla="*/ 0 w 2312"/>
                <a:gd name="T1" fmla="*/ 0 h 1823"/>
                <a:gd name="T2" fmla="*/ 1054 w 2312"/>
                <a:gd name="T3" fmla="*/ 0 h 1823"/>
                <a:gd name="T4" fmla="*/ 1054 w 2312"/>
                <a:gd name="T5" fmla="*/ 422 h 1823"/>
                <a:gd name="T6" fmla="*/ 1168 w 2312"/>
                <a:gd name="T7" fmla="*/ 380 h 1823"/>
                <a:gd name="T8" fmla="*/ 1335 w 2312"/>
                <a:gd name="T9" fmla="*/ 578 h 1823"/>
                <a:gd name="T10" fmla="*/ 1190 w 2312"/>
                <a:gd name="T11" fmla="*/ 755 h 1823"/>
                <a:gd name="T12" fmla="*/ 1054 w 2312"/>
                <a:gd name="T13" fmla="*/ 727 h 1823"/>
                <a:gd name="T14" fmla="*/ 1054 w 2312"/>
                <a:gd name="T15" fmla="*/ 1144 h 1823"/>
                <a:gd name="T16" fmla="*/ 666 w 2312"/>
                <a:gd name="T17" fmla="*/ 1144 h 1823"/>
                <a:gd name="T18" fmla="*/ 694 w 2312"/>
                <a:gd name="T19" fmla="*/ 994 h 1823"/>
                <a:gd name="T20" fmla="*/ 530 w 2312"/>
                <a:gd name="T21" fmla="*/ 843 h 1823"/>
                <a:gd name="T22" fmla="*/ 352 w 2312"/>
                <a:gd name="T23" fmla="*/ 1017 h 1823"/>
                <a:gd name="T24" fmla="*/ 388 w 2312"/>
                <a:gd name="T25" fmla="*/ 1144 h 1823"/>
                <a:gd name="T26" fmla="*/ 0 w 2312"/>
                <a:gd name="T27" fmla="*/ 1144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rgbClr val="0097A9"/>
            </a:solidFill>
            <a:ln w="12700">
              <a:solidFill>
                <a:srgbClr val="0097A9"/>
              </a:solidFill>
              <a:round/>
              <a:headEnd/>
              <a:tailEnd/>
            </a:ln>
          </p:spPr>
          <p:txBody>
            <a:bodyPr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Verdana"/>
              </a:endParaRPr>
            </a:p>
          </p:txBody>
        </p:sp>
        <p:sp>
          <p:nvSpPr>
            <p:cNvPr id="68" name="Freeform 6">
              <a:extLst>
                <a:ext uri="{FF2B5EF4-FFF2-40B4-BE49-F238E27FC236}">
                  <a16:creationId xmlns:a16="http://schemas.microsoft.com/office/drawing/2014/main" id="{9B4C6908-2C19-4353-8810-124BB9EED96B}"/>
                </a:ext>
              </a:extLst>
            </p:cNvPr>
            <p:cNvSpPr>
              <a:spLocks/>
            </p:cNvSpPr>
            <p:nvPr/>
          </p:nvSpPr>
          <p:spPr bwMode="auto">
            <a:xfrm rot="10800000">
              <a:off x="2851461" y="3993170"/>
              <a:ext cx="2409375" cy="1894494"/>
            </a:xfrm>
            <a:custGeom>
              <a:avLst/>
              <a:gdLst>
                <a:gd name="T0" fmla="*/ 0 w 2312"/>
                <a:gd name="T1" fmla="*/ 0 h 1823"/>
                <a:gd name="T2" fmla="*/ 1144 w 2312"/>
                <a:gd name="T3" fmla="*/ 0 h 1823"/>
                <a:gd name="T4" fmla="*/ 1144 w 2312"/>
                <a:gd name="T5" fmla="*/ 389 h 1823"/>
                <a:gd name="T6" fmla="*/ 1269 w 2312"/>
                <a:gd name="T7" fmla="*/ 350 h 1823"/>
                <a:gd name="T8" fmla="*/ 1449 w 2312"/>
                <a:gd name="T9" fmla="*/ 532 h 1823"/>
                <a:gd name="T10" fmla="*/ 1292 w 2312"/>
                <a:gd name="T11" fmla="*/ 696 h 1823"/>
                <a:gd name="T12" fmla="*/ 1144 w 2312"/>
                <a:gd name="T13" fmla="*/ 670 h 1823"/>
                <a:gd name="T14" fmla="*/ 1144 w 2312"/>
                <a:gd name="T15" fmla="*/ 1054 h 1823"/>
                <a:gd name="T16" fmla="*/ 723 w 2312"/>
                <a:gd name="T17" fmla="*/ 1054 h 1823"/>
                <a:gd name="T18" fmla="*/ 754 w 2312"/>
                <a:gd name="T19" fmla="*/ 916 h 1823"/>
                <a:gd name="T20" fmla="*/ 575 w 2312"/>
                <a:gd name="T21" fmla="*/ 777 h 1823"/>
                <a:gd name="T22" fmla="*/ 382 w 2312"/>
                <a:gd name="T23" fmla="*/ 937 h 1823"/>
                <a:gd name="T24" fmla="*/ 421 w 2312"/>
                <a:gd name="T25" fmla="*/ 1054 h 1823"/>
                <a:gd name="T26" fmla="*/ 0 w 2312"/>
                <a:gd name="T27" fmla="*/ 1054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rgbClr val="62B5E5"/>
            </a:solidFill>
            <a:ln w="12700">
              <a:solidFill>
                <a:srgbClr val="62B5E5"/>
              </a:solidFill>
              <a:round/>
              <a:headEnd/>
              <a:tailEnd/>
            </a:ln>
          </p:spPr>
          <p:txBody>
            <a:bodyPr vert="horz"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Verdana"/>
              </a:endParaRPr>
            </a:p>
          </p:txBody>
        </p:sp>
        <p:sp>
          <p:nvSpPr>
            <p:cNvPr id="69" name="Freeform 7">
              <a:extLst>
                <a:ext uri="{FF2B5EF4-FFF2-40B4-BE49-F238E27FC236}">
                  <a16:creationId xmlns:a16="http://schemas.microsoft.com/office/drawing/2014/main" id="{48521504-AA29-432B-BE8B-1FB3D9A80615}"/>
                </a:ext>
              </a:extLst>
            </p:cNvPr>
            <p:cNvSpPr>
              <a:spLocks/>
            </p:cNvSpPr>
            <p:nvPr/>
          </p:nvSpPr>
          <p:spPr bwMode="auto">
            <a:xfrm rot="5400000">
              <a:off x="3110934" y="2351941"/>
              <a:ext cx="2403167" cy="1896636"/>
            </a:xfrm>
            <a:custGeom>
              <a:avLst/>
              <a:gdLst>
                <a:gd name="T0" fmla="*/ 0 w 2312"/>
                <a:gd name="T1" fmla="*/ 0 h 1823"/>
                <a:gd name="T2" fmla="*/ 118 w 2312"/>
                <a:gd name="T3" fmla="*/ 0 h 1823"/>
                <a:gd name="T4" fmla="*/ 118 w 2312"/>
                <a:gd name="T5" fmla="*/ 65 h 1823"/>
                <a:gd name="T6" fmla="*/ 131 w 2312"/>
                <a:gd name="T7" fmla="*/ 58 h 1823"/>
                <a:gd name="T8" fmla="*/ 149 w 2312"/>
                <a:gd name="T9" fmla="*/ 89 h 1823"/>
                <a:gd name="T10" fmla="*/ 133 w 2312"/>
                <a:gd name="T11" fmla="*/ 117 h 1823"/>
                <a:gd name="T12" fmla="*/ 118 w 2312"/>
                <a:gd name="T13" fmla="*/ 112 h 1823"/>
                <a:gd name="T14" fmla="*/ 118 w 2312"/>
                <a:gd name="T15" fmla="*/ 177 h 1823"/>
                <a:gd name="T16" fmla="*/ 75 w 2312"/>
                <a:gd name="T17" fmla="*/ 177 h 1823"/>
                <a:gd name="T18" fmla="*/ 77 w 2312"/>
                <a:gd name="T19" fmla="*/ 154 h 1823"/>
                <a:gd name="T20" fmla="*/ 59 w 2312"/>
                <a:gd name="T21" fmla="*/ 130 h 1823"/>
                <a:gd name="T22" fmla="*/ 39 w 2312"/>
                <a:gd name="T23" fmla="*/ 157 h 1823"/>
                <a:gd name="T24" fmla="*/ 43 w 2312"/>
                <a:gd name="T25" fmla="*/ 177 h 1823"/>
                <a:gd name="T26" fmla="*/ 0 w 2312"/>
                <a:gd name="T27" fmla="*/ 177 h 1823"/>
                <a:gd name="T28" fmla="*/ 0 w 2312"/>
                <a:gd name="T29" fmla="*/ 0 h 18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12"/>
                <a:gd name="T46" fmla="*/ 0 h 1823"/>
                <a:gd name="T47" fmla="*/ 2312 w 2312"/>
                <a:gd name="T48" fmla="*/ 1823 h 18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12" h="1823">
                  <a:moveTo>
                    <a:pt x="0" y="0"/>
                  </a:moveTo>
                  <a:lnTo>
                    <a:pt x="1822" y="0"/>
                  </a:lnTo>
                  <a:lnTo>
                    <a:pt x="1822" y="672"/>
                  </a:lnTo>
                  <a:cubicBezTo>
                    <a:pt x="1854" y="772"/>
                    <a:pt x="1882" y="612"/>
                    <a:pt x="2020" y="606"/>
                  </a:cubicBezTo>
                  <a:cubicBezTo>
                    <a:pt x="2158" y="600"/>
                    <a:pt x="2312" y="738"/>
                    <a:pt x="2308" y="921"/>
                  </a:cubicBezTo>
                  <a:cubicBezTo>
                    <a:pt x="2304" y="1105"/>
                    <a:pt x="2194" y="1195"/>
                    <a:pt x="2058" y="1203"/>
                  </a:cubicBezTo>
                  <a:cubicBezTo>
                    <a:pt x="1922" y="1211"/>
                    <a:pt x="1864" y="1053"/>
                    <a:pt x="1822" y="1159"/>
                  </a:cubicBezTo>
                  <a:lnTo>
                    <a:pt x="1822" y="1823"/>
                  </a:lnTo>
                  <a:lnTo>
                    <a:pt x="1151" y="1823"/>
                  </a:lnTo>
                  <a:cubicBezTo>
                    <a:pt x="1047" y="1783"/>
                    <a:pt x="1204" y="1736"/>
                    <a:pt x="1200" y="1584"/>
                  </a:cubicBezTo>
                  <a:cubicBezTo>
                    <a:pt x="1196" y="1432"/>
                    <a:pt x="1085" y="1343"/>
                    <a:pt x="916" y="1344"/>
                  </a:cubicBezTo>
                  <a:cubicBezTo>
                    <a:pt x="747" y="1345"/>
                    <a:pt x="608" y="1468"/>
                    <a:pt x="608" y="1620"/>
                  </a:cubicBezTo>
                  <a:cubicBezTo>
                    <a:pt x="608" y="1772"/>
                    <a:pt x="767" y="1791"/>
                    <a:pt x="671" y="1823"/>
                  </a:cubicBezTo>
                  <a:lnTo>
                    <a:pt x="0" y="1823"/>
                  </a:lnTo>
                  <a:lnTo>
                    <a:pt x="0" y="0"/>
                  </a:lnTo>
                  <a:close/>
                </a:path>
              </a:pathLst>
            </a:custGeom>
            <a:solidFill>
              <a:srgbClr val="75787B"/>
            </a:solidFill>
            <a:ln w="12700">
              <a:solidFill>
                <a:srgbClr val="75787B"/>
              </a:solidFill>
              <a:round/>
              <a:headEnd/>
              <a:tailEnd/>
            </a:ln>
          </p:spPr>
          <p:txBody>
            <a:bodyPr vert="vert270" wrap="none" lIns="88900" tIns="88900" rIns="88900" bIns="889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grpSp>
      <p:grpSp>
        <p:nvGrpSpPr>
          <p:cNvPr id="70" name="Group 683">
            <a:extLst>
              <a:ext uri="{FF2B5EF4-FFF2-40B4-BE49-F238E27FC236}">
                <a16:creationId xmlns:a16="http://schemas.microsoft.com/office/drawing/2014/main" id="{DD94E07D-9C9F-4843-B0D3-3113A9CF6473}"/>
              </a:ext>
            </a:extLst>
          </p:cNvPr>
          <p:cNvGrpSpPr>
            <a:grpSpLocks noChangeAspect="1"/>
          </p:cNvGrpSpPr>
          <p:nvPr/>
        </p:nvGrpSpPr>
        <p:grpSpPr bwMode="auto">
          <a:xfrm>
            <a:off x="1250467" y="2150739"/>
            <a:ext cx="397702" cy="367631"/>
            <a:chOff x="377" y="2771"/>
            <a:chExt cx="340" cy="340"/>
          </a:xfrm>
          <a:solidFill>
            <a:schemeClr val="bg1"/>
          </a:solidFill>
        </p:grpSpPr>
        <p:sp>
          <p:nvSpPr>
            <p:cNvPr id="71" name="Freeform 684">
              <a:extLst>
                <a:ext uri="{FF2B5EF4-FFF2-40B4-BE49-F238E27FC236}">
                  <a16:creationId xmlns:a16="http://schemas.microsoft.com/office/drawing/2014/main" id="{BD08193E-CADF-4B24-A9E1-3E6D589B1567}"/>
                </a:ext>
              </a:extLst>
            </p:cNvPr>
            <p:cNvSpPr>
              <a:spLocks noEditPoints="1"/>
            </p:cNvSpPr>
            <p:nvPr/>
          </p:nvSpPr>
          <p:spPr bwMode="auto">
            <a:xfrm>
              <a:off x="377" y="2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Freeform 685">
              <a:extLst>
                <a:ext uri="{FF2B5EF4-FFF2-40B4-BE49-F238E27FC236}">
                  <a16:creationId xmlns:a16="http://schemas.microsoft.com/office/drawing/2014/main" id="{39D54845-6340-4C40-8188-3826D1617420}"/>
                </a:ext>
              </a:extLst>
            </p:cNvPr>
            <p:cNvSpPr>
              <a:spLocks noEditPoints="1"/>
            </p:cNvSpPr>
            <p:nvPr/>
          </p:nvSpPr>
          <p:spPr bwMode="auto">
            <a:xfrm>
              <a:off x="440" y="2863"/>
              <a:ext cx="185" cy="184"/>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73" name="Group 776">
            <a:extLst>
              <a:ext uri="{FF2B5EF4-FFF2-40B4-BE49-F238E27FC236}">
                <a16:creationId xmlns:a16="http://schemas.microsoft.com/office/drawing/2014/main" id="{3CCD32CF-1FD4-42E3-92AF-D00B59D34295}"/>
              </a:ext>
            </a:extLst>
          </p:cNvPr>
          <p:cNvGrpSpPr>
            <a:grpSpLocks noChangeAspect="1"/>
          </p:cNvGrpSpPr>
          <p:nvPr/>
        </p:nvGrpSpPr>
        <p:grpSpPr bwMode="auto">
          <a:xfrm>
            <a:off x="3170895" y="2134448"/>
            <a:ext cx="396750" cy="367631"/>
            <a:chOff x="6852" y="3483"/>
            <a:chExt cx="340" cy="340"/>
          </a:xfrm>
          <a:solidFill>
            <a:schemeClr val="bg1"/>
          </a:solidFill>
        </p:grpSpPr>
        <p:sp>
          <p:nvSpPr>
            <p:cNvPr id="74" name="Freeform 777">
              <a:extLst>
                <a:ext uri="{FF2B5EF4-FFF2-40B4-BE49-F238E27FC236}">
                  <a16:creationId xmlns:a16="http://schemas.microsoft.com/office/drawing/2014/main" id="{9D9F1743-653A-4F8F-8A5A-24E144AE6282}"/>
                </a:ext>
              </a:extLst>
            </p:cNvPr>
            <p:cNvSpPr>
              <a:spLocks noEditPoints="1"/>
            </p:cNvSpPr>
            <p:nvPr/>
          </p:nvSpPr>
          <p:spPr bwMode="auto">
            <a:xfrm>
              <a:off x="6852" y="34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Freeform 778">
              <a:extLst>
                <a:ext uri="{FF2B5EF4-FFF2-40B4-BE49-F238E27FC236}">
                  <a16:creationId xmlns:a16="http://schemas.microsoft.com/office/drawing/2014/main" id="{CFC986F2-E1F2-4C25-82AC-7E40C75FC4F0}"/>
                </a:ext>
              </a:extLst>
            </p:cNvPr>
            <p:cNvSpPr>
              <a:spLocks noEditPoints="1"/>
            </p:cNvSpPr>
            <p:nvPr/>
          </p:nvSpPr>
          <p:spPr bwMode="auto">
            <a:xfrm>
              <a:off x="6915" y="3575"/>
              <a:ext cx="214" cy="184"/>
            </a:xfrm>
            <a:custGeom>
              <a:avLst/>
              <a:gdLst>
                <a:gd name="T0" fmla="*/ 139 w 322"/>
                <a:gd name="T1" fmla="*/ 278 h 278"/>
                <a:gd name="T2" fmla="*/ 135 w 322"/>
                <a:gd name="T3" fmla="*/ 277 h 278"/>
                <a:gd name="T4" fmla="*/ 129 w 322"/>
                <a:gd name="T5" fmla="*/ 267 h 278"/>
                <a:gd name="T6" fmla="*/ 129 w 322"/>
                <a:gd name="T7" fmla="*/ 123 h 278"/>
                <a:gd name="T8" fmla="*/ 5 w 322"/>
                <a:gd name="T9" fmla="*/ 19 h 278"/>
                <a:gd name="T10" fmla="*/ 1 w 322"/>
                <a:gd name="T11" fmla="*/ 7 h 278"/>
                <a:gd name="T12" fmla="*/ 11 w 322"/>
                <a:gd name="T13" fmla="*/ 0 h 278"/>
                <a:gd name="T14" fmla="*/ 310 w 322"/>
                <a:gd name="T15" fmla="*/ 0 h 278"/>
                <a:gd name="T16" fmla="*/ 320 w 322"/>
                <a:gd name="T17" fmla="*/ 7 h 278"/>
                <a:gd name="T18" fmla="*/ 317 w 322"/>
                <a:gd name="T19" fmla="*/ 19 h 278"/>
                <a:gd name="T20" fmla="*/ 193 w 322"/>
                <a:gd name="T21" fmla="*/ 123 h 278"/>
                <a:gd name="T22" fmla="*/ 193 w 322"/>
                <a:gd name="T23" fmla="*/ 235 h 278"/>
                <a:gd name="T24" fmla="*/ 188 w 322"/>
                <a:gd name="T25" fmla="*/ 244 h 278"/>
                <a:gd name="T26" fmla="*/ 146 w 322"/>
                <a:gd name="T27" fmla="*/ 276 h 278"/>
                <a:gd name="T28" fmla="*/ 139 w 322"/>
                <a:gd name="T29" fmla="*/ 278 h 278"/>
                <a:gd name="T30" fmla="*/ 41 w 322"/>
                <a:gd name="T31" fmla="*/ 22 h 278"/>
                <a:gd name="T32" fmla="*/ 146 w 322"/>
                <a:gd name="T33" fmla="*/ 109 h 278"/>
                <a:gd name="T34" fmla="*/ 150 w 322"/>
                <a:gd name="T35" fmla="*/ 118 h 278"/>
                <a:gd name="T36" fmla="*/ 150 w 322"/>
                <a:gd name="T37" fmla="*/ 246 h 278"/>
                <a:gd name="T38" fmla="*/ 171 w 322"/>
                <a:gd name="T39" fmla="*/ 230 h 278"/>
                <a:gd name="T40" fmla="*/ 171 w 322"/>
                <a:gd name="T41" fmla="*/ 118 h 278"/>
                <a:gd name="T42" fmla="*/ 175 w 322"/>
                <a:gd name="T43" fmla="*/ 109 h 278"/>
                <a:gd name="T44" fmla="*/ 281 w 322"/>
                <a:gd name="T45" fmla="*/ 22 h 278"/>
                <a:gd name="T46" fmla="*/ 41 w 322"/>
                <a:gd name="T47" fmla="*/ 2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2" h="278">
                  <a:moveTo>
                    <a:pt x="139" y="278"/>
                  </a:moveTo>
                  <a:cubicBezTo>
                    <a:pt x="138" y="278"/>
                    <a:pt x="136" y="277"/>
                    <a:pt x="135" y="277"/>
                  </a:cubicBezTo>
                  <a:cubicBezTo>
                    <a:pt x="131" y="275"/>
                    <a:pt x="129" y="271"/>
                    <a:pt x="129" y="267"/>
                  </a:cubicBezTo>
                  <a:cubicBezTo>
                    <a:pt x="129" y="123"/>
                    <a:pt x="129" y="123"/>
                    <a:pt x="129" y="123"/>
                  </a:cubicBezTo>
                  <a:cubicBezTo>
                    <a:pt x="5" y="19"/>
                    <a:pt x="5" y="19"/>
                    <a:pt x="5" y="19"/>
                  </a:cubicBezTo>
                  <a:cubicBezTo>
                    <a:pt x="1" y="16"/>
                    <a:pt x="0" y="12"/>
                    <a:pt x="1" y="7"/>
                  </a:cubicBezTo>
                  <a:cubicBezTo>
                    <a:pt x="3" y="3"/>
                    <a:pt x="7" y="0"/>
                    <a:pt x="11" y="0"/>
                  </a:cubicBezTo>
                  <a:cubicBezTo>
                    <a:pt x="310" y="0"/>
                    <a:pt x="310" y="0"/>
                    <a:pt x="310" y="0"/>
                  </a:cubicBezTo>
                  <a:cubicBezTo>
                    <a:pt x="314" y="0"/>
                    <a:pt x="319" y="3"/>
                    <a:pt x="320" y="7"/>
                  </a:cubicBezTo>
                  <a:cubicBezTo>
                    <a:pt x="322" y="12"/>
                    <a:pt x="320" y="16"/>
                    <a:pt x="317" y="19"/>
                  </a:cubicBezTo>
                  <a:cubicBezTo>
                    <a:pt x="193" y="123"/>
                    <a:pt x="193" y="123"/>
                    <a:pt x="193" y="123"/>
                  </a:cubicBezTo>
                  <a:cubicBezTo>
                    <a:pt x="193" y="235"/>
                    <a:pt x="193" y="235"/>
                    <a:pt x="193" y="235"/>
                  </a:cubicBezTo>
                  <a:cubicBezTo>
                    <a:pt x="193" y="238"/>
                    <a:pt x="191" y="242"/>
                    <a:pt x="188" y="244"/>
                  </a:cubicBezTo>
                  <a:cubicBezTo>
                    <a:pt x="146" y="276"/>
                    <a:pt x="146" y="276"/>
                    <a:pt x="146" y="276"/>
                  </a:cubicBezTo>
                  <a:cubicBezTo>
                    <a:pt x="144" y="277"/>
                    <a:pt x="142" y="278"/>
                    <a:pt x="139" y="278"/>
                  </a:cubicBezTo>
                  <a:close/>
                  <a:moveTo>
                    <a:pt x="41" y="22"/>
                  </a:moveTo>
                  <a:cubicBezTo>
                    <a:pt x="146" y="109"/>
                    <a:pt x="146" y="109"/>
                    <a:pt x="146" y="109"/>
                  </a:cubicBezTo>
                  <a:cubicBezTo>
                    <a:pt x="149" y="112"/>
                    <a:pt x="150" y="115"/>
                    <a:pt x="150" y="118"/>
                  </a:cubicBezTo>
                  <a:cubicBezTo>
                    <a:pt x="150" y="246"/>
                    <a:pt x="150" y="246"/>
                    <a:pt x="150" y="246"/>
                  </a:cubicBezTo>
                  <a:cubicBezTo>
                    <a:pt x="171" y="230"/>
                    <a:pt x="171" y="230"/>
                    <a:pt x="171" y="230"/>
                  </a:cubicBezTo>
                  <a:cubicBezTo>
                    <a:pt x="171" y="118"/>
                    <a:pt x="171" y="118"/>
                    <a:pt x="171" y="118"/>
                  </a:cubicBezTo>
                  <a:cubicBezTo>
                    <a:pt x="171" y="115"/>
                    <a:pt x="173" y="112"/>
                    <a:pt x="175" y="109"/>
                  </a:cubicBezTo>
                  <a:cubicBezTo>
                    <a:pt x="281" y="22"/>
                    <a:pt x="281" y="22"/>
                    <a:pt x="281" y="22"/>
                  </a:cubicBezTo>
                  <a:lnTo>
                    <a:pt x="41"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76" name="TextBox 75">
            <a:extLst>
              <a:ext uri="{FF2B5EF4-FFF2-40B4-BE49-F238E27FC236}">
                <a16:creationId xmlns:a16="http://schemas.microsoft.com/office/drawing/2014/main" id="{2B110159-1062-4C98-9BD2-3724E0B6726A}"/>
              </a:ext>
            </a:extLst>
          </p:cNvPr>
          <p:cNvSpPr txBox="1"/>
          <p:nvPr/>
        </p:nvSpPr>
        <p:spPr>
          <a:xfrm>
            <a:off x="3033359" y="4403316"/>
            <a:ext cx="620683" cy="276999"/>
          </a:xfrm>
          <a:prstGeom prst="rect">
            <a:avLst/>
          </a:prstGeom>
          <a:noFill/>
        </p:spPr>
        <p:txBody>
          <a:bodyPr wrap="none" rtlCol="0">
            <a:spAutoFit/>
          </a:bodyPr>
          <a:lstStyle/>
          <a:p>
            <a:r>
              <a:rPr lang="en-US" sz="1200" dirty="0">
                <a:solidFill>
                  <a:schemeClr val="bg1"/>
                </a:solidFill>
              </a:rPr>
              <a:t>Import</a:t>
            </a:r>
          </a:p>
        </p:txBody>
      </p:sp>
      <p:grpSp>
        <p:nvGrpSpPr>
          <p:cNvPr id="77" name="Group 777">
            <a:extLst>
              <a:ext uri="{FF2B5EF4-FFF2-40B4-BE49-F238E27FC236}">
                <a16:creationId xmlns:a16="http://schemas.microsoft.com/office/drawing/2014/main" id="{0E34B7FE-E95F-4485-AE67-5B4087492329}"/>
              </a:ext>
            </a:extLst>
          </p:cNvPr>
          <p:cNvGrpSpPr>
            <a:grpSpLocks noChangeAspect="1"/>
          </p:cNvGrpSpPr>
          <p:nvPr/>
        </p:nvGrpSpPr>
        <p:grpSpPr bwMode="auto">
          <a:xfrm>
            <a:off x="3138309" y="4829493"/>
            <a:ext cx="402322" cy="369676"/>
            <a:chOff x="1121" y="2719"/>
            <a:chExt cx="340" cy="340"/>
          </a:xfrm>
          <a:solidFill>
            <a:schemeClr val="bg1"/>
          </a:solidFill>
        </p:grpSpPr>
        <p:sp>
          <p:nvSpPr>
            <p:cNvPr id="78" name="Freeform 778">
              <a:extLst>
                <a:ext uri="{FF2B5EF4-FFF2-40B4-BE49-F238E27FC236}">
                  <a16:creationId xmlns:a16="http://schemas.microsoft.com/office/drawing/2014/main" id="{890F1FEB-4354-464F-A8CF-7A5CF31CB71C}"/>
                </a:ext>
              </a:extLst>
            </p:cNvPr>
            <p:cNvSpPr>
              <a:spLocks noEditPoints="1"/>
            </p:cNvSpPr>
            <p:nvPr/>
          </p:nvSpPr>
          <p:spPr bwMode="auto">
            <a:xfrm>
              <a:off x="1121" y="271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Freeform 779">
              <a:extLst>
                <a:ext uri="{FF2B5EF4-FFF2-40B4-BE49-F238E27FC236}">
                  <a16:creationId xmlns:a16="http://schemas.microsoft.com/office/drawing/2014/main" id="{C4A98BE5-2642-4A94-8726-E113FEA0D2BB}"/>
                </a:ext>
              </a:extLst>
            </p:cNvPr>
            <p:cNvSpPr>
              <a:spLocks noEditPoints="1"/>
            </p:cNvSpPr>
            <p:nvPr/>
          </p:nvSpPr>
          <p:spPr bwMode="auto">
            <a:xfrm>
              <a:off x="1185" y="2804"/>
              <a:ext cx="212" cy="170"/>
            </a:xfrm>
            <a:custGeom>
              <a:avLst/>
              <a:gdLst>
                <a:gd name="T0" fmla="*/ 199 w 320"/>
                <a:gd name="T1" fmla="*/ 135 h 256"/>
                <a:gd name="T2" fmla="*/ 192 w 320"/>
                <a:gd name="T3" fmla="*/ 138 h 256"/>
                <a:gd name="T4" fmla="*/ 184 w 320"/>
                <a:gd name="T5" fmla="*/ 135 h 256"/>
                <a:gd name="T6" fmla="*/ 170 w 320"/>
                <a:gd name="T7" fmla="*/ 121 h 256"/>
                <a:gd name="T8" fmla="*/ 170 w 320"/>
                <a:gd name="T9" fmla="*/ 245 h 256"/>
                <a:gd name="T10" fmla="*/ 160 w 320"/>
                <a:gd name="T11" fmla="*/ 256 h 256"/>
                <a:gd name="T12" fmla="*/ 149 w 320"/>
                <a:gd name="T13" fmla="*/ 245 h 256"/>
                <a:gd name="T14" fmla="*/ 149 w 320"/>
                <a:gd name="T15" fmla="*/ 121 h 256"/>
                <a:gd name="T16" fmla="*/ 135 w 320"/>
                <a:gd name="T17" fmla="*/ 135 h 256"/>
                <a:gd name="T18" fmla="*/ 120 w 320"/>
                <a:gd name="T19" fmla="*/ 135 h 256"/>
                <a:gd name="T20" fmla="*/ 120 w 320"/>
                <a:gd name="T21" fmla="*/ 120 h 256"/>
                <a:gd name="T22" fmla="*/ 152 w 320"/>
                <a:gd name="T23" fmla="*/ 88 h 256"/>
                <a:gd name="T24" fmla="*/ 156 w 320"/>
                <a:gd name="T25" fmla="*/ 86 h 256"/>
                <a:gd name="T26" fmla="*/ 164 w 320"/>
                <a:gd name="T27" fmla="*/ 86 h 256"/>
                <a:gd name="T28" fmla="*/ 167 w 320"/>
                <a:gd name="T29" fmla="*/ 88 h 256"/>
                <a:gd name="T30" fmla="*/ 199 w 320"/>
                <a:gd name="T31" fmla="*/ 120 h 256"/>
                <a:gd name="T32" fmla="*/ 199 w 320"/>
                <a:gd name="T33" fmla="*/ 135 h 256"/>
                <a:gd name="T34" fmla="*/ 266 w 320"/>
                <a:gd name="T35" fmla="*/ 85 h 256"/>
                <a:gd name="T36" fmla="*/ 262 w 320"/>
                <a:gd name="T37" fmla="*/ 85 h 256"/>
                <a:gd name="T38" fmla="*/ 176 w 320"/>
                <a:gd name="T39" fmla="*/ 0 h 256"/>
                <a:gd name="T40" fmla="*/ 94 w 320"/>
                <a:gd name="T41" fmla="*/ 55 h 256"/>
                <a:gd name="T42" fmla="*/ 71 w 320"/>
                <a:gd name="T43" fmla="*/ 50 h 256"/>
                <a:gd name="T44" fmla="*/ 0 w 320"/>
                <a:gd name="T45" fmla="*/ 121 h 256"/>
                <a:gd name="T46" fmla="*/ 71 w 320"/>
                <a:gd name="T47" fmla="*/ 192 h 256"/>
                <a:gd name="T48" fmla="*/ 106 w 320"/>
                <a:gd name="T49" fmla="*/ 192 h 256"/>
                <a:gd name="T50" fmla="*/ 117 w 320"/>
                <a:gd name="T51" fmla="*/ 181 h 256"/>
                <a:gd name="T52" fmla="*/ 106 w 320"/>
                <a:gd name="T53" fmla="*/ 170 h 256"/>
                <a:gd name="T54" fmla="*/ 71 w 320"/>
                <a:gd name="T55" fmla="*/ 170 h 256"/>
                <a:gd name="T56" fmla="*/ 21 w 320"/>
                <a:gd name="T57" fmla="*/ 121 h 256"/>
                <a:gd name="T58" fmla="*/ 71 w 320"/>
                <a:gd name="T59" fmla="*/ 71 h 256"/>
                <a:gd name="T60" fmla="*/ 95 w 320"/>
                <a:gd name="T61" fmla="*/ 79 h 256"/>
                <a:gd name="T62" fmla="*/ 105 w 320"/>
                <a:gd name="T63" fmla="*/ 80 h 256"/>
                <a:gd name="T64" fmla="*/ 111 w 320"/>
                <a:gd name="T65" fmla="*/ 73 h 256"/>
                <a:gd name="T66" fmla="*/ 176 w 320"/>
                <a:gd name="T67" fmla="*/ 21 h 256"/>
                <a:gd name="T68" fmla="*/ 241 w 320"/>
                <a:gd name="T69" fmla="*/ 86 h 256"/>
                <a:gd name="T70" fmla="*/ 240 w 320"/>
                <a:gd name="T71" fmla="*/ 94 h 256"/>
                <a:gd name="T72" fmla="*/ 239 w 320"/>
                <a:gd name="T73" fmla="*/ 99 h 256"/>
                <a:gd name="T74" fmla="*/ 243 w 320"/>
                <a:gd name="T75" fmla="*/ 109 h 256"/>
                <a:gd name="T76" fmla="*/ 255 w 320"/>
                <a:gd name="T77" fmla="*/ 110 h 256"/>
                <a:gd name="T78" fmla="*/ 266 w 320"/>
                <a:gd name="T79" fmla="*/ 106 h 256"/>
                <a:gd name="T80" fmla="*/ 298 w 320"/>
                <a:gd name="T81" fmla="*/ 138 h 256"/>
                <a:gd name="T82" fmla="*/ 266 w 320"/>
                <a:gd name="T83" fmla="*/ 170 h 256"/>
                <a:gd name="T84" fmla="*/ 213 w 320"/>
                <a:gd name="T85" fmla="*/ 170 h 256"/>
                <a:gd name="T86" fmla="*/ 202 w 320"/>
                <a:gd name="T87" fmla="*/ 181 h 256"/>
                <a:gd name="T88" fmla="*/ 213 w 320"/>
                <a:gd name="T89" fmla="*/ 192 h 256"/>
                <a:gd name="T90" fmla="*/ 266 w 320"/>
                <a:gd name="T91" fmla="*/ 192 h 256"/>
                <a:gd name="T92" fmla="*/ 320 w 320"/>
                <a:gd name="T93" fmla="*/ 138 h 256"/>
                <a:gd name="T94" fmla="*/ 266 w 320"/>
                <a:gd name="T95" fmla="*/ 8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256">
                  <a:moveTo>
                    <a:pt x="199" y="135"/>
                  </a:moveTo>
                  <a:cubicBezTo>
                    <a:pt x="197" y="137"/>
                    <a:pt x="194" y="138"/>
                    <a:pt x="192" y="138"/>
                  </a:cubicBezTo>
                  <a:cubicBezTo>
                    <a:pt x="189" y="138"/>
                    <a:pt x="186" y="137"/>
                    <a:pt x="184" y="135"/>
                  </a:cubicBezTo>
                  <a:cubicBezTo>
                    <a:pt x="170" y="121"/>
                    <a:pt x="170" y="121"/>
                    <a:pt x="170" y="121"/>
                  </a:cubicBezTo>
                  <a:cubicBezTo>
                    <a:pt x="170" y="245"/>
                    <a:pt x="170" y="245"/>
                    <a:pt x="170" y="245"/>
                  </a:cubicBezTo>
                  <a:cubicBezTo>
                    <a:pt x="170" y="251"/>
                    <a:pt x="166" y="256"/>
                    <a:pt x="160" y="256"/>
                  </a:cubicBezTo>
                  <a:cubicBezTo>
                    <a:pt x="154" y="256"/>
                    <a:pt x="149" y="251"/>
                    <a:pt x="149" y="245"/>
                  </a:cubicBezTo>
                  <a:cubicBezTo>
                    <a:pt x="149" y="121"/>
                    <a:pt x="149" y="121"/>
                    <a:pt x="149" y="121"/>
                  </a:cubicBezTo>
                  <a:cubicBezTo>
                    <a:pt x="135" y="135"/>
                    <a:pt x="135" y="135"/>
                    <a:pt x="135" y="135"/>
                  </a:cubicBezTo>
                  <a:cubicBezTo>
                    <a:pt x="131" y="139"/>
                    <a:pt x="124" y="139"/>
                    <a:pt x="120" y="135"/>
                  </a:cubicBezTo>
                  <a:cubicBezTo>
                    <a:pt x="116" y="131"/>
                    <a:pt x="116" y="124"/>
                    <a:pt x="120" y="120"/>
                  </a:cubicBezTo>
                  <a:cubicBezTo>
                    <a:pt x="152" y="88"/>
                    <a:pt x="152" y="88"/>
                    <a:pt x="152" y="88"/>
                  </a:cubicBezTo>
                  <a:cubicBezTo>
                    <a:pt x="153" y="87"/>
                    <a:pt x="154" y="86"/>
                    <a:pt x="156" y="86"/>
                  </a:cubicBezTo>
                  <a:cubicBezTo>
                    <a:pt x="158" y="85"/>
                    <a:pt x="161" y="85"/>
                    <a:pt x="164" y="86"/>
                  </a:cubicBezTo>
                  <a:cubicBezTo>
                    <a:pt x="165" y="86"/>
                    <a:pt x="166" y="87"/>
                    <a:pt x="167" y="88"/>
                  </a:cubicBezTo>
                  <a:cubicBezTo>
                    <a:pt x="199" y="120"/>
                    <a:pt x="199" y="120"/>
                    <a:pt x="199" y="120"/>
                  </a:cubicBezTo>
                  <a:cubicBezTo>
                    <a:pt x="203" y="124"/>
                    <a:pt x="203" y="131"/>
                    <a:pt x="199" y="135"/>
                  </a:cubicBezTo>
                  <a:close/>
                  <a:moveTo>
                    <a:pt x="266" y="85"/>
                  </a:moveTo>
                  <a:cubicBezTo>
                    <a:pt x="265" y="85"/>
                    <a:pt x="264" y="85"/>
                    <a:pt x="262" y="85"/>
                  </a:cubicBezTo>
                  <a:cubicBezTo>
                    <a:pt x="262" y="38"/>
                    <a:pt x="223" y="0"/>
                    <a:pt x="176" y="0"/>
                  </a:cubicBezTo>
                  <a:cubicBezTo>
                    <a:pt x="139" y="0"/>
                    <a:pt x="107" y="22"/>
                    <a:pt x="94" y="55"/>
                  </a:cubicBezTo>
                  <a:cubicBezTo>
                    <a:pt x="87" y="52"/>
                    <a:pt x="80" y="50"/>
                    <a:pt x="71" y="50"/>
                  </a:cubicBezTo>
                  <a:cubicBezTo>
                    <a:pt x="31" y="50"/>
                    <a:pt x="0" y="82"/>
                    <a:pt x="0" y="121"/>
                  </a:cubicBezTo>
                  <a:cubicBezTo>
                    <a:pt x="0" y="160"/>
                    <a:pt x="31" y="192"/>
                    <a:pt x="71" y="192"/>
                  </a:cubicBezTo>
                  <a:cubicBezTo>
                    <a:pt x="106" y="192"/>
                    <a:pt x="106" y="192"/>
                    <a:pt x="106" y="192"/>
                  </a:cubicBezTo>
                  <a:cubicBezTo>
                    <a:pt x="112" y="192"/>
                    <a:pt x="117" y="187"/>
                    <a:pt x="117" y="181"/>
                  </a:cubicBezTo>
                  <a:cubicBezTo>
                    <a:pt x="117" y="175"/>
                    <a:pt x="112" y="170"/>
                    <a:pt x="106" y="170"/>
                  </a:cubicBezTo>
                  <a:cubicBezTo>
                    <a:pt x="71" y="170"/>
                    <a:pt x="71" y="170"/>
                    <a:pt x="71" y="170"/>
                  </a:cubicBezTo>
                  <a:cubicBezTo>
                    <a:pt x="43" y="170"/>
                    <a:pt x="21" y="148"/>
                    <a:pt x="21" y="121"/>
                  </a:cubicBezTo>
                  <a:cubicBezTo>
                    <a:pt x="21" y="93"/>
                    <a:pt x="43" y="71"/>
                    <a:pt x="71" y="71"/>
                  </a:cubicBezTo>
                  <a:cubicBezTo>
                    <a:pt x="80" y="71"/>
                    <a:pt x="87" y="74"/>
                    <a:pt x="95" y="79"/>
                  </a:cubicBezTo>
                  <a:cubicBezTo>
                    <a:pt x="98" y="81"/>
                    <a:pt x="101" y="82"/>
                    <a:pt x="105" y="80"/>
                  </a:cubicBezTo>
                  <a:cubicBezTo>
                    <a:pt x="108" y="79"/>
                    <a:pt x="110" y="76"/>
                    <a:pt x="111" y="73"/>
                  </a:cubicBezTo>
                  <a:cubicBezTo>
                    <a:pt x="117" y="43"/>
                    <a:pt x="145" y="21"/>
                    <a:pt x="176" y="21"/>
                  </a:cubicBezTo>
                  <a:cubicBezTo>
                    <a:pt x="212" y="21"/>
                    <a:pt x="241" y="50"/>
                    <a:pt x="241" y="86"/>
                  </a:cubicBezTo>
                  <a:cubicBezTo>
                    <a:pt x="241" y="89"/>
                    <a:pt x="240" y="91"/>
                    <a:pt x="240" y="94"/>
                  </a:cubicBezTo>
                  <a:cubicBezTo>
                    <a:pt x="240" y="96"/>
                    <a:pt x="240" y="97"/>
                    <a:pt x="239" y="99"/>
                  </a:cubicBezTo>
                  <a:cubicBezTo>
                    <a:pt x="238" y="103"/>
                    <a:pt x="240" y="107"/>
                    <a:pt x="243" y="109"/>
                  </a:cubicBezTo>
                  <a:cubicBezTo>
                    <a:pt x="247" y="112"/>
                    <a:pt x="251" y="112"/>
                    <a:pt x="255" y="110"/>
                  </a:cubicBezTo>
                  <a:cubicBezTo>
                    <a:pt x="261" y="107"/>
                    <a:pt x="265" y="106"/>
                    <a:pt x="266" y="106"/>
                  </a:cubicBezTo>
                  <a:cubicBezTo>
                    <a:pt x="284" y="106"/>
                    <a:pt x="298" y="121"/>
                    <a:pt x="298" y="138"/>
                  </a:cubicBezTo>
                  <a:cubicBezTo>
                    <a:pt x="298" y="156"/>
                    <a:pt x="284" y="170"/>
                    <a:pt x="266" y="170"/>
                  </a:cubicBezTo>
                  <a:cubicBezTo>
                    <a:pt x="213" y="170"/>
                    <a:pt x="213" y="170"/>
                    <a:pt x="213" y="170"/>
                  </a:cubicBezTo>
                  <a:cubicBezTo>
                    <a:pt x="207" y="170"/>
                    <a:pt x="202" y="175"/>
                    <a:pt x="202" y="181"/>
                  </a:cubicBezTo>
                  <a:cubicBezTo>
                    <a:pt x="202" y="187"/>
                    <a:pt x="207" y="192"/>
                    <a:pt x="213" y="192"/>
                  </a:cubicBezTo>
                  <a:cubicBezTo>
                    <a:pt x="266" y="192"/>
                    <a:pt x="266" y="192"/>
                    <a:pt x="266" y="192"/>
                  </a:cubicBezTo>
                  <a:cubicBezTo>
                    <a:pt x="296" y="192"/>
                    <a:pt x="320" y="168"/>
                    <a:pt x="320" y="138"/>
                  </a:cubicBezTo>
                  <a:cubicBezTo>
                    <a:pt x="320" y="109"/>
                    <a:pt x="296" y="85"/>
                    <a:pt x="266"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80" name="TextBox 79">
            <a:extLst>
              <a:ext uri="{FF2B5EF4-FFF2-40B4-BE49-F238E27FC236}">
                <a16:creationId xmlns:a16="http://schemas.microsoft.com/office/drawing/2014/main" id="{2E2AB010-A016-47CE-8E0F-543291B3F230}"/>
              </a:ext>
            </a:extLst>
          </p:cNvPr>
          <p:cNvSpPr txBox="1"/>
          <p:nvPr/>
        </p:nvSpPr>
        <p:spPr>
          <a:xfrm>
            <a:off x="1033389" y="4407277"/>
            <a:ext cx="856325" cy="276999"/>
          </a:xfrm>
          <a:prstGeom prst="rect">
            <a:avLst/>
          </a:prstGeom>
          <a:noFill/>
        </p:spPr>
        <p:txBody>
          <a:bodyPr wrap="none" rtlCol="0">
            <a:spAutoFit/>
          </a:bodyPr>
          <a:lstStyle/>
          <a:p>
            <a:r>
              <a:rPr lang="en-US" sz="1200" dirty="0">
                <a:solidFill>
                  <a:schemeClr val="bg1"/>
                </a:solidFill>
              </a:rPr>
              <a:t>Reconcile</a:t>
            </a:r>
          </a:p>
        </p:txBody>
      </p:sp>
      <p:grpSp>
        <p:nvGrpSpPr>
          <p:cNvPr id="81" name="Group 902">
            <a:extLst>
              <a:ext uri="{FF2B5EF4-FFF2-40B4-BE49-F238E27FC236}">
                <a16:creationId xmlns:a16="http://schemas.microsoft.com/office/drawing/2014/main" id="{F186D762-62F9-46FD-9386-235E383898EB}"/>
              </a:ext>
            </a:extLst>
          </p:cNvPr>
          <p:cNvGrpSpPr>
            <a:grpSpLocks noChangeAspect="1"/>
          </p:cNvGrpSpPr>
          <p:nvPr/>
        </p:nvGrpSpPr>
        <p:grpSpPr bwMode="auto">
          <a:xfrm>
            <a:off x="1223031" y="4859399"/>
            <a:ext cx="397129" cy="367982"/>
            <a:chOff x="4880" y="3759"/>
            <a:chExt cx="340" cy="340"/>
          </a:xfrm>
          <a:solidFill>
            <a:schemeClr val="bg1"/>
          </a:solidFill>
        </p:grpSpPr>
        <p:sp>
          <p:nvSpPr>
            <p:cNvPr id="82" name="Freeform 903">
              <a:extLst>
                <a:ext uri="{FF2B5EF4-FFF2-40B4-BE49-F238E27FC236}">
                  <a16:creationId xmlns:a16="http://schemas.microsoft.com/office/drawing/2014/main" id="{0A1754A9-0B1B-48BD-B144-2BF9A039FE5F}"/>
                </a:ext>
              </a:extLst>
            </p:cNvPr>
            <p:cNvSpPr>
              <a:spLocks noEditPoints="1"/>
            </p:cNvSpPr>
            <p:nvPr/>
          </p:nvSpPr>
          <p:spPr bwMode="auto">
            <a:xfrm>
              <a:off x="4880" y="375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Freeform 904">
              <a:extLst>
                <a:ext uri="{FF2B5EF4-FFF2-40B4-BE49-F238E27FC236}">
                  <a16:creationId xmlns:a16="http://schemas.microsoft.com/office/drawing/2014/main" id="{133EB713-EC4B-4955-A053-42B1F5C698C8}"/>
                </a:ext>
              </a:extLst>
            </p:cNvPr>
            <p:cNvSpPr>
              <a:spLocks noEditPoints="1"/>
            </p:cNvSpPr>
            <p:nvPr/>
          </p:nvSpPr>
          <p:spPr bwMode="auto">
            <a:xfrm>
              <a:off x="4958" y="3851"/>
              <a:ext cx="199" cy="163"/>
            </a:xfrm>
            <a:custGeom>
              <a:avLst/>
              <a:gdLst>
                <a:gd name="T0" fmla="*/ 296 w 300"/>
                <a:gd name="T1" fmla="*/ 25 h 246"/>
                <a:gd name="T2" fmla="*/ 281 w 300"/>
                <a:gd name="T3" fmla="*/ 24 h 246"/>
                <a:gd name="T4" fmla="*/ 245 w 300"/>
                <a:gd name="T5" fmla="*/ 55 h 246"/>
                <a:gd name="T6" fmla="*/ 245 w 300"/>
                <a:gd name="T7" fmla="*/ 11 h 246"/>
                <a:gd name="T8" fmla="*/ 235 w 300"/>
                <a:gd name="T9" fmla="*/ 0 h 246"/>
                <a:gd name="T10" fmla="*/ 11 w 300"/>
                <a:gd name="T11" fmla="*/ 0 h 246"/>
                <a:gd name="T12" fmla="*/ 0 w 300"/>
                <a:gd name="T13" fmla="*/ 11 h 246"/>
                <a:gd name="T14" fmla="*/ 0 w 300"/>
                <a:gd name="T15" fmla="*/ 235 h 246"/>
                <a:gd name="T16" fmla="*/ 11 w 300"/>
                <a:gd name="T17" fmla="*/ 246 h 246"/>
                <a:gd name="T18" fmla="*/ 235 w 300"/>
                <a:gd name="T19" fmla="*/ 246 h 246"/>
                <a:gd name="T20" fmla="*/ 245 w 300"/>
                <a:gd name="T21" fmla="*/ 235 h 246"/>
                <a:gd name="T22" fmla="*/ 245 w 300"/>
                <a:gd name="T23" fmla="*/ 84 h 246"/>
                <a:gd name="T24" fmla="*/ 295 w 300"/>
                <a:gd name="T25" fmla="*/ 40 h 246"/>
                <a:gd name="T26" fmla="*/ 296 w 300"/>
                <a:gd name="T27" fmla="*/ 25 h 246"/>
                <a:gd name="T28" fmla="*/ 224 w 300"/>
                <a:gd name="T29" fmla="*/ 224 h 246"/>
                <a:gd name="T30" fmla="*/ 21 w 300"/>
                <a:gd name="T31" fmla="*/ 224 h 246"/>
                <a:gd name="T32" fmla="*/ 21 w 300"/>
                <a:gd name="T33" fmla="*/ 22 h 246"/>
                <a:gd name="T34" fmla="*/ 224 w 300"/>
                <a:gd name="T35" fmla="*/ 22 h 246"/>
                <a:gd name="T36" fmla="*/ 224 w 300"/>
                <a:gd name="T37" fmla="*/ 74 h 246"/>
                <a:gd name="T38" fmla="*/ 119 w 300"/>
                <a:gd name="T39" fmla="*/ 166 h 246"/>
                <a:gd name="T40" fmla="*/ 72 w 300"/>
                <a:gd name="T41" fmla="*/ 111 h 246"/>
                <a:gd name="T42" fmla="*/ 57 w 300"/>
                <a:gd name="T43" fmla="*/ 109 h 246"/>
                <a:gd name="T44" fmla="*/ 56 w 300"/>
                <a:gd name="T45" fmla="*/ 125 h 246"/>
                <a:gd name="T46" fmla="*/ 109 w 300"/>
                <a:gd name="T47" fmla="*/ 189 h 246"/>
                <a:gd name="T48" fmla="*/ 109 w 300"/>
                <a:gd name="T49" fmla="*/ 189 h 246"/>
                <a:gd name="T50" fmla="*/ 117 w 300"/>
                <a:gd name="T51" fmla="*/ 192 h 246"/>
                <a:gd name="T52" fmla="*/ 124 w 300"/>
                <a:gd name="T53" fmla="*/ 190 h 246"/>
                <a:gd name="T54" fmla="*/ 224 w 300"/>
                <a:gd name="T55" fmla="*/ 103 h 246"/>
                <a:gd name="T56" fmla="*/ 224 w 300"/>
                <a:gd name="T57" fmla="*/ 2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 h="246">
                  <a:moveTo>
                    <a:pt x="296" y="25"/>
                  </a:moveTo>
                  <a:cubicBezTo>
                    <a:pt x="292" y="21"/>
                    <a:pt x="285" y="20"/>
                    <a:pt x="281" y="24"/>
                  </a:cubicBezTo>
                  <a:cubicBezTo>
                    <a:pt x="245" y="55"/>
                    <a:pt x="245" y="55"/>
                    <a:pt x="245" y="55"/>
                  </a:cubicBezTo>
                  <a:cubicBezTo>
                    <a:pt x="245" y="11"/>
                    <a:pt x="245" y="11"/>
                    <a:pt x="245" y="11"/>
                  </a:cubicBezTo>
                  <a:cubicBezTo>
                    <a:pt x="245" y="5"/>
                    <a:pt x="241" y="0"/>
                    <a:pt x="235" y="0"/>
                  </a:cubicBezTo>
                  <a:cubicBezTo>
                    <a:pt x="11" y="0"/>
                    <a:pt x="11" y="0"/>
                    <a:pt x="11" y="0"/>
                  </a:cubicBezTo>
                  <a:cubicBezTo>
                    <a:pt x="5" y="0"/>
                    <a:pt x="0" y="5"/>
                    <a:pt x="0" y="11"/>
                  </a:cubicBezTo>
                  <a:cubicBezTo>
                    <a:pt x="0" y="235"/>
                    <a:pt x="0" y="235"/>
                    <a:pt x="0" y="235"/>
                  </a:cubicBezTo>
                  <a:cubicBezTo>
                    <a:pt x="0" y="241"/>
                    <a:pt x="5" y="246"/>
                    <a:pt x="11" y="246"/>
                  </a:cubicBezTo>
                  <a:cubicBezTo>
                    <a:pt x="235" y="246"/>
                    <a:pt x="235" y="246"/>
                    <a:pt x="235" y="246"/>
                  </a:cubicBezTo>
                  <a:cubicBezTo>
                    <a:pt x="241" y="246"/>
                    <a:pt x="245" y="241"/>
                    <a:pt x="245" y="235"/>
                  </a:cubicBezTo>
                  <a:cubicBezTo>
                    <a:pt x="245" y="84"/>
                    <a:pt x="245" y="84"/>
                    <a:pt x="245" y="84"/>
                  </a:cubicBezTo>
                  <a:cubicBezTo>
                    <a:pt x="295" y="40"/>
                    <a:pt x="295" y="40"/>
                    <a:pt x="295" y="40"/>
                  </a:cubicBezTo>
                  <a:cubicBezTo>
                    <a:pt x="299" y="36"/>
                    <a:pt x="300" y="30"/>
                    <a:pt x="296" y="25"/>
                  </a:cubicBezTo>
                  <a:close/>
                  <a:moveTo>
                    <a:pt x="224" y="224"/>
                  </a:moveTo>
                  <a:cubicBezTo>
                    <a:pt x="21" y="224"/>
                    <a:pt x="21" y="224"/>
                    <a:pt x="21" y="224"/>
                  </a:cubicBezTo>
                  <a:cubicBezTo>
                    <a:pt x="21" y="22"/>
                    <a:pt x="21" y="22"/>
                    <a:pt x="21" y="22"/>
                  </a:cubicBezTo>
                  <a:cubicBezTo>
                    <a:pt x="224" y="22"/>
                    <a:pt x="224" y="22"/>
                    <a:pt x="224" y="22"/>
                  </a:cubicBezTo>
                  <a:cubicBezTo>
                    <a:pt x="224" y="74"/>
                    <a:pt x="224" y="74"/>
                    <a:pt x="224" y="74"/>
                  </a:cubicBezTo>
                  <a:cubicBezTo>
                    <a:pt x="119" y="166"/>
                    <a:pt x="119" y="166"/>
                    <a:pt x="119" y="166"/>
                  </a:cubicBezTo>
                  <a:cubicBezTo>
                    <a:pt x="72" y="111"/>
                    <a:pt x="72" y="111"/>
                    <a:pt x="72" y="111"/>
                  </a:cubicBezTo>
                  <a:cubicBezTo>
                    <a:pt x="68" y="106"/>
                    <a:pt x="62" y="106"/>
                    <a:pt x="57" y="109"/>
                  </a:cubicBezTo>
                  <a:cubicBezTo>
                    <a:pt x="53" y="113"/>
                    <a:pt x="52" y="120"/>
                    <a:pt x="56" y="125"/>
                  </a:cubicBezTo>
                  <a:cubicBezTo>
                    <a:pt x="109" y="189"/>
                    <a:pt x="109" y="189"/>
                    <a:pt x="109" y="189"/>
                  </a:cubicBezTo>
                  <a:cubicBezTo>
                    <a:pt x="109" y="189"/>
                    <a:pt x="109" y="189"/>
                    <a:pt x="109" y="189"/>
                  </a:cubicBezTo>
                  <a:cubicBezTo>
                    <a:pt x="111" y="191"/>
                    <a:pt x="114" y="192"/>
                    <a:pt x="117" y="192"/>
                  </a:cubicBezTo>
                  <a:cubicBezTo>
                    <a:pt x="120" y="192"/>
                    <a:pt x="122" y="191"/>
                    <a:pt x="124" y="190"/>
                  </a:cubicBezTo>
                  <a:cubicBezTo>
                    <a:pt x="224" y="103"/>
                    <a:pt x="224" y="103"/>
                    <a:pt x="224" y="103"/>
                  </a:cubicBezTo>
                  <a:lnTo>
                    <a:pt x="224"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84" name="TextBox 83">
            <a:extLst>
              <a:ext uri="{FF2B5EF4-FFF2-40B4-BE49-F238E27FC236}">
                <a16:creationId xmlns:a16="http://schemas.microsoft.com/office/drawing/2014/main" id="{A80F6FCF-FE8D-4DDF-B029-A8F1D6101F08}"/>
              </a:ext>
            </a:extLst>
          </p:cNvPr>
          <p:cNvSpPr txBox="1"/>
          <p:nvPr/>
        </p:nvSpPr>
        <p:spPr>
          <a:xfrm>
            <a:off x="755718" y="2630294"/>
            <a:ext cx="1326004" cy="461665"/>
          </a:xfrm>
          <a:prstGeom prst="rect">
            <a:avLst/>
          </a:prstGeom>
          <a:noFill/>
        </p:spPr>
        <p:txBody>
          <a:bodyPr wrap="none" rtlCol="0">
            <a:spAutoFit/>
          </a:bodyPr>
          <a:lstStyle/>
          <a:p>
            <a:r>
              <a:rPr lang="en-US" sz="1200" dirty="0">
                <a:solidFill>
                  <a:schemeClr val="bg1"/>
                </a:solidFill>
              </a:rPr>
              <a:t>Data Conversion</a:t>
            </a:r>
          </a:p>
          <a:p>
            <a:pPr algn="ctr"/>
            <a:r>
              <a:rPr lang="en-US" sz="1200" dirty="0">
                <a:solidFill>
                  <a:schemeClr val="bg1"/>
                </a:solidFill>
              </a:rPr>
              <a:t>Tools</a:t>
            </a:r>
          </a:p>
        </p:txBody>
      </p:sp>
      <p:sp>
        <p:nvSpPr>
          <p:cNvPr id="85" name="TextBox 84">
            <a:extLst>
              <a:ext uri="{FF2B5EF4-FFF2-40B4-BE49-F238E27FC236}">
                <a16:creationId xmlns:a16="http://schemas.microsoft.com/office/drawing/2014/main" id="{B5384826-D087-4172-B7A5-A8EF9DC535D9}"/>
              </a:ext>
            </a:extLst>
          </p:cNvPr>
          <p:cNvSpPr txBox="1"/>
          <p:nvPr/>
        </p:nvSpPr>
        <p:spPr>
          <a:xfrm>
            <a:off x="2789505" y="2603367"/>
            <a:ext cx="1141880" cy="646331"/>
          </a:xfrm>
          <a:prstGeom prst="rect">
            <a:avLst/>
          </a:prstGeom>
          <a:noFill/>
        </p:spPr>
        <p:txBody>
          <a:bodyPr wrap="square" rtlCol="0">
            <a:spAutoFit/>
          </a:bodyPr>
          <a:lstStyle/>
          <a:p>
            <a:pPr algn="ctr"/>
            <a:r>
              <a:rPr lang="en-US" sz="1200" dirty="0">
                <a:solidFill>
                  <a:schemeClr val="bg1"/>
                </a:solidFill>
              </a:rPr>
              <a:t>Cleanse, Extract,</a:t>
            </a:r>
          </a:p>
          <a:p>
            <a:pPr algn="ctr"/>
            <a:r>
              <a:rPr lang="en-US" sz="1200" dirty="0">
                <a:solidFill>
                  <a:schemeClr val="bg1"/>
                </a:solidFill>
              </a:rPr>
              <a:t>Transform</a:t>
            </a:r>
          </a:p>
        </p:txBody>
      </p:sp>
      <p:sp>
        <p:nvSpPr>
          <p:cNvPr id="90" name="TextBox 89">
            <a:extLst>
              <a:ext uri="{FF2B5EF4-FFF2-40B4-BE49-F238E27FC236}">
                <a16:creationId xmlns:a16="http://schemas.microsoft.com/office/drawing/2014/main" id="{E2D59881-61EE-483F-A749-E791CDE9916B}"/>
              </a:ext>
            </a:extLst>
          </p:cNvPr>
          <p:cNvSpPr txBox="1"/>
          <p:nvPr/>
        </p:nvSpPr>
        <p:spPr>
          <a:xfrm>
            <a:off x="6095319" y="2702388"/>
            <a:ext cx="4674404" cy="1169551"/>
          </a:xfrm>
          <a:prstGeom prst="rect">
            <a:avLst/>
          </a:prstGeom>
          <a:noFill/>
        </p:spPr>
        <p:txBody>
          <a:bodyPr wrap="square" rtlCol="0">
            <a:spAutoFit/>
          </a:bodyPr>
          <a:lstStyle/>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Identify data redundancy and perform deduplication</a:t>
            </a:r>
          </a:p>
          <a:p>
            <a:pPr marL="171450" indent="-171450">
              <a:buFont typeface="Arial" panose="020B0604020202020204" pitchFamily="34" charset="0"/>
              <a:buChar char="•"/>
            </a:pPr>
            <a:r>
              <a:rPr lang="en-US" sz="1400" dirty="0">
                <a:ea typeface="Verdana" panose="020B0604030504040204" pitchFamily="34" charset="0"/>
                <a:cs typeface="Verdana" panose="020B0604030504040204" pitchFamily="34" charset="0"/>
              </a:rPr>
              <a:t>Identify source systems data formats and volumes</a:t>
            </a:r>
          </a:p>
          <a:p>
            <a:pPr marL="171450" indent="-171450">
              <a:buFont typeface="Arial" panose="020B0604020202020204" pitchFamily="34" charset="0"/>
              <a:buChar char="•"/>
            </a:pPr>
            <a:r>
              <a:rPr lang="en-US" sz="1400" dirty="0">
                <a:ea typeface="Verdana" panose="020B0604030504040204" pitchFamily="34" charset="0"/>
                <a:cs typeface="Verdana" panose="020B0604030504040204" pitchFamily="34" charset="0"/>
              </a:rPr>
              <a:t>Develop data extraction programs</a:t>
            </a:r>
          </a:p>
          <a:p>
            <a:pPr marL="171450" indent="-171450">
              <a:buFont typeface="Arial" panose="020B0604020202020204" pitchFamily="34" charset="0"/>
              <a:buChar char="•"/>
            </a:pPr>
            <a:r>
              <a:rPr lang="en-US" sz="1400" dirty="0">
                <a:ea typeface="Verdana" panose="020B0604030504040204" pitchFamily="34" charset="0"/>
                <a:cs typeface="Verdana" panose="020B0604030504040204" pitchFamily="34" charset="0"/>
              </a:rPr>
              <a:t>Map Data from source systems to Oracle Cloud Application formats</a:t>
            </a:r>
            <a:endParaRPr lang="en-US" sz="1400" dirty="0">
              <a:latin typeface="+mj-lt"/>
              <a:ea typeface="Verdana" panose="020B0604030504040204" pitchFamily="34" charset="0"/>
              <a:cs typeface="Verdana" panose="020B0604030504040204" pitchFamily="34" charset="0"/>
            </a:endParaRPr>
          </a:p>
        </p:txBody>
      </p:sp>
      <p:sp>
        <p:nvSpPr>
          <p:cNvPr id="91" name="TextBox 90">
            <a:extLst>
              <a:ext uri="{FF2B5EF4-FFF2-40B4-BE49-F238E27FC236}">
                <a16:creationId xmlns:a16="http://schemas.microsoft.com/office/drawing/2014/main" id="{466E706D-1B3A-476D-825F-CF8995FC18E8}"/>
              </a:ext>
            </a:extLst>
          </p:cNvPr>
          <p:cNvSpPr txBox="1"/>
          <p:nvPr/>
        </p:nvSpPr>
        <p:spPr>
          <a:xfrm>
            <a:off x="6128530" y="5731193"/>
            <a:ext cx="4684982" cy="738664"/>
          </a:xfrm>
          <a:prstGeom prst="rect">
            <a:avLst/>
          </a:prstGeom>
          <a:noFill/>
        </p:spPr>
        <p:txBody>
          <a:bodyPr wrap="square" rtlCol="0">
            <a:spAutoFit/>
          </a:bodyPr>
          <a:lstStyle/>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Validate and reconcile data</a:t>
            </a:r>
          </a:p>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Analyze and resolve errors</a:t>
            </a:r>
          </a:p>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Sign off converted data</a:t>
            </a:r>
          </a:p>
        </p:txBody>
      </p:sp>
      <p:cxnSp>
        <p:nvCxnSpPr>
          <p:cNvPr id="92" name="Straight Arrow Connector 91">
            <a:extLst>
              <a:ext uri="{FF2B5EF4-FFF2-40B4-BE49-F238E27FC236}">
                <a16:creationId xmlns:a16="http://schemas.microsoft.com/office/drawing/2014/main" id="{355DE73E-10BC-4914-A3DE-C5B6E62DBCAE}"/>
              </a:ext>
            </a:extLst>
          </p:cNvPr>
          <p:cNvCxnSpPr>
            <a:cxnSpLocks/>
          </p:cNvCxnSpPr>
          <p:nvPr/>
        </p:nvCxnSpPr>
        <p:spPr>
          <a:xfrm>
            <a:off x="5882722" y="3696401"/>
            <a:ext cx="3508" cy="83878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7EF736B-F0E7-4D32-914F-EC7114965F61}"/>
              </a:ext>
            </a:extLst>
          </p:cNvPr>
          <p:cNvCxnSpPr>
            <a:cxnSpLocks/>
          </p:cNvCxnSpPr>
          <p:nvPr/>
        </p:nvCxnSpPr>
        <p:spPr>
          <a:xfrm>
            <a:off x="5886232" y="5154853"/>
            <a:ext cx="16091" cy="88393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4FC13FA-2AA8-4BA2-9B6E-F8AA29DD7F63}"/>
              </a:ext>
            </a:extLst>
          </p:cNvPr>
          <p:cNvSpPr txBox="1"/>
          <p:nvPr/>
        </p:nvSpPr>
        <p:spPr>
          <a:xfrm>
            <a:off x="6075425" y="4583530"/>
            <a:ext cx="4684982" cy="523220"/>
          </a:xfrm>
          <a:prstGeom prst="rect">
            <a:avLst/>
          </a:prstGeom>
          <a:noFill/>
        </p:spPr>
        <p:txBody>
          <a:bodyPr wrap="square" rtlCol="0">
            <a:spAutoFit/>
          </a:bodyPr>
          <a:lstStyle/>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Upload data to Oracle ERP Cloud and execute standard import programs</a:t>
            </a:r>
          </a:p>
        </p:txBody>
      </p:sp>
      <p:cxnSp>
        <p:nvCxnSpPr>
          <p:cNvPr id="96" name="Straight Arrow Connector 95">
            <a:extLst>
              <a:ext uri="{FF2B5EF4-FFF2-40B4-BE49-F238E27FC236}">
                <a16:creationId xmlns:a16="http://schemas.microsoft.com/office/drawing/2014/main" id="{A453D87B-3542-4E52-B996-E7C4CBEBF04D}"/>
              </a:ext>
            </a:extLst>
          </p:cNvPr>
          <p:cNvCxnSpPr>
            <a:cxnSpLocks/>
          </p:cNvCxnSpPr>
          <p:nvPr/>
        </p:nvCxnSpPr>
        <p:spPr>
          <a:xfrm>
            <a:off x="5879171" y="2260523"/>
            <a:ext cx="7059" cy="89312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145AF14-6C5B-43CC-BA31-523FD308D2E7}"/>
              </a:ext>
            </a:extLst>
          </p:cNvPr>
          <p:cNvSpPr txBox="1"/>
          <p:nvPr/>
        </p:nvSpPr>
        <p:spPr>
          <a:xfrm>
            <a:off x="6128530" y="1800820"/>
            <a:ext cx="4684982" cy="523220"/>
          </a:xfrm>
          <a:prstGeom prst="rect">
            <a:avLst/>
          </a:prstGeom>
          <a:noFill/>
        </p:spPr>
        <p:txBody>
          <a:bodyPr wrap="square" rtlCol="0">
            <a:spAutoFit/>
          </a:bodyPr>
          <a:lstStyle/>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Define conversion process</a:t>
            </a:r>
          </a:p>
          <a:p>
            <a:pPr marL="171450" indent="-171450">
              <a:buFont typeface="Arial" panose="020B0604020202020204" pitchFamily="34" charset="0"/>
              <a:buChar char="•"/>
            </a:pPr>
            <a:r>
              <a:rPr lang="en-US" sz="1400" dirty="0">
                <a:latin typeface="+mj-lt"/>
                <a:ea typeface="Verdana" panose="020B0604030504040204" pitchFamily="34" charset="0"/>
                <a:cs typeface="Verdana" panose="020B0604030504040204" pitchFamily="34" charset="0"/>
              </a:rPr>
              <a:t>Identify Tools to be used if any. </a:t>
            </a:r>
          </a:p>
        </p:txBody>
      </p:sp>
      <p:grpSp>
        <p:nvGrpSpPr>
          <p:cNvPr id="3" name="Group 2"/>
          <p:cNvGrpSpPr/>
          <p:nvPr/>
        </p:nvGrpSpPr>
        <p:grpSpPr>
          <a:xfrm>
            <a:off x="5677722" y="1854148"/>
            <a:ext cx="420864" cy="4615709"/>
            <a:chOff x="6663231" y="1835999"/>
            <a:chExt cx="420864" cy="4615709"/>
          </a:xfrm>
        </p:grpSpPr>
        <p:grpSp>
          <p:nvGrpSpPr>
            <p:cNvPr id="86" name="Group 771">
              <a:extLst>
                <a:ext uri="{FF2B5EF4-FFF2-40B4-BE49-F238E27FC236}">
                  <a16:creationId xmlns:a16="http://schemas.microsoft.com/office/drawing/2014/main" id="{F7AADD5B-E1FA-4182-B923-6BB166C9520F}"/>
                </a:ext>
              </a:extLst>
            </p:cNvPr>
            <p:cNvGrpSpPr>
              <a:grpSpLocks noChangeAspect="1"/>
            </p:cNvGrpSpPr>
            <p:nvPr/>
          </p:nvGrpSpPr>
          <p:grpSpPr bwMode="auto">
            <a:xfrm>
              <a:off x="6684078" y="3249170"/>
              <a:ext cx="396750" cy="367631"/>
              <a:chOff x="6303" y="3281"/>
              <a:chExt cx="340" cy="340"/>
            </a:xfrm>
            <a:solidFill>
              <a:srgbClr val="002060"/>
            </a:solidFill>
          </p:grpSpPr>
          <p:sp>
            <p:nvSpPr>
              <p:cNvPr id="87" name="Freeform 772">
                <a:extLst>
                  <a:ext uri="{FF2B5EF4-FFF2-40B4-BE49-F238E27FC236}">
                    <a16:creationId xmlns:a16="http://schemas.microsoft.com/office/drawing/2014/main" id="{D324DA4C-A8E6-4BD4-BF5D-B2EE23E1FC29}"/>
                  </a:ext>
                </a:extLst>
              </p:cNvPr>
              <p:cNvSpPr>
                <a:spLocks/>
              </p:cNvSpPr>
              <p:nvPr/>
            </p:nvSpPr>
            <p:spPr bwMode="auto">
              <a:xfrm>
                <a:off x="6393" y="3387"/>
                <a:ext cx="160" cy="149"/>
              </a:xfrm>
              <a:custGeom>
                <a:avLst/>
                <a:gdLst>
                  <a:gd name="T0" fmla="*/ 105 w 240"/>
                  <a:gd name="T1" fmla="*/ 87 h 224"/>
                  <a:gd name="T2" fmla="*/ 109 w 240"/>
                  <a:gd name="T3" fmla="*/ 96 h 224"/>
                  <a:gd name="T4" fmla="*/ 109 w 240"/>
                  <a:gd name="T5" fmla="*/ 224 h 224"/>
                  <a:gd name="T6" fmla="*/ 130 w 240"/>
                  <a:gd name="T7" fmla="*/ 208 h 224"/>
                  <a:gd name="T8" fmla="*/ 130 w 240"/>
                  <a:gd name="T9" fmla="*/ 96 h 224"/>
                  <a:gd name="T10" fmla="*/ 134 w 240"/>
                  <a:gd name="T11" fmla="*/ 87 h 224"/>
                  <a:gd name="T12" fmla="*/ 240 w 240"/>
                  <a:gd name="T13" fmla="*/ 0 h 224"/>
                  <a:gd name="T14" fmla="*/ 0 w 240"/>
                  <a:gd name="T15" fmla="*/ 0 h 224"/>
                  <a:gd name="T16" fmla="*/ 105 w 240"/>
                  <a:gd name="T17" fmla="*/ 8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24">
                    <a:moveTo>
                      <a:pt x="105" y="87"/>
                    </a:moveTo>
                    <a:cubicBezTo>
                      <a:pt x="108" y="90"/>
                      <a:pt x="109" y="93"/>
                      <a:pt x="109" y="96"/>
                    </a:cubicBezTo>
                    <a:cubicBezTo>
                      <a:pt x="109" y="224"/>
                      <a:pt x="109" y="224"/>
                      <a:pt x="109" y="224"/>
                    </a:cubicBezTo>
                    <a:cubicBezTo>
                      <a:pt x="130" y="208"/>
                      <a:pt x="130" y="208"/>
                      <a:pt x="130" y="208"/>
                    </a:cubicBezTo>
                    <a:cubicBezTo>
                      <a:pt x="130" y="96"/>
                      <a:pt x="130" y="96"/>
                      <a:pt x="130" y="96"/>
                    </a:cubicBezTo>
                    <a:cubicBezTo>
                      <a:pt x="130" y="93"/>
                      <a:pt x="132" y="90"/>
                      <a:pt x="134" y="87"/>
                    </a:cubicBezTo>
                    <a:cubicBezTo>
                      <a:pt x="240" y="0"/>
                      <a:pt x="240" y="0"/>
                      <a:pt x="240" y="0"/>
                    </a:cubicBezTo>
                    <a:cubicBezTo>
                      <a:pt x="0" y="0"/>
                      <a:pt x="0" y="0"/>
                      <a:pt x="0" y="0"/>
                    </a:cubicBezTo>
                    <a:lnTo>
                      <a:pt x="105" y="87"/>
                    </a:lnTo>
                    <a:close/>
                  </a:path>
                </a:pathLst>
              </a:custGeom>
              <a:solidFill>
                <a:srgbClr val="75787B"/>
              </a:solidFill>
              <a:ln w="12700">
                <a:solidFill>
                  <a:schemeClr val="bg1"/>
                </a:solidFill>
                <a:round/>
                <a:headEnd/>
                <a:tailEnd/>
              </a:ln>
              <a:extLst>
                <a:ext uri="{91240B29-F687-4f45-9708-019B960494DF}">
                  <a14:hiddenLine xmlns="" xmlns:a14="http://schemas.microsoft.com/office/drawing/2010/main" w="9525">
                    <a:solidFill>
                      <a:srgbClr val="000000"/>
                    </a:solidFill>
                    <a:round/>
                    <a:headEnd/>
                    <a:tailEnd/>
                  </a14:hiddenLine>
                </a:ext>
              </a:extLst>
            </p:spPr>
            <p:txBody>
              <a:bodyPr vert="vert270" wrap="none" lIns="88900" tIns="88900" rIns="88900" bIns="88900" anchor="ctr"/>
              <a:lstStyle/>
              <a:p>
                <a:pPr algn="ctr" defTabSz="914400"/>
                <a:endParaRPr lang="en-US" sz="1200" kern="0" dirty="0">
                  <a:solidFill>
                    <a:prstClr val="white"/>
                  </a:solidFill>
                </a:endParaRPr>
              </a:p>
            </p:txBody>
          </p:sp>
          <p:sp>
            <p:nvSpPr>
              <p:cNvPr id="88" name="Freeform 773">
                <a:extLst>
                  <a:ext uri="{FF2B5EF4-FFF2-40B4-BE49-F238E27FC236}">
                    <a16:creationId xmlns:a16="http://schemas.microsoft.com/office/drawing/2014/main" id="{A13F265B-7A4F-48A3-ACC9-DC1CABA2B058}"/>
                  </a:ext>
                </a:extLst>
              </p:cNvPr>
              <p:cNvSpPr>
                <a:spLocks noEditPoints="1"/>
              </p:cNvSpPr>
              <p:nvPr/>
            </p:nvSpPr>
            <p:spPr bwMode="auto">
              <a:xfrm>
                <a:off x="6303" y="3281"/>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2 w 512"/>
                  <a:gd name="T11" fmla="*/ 157 h 512"/>
                  <a:gd name="T12" fmla="*/ 288 w 512"/>
                  <a:gd name="T13" fmla="*/ 261 h 512"/>
                  <a:gd name="T14" fmla="*/ 288 w 512"/>
                  <a:gd name="T15" fmla="*/ 373 h 512"/>
                  <a:gd name="T16" fmla="*/ 283 w 512"/>
                  <a:gd name="T17" fmla="*/ 382 h 512"/>
                  <a:gd name="T18" fmla="*/ 241 w 512"/>
                  <a:gd name="T19" fmla="*/ 414 h 512"/>
                  <a:gd name="T20" fmla="*/ 234 w 512"/>
                  <a:gd name="T21" fmla="*/ 416 h 512"/>
                  <a:gd name="T22" fmla="*/ 230 w 512"/>
                  <a:gd name="T23" fmla="*/ 415 h 512"/>
                  <a:gd name="T24" fmla="*/ 224 w 512"/>
                  <a:gd name="T25" fmla="*/ 405 h 512"/>
                  <a:gd name="T26" fmla="*/ 224 w 512"/>
                  <a:gd name="T27" fmla="*/ 261 h 512"/>
                  <a:gd name="T28" fmla="*/ 100 w 512"/>
                  <a:gd name="T29" fmla="*/ 157 h 512"/>
                  <a:gd name="T30" fmla="*/ 96 w 512"/>
                  <a:gd name="T31" fmla="*/ 145 h 512"/>
                  <a:gd name="T32" fmla="*/ 106 w 512"/>
                  <a:gd name="T33" fmla="*/ 138 h 512"/>
                  <a:gd name="T34" fmla="*/ 405 w 512"/>
                  <a:gd name="T35" fmla="*/ 138 h 512"/>
                  <a:gd name="T36" fmla="*/ 415 w 512"/>
                  <a:gd name="T37" fmla="*/ 145 h 512"/>
                  <a:gd name="T38" fmla="*/ 412 w 512"/>
                  <a:gd name="T39"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2" y="157"/>
                    </a:moveTo>
                    <a:cubicBezTo>
                      <a:pt x="288" y="261"/>
                      <a:pt x="288" y="261"/>
                      <a:pt x="288" y="261"/>
                    </a:cubicBezTo>
                    <a:cubicBezTo>
                      <a:pt x="288" y="373"/>
                      <a:pt x="288" y="373"/>
                      <a:pt x="288" y="373"/>
                    </a:cubicBezTo>
                    <a:cubicBezTo>
                      <a:pt x="288" y="376"/>
                      <a:pt x="286" y="380"/>
                      <a:pt x="283" y="382"/>
                    </a:cubicBezTo>
                    <a:cubicBezTo>
                      <a:pt x="241" y="414"/>
                      <a:pt x="241" y="414"/>
                      <a:pt x="241" y="414"/>
                    </a:cubicBezTo>
                    <a:cubicBezTo>
                      <a:pt x="239" y="415"/>
                      <a:pt x="237" y="416"/>
                      <a:pt x="234" y="416"/>
                    </a:cubicBezTo>
                    <a:cubicBezTo>
                      <a:pt x="233" y="416"/>
                      <a:pt x="231" y="415"/>
                      <a:pt x="230" y="415"/>
                    </a:cubicBezTo>
                    <a:cubicBezTo>
                      <a:pt x="226" y="413"/>
                      <a:pt x="224" y="409"/>
                      <a:pt x="224" y="405"/>
                    </a:cubicBezTo>
                    <a:cubicBezTo>
                      <a:pt x="224" y="261"/>
                      <a:pt x="224" y="261"/>
                      <a:pt x="224" y="261"/>
                    </a:cubicBezTo>
                    <a:cubicBezTo>
                      <a:pt x="100" y="157"/>
                      <a:pt x="100" y="157"/>
                      <a:pt x="100" y="157"/>
                    </a:cubicBezTo>
                    <a:cubicBezTo>
                      <a:pt x="96" y="154"/>
                      <a:pt x="95" y="150"/>
                      <a:pt x="96" y="145"/>
                    </a:cubicBezTo>
                    <a:cubicBezTo>
                      <a:pt x="98" y="141"/>
                      <a:pt x="102" y="138"/>
                      <a:pt x="106" y="138"/>
                    </a:cubicBezTo>
                    <a:cubicBezTo>
                      <a:pt x="405" y="138"/>
                      <a:pt x="405" y="138"/>
                      <a:pt x="405" y="138"/>
                    </a:cubicBezTo>
                    <a:cubicBezTo>
                      <a:pt x="409" y="138"/>
                      <a:pt x="414" y="141"/>
                      <a:pt x="415" y="145"/>
                    </a:cubicBezTo>
                    <a:cubicBezTo>
                      <a:pt x="417" y="150"/>
                      <a:pt x="415" y="154"/>
                      <a:pt x="412" y="157"/>
                    </a:cubicBezTo>
                    <a:close/>
                  </a:path>
                </a:pathLst>
              </a:custGeom>
              <a:solidFill>
                <a:srgbClr val="75787B"/>
              </a:solidFill>
              <a:ln w="3175">
                <a:solidFill>
                  <a:schemeClr val="bg1"/>
                </a:solidFill>
                <a:round/>
                <a:headEnd/>
                <a:tailEnd/>
              </a:ln>
              <a:extLst>
                <a:ext uri="{91240B29-F687-4f45-9708-019B960494DF}">
                  <a14:hiddenLine xmlns="" xmlns:a14="http://schemas.microsoft.com/office/drawing/2010/main" w="9525">
                    <a:solidFill>
                      <a:srgbClr val="000000"/>
                    </a:solidFill>
                    <a:round/>
                    <a:headEnd/>
                    <a:tailEnd/>
                  </a14:hiddenLine>
                </a:ext>
              </a:extLst>
            </p:spPr>
            <p:txBody>
              <a:bodyPr vert="vert270" wrap="none" lIns="88900" tIns="88900" rIns="88900" bIns="88900" anchor="ctr"/>
              <a:lstStyle/>
              <a:p>
                <a:pPr algn="ctr" defTabSz="914400"/>
                <a:endParaRPr lang="en-US" sz="1200" kern="0" dirty="0">
                  <a:solidFill>
                    <a:schemeClr val="bg1"/>
                  </a:solidFill>
                </a:endParaRPr>
              </a:p>
            </p:txBody>
          </p:sp>
        </p:grpSp>
        <p:sp>
          <p:nvSpPr>
            <p:cNvPr id="89" name="Freeform 783">
              <a:extLst>
                <a:ext uri="{FF2B5EF4-FFF2-40B4-BE49-F238E27FC236}">
                  <a16:creationId xmlns:a16="http://schemas.microsoft.com/office/drawing/2014/main" id="{654C4230-896A-4701-B87F-B16F11B772A9}"/>
                </a:ext>
              </a:extLst>
            </p:cNvPr>
            <p:cNvSpPr>
              <a:spLocks noChangeAspect="1" noEditPoints="1"/>
            </p:cNvSpPr>
            <p:nvPr/>
          </p:nvSpPr>
          <p:spPr bwMode="auto">
            <a:xfrm>
              <a:off x="6681773" y="4655190"/>
              <a:ext cx="402322" cy="369676"/>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88 w 512"/>
                <a:gd name="T11" fmla="*/ 266 h 512"/>
                <a:gd name="T12" fmla="*/ 280 w 512"/>
                <a:gd name="T13" fmla="*/ 263 h 512"/>
                <a:gd name="T14" fmla="*/ 266 w 512"/>
                <a:gd name="T15" fmla="*/ 249 h 512"/>
                <a:gd name="T16" fmla="*/ 266 w 512"/>
                <a:gd name="T17" fmla="*/ 373 h 512"/>
                <a:gd name="T18" fmla="*/ 256 w 512"/>
                <a:gd name="T19" fmla="*/ 384 h 512"/>
                <a:gd name="T20" fmla="*/ 245 w 512"/>
                <a:gd name="T21" fmla="*/ 373 h 512"/>
                <a:gd name="T22" fmla="*/ 245 w 512"/>
                <a:gd name="T23" fmla="*/ 249 h 512"/>
                <a:gd name="T24" fmla="*/ 231 w 512"/>
                <a:gd name="T25" fmla="*/ 263 h 512"/>
                <a:gd name="T26" fmla="*/ 216 w 512"/>
                <a:gd name="T27" fmla="*/ 263 h 512"/>
                <a:gd name="T28" fmla="*/ 216 w 512"/>
                <a:gd name="T29" fmla="*/ 248 h 512"/>
                <a:gd name="T30" fmla="*/ 248 w 512"/>
                <a:gd name="T31" fmla="*/ 216 h 512"/>
                <a:gd name="T32" fmla="*/ 252 w 512"/>
                <a:gd name="T33" fmla="*/ 214 h 512"/>
                <a:gd name="T34" fmla="*/ 260 w 512"/>
                <a:gd name="T35" fmla="*/ 214 h 512"/>
                <a:gd name="T36" fmla="*/ 263 w 512"/>
                <a:gd name="T37" fmla="*/ 216 h 512"/>
                <a:gd name="T38" fmla="*/ 295 w 512"/>
                <a:gd name="T39" fmla="*/ 248 h 512"/>
                <a:gd name="T40" fmla="*/ 295 w 512"/>
                <a:gd name="T41" fmla="*/ 263 h 512"/>
                <a:gd name="T42" fmla="*/ 288 w 512"/>
                <a:gd name="T43" fmla="*/ 266 h 512"/>
                <a:gd name="T44" fmla="*/ 362 w 512"/>
                <a:gd name="T45" fmla="*/ 320 h 512"/>
                <a:gd name="T46" fmla="*/ 309 w 512"/>
                <a:gd name="T47" fmla="*/ 320 h 512"/>
                <a:gd name="T48" fmla="*/ 298 w 512"/>
                <a:gd name="T49" fmla="*/ 309 h 512"/>
                <a:gd name="T50" fmla="*/ 309 w 512"/>
                <a:gd name="T51" fmla="*/ 298 h 512"/>
                <a:gd name="T52" fmla="*/ 362 w 512"/>
                <a:gd name="T53" fmla="*/ 298 h 512"/>
                <a:gd name="T54" fmla="*/ 394 w 512"/>
                <a:gd name="T55" fmla="*/ 266 h 512"/>
                <a:gd name="T56" fmla="*/ 362 w 512"/>
                <a:gd name="T57" fmla="*/ 234 h 512"/>
                <a:gd name="T58" fmla="*/ 351 w 512"/>
                <a:gd name="T59" fmla="*/ 238 h 512"/>
                <a:gd name="T60" fmla="*/ 339 w 512"/>
                <a:gd name="T61" fmla="*/ 237 h 512"/>
                <a:gd name="T62" fmla="*/ 335 w 512"/>
                <a:gd name="T63" fmla="*/ 227 h 512"/>
                <a:gd name="T64" fmla="*/ 336 w 512"/>
                <a:gd name="T65" fmla="*/ 222 h 512"/>
                <a:gd name="T66" fmla="*/ 337 w 512"/>
                <a:gd name="T67" fmla="*/ 214 h 512"/>
                <a:gd name="T68" fmla="*/ 272 w 512"/>
                <a:gd name="T69" fmla="*/ 149 h 512"/>
                <a:gd name="T70" fmla="*/ 207 w 512"/>
                <a:gd name="T71" fmla="*/ 201 h 512"/>
                <a:gd name="T72" fmla="*/ 201 w 512"/>
                <a:gd name="T73" fmla="*/ 208 h 512"/>
                <a:gd name="T74" fmla="*/ 191 w 512"/>
                <a:gd name="T75" fmla="*/ 207 h 512"/>
                <a:gd name="T76" fmla="*/ 167 w 512"/>
                <a:gd name="T77" fmla="*/ 199 h 512"/>
                <a:gd name="T78" fmla="*/ 117 w 512"/>
                <a:gd name="T79" fmla="*/ 249 h 512"/>
                <a:gd name="T80" fmla="*/ 167 w 512"/>
                <a:gd name="T81" fmla="*/ 298 h 512"/>
                <a:gd name="T82" fmla="*/ 202 w 512"/>
                <a:gd name="T83" fmla="*/ 298 h 512"/>
                <a:gd name="T84" fmla="*/ 213 w 512"/>
                <a:gd name="T85" fmla="*/ 309 h 512"/>
                <a:gd name="T86" fmla="*/ 202 w 512"/>
                <a:gd name="T87" fmla="*/ 320 h 512"/>
                <a:gd name="T88" fmla="*/ 167 w 512"/>
                <a:gd name="T89" fmla="*/ 320 h 512"/>
                <a:gd name="T90" fmla="*/ 96 w 512"/>
                <a:gd name="T91" fmla="*/ 249 h 512"/>
                <a:gd name="T92" fmla="*/ 167 w 512"/>
                <a:gd name="T93" fmla="*/ 178 h 512"/>
                <a:gd name="T94" fmla="*/ 190 w 512"/>
                <a:gd name="T95" fmla="*/ 183 h 512"/>
                <a:gd name="T96" fmla="*/ 272 w 512"/>
                <a:gd name="T97" fmla="*/ 128 h 512"/>
                <a:gd name="T98" fmla="*/ 358 w 512"/>
                <a:gd name="T99" fmla="*/ 213 h 512"/>
                <a:gd name="T100" fmla="*/ 362 w 512"/>
                <a:gd name="T101" fmla="*/ 213 h 512"/>
                <a:gd name="T102" fmla="*/ 416 w 512"/>
                <a:gd name="T103" fmla="*/ 266 h 512"/>
                <a:gd name="T104" fmla="*/ 362 w 512"/>
                <a:gd name="T105"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88" y="266"/>
                  </a:moveTo>
                  <a:cubicBezTo>
                    <a:pt x="285" y="266"/>
                    <a:pt x="282" y="265"/>
                    <a:pt x="280" y="263"/>
                  </a:cubicBezTo>
                  <a:cubicBezTo>
                    <a:pt x="266" y="249"/>
                    <a:pt x="266" y="249"/>
                    <a:pt x="266" y="249"/>
                  </a:cubicBezTo>
                  <a:cubicBezTo>
                    <a:pt x="266" y="373"/>
                    <a:pt x="266" y="373"/>
                    <a:pt x="266" y="373"/>
                  </a:cubicBezTo>
                  <a:cubicBezTo>
                    <a:pt x="266" y="379"/>
                    <a:pt x="262" y="384"/>
                    <a:pt x="256" y="384"/>
                  </a:cubicBezTo>
                  <a:cubicBezTo>
                    <a:pt x="250" y="384"/>
                    <a:pt x="245" y="379"/>
                    <a:pt x="245" y="373"/>
                  </a:cubicBezTo>
                  <a:cubicBezTo>
                    <a:pt x="245" y="249"/>
                    <a:pt x="245" y="249"/>
                    <a:pt x="245" y="249"/>
                  </a:cubicBezTo>
                  <a:cubicBezTo>
                    <a:pt x="231" y="263"/>
                    <a:pt x="231" y="263"/>
                    <a:pt x="231" y="263"/>
                  </a:cubicBezTo>
                  <a:cubicBezTo>
                    <a:pt x="227" y="267"/>
                    <a:pt x="220" y="267"/>
                    <a:pt x="216" y="263"/>
                  </a:cubicBezTo>
                  <a:cubicBezTo>
                    <a:pt x="212" y="259"/>
                    <a:pt x="212" y="252"/>
                    <a:pt x="216" y="248"/>
                  </a:cubicBezTo>
                  <a:cubicBezTo>
                    <a:pt x="248" y="216"/>
                    <a:pt x="248" y="216"/>
                    <a:pt x="248" y="216"/>
                  </a:cubicBezTo>
                  <a:cubicBezTo>
                    <a:pt x="249" y="215"/>
                    <a:pt x="250" y="214"/>
                    <a:pt x="252" y="214"/>
                  </a:cubicBezTo>
                  <a:cubicBezTo>
                    <a:pt x="254" y="213"/>
                    <a:pt x="257" y="213"/>
                    <a:pt x="260" y="214"/>
                  </a:cubicBezTo>
                  <a:cubicBezTo>
                    <a:pt x="261" y="214"/>
                    <a:pt x="262" y="215"/>
                    <a:pt x="263" y="216"/>
                  </a:cubicBezTo>
                  <a:cubicBezTo>
                    <a:pt x="295" y="248"/>
                    <a:pt x="295" y="248"/>
                    <a:pt x="295" y="248"/>
                  </a:cubicBezTo>
                  <a:cubicBezTo>
                    <a:pt x="299" y="252"/>
                    <a:pt x="299" y="259"/>
                    <a:pt x="295" y="263"/>
                  </a:cubicBezTo>
                  <a:cubicBezTo>
                    <a:pt x="293" y="265"/>
                    <a:pt x="290" y="266"/>
                    <a:pt x="288" y="266"/>
                  </a:cubicBezTo>
                  <a:close/>
                  <a:moveTo>
                    <a:pt x="362" y="320"/>
                  </a:moveTo>
                  <a:cubicBezTo>
                    <a:pt x="309" y="320"/>
                    <a:pt x="309" y="320"/>
                    <a:pt x="309" y="320"/>
                  </a:cubicBezTo>
                  <a:cubicBezTo>
                    <a:pt x="303" y="320"/>
                    <a:pt x="298" y="315"/>
                    <a:pt x="298" y="309"/>
                  </a:cubicBezTo>
                  <a:cubicBezTo>
                    <a:pt x="298" y="303"/>
                    <a:pt x="303" y="298"/>
                    <a:pt x="309" y="298"/>
                  </a:cubicBezTo>
                  <a:cubicBezTo>
                    <a:pt x="362" y="298"/>
                    <a:pt x="362" y="298"/>
                    <a:pt x="362" y="298"/>
                  </a:cubicBezTo>
                  <a:cubicBezTo>
                    <a:pt x="380" y="298"/>
                    <a:pt x="394" y="284"/>
                    <a:pt x="394" y="266"/>
                  </a:cubicBezTo>
                  <a:cubicBezTo>
                    <a:pt x="394" y="249"/>
                    <a:pt x="380" y="234"/>
                    <a:pt x="362" y="234"/>
                  </a:cubicBezTo>
                  <a:cubicBezTo>
                    <a:pt x="361" y="234"/>
                    <a:pt x="357" y="235"/>
                    <a:pt x="351" y="238"/>
                  </a:cubicBezTo>
                  <a:cubicBezTo>
                    <a:pt x="347" y="240"/>
                    <a:pt x="343" y="240"/>
                    <a:pt x="339" y="237"/>
                  </a:cubicBezTo>
                  <a:cubicBezTo>
                    <a:pt x="336" y="235"/>
                    <a:pt x="334" y="231"/>
                    <a:pt x="335" y="227"/>
                  </a:cubicBezTo>
                  <a:cubicBezTo>
                    <a:pt x="336" y="225"/>
                    <a:pt x="336" y="224"/>
                    <a:pt x="336" y="222"/>
                  </a:cubicBezTo>
                  <a:cubicBezTo>
                    <a:pt x="336" y="219"/>
                    <a:pt x="337" y="217"/>
                    <a:pt x="337" y="214"/>
                  </a:cubicBezTo>
                  <a:cubicBezTo>
                    <a:pt x="337" y="178"/>
                    <a:pt x="308" y="149"/>
                    <a:pt x="272" y="149"/>
                  </a:cubicBezTo>
                  <a:cubicBezTo>
                    <a:pt x="241" y="149"/>
                    <a:pt x="213" y="171"/>
                    <a:pt x="207" y="201"/>
                  </a:cubicBezTo>
                  <a:cubicBezTo>
                    <a:pt x="206" y="204"/>
                    <a:pt x="204" y="207"/>
                    <a:pt x="201" y="208"/>
                  </a:cubicBezTo>
                  <a:cubicBezTo>
                    <a:pt x="197" y="210"/>
                    <a:pt x="194" y="209"/>
                    <a:pt x="191" y="207"/>
                  </a:cubicBezTo>
                  <a:cubicBezTo>
                    <a:pt x="183" y="202"/>
                    <a:pt x="176" y="199"/>
                    <a:pt x="167" y="199"/>
                  </a:cubicBezTo>
                  <a:cubicBezTo>
                    <a:pt x="139" y="199"/>
                    <a:pt x="117" y="221"/>
                    <a:pt x="117" y="249"/>
                  </a:cubicBezTo>
                  <a:cubicBezTo>
                    <a:pt x="117" y="276"/>
                    <a:pt x="139" y="298"/>
                    <a:pt x="167" y="298"/>
                  </a:cubicBezTo>
                  <a:cubicBezTo>
                    <a:pt x="202" y="298"/>
                    <a:pt x="202" y="298"/>
                    <a:pt x="202" y="298"/>
                  </a:cubicBezTo>
                  <a:cubicBezTo>
                    <a:pt x="208" y="298"/>
                    <a:pt x="213" y="303"/>
                    <a:pt x="213" y="309"/>
                  </a:cubicBezTo>
                  <a:cubicBezTo>
                    <a:pt x="213" y="315"/>
                    <a:pt x="208" y="320"/>
                    <a:pt x="202" y="320"/>
                  </a:cubicBezTo>
                  <a:cubicBezTo>
                    <a:pt x="167" y="320"/>
                    <a:pt x="167" y="320"/>
                    <a:pt x="167" y="320"/>
                  </a:cubicBezTo>
                  <a:cubicBezTo>
                    <a:pt x="127" y="320"/>
                    <a:pt x="96" y="288"/>
                    <a:pt x="96" y="249"/>
                  </a:cubicBezTo>
                  <a:cubicBezTo>
                    <a:pt x="96" y="210"/>
                    <a:pt x="127" y="178"/>
                    <a:pt x="167" y="178"/>
                  </a:cubicBezTo>
                  <a:cubicBezTo>
                    <a:pt x="176" y="178"/>
                    <a:pt x="183" y="180"/>
                    <a:pt x="190" y="183"/>
                  </a:cubicBezTo>
                  <a:cubicBezTo>
                    <a:pt x="203" y="150"/>
                    <a:pt x="235" y="128"/>
                    <a:pt x="272" y="128"/>
                  </a:cubicBezTo>
                  <a:cubicBezTo>
                    <a:pt x="319" y="128"/>
                    <a:pt x="358" y="166"/>
                    <a:pt x="358" y="213"/>
                  </a:cubicBezTo>
                  <a:cubicBezTo>
                    <a:pt x="360" y="213"/>
                    <a:pt x="361" y="213"/>
                    <a:pt x="362" y="213"/>
                  </a:cubicBezTo>
                  <a:cubicBezTo>
                    <a:pt x="392" y="213"/>
                    <a:pt x="416" y="237"/>
                    <a:pt x="416" y="266"/>
                  </a:cubicBezTo>
                  <a:cubicBezTo>
                    <a:pt x="416" y="296"/>
                    <a:pt x="392" y="320"/>
                    <a:pt x="362" y="320"/>
                  </a:cubicBezTo>
                  <a:close/>
                </a:path>
              </a:pathLst>
            </a:custGeom>
            <a:solidFill>
              <a:srgbClr val="62B5E5"/>
            </a:solidFill>
            <a:ln w="3175">
              <a:solidFill>
                <a:schemeClr val="bg1"/>
              </a:solidFill>
              <a:round/>
              <a:headEnd/>
              <a:tailEnd/>
            </a:ln>
          </p:spPr>
          <p:txBody>
            <a:bodyPr vert="horz" wrap="none" lIns="88900" tIns="88900" rIns="88900" bIns="88900" anchor="ctr"/>
            <a:lstStyle/>
            <a:p>
              <a:pPr algn="ctr" defTabSz="914400"/>
              <a:endParaRPr lang="en-US" sz="1200" kern="0" dirty="0">
                <a:solidFill>
                  <a:prstClr val="white"/>
                </a:solidFill>
              </a:endParaRPr>
            </a:p>
          </p:txBody>
        </p:sp>
        <p:sp>
          <p:nvSpPr>
            <p:cNvPr id="95" name="Freeform 680">
              <a:extLst>
                <a:ext uri="{FF2B5EF4-FFF2-40B4-BE49-F238E27FC236}">
                  <a16:creationId xmlns:a16="http://schemas.microsoft.com/office/drawing/2014/main" id="{BA3F23BF-223A-4669-9F23-EB26F1106D18}"/>
                </a:ext>
              </a:extLst>
            </p:cNvPr>
            <p:cNvSpPr>
              <a:spLocks noChangeAspect="1" noEditPoints="1"/>
            </p:cNvSpPr>
            <p:nvPr/>
          </p:nvSpPr>
          <p:spPr bwMode="auto">
            <a:xfrm>
              <a:off x="6663231" y="1835999"/>
              <a:ext cx="397703" cy="367631"/>
            </a:xfrm>
            <a:custGeom>
              <a:avLst/>
              <a:gdLst>
                <a:gd name="T0" fmla="*/ 337 w 512"/>
                <a:gd name="T1" fmla="*/ 202 h 512"/>
                <a:gd name="T2" fmla="*/ 309 w 512"/>
                <a:gd name="T3" fmla="*/ 175 h 512"/>
                <a:gd name="T4" fmla="*/ 215 w 512"/>
                <a:gd name="T5" fmla="*/ 312 h 512"/>
                <a:gd name="T6" fmla="*/ 226 w 512"/>
                <a:gd name="T7" fmla="*/ 300 h 512"/>
                <a:gd name="T8" fmla="*/ 138 w 512"/>
                <a:gd name="T9" fmla="*/ 207 h 512"/>
                <a:gd name="T10" fmla="*/ 197 w 512"/>
                <a:gd name="T11" fmla="*/ 299 h 512"/>
                <a:gd name="T12" fmla="*/ 512 w 512"/>
                <a:gd name="T13" fmla="*/ 256 h 512"/>
                <a:gd name="T14" fmla="*/ 0 w 512"/>
                <a:gd name="T15" fmla="*/ 256 h 512"/>
                <a:gd name="T16" fmla="*/ 512 w 512"/>
                <a:gd name="T17" fmla="*/ 256 h 512"/>
                <a:gd name="T18" fmla="*/ 195 w 512"/>
                <a:gd name="T19" fmla="*/ 327 h 512"/>
                <a:gd name="T20" fmla="*/ 242 w 512"/>
                <a:gd name="T21" fmla="*/ 341 h 512"/>
                <a:gd name="T22" fmla="*/ 253 w 512"/>
                <a:gd name="T23" fmla="*/ 338 h 512"/>
                <a:gd name="T24" fmla="*/ 245 w 512"/>
                <a:gd name="T25" fmla="*/ 285 h 512"/>
                <a:gd name="T26" fmla="*/ 146 w 512"/>
                <a:gd name="T27" fmla="*/ 184 h 512"/>
                <a:gd name="T28" fmla="*/ 99 w 512"/>
                <a:gd name="T29" fmla="*/ 216 h 512"/>
                <a:gd name="T30" fmla="*/ 373 w 512"/>
                <a:gd name="T31" fmla="*/ 213 h 512"/>
                <a:gd name="T32" fmla="*/ 372 w 512"/>
                <a:gd name="T33" fmla="*/ 209 h 512"/>
                <a:gd name="T34" fmla="*/ 306 w 512"/>
                <a:gd name="T35" fmla="*/ 141 h 512"/>
                <a:gd name="T36" fmla="*/ 298 w 512"/>
                <a:gd name="T37" fmla="*/ 138 h 512"/>
                <a:gd name="T38" fmla="*/ 170 w 512"/>
                <a:gd name="T39" fmla="*/ 149 h 512"/>
                <a:gd name="T40" fmla="*/ 181 w 512"/>
                <a:gd name="T41" fmla="*/ 192 h 512"/>
                <a:gd name="T42" fmla="*/ 192 w 512"/>
                <a:gd name="T43" fmla="*/ 160 h 512"/>
                <a:gd name="T44" fmla="*/ 288 w 512"/>
                <a:gd name="T45" fmla="*/ 213 h 512"/>
                <a:gd name="T46" fmla="*/ 352 w 512"/>
                <a:gd name="T47" fmla="*/ 224 h 512"/>
                <a:gd name="T48" fmla="*/ 192 w 512"/>
                <a:gd name="T49" fmla="*/ 394 h 512"/>
                <a:gd name="T50" fmla="*/ 181 w 512"/>
                <a:gd name="T51" fmla="*/ 341 h 512"/>
                <a:gd name="T52" fmla="*/ 170 w 512"/>
                <a:gd name="T53" fmla="*/ 405 h 512"/>
                <a:gd name="T54" fmla="*/ 362 w 512"/>
                <a:gd name="T55" fmla="*/ 416 h 512"/>
                <a:gd name="T56" fmla="*/ 373 w 512"/>
                <a:gd name="T57" fmla="*/ 213 h 512"/>
                <a:gd name="T58" fmla="*/ 320 w 512"/>
                <a:gd name="T59" fmla="*/ 277 h 512"/>
                <a:gd name="T60" fmla="*/ 266 w 512"/>
                <a:gd name="T61" fmla="*/ 288 h 512"/>
                <a:gd name="T62" fmla="*/ 320 w 512"/>
                <a:gd name="T63" fmla="*/ 298 h 512"/>
                <a:gd name="T64" fmla="*/ 320 w 512"/>
                <a:gd name="T65" fmla="*/ 320 h 512"/>
                <a:gd name="T66" fmla="*/ 277 w 512"/>
                <a:gd name="T67" fmla="*/ 330 h 512"/>
                <a:gd name="T68" fmla="*/ 320 w 512"/>
                <a:gd name="T69" fmla="*/ 341 h 512"/>
                <a:gd name="T70" fmla="*/ 320 w 512"/>
                <a:gd name="T71" fmla="*/ 32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309" y="175"/>
                  </a:moveTo>
                  <a:cubicBezTo>
                    <a:pt x="337" y="202"/>
                    <a:pt x="337" y="202"/>
                    <a:pt x="337" y="202"/>
                  </a:cubicBezTo>
                  <a:cubicBezTo>
                    <a:pt x="309" y="202"/>
                    <a:pt x="309" y="202"/>
                    <a:pt x="309" y="202"/>
                  </a:cubicBezTo>
                  <a:lnTo>
                    <a:pt x="309" y="175"/>
                  </a:lnTo>
                  <a:close/>
                  <a:moveTo>
                    <a:pt x="226" y="300"/>
                  </a:moveTo>
                  <a:cubicBezTo>
                    <a:pt x="215" y="312"/>
                    <a:pt x="215" y="312"/>
                    <a:pt x="215" y="312"/>
                  </a:cubicBezTo>
                  <a:cubicBezTo>
                    <a:pt x="230" y="316"/>
                    <a:pt x="230" y="316"/>
                    <a:pt x="230" y="316"/>
                  </a:cubicBezTo>
                  <a:lnTo>
                    <a:pt x="226" y="300"/>
                  </a:lnTo>
                  <a:close/>
                  <a:moveTo>
                    <a:pt x="214" y="282"/>
                  </a:moveTo>
                  <a:cubicBezTo>
                    <a:pt x="138" y="207"/>
                    <a:pt x="138" y="207"/>
                    <a:pt x="138" y="207"/>
                  </a:cubicBezTo>
                  <a:cubicBezTo>
                    <a:pt x="121" y="224"/>
                    <a:pt x="121" y="224"/>
                    <a:pt x="121" y="224"/>
                  </a:cubicBezTo>
                  <a:cubicBezTo>
                    <a:pt x="197" y="299"/>
                    <a:pt x="197" y="299"/>
                    <a:pt x="197" y="299"/>
                  </a:cubicBezTo>
                  <a:lnTo>
                    <a:pt x="214" y="282"/>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99" y="231"/>
                  </a:moveTo>
                  <a:cubicBezTo>
                    <a:pt x="195" y="327"/>
                    <a:pt x="195" y="327"/>
                    <a:pt x="195" y="327"/>
                  </a:cubicBezTo>
                  <a:cubicBezTo>
                    <a:pt x="196" y="329"/>
                    <a:pt x="198" y="330"/>
                    <a:pt x="200" y="330"/>
                  </a:cubicBezTo>
                  <a:cubicBezTo>
                    <a:pt x="242" y="341"/>
                    <a:pt x="242" y="341"/>
                    <a:pt x="242" y="341"/>
                  </a:cubicBezTo>
                  <a:cubicBezTo>
                    <a:pt x="243" y="341"/>
                    <a:pt x="244" y="341"/>
                    <a:pt x="245" y="341"/>
                  </a:cubicBezTo>
                  <a:cubicBezTo>
                    <a:pt x="248" y="341"/>
                    <a:pt x="251" y="340"/>
                    <a:pt x="253" y="338"/>
                  </a:cubicBezTo>
                  <a:cubicBezTo>
                    <a:pt x="255" y="335"/>
                    <a:pt x="256" y="331"/>
                    <a:pt x="255" y="328"/>
                  </a:cubicBezTo>
                  <a:cubicBezTo>
                    <a:pt x="245" y="285"/>
                    <a:pt x="245" y="285"/>
                    <a:pt x="245" y="285"/>
                  </a:cubicBezTo>
                  <a:cubicBezTo>
                    <a:pt x="244" y="283"/>
                    <a:pt x="243" y="281"/>
                    <a:pt x="242" y="280"/>
                  </a:cubicBezTo>
                  <a:cubicBezTo>
                    <a:pt x="146" y="184"/>
                    <a:pt x="146" y="184"/>
                    <a:pt x="146" y="184"/>
                  </a:cubicBezTo>
                  <a:cubicBezTo>
                    <a:pt x="142" y="180"/>
                    <a:pt x="135" y="180"/>
                    <a:pt x="131" y="184"/>
                  </a:cubicBezTo>
                  <a:cubicBezTo>
                    <a:pt x="99" y="216"/>
                    <a:pt x="99" y="216"/>
                    <a:pt x="99" y="216"/>
                  </a:cubicBezTo>
                  <a:cubicBezTo>
                    <a:pt x="95" y="220"/>
                    <a:pt x="95" y="227"/>
                    <a:pt x="99" y="231"/>
                  </a:cubicBezTo>
                  <a:close/>
                  <a:moveTo>
                    <a:pt x="373" y="213"/>
                  </a:moveTo>
                  <a:cubicBezTo>
                    <a:pt x="373" y="213"/>
                    <a:pt x="373" y="213"/>
                    <a:pt x="373" y="213"/>
                  </a:cubicBezTo>
                  <a:cubicBezTo>
                    <a:pt x="373" y="211"/>
                    <a:pt x="373" y="210"/>
                    <a:pt x="372" y="209"/>
                  </a:cubicBezTo>
                  <a:cubicBezTo>
                    <a:pt x="372" y="208"/>
                    <a:pt x="371" y="206"/>
                    <a:pt x="370" y="205"/>
                  </a:cubicBezTo>
                  <a:cubicBezTo>
                    <a:pt x="306" y="141"/>
                    <a:pt x="306" y="141"/>
                    <a:pt x="306" y="141"/>
                  </a:cubicBezTo>
                  <a:cubicBezTo>
                    <a:pt x="305" y="140"/>
                    <a:pt x="304" y="140"/>
                    <a:pt x="302" y="139"/>
                  </a:cubicBezTo>
                  <a:cubicBezTo>
                    <a:pt x="301" y="139"/>
                    <a:pt x="300" y="138"/>
                    <a:pt x="298" y="138"/>
                  </a:cubicBezTo>
                  <a:cubicBezTo>
                    <a:pt x="181" y="138"/>
                    <a:pt x="181" y="138"/>
                    <a:pt x="181" y="138"/>
                  </a:cubicBezTo>
                  <a:cubicBezTo>
                    <a:pt x="175" y="138"/>
                    <a:pt x="170" y="143"/>
                    <a:pt x="170" y="149"/>
                  </a:cubicBezTo>
                  <a:cubicBezTo>
                    <a:pt x="170" y="181"/>
                    <a:pt x="170" y="181"/>
                    <a:pt x="170" y="181"/>
                  </a:cubicBezTo>
                  <a:cubicBezTo>
                    <a:pt x="170" y="187"/>
                    <a:pt x="175" y="192"/>
                    <a:pt x="181" y="192"/>
                  </a:cubicBezTo>
                  <a:cubicBezTo>
                    <a:pt x="187" y="192"/>
                    <a:pt x="192" y="187"/>
                    <a:pt x="192" y="181"/>
                  </a:cubicBezTo>
                  <a:cubicBezTo>
                    <a:pt x="192" y="160"/>
                    <a:pt x="192" y="160"/>
                    <a:pt x="192" y="160"/>
                  </a:cubicBezTo>
                  <a:cubicBezTo>
                    <a:pt x="288" y="160"/>
                    <a:pt x="288" y="160"/>
                    <a:pt x="288" y="160"/>
                  </a:cubicBezTo>
                  <a:cubicBezTo>
                    <a:pt x="288" y="213"/>
                    <a:pt x="288" y="213"/>
                    <a:pt x="288" y="213"/>
                  </a:cubicBezTo>
                  <a:cubicBezTo>
                    <a:pt x="288" y="219"/>
                    <a:pt x="292" y="224"/>
                    <a:pt x="298" y="224"/>
                  </a:cubicBezTo>
                  <a:cubicBezTo>
                    <a:pt x="352" y="224"/>
                    <a:pt x="352" y="224"/>
                    <a:pt x="352" y="224"/>
                  </a:cubicBezTo>
                  <a:cubicBezTo>
                    <a:pt x="352" y="394"/>
                    <a:pt x="352" y="394"/>
                    <a:pt x="352" y="394"/>
                  </a:cubicBezTo>
                  <a:cubicBezTo>
                    <a:pt x="192" y="394"/>
                    <a:pt x="192" y="394"/>
                    <a:pt x="192" y="394"/>
                  </a:cubicBezTo>
                  <a:cubicBezTo>
                    <a:pt x="192" y="352"/>
                    <a:pt x="192" y="352"/>
                    <a:pt x="192" y="352"/>
                  </a:cubicBezTo>
                  <a:cubicBezTo>
                    <a:pt x="192" y="346"/>
                    <a:pt x="187" y="341"/>
                    <a:pt x="181" y="341"/>
                  </a:cubicBezTo>
                  <a:cubicBezTo>
                    <a:pt x="175" y="341"/>
                    <a:pt x="170" y="346"/>
                    <a:pt x="170" y="352"/>
                  </a:cubicBezTo>
                  <a:cubicBezTo>
                    <a:pt x="170" y="405"/>
                    <a:pt x="170" y="405"/>
                    <a:pt x="170" y="405"/>
                  </a:cubicBezTo>
                  <a:cubicBezTo>
                    <a:pt x="170" y="411"/>
                    <a:pt x="175" y="416"/>
                    <a:pt x="181" y="416"/>
                  </a:cubicBezTo>
                  <a:cubicBezTo>
                    <a:pt x="362" y="416"/>
                    <a:pt x="362" y="416"/>
                    <a:pt x="362" y="416"/>
                  </a:cubicBezTo>
                  <a:cubicBezTo>
                    <a:pt x="368" y="416"/>
                    <a:pt x="373" y="411"/>
                    <a:pt x="373" y="405"/>
                  </a:cubicBezTo>
                  <a:lnTo>
                    <a:pt x="373" y="213"/>
                  </a:lnTo>
                  <a:close/>
                  <a:moveTo>
                    <a:pt x="330" y="288"/>
                  </a:moveTo>
                  <a:cubicBezTo>
                    <a:pt x="330" y="282"/>
                    <a:pt x="326" y="277"/>
                    <a:pt x="320" y="277"/>
                  </a:cubicBezTo>
                  <a:cubicBezTo>
                    <a:pt x="277" y="277"/>
                    <a:pt x="277" y="277"/>
                    <a:pt x="277" y="277"/>
                  </a:cubicBezTo>
                  <a:cubicBezTo>
                    <a:pt x="271" y="277"/>
                    <a:pt x="266" y="282"/>
                    <a:pt x="266" y="288"/>
                  </a:cubicBezTo>
                  <a:cubicBezTo>
                    <a:pt x="266" y="294"/>
                    <a:pt x="271" y="298"/>
                    <a:pt x="277" y="298"/>
                  </a:cubicBezTo>
                  <a:cubicBezTo>
                    <a:pt x="320" y="298"/>
                    <a:pt x="320" y="298"/>
                    <a:pt x="320" y="298"/>
                  </a:cubicBezTo>
                  <a:cubicBezTo>
                    <a:pt x="326" y="298"/>
                    <a:pt x="330" y="294"/>
                    <a:pt x="330" y="288"/>
                  </a:cubicBezTo>
                  <a:close/>
                  <a:moveTo>
                    <a:pt x="320" y="320"/>
                  </a:moveTo>
                  <a:cubicBezTo>
                    <a:pt x="288" y="320"/>
                    <a:pt x="288" y="320"/>
                    <a:pt x="288" y="320"/>
                  </a:cubicBezTo>
                  <a:cubicBezTo>
                    <a:pt x="282" y="320"/>
                    <a:pt x="277" y="324"/>
                    <a:pt x="277" y="330"/>
                  </a:cubicBezTo>
                  <a:cubicBezTo>
                    <a:pt x="277" y="336"/>
                    <a:pt x="282" y="341"/>
                    <a:pt x="288" y="341"/>
                  </a:cubicBezTo>
                  <a:cubicBezTo>
                    <a:pt x="320" y="341"/>
                    <a:pt x="320" y="341"/>
                    <a:pt x="320" y="341"/>
                  </a:cubicBezTo>
                  <a:cubicBezTo>
                    <a:pt x="326" y="341"/>
                    <a:pt x="330" y="336"/>
                    <a:pt x="330" y="330"/>
                  </a:cubicBezTo>
                  <a:cubicBezTo>
                    <a:pt x="330" y="324"/>
                    <a:pt x="326" y="320"/>
                    <a:pt x="320" y="320"/>
                  </a:cubicBezTo>
                  <a:close/>
                </a:path>
              </a:pathLst>
            </a:custGeom>
            <a:solidFill>
              <a:srgbClr val="86BC25"/>
            </a:solidFill>
            <a:ln w="3175">
              <a:solidFill>
                <a:schemeClr val="bg1"/>
              </a:solidFill>
              <a:round/>
              <a:headEnd/>
              <a:tailEnd/>
            </a:ln>
          </p:spPr>
          <p:txBody>
            <a:bodyPr wrap="none" lIns="88900" tIns="88900" rIns="88900" bIns="88900" anchor="ctr"/>
            <a:lstStyle/>
            <a:p>
              <a:pPr defTabSz="914400"/>
              <a:endParaRPr lang="en-US" sz="1200" kern="0" dirty="0">
                <a:solidFill>
                  <a:prstClr val="white"/>
                </a:solidFill>
              </a:endParaRPr>
            </a:p>
          </p:txBody>
        </p:sp>
        <p:sp>
          <p:nvSpPr>
            <p:cNvPr id="98" name="Freeform 899">
              <a:extLst>
                <a:ext uri="{FF2B5EF4-FFF2-40B4-BE49-F238E27FC236}">
                  <a16:creationId xmlns:a16="http://schemas.microsoft.com/office/drawing/2014/main" id="{A9AB79D1-99AD-4D3C-B479-50AE58FDDC07}"/>
                </a:ext>
              </a:extLst>
            </p:cNvPr>
            <p:cNvSpPr>
              <a:spLocks noChangeAspect="1" noEditPoints="1"/>
            </p:cNvSpPr>
            <p:nvPr/>
          </p:nvSpPr>
          <p:spPr bwMode="auto">
            <a:xfrm>
              <a:off x="6678090" y="6083726"/>
              <a:ext cx="367982" cy="367982"/>
            </a:xfrm>
            <a:custGeom>
              <a:avLst/>
              <a:gdLst>
                <a:gd name="T0" fmla="*/ 138 w 512"/>
                <a:gd name="T1" fmla="*/ 160 h 512"/>
                <a:gd name="T2" fmla="*/ 341 w 512"/>
                <a:gd name="T3" fmla="*/ 160 h 512"/>
                <a:gd name="T4" fmla="*/ 341 w 512"/>
                <a:gd name="T5" fmla="*/ 212 h 512"/>
                <a:gd name="T6" fmla="*/ 236 w 512"/>
                <a:gd name="T7" fmla="*/ 304 h 512"/>
                <a:gd name="T8" fmla="*/ 189 w 512"/>
                <a:gd name="T9" fmla="*/ 249 h 512"/>
                <a:gd name="T10" fmla="*/ 174 w 512"/>
                <a:gd name="T11" fmla="*/ 247 h 512"/>
                <a:gd name="T12" fmla="*/ 173 w 512"/>
                <a:gd name="T13" fmla="*/ 263 h 512"/>
                <a:gd name="T14" fmla="*/ 226 w 512"/>
                <a:gd name="T15" fmla="*/ 327 h 512"/>
                <a:gd name="T16" fmla="*/ 226 w 512"/>
                <a:gd name="T17" fmla="*/ 327 h 512"/>
                <a:gd name="T18" fmla="*/ 234 w 512"/>
                <a:gd name="T19" fmla="*/ 330 h 512"/>
                <a:gd name="T20" fmla="*/ 241 w 512"/>
                <a:gd name="T21" fmla="*/ 328 h 512"/>
                <a:gd name="T22" fmla="*/ 341 w 512"/>
                <a:gd name="T23" fmla="*/ 241 h 512"/>
                <a:gd name="T24" fmla="*/ 341 w 512"/>
                <a:gd name="T25" fmla="*/ 362 h 512"/>
                <a:gd name="T26" fmla="*/ 138 w 512"/>
                <a:gd name="T27" fmla="*/ 362 h 512"/>
                <a:gd name="T28" fmla="*/ 138 w 512"/>
                <a:gd name="T29" fmla="*/ 160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413 w 512"/>
                <a:gd name="T41" fmla="*/ 163 h 512"/>
                <a:gd name="T42" fmla="*/ 398 w 512"/>
                <a:gd name="T43" fmla="*/ 162 h 512"/>
                <a:gd name="T44" fmla="*/ 362 w 512"/>
                <a:gd name="T45" fmla="*/ 193 h 512"/>
                <a:gd name="T46" fmla="*/ 362 w 512"/>
                <a:gd name="T47" fmla="*/ 149 h 512"/>
                <a:gd name="T48" fmla="*/ 352 w 512"/>
                <a:gd name="T49" fmla="*/ 138 h 512"/>
                <a:gd name="T50" fmla="*/ 128 w 512"/>
                <a:gd name="T51" fmla="*/ 138 h 512"/>
                <a:gd name="T52" fmla="*/ 117 w 512"/>
                <a:gd name="T53" fmla="*/ 149 h 512"/>
                <a:gd name="T54" fmla="*/ 117 w 512"/>
                <a:gd name="T55" fmla="*/ 373 h 512"/>
                <a:gd name="T56" fmla="*/ 128 w 512"/>
                <a:gd name="T57" fmla="*/ 384 h 512"/>
                <a:gd name="T58" fmla="*/ 352 w 512"/>
                <a:gd name="T59" fmla="*/ 384 h 512"/>
                <a:gd name="T60" fmla="*/ 362 w 512"/>
                <a:gd name="T61" fmla="*/ 373 h 512"/>
                <a:gd name="T62" fmla="*/ 362 w 512"/>
                <a:gd name="T63" fmla="*/ 222 h 512"/>
                <a:gd name="T64" fmla="*/ 412 w 512"/>
                <a:gd name="T65" fmla="*/ 178 h 512"/>
                <a:gd name="T66" fmla="*/ 413 w 512"/>
                <a:gd name="T67" fmla="*/ 1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0097A9"/>
            </a:solidFill>
            <a:ln w="3175">
              <a:solidFill>
                <a:schemeClr val="bg1"/>
              </a:solidFill>
              <a:round/>
              <a:headEnd/>
              <a:tailEnd/>
            </a:ln>
          </p:spPr>
          <p:txBody>
            <a:bodyPr wrap="none" lIns="88900" tIns="88900" rIns="88900" bIns="88900" anchor="ctr"/>
            <a:lstStyle/>
            <a:p>
              <a:pPr algn="ctr" defTabSz="914400"/>
              <a:endParaRPr lang="en-GB" sz="1200" kern="0" dirty="0">
                <a:solidFill>
                  <a:prstClr val="white"/>
                </a:solidFill>
              </a:endParaRPr>
            </a:p>
          </p:txBody>
        </p:sp>
      </p:grpSp>
    </p:spTree>
    <p:extLst>
      <p:ext uri="{BB962C8B-B14F-4D97-AF65-F5344CB8AC3E}">
        <p14:creationId xmlns:p14="http://schemas.microsoft.com/office/powerpoint/2010/main" val="620886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6069874"/>
            <a:ext cx="12192003" cy="529212"/>
            <a:chOff x="0" y="5617845"/>
            <a:chExt cx="12192003" cy="1240155"/>
          </a:xfrm>
        </p:grpSpPr>
        <p:pic>
          <p:nvPicPr>
            <p:cNvPr id="13" name="Picture 12"/>
            <p:cNvPicPr/>
            <p:nvPr/>
          </p:nvPicPr>
          <p:blipFill rotWithShape="1">
            <a:blip r:embed="rId3" cstate="print">
              <a:extLst>
                <a:ext uri="{28A0092B-C50C-407E-A947-70E740481C1C}">
                  <a14:useLocalDpi xmlns:a14="http://schemas.microsoft.com/office/drawing/2010/main" val="0"/>
                </a:ext>
              </a:extLst>
            </a:blip>
            <a:srcRect l="45908"/>
            <a:stretch/>
          </p:blipFill>
          <p:spPr>
            <a:xfrm>
              <a:off x="7928705" y="5617845"/>
              <a:ext cx="4263298" cy="1240155"/>
            </a:xfrm>
            <a:prstGeom prst="rect">
              <a:avLst/>
            </a:prstGeom>
          </p:spPr>
        </p:pic>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0" y="5617845"/>
              <a:ext cx="7881620" cy="1240155"/>
            </a:xfrm>
            <a:prstGeom prst="rect">
              <a:avLst/>
            </a:prstGeom>
          </p:spPr>
        </p:pic>
      </p:grpSp>
      <p:sp>
        <p:nvSpPr>
          <p:cNvPr id="18" name="TextBox 17"/>
          <p:cNvSpPr txBox="1"/>
          <p:nvPr/>
        </p:nvSpPr>
        <p:spPr>
          <a:xfrm>
            <a:off x="384619" y="6599086"/>
            <a:ext cx="4336444" cy="230832"/>
          </a:xfrm>
          <a:prstGeom prst="rect">
            <a:avLst/>
          </a:prstGeom>
          <a:noFill/>
        </p:spPr>
        <p:txBody>
          <a:bodyPr wrap="none" rtlCol="0">
            <a:spAutoFit/>
          </a:bodyPr>
          <a:lstStyle/>
          <a:p>
            <a:r>
              <a:rPr lang="en-US" sz="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3  |  Copyright © 2018 Deloitte Development LLC. All rights reserved.</a:t>
            </a:r>
          </a:p>
        </p:txBody>
      </p:sp>
      <p:grpSp>
        <p:nvGrpSpPr>
          <p:cNvPr id="70" name="Group 683">
            <a:extLst>
              <a:ext uri="{FF2B5EF4-FFF2-40B4-BE49-F238E27FC236}">
                <a16:creationId xmlns:a16="http://schemas.microsoft.com/office/drawing/2014/main" id="{DD94E07D-9C9F-4843-B0D3-3113A9CF6473}"/>
              </a:ext>
            </a:extLst>
          </p:cNvPr>
          <p:cNvGrpSpPr>
            <a:grpSpLocks noChangeAspect="1"/>
          </p:cNvGrpSpPr>
          <p:nvPr/>
        </p:nvGrpSpPr>
        <p:grpSpPr bwMode="auto">
          <a:xfrm>
            <a:off x="2235976" y="2132590"/>
            <a:ext cx="397702" cy="367631"/>
            <a:chOff x="377" y="2771"/>
            <a:chExt cx="340" cy="340"/>
          </a:xfrm>
          <a:solidFill>
            <a:schemeClr val="bg1"/>
          </a:solidFill>
        </p:grpSpPr>
        <p:sp>
          <p:nvSpPr>
            <p:cNvPr id="71" name="Freeform 684">
              <a:extLst>
                <a:ext uri="{FF2B5EF4-FFF2-40B4-BE49-F238E27FC236}">
                  <a16:creationId xmlns:a16="http://schemas.microsoft.com/office/drawing/2014/main" id="{BD08193E-CADF-4B24-A9E1-3E6D589B1567}"/>
                </a:ext>
              </a:extLst>
            </p:cNvPr>
            <p:cNvSpPr>
              <a:spLocks noEditPoints="1"/>
            </p:cNvSpPr>
            <p:nvPr/>
          </p:nvSpPr>
          <p:spPr bwMode="auto">
            <a:xfrm>
              <a:off x="377" y="27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Freeform 685">
              <a:extLst>
                <a:ext uri="{FF2B5EF4-FFF2-40B4-BE49-F238E27FC236}">
                  <a16:creationId xmlns:a16="http://schemas.microsoft.com/office/drawing/2014/main" id="{39D54845-6340-4C40-8188-3826D1617420}"/>
                </a:ext>
              </a:extLst>
            </p:cNvPr>
            <p:cNvSpPr>
              <a:spLocks noEditPoints="1"/>
            </p:cNvSpPr>
            <p:nvPr/>
          </p:nvSpPr>
          <p:spPr bwMode="auto">
            <a:xfrm>
              <a:off x="440" y="2863"/>
              <a:ext cx="185" cy="184"/>
            </a:xfrm>
            <a:custGeom>
              <a:avLst/>
              <a:gdLst>
                <a:gd name="T0" fmla="*/ 277 w 278"/>
                <a:gd name="T1" fmla="*/ 71 h 278"/>
                <a:gd name="T2" fmla="*/ 211 w 278"/>
                <a:gd name="T3" fmla="*/ 3 h 278"/>
                <a:gd name="T4" fmla="*/ 203 w 278"/>
                <a:gd name="T5" fmla="*/ 0 h 278"/>
                <a:gd name="T6" fmla="*/ 75 w 278"/>
                <a:gd name="T7" fmla="*/ 11 h 278"/>
                <a:gd name="T8" fmla="*/ 86 w 278"/>
                <a:gd name="T9" fmla="*/ 54 h 278"/>
                <a:gd name="T10" fmla="*/ 97 w 278"/>
                <a:gd name="T11" fmla="*/ 22 h 278"/>
                <a:gd name="T12" fmla="*/ 193 w 278"/>
                <a:gd name="T13" fmla="*/ 75 h 278"/>
                <a:gd name="T14" fmla="*/ 257 w 278"/>
                <a:gd name="T15" fmla="*/ 86 h 278"/>
                <a:gd name="T16" fmla="*/ 97 w 278"/>
                <a:gd name="T17" fmla="*/ 256 h 278"/>
                <a:gd name="T18" fmla="*/ 86 w 278"/>
                <a:gd name="T19" fmla="*/ 203 h 278"/>
                <a:gd name="T20" fmla="*/ 75 w 278"/>
                <a:gd name="T21" fmla="*/ 267 h 278"/>
                <a:gd name="T22" fmla="*/ 267 w 278"/>
                <a:gd name="T23" fmla="*/ 278 h 278"/>
                <a:gd name="T24" fmla="*/ 278 w 278"/>
                <a:gd name="T25" fmla="*/ 75 h 278"/>
                <a:gd name="T26" fmla="*/ 214 w 278"/>
                <a:gd name="T27" fmla="*/ 64 h 278"/>
                <a:gd name="T28" fmla="*/ 242 w 278"/>
                <a:gd name="T29" fmla="*/ 64 h 278"/>
                <a:gd name="T30" fmla="*/ 105 w 278"/>
                <a:gd name="T31" fmla="*/ 192 h 278"/>
                <a:gd name="T32" fmla="*/ 150 w 278"/>
                <a:gd name="T33" fmla="*/ 203 h 278"/>
                <a:gd name="T34" fmla="*/ 160 w 278"/>
                <a:gd name="T35" fmla="*/ 190 h 278"/>
                <a:gd name="T36" fmla="*/ 147 w 278"/>
                <a:gd name="T37" fmla="*/ 142 h 278"/>
                <a:gd name="T38" fmla="*/ 36 w 278"/>
                <a:gd name="T39" fmla="*/ 46 h 278"/>
                <a:gd name="T40" fmla="*/ 4 w 278"/>
                <a:gd name="T41" fmla="*/ 93 h 278"/>
                <a:gd name="T42" fmla="*/ 105 w 278"/>
                <a:gd name="T43" fmla="*/ 192 h 278"/>
                <a:gd name="T44" fmla="*/ 135 w 278"/>
                <a:gd name="T45" fmla="*/ 178 h 278"/>
                <a:gd name="T46" fmla="*/ 131 w 278"/>
                <a:gd name="T47" fmla="*/ 162 h 278"/>
                <a:gd name="T48" fmla="*/ 119 w 278"/>
                <a:gd name="T49" fmla="*/ 144 h 278"/>
                <a:gd name="T50" fmla="*/ 26 w 278"/>
                <a:gd name="T51" fmla="*/ 86 h 278"/>
                <a:gd name="T52" fmla="*/ 235 w 278"/>
                <a:gd name="T53" fmla="*/ 192 h 278"/>
                <a:gd name="T54" fmla="*/ 193 w 278"/>
                <a:gd name="T55" fmla="*/ 203 h 278"/>
                <a:gd name="T56" fmla="*/ 193 w 278"/>
                <a:gd name="T57" fmla="*/ 182 h 278"/>
                <a:gd name="T58" fmla="*/ 235 w 278"/>
                <a:gd name="T59" fmla="*/ 192 h 278"/>
                <a:gd name="T60" fmla="*/ 225 w 278"/>
                <a:gd name="T61" fmla="*/ 160 h 278"/>
                <a:gd name="T62" fmla="*/ 171 w 278"/>
                <a:gd name="T63" fmla="*/ 150 h 278"/>
                <a:gd name="T64" fmla="*/ 225 w 278"/>
                <a:gd name="T65" fmla="*/ 139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8" h="278">
                  <a:moveTo>
                    <a:pt x="278" y="75"/>
                  </a:moveTo>
                  <a:cubicBezTo>
                    <a:pt x="278" y="73"/>
                    <a:pt x="278" y="72"/>
                    <a:pt x="277" y="71"/>
                  </a:cubicBezTo>
                  <a:cubicBezTo>
                    <a:pt x="277" y="70"/>
                    <a:pt x="276" y="68"/>
                    <a:pt x="275" y="67"/>
                  </a:cubicBezTo>
                  <a:cubicBezTo>
                    <a:pt x="211" y="3"/>
                    <a:pt x="211" y="3"/>
                    <a:pt x="211" y="3"/>
                  </a:cubicBezTo>
                  <a:cubicBezTo>
                    <a:pt x="210" y="2"/>
                    <a:pt x="209" y="2"/>
                    <a:pt x="207" y="1"/>
                  </a:cubicBezTo>
                  <a:cubicBezTo>
                    <a:pt x="206" y="1"/>
                    <a:pt x="205" y="0"/>
                    <a:pt x="203" y="0"/>
                  </a:cubicBezTo>
                  <a:cubicBezTo>
                    <a:pt x="86" y="0"/>
                    <a:pt x="86" y="0"/>
                    <a:pt x="86" y="0"/>
                  </a:cubicBezTo>
                  <a:cubicBezTo>
                    <a:pt x="80" y="0"/>
                    <a:pt x="75" y="5"/>
                    <a:pt x="75" y="11"/>
                  </a:cubicBezTo>
                  <a:cubicBezTo>
                    <a:pt x="75" y="43"/>
                    <a:pt x="75" y="43"/>
                    <a:pt x="75" y="43"/>
                  </a:cubicBezTo>
                  <a:cubicBezTo>
                    <a:pt x="75" y="49"/>
                    <a:pt x="80" y="54"/>
                    <a:pt x="86" y="54"/>
                  </a:cubicBezTo>
                  <a:cubicBezTo>
                    <a:pt x="92" y="54"/>
                    <a:pt x="97" y="49"/>
                    <a:pt x="97" y="43"/>
                  </a:cubicBezTo>
                  <a:cubicBezTo>
                    <a:pt x="97" y="22"/>
                    <a:pt x="97" y="22"/>
                    <a:pt x="97" y="22"/>
                  </a:cubicBezTo>
                  <a:cubicBezTo>
                    <a:pt x="193" y="22"/>
                    <a:pt x="193" y="22"/>
                    <a:pt x="193" y="22"/>
                  </a:cubicBezTo>
                  <a:cubicBezTo>
                    <a:pt x="193" y="75"/>
                    <a:pt x="193" y="75"/>
                    <a:pt x="193" y="75"/>
                  </a:cubicBezTo>
                  <a:cubicBezTo>
                    <a:pt x="193" y="81"/>
                    <a:pt x="197" y="86"/>
                    <a:pt x="203" y="86"/>
                  </a:cubicBezTo>
                  <a:cubicBezTo>
                    <a:pt x="257" y="86"/>
                    <a:pt x="257" y="86"/>
                    <a:pt x="257" y="86"/>
                  </a:cubicBezTo>
                  <a:cubicBezTo>
                    <a:pt x="257" y="256"/>
                    <a:pt x="257" y="256"/>
                    <a:pt x="257" y="256"/>
                  </a:cubicBezTo>
                  <a:cubicBezTo>
                    <a:pt x="97" y="256"/>
                    <a:pt x="97" y="256"/>
                    <a:pt x="97" y="256"/>
                  </a:cubicBezTo>
                  <a:cubicBezTo>
                    <a:pt x="97" y="214"/>
                    <a:pt x="97" y="214"/>
                    <a:pt x="97" y="214"/>
                  </a:cubicBezTo>
                  <a:cubicBezTo>
                    <a:pt x="97" y="208"/>
                    <a:pt x="92" y="203"/>
                    <a:pt x="86" y="203"/>
                  </a:cubicBezTo>
                  <a:cubicBezTo>
                    <a:pt x="80" y="203"/>
                    <a:pt x="75" y="208"/>
                    <a:pt x="75" y="214"/>
                  </a:cubicBezTo>
                  <a:cubicBezTo>
                    <a:pt x="75" y="267"/>
                    <a:pt x="75" y="267"/>
                    <a:pt x="75" y="267"/>
                  </a:cubicBezTo>
                  <a:cubicBezTo>
                    <a:pt x="75" y="273"/>
                    <a:pt x="80" y="278"/>
                    <a:pt x="86" y="278"/>
                  </a:cubicBezTo>
                  <a:cubicBezTo>
                    <a:pt x="267" y="278"/>
                    <a:pt x="267" y="278"/>
                    <a:pt x="267" y="278"/>
                  </a:cubicBezTo>
                  <a:cubicBezTo>
                    <a:pt x="273" y="278"/>
                    <a:pt x="278" y="273"/>
                    <a:pt x="278" y="267"/>
                  </a:cubicBezTo>
                  <a:cubicBezTo>
                    <a:pt x="278" y="75"/>
                    <a:pt x="278" y="75"/>
                    <a:pt x="278" y="75"/>
                  </a:cubicBezTo>
                  <a:cubicBezTo>
                    <a:pt x="278" y="75"/>
                    <a:pt x="278" y="75"/>
                    <a:pt x="278" y="75"/>
                  </a:cubicBezTo>
                  <a:close/>
                  <a:moveTo>
                    <a:pt x="214" y="64"/>
                  </a:moveTo>
                  <a:cubicBezTo>
                    <a:pt x="214" y="37"/>
                    <a:pt x="214" y="37"/>
                    <a:pt x="214" y="37"/>
                  </a:cubicBezTo>
                  <a:cubicBezTo>
                    <a:pt x="242" y="64"/>
                    <a:pt x="242" y="64"/>
                    <a:pt x="242" y="64"/>
                  </a:cubicBezTo>
                  <a:lnTo>
                    <a:pt x="214" y="64"/>
                  </a:lnTo>
                  <a:close/>
                  <a:moveTo>
                    <a:pt x="105" y="192"/>
                  </a:moveTo>
                  <a:cubicBezTo>
                    <a:pt x="147" y="203"/>
                    <a:pt x="147" y="203"/>
                    <a:pt x="147" y="203"/>
                  </a:cubicBezTo>
                  <a:cubicBezTo>
                    <a:pt x="148" y="203"/>
                    <a:pt x="149" y="203"/>
                    <a:pt x="150" y="203"/>
                  </a:cubicBezTo>
                  <a:cubicBezTo>
                    <a:pt x="153" y="203"/>
                    <a:pt x="156" y="202"/>
                    <a:pt x="158" y="200"/>
                  </a:cubicBezTo>
                  <a:cubicBezTo>
                    <a:pt x="160" y="197"/>
                    <a:pt x="161" y="193"/>
                    <a:pt x="160" y="190"/>
                  </a:cubicBezTo>
                  <a:cubicBezTo>
                    <a:pt x="150" y="147"/>
                    <a:pt x="150" y="147"/>
                    <a:pt x="150" y="147"/>
                  </a:cubicBezTo>
                  <a:cubicBezTo>
                    <a:pt x="149" y="145"/>
                    <a:pt x="148" y="143"/>
                    <a:pt x="147" y="142"/>
                  </a:cubicBezTo>
                  <a:cubicBezTo>
                    <a:pt x="51" y="46"/>
                    <a:pt x="51" y="46"/>
                    <a:pt x="51" y="46"/>
                  </a:cubicBezTo>
                  <a:cubicBezTo>
                    <a:pt x="47" y="42"/>
                    <a:pt x="40" y="42"/>
                    <a:pt x="36" y="46"/>
                  </a:cubicBezTo>
                  <a:cubicBezTo>
                    <a:pt x="4" y="78"/>
                    <a:pt x="4" y="78"/>
                    <a:pt x="4" y="78"/>
                  </a:cubicBezTo>
                  <a:cubicBezTo>
                    <a:pt x="0" y="82"/>
                    <a:pt x="0" y="89"/>
                    <a:pt x="4" y="93"/>
                  </a:cubicBezTo>
                  <a:cubicBezTo>
                    <a:pt x="100" y="189"/>
                    <a:pt x="100" y="189"/>
                    <a:pt x="100" y="189"/>
                  </a:cubicBezTo>
                  <a:cubicBezTo>
                    <a:pt x="101" y="191"/>
                    <a:pt x="103" y="192"/>
                    <a:pt x="105" y="192"/>
                  </a:cubicBezTo>
                  <a:close/>
                  <a:moveTo>
                    <a:pt x="131" y="162"/>
                  </a:moveTo>
                  <a:cubicBezTo>
                    <a:pt x="135" y="178"/>
                    <a:pt x="135" y="178"/>
                    <a:pt x="135" y="178"/>
                  </a:cubicBezTo>
                  <a:cubicBezTo>
                    <a:pt x="120" y="174"/>
                    <a:pt x="120" y="174"/>
                    <a:pt x="120" y="174"/>
                  </a:cubicBezTo>
                  <a:lnTo>
                    <a:pt x="131" y="162"/>
                  </a:lnTo>
                  <a:close/>
                  <a:moveTo>
                    <a:pt x="43" y="69"/>
                  </a:moveTo>
                  <a:cubicBezTo>
                    <a:pt x="119" y="144"/>
                    <a:pt x="119" y="144"/>
                    <a:pt x="119" y="144"/>
                  </a:cubicBezTo>
                  <a:cubicBezTo>
                    <a:pt x="102" y="161"/>
                    <a:pt x="102" y="161"/>
                    <a:pt x="102" y="161"/>
                  </a:cubicBezTo>
                  <a:cubicBezTo>
                    <a:pt x="26" y="86"/>
                    <a:pt x="26" y="86"/>
                    <a:pt x="26" y="86"/>
                  </a:cubicBezTo>
                  <a:lnTo>
                    <a:pt x="43" y="69"/>
                  </a:lnTo>
                  <a:close/>
                  <a:moveTo>
                    <a:pt x="235" y="192"/>
                  </a:moveTo>
                  <a:cubicBezTo>
                    <a:pt x="235" y="198"/>
                    <a:pt x="231" y="203"/>
                    <a:pt x="225" y="203"/>
                  </a:cubicBezTo>
                  <a:cubicBezTo>
                    <a:pt x="193" y="203"/>
                    <a:pt x="193" y="203"/>
                    <a:pt x="193" y="203"/>
                  </a:cubicBezTo>
                  <a:cubicBezTo>
                    <a:pt x="187" y="203"/>
                    <a:pt x="182" y="198"/>
                    <a:pt x="182" y="192"/>
                  </a:cubicBezTo>
                  <a:cubicBezTo>
                    <a:pt x="182" y="186"/>
                    <a:pt x="187" y="182"/>
                    <a:pt x="193" y="182"/>
                  </a:cubicBezTo>
                  <a:cubicBezTo>
                    <a:pt x="225" y="182"/>
                    <a:pt x="225" y="182"/>
                    <a:pt x="225" y="182"/>
                  </a:cubicBezTo>
                  <a:cubicBezTo>
                    <a:pt x="231" y="182"/>
                    <a:pt x="235" y="186"/>
                    <a:pt x="235" y="192"/>
                  </a:cubicBezTo>
                  <a:close/>
                  <a:moveTo>
                    <a:pt x="235" y="150"/>
                  </a:moveTo>
                  <a:cubicBezTo>
                    <a:pt x="235" y="156"/>
                    <a:pt x="231" y="160"/>
                    <a:pt x="225" y="160"/>
                  </a:cubicBezTo>
                  <a:cubicBezTo>
                    <a:pt x="182" y="160"/>
                    <a:pt x="182" y="160"/>
                    <a:pt x="182" y="160"/>
                  </a:cubicBezTo>
                  <a:cubicBezTo>
                    <a:pt x="176" y="160"/>
                    <a:pt x="171" y="156"/>
                    <a:pt x="171" y="150"/>
                  </a:cubicBezTo>
                  <a:cubicBezTo>
                    <a:pt x="171" y="144"/>
                    <a:pt x="176" y="139"/>
                    <a:pt x="182" y="139"/>
                  </a:cubicBezTo>
                  <a:cubicBezTo>
                    <a:pt x="225" y="139"/>
                    <a:pt x="225" y="139"/>
                    <a:pt x="225" y="139"/>
                  </a:cubicBezTo>
                  <a:cubicBezTo>
                    <a:pt x="231" y="139"/>
                    <a:pt x="235" y="144"/>
                    <a:pt x="235" y="1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grpSp>
        <p:nvGrpSpPr>
          <p:cNvPr id="73" name="Group 776">
            <a:extLst>
              <a:ext uri="{FF2B5EF4-FFF2-40B4-BE49-F238E27FC236}">
                <a16:creationId xmlns:a16="http://schemas.microsoft.com/office/drawing/2014/main" id="{3CCD32CF-1FD4-42E3-92AF-D00B59D34295}"/>
              </a:ext>
            </a:extLst>
          </p:cNvPr>
          <p:cNvGrpSpPr>
            <a:grpSpLocks noChangeAspect="1"/>
          </p:cNvGrpSpPr>
          <p:nvPr/>
        </p:nvGrpSpPr>
        <p:grpSpPr bwMode="auto">
          <a:xfrm>
            <a:off x="4156404" y="2116299"/>
            <a:ext cx="396750" cy="367631"/>
            <a:chOff x="6852" y="3483"/>
            <a:chExt cx="340" cy="340"/>
          </a:xfrm>
          <a:solidFill>
            <a:schemeClr val="bg1"/>
          </a:solidFill>
        </p:grpSpPr>
        <p:sp>
          <p:nvSpPr>
            <p:cNvPr id="74" name="Freeform 777">
              <a:extLst>
                <a:ext uri="{FF2B5EF4-FFF2-40B4-BE49-F238E27FC236}">
                  <a16:creationId xmlns:a16="http://schemas.microsoft.com/office/drawing/2014/main" id="{9D9F1743-653A-4F8F-8A5A-24E144AE6282}"/>
                </a:ext>
              </a:extLst>
            </p:cNvPr>
            <p:cNvSpPr>
              <a:spLocks noEditPoints="1"/>
            </p:cNvSpPr>
            <p:nvPr/>
          </p:nvSpPr>
          <p:spPr bwMode="auto">
            <a:xfrm>
              <a:off x="6852" y="34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5" name="Freeform 778">
              <a:extLst>
                <a:ext uri="{FF2B5EF4-FFF2-40B4-BE49-F238E27FC236}">
                  <a16:creationId xmlns:a16="http://schemas.microsoft.com/office/drawing/2014/main" id="{CFC986F2-E1F2-4C25-82AC-7E40C75FC4F0}"/>
                </a:ext>
              </a:extLst>
            </p:cNvPr>
            <p:cNvSpPr>
              <a:spLocks noEditPoints="1"/>
            </p:cNvSpPr>
            <p:nvPr/>
          </p:nvSpPr>
          <p:spPr bwMode="auto">
            <a:xfrm>
              <a:off x="6915" y="3575"/>
              <a:ext cx="214" cy="184"/>
            </a:xfrm>
            <a:custGeom>
              <a:avLst/>
              <a:gdLst>
                <a:gd name="T0" fmla="*/ 139 w 322"/>
                <a:gd name="T1" fmla="*/ 278 h 278"/>
                <a:gd name="T2" fmla="*/ 135 w 322"/>
                <a:gd name="T3" fmla="*/ 277 h 278"/>
                <a:gd name="T4" fmla="*/ 129 w 322"/>
                <a:gd name="T5" fmla="*/ 267 h 278"/>
                <a:gd name="T6" fmla="*/ 129 w 322"/>
                <a:gd name="T7" fmla="*/ 123 h 278"/>
                <a:gd name="T8" fmla="*/ 5 w 322"/>
                <a:gd name="T9" fmla="*/ 19 h 278"/>
                <a:gd name="T10" fmla="*/ 1 w 322"/>
                <a:gd name="T11" fmla="*/ 7 h 278"/>
                <a:gd name="T12" fmla="*/ 11 w 322"/>
                <a:gd name="T13" fmla="*/ 0 h 278"/>
                <a:gd name="T14" fmla="*/ 310 w 322"/>
                <a:gd name="T15" fmla="*/ 0 h 278"/>
                <a:gd name="T16" fmla="*/ 320 w 322"/>
                <a:gd name="T17" fmla="*/ 7 h 278"/>
                <a:gd name="T18" fmla="*/ 317 w 322"/>
                <a:gd name="T19" fmla="*/ 19 h 278"/>
                <a:gd name="T20" fmla="*/ 193 w 322"/>
                <a:gd name="T21" fmla="*/ 123 h 278"/>
                <a:gd name="T22" fmla="*/ 193 w 322"/>
                <a:gd name="T23" fmla="*/ 235 h 278"/>
                <a:gd name="T24" fmla="*/ 188 w 322"/>
                <a:gd name="T25" fmla="*/ 244 h 278"/>
                <a:gd name="T26" fmla="*/ 146 w 322"/>
                <a:gd name="T27" fmla="*/ 276 h 278"/>
                <a:gd name="T28" fmla="*/ 139 w 322"/>
                <a:gd name="T29" fmla="*/ 278 h 278"/>
                <a:gd name="T30" fmla="*/ 41 w 322"/>
                <a:gd name="T31" fmla="*/ 22 h 278"/>
                <a:gd name="T32" fmla="*/ 146 w 322"/>
                <a:gd name="T33" fmla="*/ 109 h 278"/>
                <a:gd name="T34" fmla="*/ 150 w 322"/>
                <a:gd name="T35" fmla="*/ 118 h 278"/>
                <a:gd name="T36" fmla="*/ 150 w 322"/>
                <a:gd name="T37" fmla="*/ 246 h 278"/>
                <a:gd name="T38" fmla="*/ 171 w 322"/>
                <a:gd name="T39" fmla="*/ 230 h 278"/>
                <a:gd name="T40" fmla="*/ 171 w 322"/>
                <a:gd name="T41" fmla="*/ 118 h 278"/>
                <a:gd name="T42" fmla="*/ 175 w 322"/>
                <a:gd name="T43" fmla="*/ 109 h 278"/>
                <a:gd name="T44" fmla="*/ 281 w 322"/>
                <a:gd name="T45" fmla="*/ 22 h 278"/>
                <a:gd name="T46" fmla="*/ 41 w 322"/>
                <a:gd name="T47" fmla="*/ 2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2" h="278">
                  <a:moveTo>
                    <a:pt x="139" y="278"/>
                  </a:moveTo>
                  <a:cubicBezTo>
                    <a:pt x="138" y="278"/>
                    <a:pt x="136" y="277"/>
                    <a:pt x="135" y="277"/>
                  </a:cubicBezTo>
                  <a:cubicBezTo>
                    <a:pt x="131" y="275"/>
                    <a:pt x="129" y="271"/>
                    <a:pt x="129" y="267"/>
                  </a:cubicBezTo>
                  <a:cubicBezTo>
                    <a:pt x="129" y="123"/>
                    <a:pt x="129" y="123"/>
                    <a:pt x="129" y="123"/>
                  </a:cubicBezTo>
                  <a:cubicBezTo>
                    <a:pt x="5" y="19"/>
                    <a:pt x="5" y="19"/>
                    <a:pt x="5" y="19"/>
                  </a:cubicBezTo>
                  <a:cubicBezTo>
                    <a:pt x="1" y="16"/>
                    <a:pt x="0" y="12"/>
                    <a:pt x="1" y="7"/>
                  </a:cubicBezTo>
                  <a:cubicBezTo>
                    <a:pt x="3" y="3"/>
                    <a:pt x="7" y="0"/>
                    <a:pt x="11" y="0"/>
                  </a:cubicBezTo>
                  <a:cubicBezTo>
                    <a:pt x="310" y="0"/>
                    <a:pt x="310" y="0"/>
                    <a:pt x="310" y="0"/>
                  </a:cubicBezTo>
                  <a:cubicBezTo>
                    <a:pt x="314" y="0"/>
                    <a:pt x="319" y="3"/>
                    <a:pt x="320" y="7"/>
                  </a:cubicBezTo>
                  <a:cubicBezTo>
                    <a:pt x="322" y="12"/>
                    <a:pt x="320" y="16"/>
                    <a:pt x="317" y="19"/>
                  </a:cubicBezTo>
                  <a:cubicBezTo>
                    <a:pt x="193" y="123"/>
                    <a:pt x="193" y="123"/>
                    <a:pt x="193" y="123"/>
                  </a:cubicBezTo>
                  <a:cubicBezTo>
                    <a:pt x="193" y="235"/>
                    <a:pt x="193" y="235"/>
                    <a:pt x="193" y="235"/>
                  </a:cubicBezTo>
                  <a:cubicBezTo>
                    <a:pt x="193" y="238"/>
                    <a:pt x="191" y="242"/>
                    <a:pt x="188" y="244"/>
                  </a:cubicBezTo>
                  <a:cubicBezTo>
                    <a:pt x="146" y="276"/>
                    <a:pt x="146" y="276"/>
                    <a:pt x="146" y="276"/>
                  </a:cubicBezTo>
                  <a:cubicBezTo>
                    <a:pt x="144" y="277"/>
                    <a:pt x="142" y="278"/>
                    <a:pt x="139" y="278"/>
                  </a:cubicBezTo>
                  <a:close/>
                  <a:moveTo>
                    <a:pt x="41" y="22"/>
                  </a:moveTo>
                  <a:cubicBezTo>
                    <a:pt x="146" y="109"/>
                    <a:pt x="146" y="109"/>
                    <a:pt x="146" y="109"/>
                  </a:cubicBezTo>
                  <a:cubicBezTo>
                    <a:pt x="149" y="112"/>
                    <a:pt x="150" y="115"/>
                    <a:pt x="150" y="118"/>
                  </a:cubicBezTo>
                  <a:cubicBezTo>
                    <a:pt x="150" y="246"/>
                    <a:pt x="150" y="246"/>
                    <a:pt x="150" y="246"/>
                  </a:cubicBezTo>
                  <a:cubicBezTo>
                    <a:pt x="171" y="230"/>
                    <a:pt x="171" y="230"/>
                    <a:pt x="171" y="230"/>
                  </a:cubicBezTo>
                  <a:cubicBezTo>
                    <a:pt x="171" y="118"/>
                    <a:pt x="171" y="118"/>
                    <a:pt x="171" y="118"/>
                  </a:cubicBezTo>
                  <a:cubicBezTo>
                    <a:pt x="171" y="115"/>
                    <a:pt x="173" y="112"/>
                    <a:pt x="175" y="109"/>
                  </a:cubicBezTo>
                  <a:cubicBezTo>
                    <a:pt x="281" y="22"/>
                    <a:pt x="281" y="22"/>
                    <a:pt x="281" y="22"/>
                  </a:cubicBezTo>
                  <a:lnTo>
                    <a:pt x="41" y="2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76" name="TextBox 75">
            <a:extLst>
              <a:ext uri="{FF2B5EF4-FFF2-40B4-BE49-F238E27FC236}">
                <a16:creationId xmlns:a16="http://schemas.microsoft.com/office/drawing/2014/main" id="{2B110159-1062-4C98-9BD2-3724E0B6726A}"/>
              </a:ext>
            </a:extLst>
          </p:cNvPr>
          <p:cNvSpPr txBox="1"/>
          <p:nvPr/>
        </p:nvSpPr>
        <p:spPr>
          <a:xfrm>
            <a:off x="4018868" y="4385167"/>
            <a:ext cx="620683" cy="276999"/>
          </a:xfrm>
          <a:prstGeom prst="rect">
            <a:avLst/>
          </a:prstGeom>
          <a:noFill/>
        </p:spPr>
        <p:txBody>
          <a:bodyPr wrap="none" rtlCol="0">
            <a:spAutoFit/>
          </a:bodyPr>
          <a:lstStyle/>
          <a:p>
            <a:r>
              <a:rPr lang="en-US" sz="1200" dirty="0">
                <a:solidFill>
                  <a:schemeClr val="bg1"/>
                </a:solidFill>
              </a:rPr>
              <a:t>Import</a:t>
            </a:r>
          </a:p>
        </p:txBody>
      </p:sp>
      <p:grpSp>
        <p:nvGrpSpPr>
          <p:cNvPr id="77" name="Group 777">
            <a:extLst>
              <a:ext uri="{FF2B5EF4-FFF2-40B4-BE49-F238E27FC236}">
                <a16:creationId xmlns:a16="http://schemas.microsoft.com/office/drawing/2014/main" id="{0E34B7FE-E95F-4485-AE67-5B4087492329}"/>
              </a:ext>
            </a:extLst>
          </p:cNvPr>
          <p:cNvGrpSpPr>
            <a:grpSpLocks noChangeAspect="1"/>
          </p:cNvGrpSpPr>
          <p:nvPr/>
        </p:nvGrpSpPr>
        <p:grpSpPr bwMode="auto">
          <a:xfrm>
            <a:off x="4123818" y="4811344"/>
            <a:ext cx="402322" cy="369676"/>
            <a:chOff x="1121" y="2719"/>
            <a:chExt cx="340" cy="340"/>
          </a:xfrm>
          <a:solidFill>
            <a:schemeClr val="bg1"/>
          </a:solidFill>
        </p:grpSpPr>
        <p:sp>
          <p:nvSpPr>
            <p:cNvPr id="78" name="Freeform 778">
              <a:extLst>
                <a:ext uri="{FF2B5EF4-FFF2-40B4-BE49-F238E27FC236}">
                  <a16:creationId xmlns:a16="http://schemas.microsoft.com/office/drawing/2014/main" id="{890F1FEB-4354-464F-A8CF-7A5CF31CB71C}"/>
                </a:ext>
              </a:extLst>
            </p:cNvPr>
            <p:cNvSpPr>
              <a:spLocks noEditPoints="1"/>
            </p:cNvSpPr>
            <p:nvPr/>
          </p:nvSpPr>
          <p:spPr bwMode="auto">
            <a:xfrm>
              <a:off x="1121" y="271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Freeform 779">
              <a:extLst>
                <a:ext uri="{FF2B5EF4-FFF2-40B4-BE49-F238E27FC236}">
                  <a16:creationId xmlns:a16="http://schemas.microsoft.com/office/drawing/2014/main" id="{C4A98BE5-2642-4A94-8726-E113FEA0D2BB}"/>
                </a:ext>
              </a:extLst>
            </p:cNvPr>
            <p:cNvSpPr>
              <a:spLocks noEditPoints="1"/>
            </p:cNvSpPr>
            <p:nvPr/>
          </p:nvSpPr>
          <p:spPr bwMode="auto">
            <a:xfrm>
              <a:off x="1185" y="2804"/>
              <a:ext cx="212" cy="170"/>
            </a:xfrm>
            <a:custGeom>
              <a:avLst/>
              <a:gdLst>
                <a:gd name="T0" fmla="*/ 199 w 320"/>
                <a:gd name="T1" fmla="*/ 135 h 256"/>
                <a:gd name="T2" fmla="*/ 192 w 320"/>
                <a:gd name="T3" fmla="*/ 138 h 256"/>
                <a:gd name="T4" fmla="*/ 184 w 320"/>
                <a:gd name="T5" fmla="*/ 135 h 256"/>
                <a:gd name="T6" fmla="*/ 170 w 320"/>
                <a:gd name="T7" fmla="*/ 121 h 256"/>
                <a:gd name="T8" fmla="*/ 170 w 320"/>
                <a:gd name="T9" fmla="*/ 245 h 256"/>
                <a:gd name="T10" fmla="*/ 160 w 320"/>
                <a:gd name="T11" fmla="*/ 256 h 256"/>
                <a:gd name="T12" fmla="*/ 149 w 320"/>
                <a:gd name="T13" fmla="*/ 245 h 256"/>
                <a:gd name="T14" fmla="*/ 149 w 320"/>
                <a:gd name="T15" fmla="*/ 121 h 256"/>
                <a:gd name="T16" fmla="*/ 135 w 320"/>
                <a:gd name="T17" fmla="*/ 135 h 256"/>
                <a:gd name="T18" fmla="*/ 120 w 320"/>
                <a:gd name="T19" fmla="*/ 135 h 256"/>
                <a:gd name="T20" fmla="*/ 120 w 320"/>
                <a:gd name="T21" fmla="*/ 120 h 256"/>
                <a:gd name="T22" fmla="*/ 152 w 320"/>
                <a:gd name="T23" fmla="*/ 88 h 256"/>
                <a:gd name="T24" fmla="*/ 156 w 320"/>
                <a:gd name="T25" fmla="*/ 86 h 256"/>
                <a:gd name="T26" fmla="*/ 164 w 320"/>
                <a:gd name="T27" fmla="*/ 86 h 256"/>
                <a:gd name="T28" fmla="*/ 167 w 320"/>
                <a:gd name="T29" fmla="*/ 88 h 256"/>
                <a:gd name="T30" fmla="*/ 199 w 320"/>
                <a:gd name="T31" fmla="*/ 120 h 256"/>
                <a:gd name="T32" fmla="*/ 199 w 320"/>
                <a:gd name="T33" fmla="*/ 135 h 256"/>
                <a:gd name="T34" fmla="*/ 266 w 320"/>
                <a:gd name="T35" fmla="*/ 85 h 256"/>
                <a:gd name="T36" fmla="*/ 262 w 320"/>
                <a:gd name="T37" fmla="*/ 85 h 256"/>
                <a:gd name="T38" fmla="*/ 176 w 320"/>
                <a:gd name="T39" fmla="*/ 0 h 256"/>
                <a:gd name="T40" fmla="*/ 94 w 320"/>
                <a:gd name="T41" fmla="*/ 55 h 256"/>
                <a:gd name="T42" fmla="*/ 71 w 320"/>
                <a:gd name="T43" fmla="*/ 50 h 256"/>
                <a:gd name="T44" fmla="*/ 0 w 320"/>
                <a:gd name="T45" fmla="*/ 121 h 256"/>
                <a:gd name="T46" fmla="*/ 71 w 320"/>
                <a:gd name="T47" fmla="*/ 192 h 256"/>
                <a:gd name="T48" fmla="*/ 106 w 320"/>
                <a:gd name="T49" fmla="*/ 192 h 256"/>
                <a:gd name="T50" fmla="*/ 117 w 320"/>
                <a:gd name="T51" fmla="*/ 181 h 256"/>
                <a:gd name="T52" fmla="*/ 106 w 320"/>
                <a:gd name="T53" fmla="*/ 170 h 256"/>
                <a:gd name="T54" fmla="*/ 71 w 320"/>
                <a:gd name="T55" fmla="*/ 170 h 256"/>
                <a:gd name="T56" fmla="*/ 21 w 320"/>
                <a:gd name="T57" fmla="*/ 121 h 256"/>
                <a:gd name="T58" fmla="*/ 71 w 320"/>
                <a:gd name="T59" fmla="*/ 71 h 256"/>
                <a:gd name="T60" fmla="*/ 95 w 320"/>
                <a:gd name="T61" fmla="*/ 79 h 256"/>
                <a:gd name="T62" fmla="*/ 105 w 320"/>
                <a:gd name="T63" fmla="*/ 80 h 256"/>
                <a:gd name="T64" fmla="*/ 111 w 320"/>
                <a:gd name="T65" fmla="*/ 73 h 256"/>
                <a:gd name="T66" fmla="*/ 176 w 320"/>
                <a:gd name="T67" fmla="*/ 21 h 256"/>
                <a:gd name="T68" fmla="*/ 241 w 320"/>
                <a:gd name="T69" fmla="*/ 86 h 256"/>
                <a:gd name="T70" fmla="*/ 240 w 320"/>
                <a:gd name="T71" fmla="*/ 94 h 256"/>
                <a:gd name="T72" fmla="*/ 239 w 320"/>
                <a:gd name="T73" fmla="*/ 99 h 256"/>
                <a:gd name="T74" fmla="*/ 243 w 320"/>
                <a:gd name="T75" fmla="*/ 109 h 256"/>
                <a:gd name="T76" fmla="*/ 255 w 320"/>
                <a:gd name="T77" fmla="*/ 110 h 256"/>
                <a:gd name="T78" fmla="*/ 266 w 320"/>
                <a:gd name="T79" fmla="*/ 106 h 256"/>
                <a:gd name="T80" fmla="*/ 298 w 320"/>
                <a:gd name="T81" fmla="*/ 138 h 256"/>
                <a:gd name="T82" fmla="*/ 266 w 320"/>
                <a:gd name="T83" fmla="*/ 170 h 256"/>
                <a:gd name="T84" fmla="*/ 213 w 320"/>
                <a:gd name="T85" fmla="*/ 170 h 256"/>
                <a:gd name="T86" fmla="*/ 202 w 320"/>
                <a:gd name="T87" fmla="*/ 181 h 256"/>
                <a:gd name="T88" fmla="*/ 213 w 320"/>
                <a:gd name="T89" fmla="*/ 192 h 256"/>
                <a:gd name="T90" fmla="*/ 266 w 320"/>
                <a:gd name="T91" fmla="*/ 192 h 256"/>
                <a:gd name="T92" fmla="*/ 320 w 320"/>
                <a:gd name="T93" fmla="*/ 138 h 256"/>
                <a:gd name="T94" fmla="*/ 266 w 320"/>
                <a:gd name="T95" fmla="*/ 8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256">
                  <a:moveTo>
                    <a:pt x="199" y="135"/>
                  </a:moveTo>
                  <a:cubicBezTo>
                    <a:pt x="197" y="137"/>
                    <a:pt x="194" y="138"/>
                    <a:pt x="192" y="138"/>
                  </a:cubicBezTo>
                  <a:cubicBezTo>
                    <a:pt x="189" y="138"/>
                    <a:pt x="186" y="137"/>
                    <a:pt x="184" y="135"/>
                  </a:cubicBezTo>
                  <a:cubicBezTo>
                    <a:pt x="170" y="121"/>
                    <a:pt x="170" y="121"/>
                    <a:pt x="170" y="121"/>
                  </a:cubicBezTo>
                  <a:cubicBezTo>
                    <a:pt x="170" y="245"/>
                    <a:pt x="170" y="245"/>
                    <a:pt x="170" y="245"/>
                  </a:cubicBezTo>
                  <a:cubicBezTo>
                    <a:pt x="170" y="251"/>
                    <a:pt x="166" y="256"/>
                    <a:pt x="160" y="256"/>
                  </a:cubicBezTo>
                  <a:cubicBezTo>
                    <a:pt x="154" y="256"/>
                    <a:pt x="149" y="251"/>
                    <a:pt x="149" y="245"/>
                  </a:cubicBezTo>
                  <a:cubicBezTo>
                    <a:pt x="149" y="121"/>
                    <a:pt x="149" y="121"/>
                    <a:pt x="149" y="121"/>
                  </a:cubicBezTo>
                  <a:cubicBezTo>
                    <a:pt x="135" y="135"/>
                    <a:pt x="135" y="135"/>
                    <a:pt x="135" y="135"/>
                  </a:cubicBezTo>
                  <a:cubicBezTo>
                    <a:pt x="131" y="139"/>
                    <a:pt x="124" y="139"/>
                    <a:pt x="120" y="135"/>
                  </a:cubicBezTo>
                  <a:cubicBezTo>
                    <a:pt x="116" y="131"/>
                    <a:pt x="116" y="124"/>
                    <a:pt x="120" y="120"/>
                  </a:cubicBezTo>
                  <a:cubicBezTo>
                    <a:pt x="152" y="88"/>
                    <a:pt x="152" y="88"/>
                    <a:pt x="152" y="88"/>
                  </a:cubicBezTo>
                  <a:cubicBezTo>
                    <a:pt x="153" y="87"/>
                    <a:pt x="154" y="86"/>
                    <a:pt x="156" y="86"/>
                  </a:cubicBezTo>
                  <a:cubicBezTo>
                    <a:pt x="158" y="85"/>
                    <a:pt x="161" y="85"/>
                    <a:pt x="164" y="86"/>
                  </a:cubicBezTo>
                  <a:cubicBezTo>
                    <a:pt x="165" y="86"/>
                    <a:pt x="166" y="87"/>
                    <a:pt x="167" y="88"/>
                  </a:cubicBezTo>
                  <a:cubicBezTo>
                    <a:pt x="199" y="120"/>
                    <a:pt x="199" y="120"/>
                    <a:pt x="199" y="120"/>
                  </a:cubicBezTo>
                  <a:cubicBezTo>
                    <a:pt x="203" y="124"/>
                    <a:pt x="203" y="131"/>
                    <a:pt x="199" y="135"/>
                  </a:cubicBezTo>
                  <a:close/>
                  <a:moveTo>
                    <a:pt x="266" y="85"/>
                  </a:moveTo>
                  <a:cubicBezTo>
                    <a:pt x="265" y="85"/>
                    <a:pt x="264" y="85"/>
                    <a:pt x="262" y="85"/>
                  </a:cubicBezTo>
                  <a:cubicBezTo>
                    <a:pt x="262" y="38"/>
                    <a:pt x="223" y="0"/>
                    <a:pt x="176" y="0"/>
                  </a:cubicBezTo>
                  <a:cubicBezTo>
                    <a:pt x="139" y="0"/>
                    <a:pt x="107" y="22"/>
                    <a:pt x="94" y="55"/>
                  </a:cubicBezTo>
                  <a:cubicBezTo>
                    <a:pt x="87" y="52"/>
                    <a:pt x="80" y="50"/>
                    <a:pt x="71" y="50"/>
                  </a:cubicBezTo>
                  <a:cubicBezTo>
                    <a:pt x="31" y="50"/>
                    <a:pt x="0" y="82"/>
                    <a:pt x="0" y="121"/>
                  </a:cubicBezTo>
                  <a:cubicBezTo>
                    <a:pt x="0" y="160"/>
                    <a:pt x="31" y="192"/>
                    <a:pt x="71" y="192"/>
                  </a:cubicBezTo>
                  <a:cubicBezTo>
                    <a:pt x="106" y="192"/>
                    <a:pt x="106" y="192"/>
                    <a:pt x="106" y="192"/>
                  </a:cubicBezTo>
                  <a:cubicBezTo>
                    <a:pt x="112" y="192"/>
                    <a:pt x="117" y="187"/>
                    <a:pt x="117" y="181"/>
                  </a:cubicBezTo>
                  <a:cubicBezTo>
                    <a:pt x="117" y="175"/>
                    <a:pt x="112" y="170"/>
                    <a:pt x="106" y="170"/>
                  </a:cubicBezTo>
                  <a:cubicBezTo>
                    <a:pt x="71" y="170"/>
                    <a:pt x="71" y="170"/>
                    <a:pt x="71" y="170"/>
                  </a:cubicBezTo>
                  <a:cubicBezTo>
                    <a:pt x="43" y="170"/>
                    <a:pt x="21" y="148"/>
                    <a:pt x="21" y="121"/>
                  </a:cubicBezTo>
                  <a:cubicBezTo>
                    <a:pt x="21" y="93"/>
                    <a:pt x="43" y="71"/>
                    <a:pt x="71" y="71"/>
                  </a:cubicBezTo>
                  <a:cubicBezTo>
                    <a:pt x="80" y="71"/>
                    <a:pt x="87" y="74"/>
                    <a:pt x="95" y="79"/>
                  </a:cubicBezTo>
                  <a:cubicBezTo>
                    <a:pt x="98" y="81"/>
                    <a:pt x="101" y="82"/>
                    <a:pt x="105" y="80"/>
                  </a:cubicBezTo>
                  <a:cubicBezTo>
                    <a:pt x="108" y="79"/>
                    <a:pt x="110" y="76"/>
                    <a:pt x="111" y="73"/>
                  </a:cubicBezTo>
                  <a:cubicBezTo>
                    <a:pt x="117" y="43"/>
                    <a:pt x="145" y="21"/>
                    <a:pt x="176" y="21"/>
                  </a:cubicBezTo>
                  <a:cubicBezTo>
                    <a:pt x="212" y="21"/>
                    <a:pt x="241" y="50"/>
                    <a:pt x="241" y="86"/>
                  </a:cubicBezTo>
                  <a:cubicBezTo>
                    <a:pt x="241" y="89"/>
                    <a:pt x="240" y="91"/>
                    <a:pt x="240" y="94"/>
                  </a:cubicBezTo>
                  <a:cubicBezTo>
                    <a:pt x="240" y="96"/>
                    <a:pt x="240" y="97"/>
                    <a:pt x="239" y="99"/>
                  </a:cubicBezTo>
                  <a:cubicBezTo>
                    <a:pt x="238" y="103"/>
                    <a:pt x="240" y="107"/>
                    <a:pt x="243" y="109"/>
                  </a:cubicBezTo>
                  <a:cubicBezTo>
                    <a:pt x="247" y="112"/>
                    <a:pt x="251" y="112"/>
                    <a:pt x="255" y="110"/>
                  </a:cubicBezTo>
                  <a:cubicBezTo>
                    <a:pt x="261" y="107"/>
                    <a:pt x="265" y="106"/>
                    <a:pt x="266" y="106"/>
                  </a:cubicBezTo>
                  <a:cubicBezTo>
                    <a:pt x="284" y="106"/>
                    <a:pt x="298" y="121"/>
                    <a:pt x="298" y="138"/>
                  </a:cubicBezTo>
                  <a:cubicBezTo>
                    <a:pt x="298" y="156"/>
                    <a:pt x="284" y="170"/>
                    <a:pt x="266" y="170"/>
                  </a:cubicBezTo>
                  <a:cubicBezTo>
                    <a:pt x="213" y="170"/>
                    <a:pt x="213" y="170"/>
                    <a:pt x="213" y="170"/>
                  </a:cubicBezTo>
                  <a:cubicBezTo>
                    <a:pt x="207" y="170"/>
                    <a:pt x="202" y="175"/>
                    <a:pt x="202" y="181"/>
                  </a:cubicBezTo>
                  <a:cubicBezTo>
                    <a:pt x="202" y="187"/>
                    <a:pt x="207" y="192"/>
                    <a:pt x="213" y="192"/>
                  </a:cubicBezTo>
                  <a:cubicBezTo>
                    <a:pt x="266" y="192"/>
                    <a:pt x="266" y="192"/>
                    <a:pt x="266" y="192"/>
                  </a:cubicBezTo>
                  <a:cubicBezTo>
                    <a:pt x="296" y="192"/>
                    <a:pt x="320" y="168"/>
                    <a:pt x="320" y="138"/>
                  </a:cubicBezTo>
                  <a:cubicBezTo>
                    <a:pt x="320" y="109"/>
                    <a:pt x="296" y="85"/>
                    <a:pt x="266"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80" name="TextBox 79">
            <a:extLst>
              <a:ext uri="{FF2B5EF4-FFF2-40B4-BE49-F238E27FC236}">
                <a16:creationId xmlns:a16="http://schemas.microsoft.com/office/drawing/2014/main" id="{2E2AB010-A016-47CE-8E0F-543291B3F230}"/>
              </a:ext>
            </a:extLst>
          </p:cNvPr>
          <p:cNvSpPr txBox="1"/>
          <p:nvPr/>
        </p:nvSpPr>
        <p:spPr>
          <a:xfrm>
            <a:off x="2018898" y="4389128"/>
            <a:ext cx="856325" cy="276999"/>
          </a:xfrm>
          <a:prstGeom prst="rect">
            <a:avLst/>
          </a:prstGeom>
          <a:noFill/>
        </p:spPr>
        <p:txBody>
          <a:bodyPr wrap="none" rtlCol="0">
            <a:spAutoFit/>
          </a:bodyPr>
          <a:lstStyle/>
          <a:p>
            <a:r>
              <a:rPr lang="en-US" sz="1200" dirty="0">
                <a:solidFill>
                  <a:schemeClr val="bg1"/>
                </a:solidFill>
              </a:rPr>
              <a:t>Reconcile</a:t>
            </a:r>
          </a:p>
        </p:txBody>
      </p:sp>
      <p:grpSp>
        <p:nvGrpSpPr>
          <p:cNvPr id="81" name="Group 902">
            <a:extLst>
              <a:ext uri="{FF2B5EF4-FFF2-40B4-BE49-F238E27FC236}">
                <a16:creationId xmlns:a16="http://schemas.microsoft.com/office/drawing/2014/main" id="{F186D762-62F9-46FD-9386-235E383898EB}"/>
              </a:ext>
            </a:extLst>
          </p:cNvPr>
          <p:cNvGrpSpPr>
            <a:grpSpLocks noChangeAspect="1"/>
          </p:cNvGrpSpPr>
          <p:nvPr/>
        </p:nvGrpSpPr>
        <p:grpSpPr bwMode="auto">
          <a:xfrm>
            <a:off x="2208540" y="4841250"/>
            <a:ext cx="397129" cy="367982"/>
            <a:chOff x="4880" y="3759"/>
            <a:chExt cx="340" cy="340"/>
          </a:xfrm>
          <a:solidFill>
            <a:schemeClr val="bg1"/>
          </a:solidFill>
        </p:grpSpPr>
        <p:sp>
          <p:nvSpPr>
            <p:cNvPr id="82" name="Freeform 903">
              <a:extLst>
                <a:ext uri="{FF2B5EF4-FFF2-40B4-BE49-F238E27FC236}">
                  <a16:creationId xmlns:a16="http://schemas.microsoft.com/office/drawing/2014/main" id="{0A1754A9-0B1B-48BD-B144-2BF9A039FE5F}"/>
                </a:ext>
              </a:extLst>
            </p:cNvPr>
            <p:cNvSpPr>
              <a:spLocks noEditPoints="1"/>
            </p:cNvSpPr>
            <p:nvPr/>
          </p:nvSpPr>
          <p:spPr bwMode="auto">
            <a:xfrm>
              <a:off x="4880" y="3759"/>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Freeform 904">
              <a:extLst>
                <a:ext uri="{FF2B5EF4-FFF2-40B4-BE49-F238E27FC236}">
                  <a16:creationId xmlns:a16="http://schemas.microsoft.com/office/drawing/2014/main" id="{133EB713-EC4B-4955-A053-42B1F5C698C8}"/>
                </a:ext>
              </a:extLst>
            </p:cNvPr>
            <p:cNvSpPr>
              <a:spLocks noEditPoints="1"/>
            </p:cNvSpPr>
            <p:nvPr/>
          </p:nvSpPr>
          <p:spPr bwMode="auto">
            <a:xfrm>
              <a:off x="4958" y="3851"/>
              <a:ext cx="199" cy="163"/>
            </a:xfrm>
            <a:custGeom>
              <a:avLst/>
              <a:gdLst>
                <a:gd name="T0" fmla="*/ 296 w 300"/>
                <a:gd name="T1" fmla="*/ 25 h 246"/>
                <a:gd name="T2" fmla="*/ 281 w 300"/>
                <a:gd name="T3" fmla="*/ 24 h 246"/>
                <a:gd name="T4" fmla="*/ 245 w 300"/>
                <a:gd name="T5" fmla="*/ 55 h 246"/>
                <a:gd name="T6" fmla="*/ 245 w 300"/>
                <a:gd name="T7" fmla="*/ 11 h 246"/>
                <a:gd name="T8" fmla="*/ 235 w 300"/>
                <a:gd name="T9" fmla="*/ 0 h 246"/>
                <a:gd name="T10" fmla="*/ 11 w 300"/>
                <a:gd name="T11" fmla="*/ 0 h 246"/>
                <a:gd name="T12" fmla="*/ 0 w 300"/>
                <a:gd name="T13" fmla="*/ 11 h 246"/>
                <a:gd name="T14" fmla="*/ 0 w 300"/>
                <a:gd name="T15" fmla="*/ 235 h 246"/>
                <a:gd name="T16" fmla="*/ 11 w 300"/>
                <a:gd name="T17" fmla="*/ 246 h 246"/>
                <a:gd name="T18" fmla="*/ 235 w 300"/>
                <a:gd name="T19" fmla="*/ 246 h 246"/>
                <a:gd name="T20" fmla="*/ 245 w 300"/>
                <a:gd name="T21" fmla="*/ 235 h 246"/>
                <a:gd name="T22" fmla="*/ 245 w 300"/>
                <a:gd name="T23" fmla="*/ 84 h 246"/>
                <a:gd name="T24" fmla="*/ 295 w 300"/>
                <a:gd name="T25" fmla="*/ 40 h 246"/>
                <a:gd name="T26" fmla="*/ 296 w 300"/>
                <a:gd name="T27" fmla="*/ 25 h 246"/>
                <a:gd name="T28" fmla="*/ 224 w 300"/>
                <a:gd name="T29" fmla="*/ 224 h 246"/>
                <a:gd name="T30" fmla="*/ 21 w 300"/>
                <a:gd name="T31" fmla="*/ 224 h 246"/>
                <a:gd name="T32" fmla="*/ 21 w 300"/>
                <a:gd name="T33" fmla="*/ 22 h 246"/>
                <a:gd name="T34" fmla="*/ 224 w 300"/>
                <a:gd name="T35" fmla="*/ 22 h 246"/>
                <a:gd name="T36" fmla="*/ 224 w 300"/>
                <a:gd name="T37" fmla="*/ 74 h 246"/>
                <a:gd name="T38" fmla="*/ 119 w 300"/>
                <a:gd name="T39" fmla="*/ 166 h 246"/>
                <a:gd name="T40" fmla="*/ 72 w 300"/>
                <a:gd name="T41" fmla="*/ 111 h 246"/>
                <a:gd name="T42" fmla="*/ 57 w 300"/>
                <a:gd name="T43" fmla="*/ 109 h 246"/>
                <a:gd name="T44" fmla="*/ 56 w 300"/>
                <a:gd name="T45" fmla="*/ 125 h 246"/>
                <a:gd name="T46" fmla="*/ 109 w 300"/>
                <a:gd name="T47" fmla="*/ 189 h 246"/>
                <a:gd name="T48" fmla="*/ 109 w 300"/>
                <a:gd name="T49" fmla="*/ 189 h 246"/>
                <a:gd name="T50" fmla="*/ 117 w 300"/>
                <a:gd name="T51" fmla="*/ 192 h 246"/>
                <a:gd name="T52" fmla="*/ 124 w 300"/>
                <a:gd name="T53" fmla="*/ 190 h 246"/>
                <a:gd name="T54" fmla="*/ 224 w 300"/>
                <a:gd name="T55" fmla="*/ 103 h 246"/>
                <a:gd name="T56" fmla="*/ 224 w 300"/>
                <a:gd name="T57" fmla="*/ 2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 h="246">
                  <a:moveTo>
                    <a:pt x="296" y="25"/>
                  </a:moveTo>
                  <a:cubicBezTo>
                    <a:pt x="292" y="21"/>
                    <a:pt x="285" y="20"/>
                    <a:pt x="281" y="24"/>
                  </a:cubicBezTo>
                  <a:cubicBezTo>
                    <a:pt x="245" y="55"/>
                    <a:pt x="245" y="55"/>
                    <a:pt x="245" y="55"/>
                  </a:cubicBezTo>
                  <a:cubicBezTo>
                    <a:pt x="245" y="11"/>
                    <a:pt x="245" y="11"/>
                    <a:pt x="245" y="11"/>
                  </a:cubicBezTo>
                  <a:cubicBezTo>
                    <a:pt x="245" y="5"/>
                    <a:pt x="241" y="0"/>
                    <a:pt x="235" y="0"/>
                  </a:cubicBezTo>
                  <a:cubicBezTo>
                    <a:pt x="11" y="0"/>
                    <a:pt x="11" y="0"/>
                    <a:pt x="11" y="0"/>
                  </a:cubicBezTo>
                  <a:cubicBezTo>
                    <a:pt x="5" y="0"/>
                    <a:pt x="0" y="5"/>
                    <a:pt x="0" y="11"/>
                  </a:cubicBezTo>
                  <a:cubicBezTo>
                    <a:pt x="0" y="235"/>
                    <a:pt x="0" y="235"/>
                    <a:pt x="0" y="235"/>
                  </a:cubicBezTo>
                  <a:cubicBezTo>
                    <a:pt x="0" y="241"/>
                    <a:pt x="5" y="246"/>
                    <a:pt x="11" y="246"/>
                  </a:cubicBezTo>
                  <a:cubicBezTo>
                    <a:pt x="235" y="246"/>
                    <a:pt x="235" y="246"/>
                    <a:pt x="235" y="246"/>
                  </a:cubicBezTo>
                  <a:cubicBezTo>
                    <a:pt x="241" y="246"/>
                    <a:pt x="245" y="241"/>
                    <a:pt x="245" y="235"/>
                  </a:cubicBezTo>
                  <a:cubicBezTo>
                    <a:pt x="245" y="84"/>
                    <a:pt x="245" y="84"/>
                    <a:pt x="245" y="84"/>
                  </a:cubicBezTo>
                  <a:cubicBezTo>
                    <a:pt x="295" y="40"/>
                    <a:pt x="295" y="40"/>
                    <a:pt x="295" y="40"/>
                  </a:cubicBezTo>
                  <a:cubicBezTo>
                    <a:pt x="299" y="36"/>
                    <a:pt x="300" y="30"/>
                    <a:pt x="296" y="25"/>
                  </a:cubicBezTo>
                  <a:close/>
                  <a:moveTo>
                    <a:pt x="224" y="224"/>
                  </a:moveTo>
                  <a:cubicBezTo>
                    <a:pt x="21" y="224"/>
                    <a:pt x="21" y="224"/>
                    <a:pt x="21" y="224"/>
                  </a:cubicBezTo>
                  <a:cubicBezTo>
                    <a:pt x="21" y="22"/>
                    <a:pt x="21" y="22"/>
                    <a:pt x="21" y="22"/>
                  </a:cubicBezTo>
                  <a:cubicBezTo>
                    <a:pt x="224" y="22"/>
                    <a:pt x="224" y="22"/>
                    <a:pt x="224" y="22"/>
                  </a:cubicBezTo>
                  <a:cubicBezTo>
                    <a:pt x="224" y="74"/>
                    <a:pt x="224" y="74"/>
                    <a:pt x="224" y="74"/>
                  </a:cubicBezTo>
                  <a:cubicBezTo>
                    <a:pt x="119" y="166"/>
                    <a:pt x="119" y="166"/>
                    <a:pt x="119" y="166"/>
                  </a:cubicBezTo>
                  <a:cubicBezTo>
                    <a:pt x="72" y="111"/>
                    <a:pt x="72" y="111"/>
                    <a:pt x="72" y="111"/>
                  </a:cubicBezTo>
                  <a:cubicBezTo>
                    <a:pt x="68" y="106"/>
                    <a:pt x="62" y="106"/>
                    <a:pt x="57" y="109"/>
                  </a:cubicBezTo>
                  <a:cubicBezTo>
                    <a:pt x="53" y="113"/>
                    <a:pt x="52" y="120"/>
                    <a:pt x="56" y="125"/>
                  </a:cubicBezTo>
                  <a:cubicBezTo>
                    <a:pt x="109" y="189"/>
                    <a:pt x="109" y="189"/>
                    <a:pt x="109" y="189"/>
                  </a:cubicBezTo>
                  <a:cubicBezTo>
                    <a:pt x="109" y="189"/>
                    <a:pt x="109" y="189"/>
                    <a:pt x="109" y="189"/>
                  </a:cubicBezTo>
                  <a:cubicBezTo>
                    <a:pt x="111" y="191"/>
                    <a:pt x="114" y="192"/>
                    <a:pt x="117" y="192"/>
                  </a:cubicBezTo>
                  <a:cubicBezTo>
                    <a:pt x="120" y="192"/>
                    <a:pt x="122" y="191"/>
                    <a:pt x="124" y="190"/>
                  </a:cubicBezTo>
                  <a:cubicBezTo>
                    <a:pt x="224" y="103"/>
                    <a:pt x="224" y="103"/>
                    <a:pt x="224" y="103"/>
                  </a:cubicBezTo>
                  <a:lnTo>
                    <a:pt x="224" y="2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84" name="TextBox 83">
            <a:extLst>
              <a:ext uri="{FF2B5EF4-FFF2-40B4-BE49-F238E27FC236}">
                <a16:creationId xmlns:a16="http://schemas.microsoft.com/office/drawing/2014/main" id="{A80F6FCF-FE8D-4DDF-B029-A8F1D6101F08}"/>
              </a:ext>
            </a:extLst>
          </p:cNvPr>
          <p:cNvSpPr txBox="1"/>
          <p:nvPr/>
        </p:nvSpPr>
        <p:spPr>
          <a:xfrm>
            <a:off x="1741227" y="2612145"/>
            <a:ext cx="1326004" cy="461665"/>
          </a:xfrm>
          <a:prstGeom prst="rect">
            <a:avLst/>
          </a:prstGeom>
          <a:noFill/>
        </p:spPr>
        <p:txBody>
          <a:bodyPr wrap="none" rtlCol="0">
            <a:spAutoFit/>
          </a:bodyPr>
          <a:lstStyle/>
          <a:p>
            <a:r>
              <a:rPr lang="en-US" sz="1200" dirty="0">
                <a:solidFill>
                  <a:schemeClr val="bg1"/>
                </a:solidFill>
              </a:rPr>
              <a:t>Data Conversion</a:t>
            </a:r>
          </a:p>
          <a:p>
            <a:pPr algn="ctr"/>
            <a:r>
              <a:rPr lang="en-US" sz="1200" dirty="0">
                <a:solidFill>
                  <a:schemeClr val="bg1"/>
                </a:solidFill>
              </a:rPr>
              <a:t>Tools</a:t>
            </a:r>
          </a:p>
        </p:txBody>
      </p:sp>
      <p:sp>
        <p:nvSpPr>
          <p:cNvPr id="85" name="TextBox 84">
            <a:extLst>
              <a:ext uri="{FF2B5EF4-FFF2-40B4-BE49-F238E27FC236}">
                <a16:creationId xmlns:a16="http://schemas.microsoft.com/office/drawing/2014/main" id="{B5384826-D087-4172-B7A5-A8EF9DC535D9}"/>
              </a:ext>
            </a:extLst>
          </p:cNvPr>
          <p:cNvSpPr txBox="1"/>
          <p:nvPr/>
        </p:nvSpPr>
        <p:spPr>
          <a:xfrm>
            <a:off x="3775014" y="2585218"/>
            <a:ext cx="1141880" cy="646331"/>
          </a:xfrm>
          <a:prstGeom prst="rect">
            <a:avLst/>
          </a:prstGeom>
          <a:noFill/>
        </p:spPr>
        <p:txBody>
          <a:bodyPr wrap="square" rtlCol="0">
            <a:spAutoFit/>
          </a:bodyPr>
          <a:lstStyle/>
          <a:p>
            <a:pPr algn="ctr"/>
            <a:r>
              <a:rPr lang="en-US" sz="1200" dirty="0">
                <a:solidFill>
                  <a:schemeClr val="bg1"/>
                </a:solidFill>
              </a:rPr>
              <a:t>Cleanse, Extract,</a:t>
            </a:r>
          </a:p>
          <a:p>
            <a:pPr algn="ctr"/>
            <a:r>
              <a:rPr lang="en-US" sz="1200" dirty="0">
                <a:solidFill>
                  <a:schemeClr val="bg1"/>
                </a:solidFill>
              </a:rPr>
              <a:t>Transform</a:t>
            </a:r>
          </a:p>
        </p:txBody>
      </p:sp>
      <p:sp>
        <p:nvSpPr>
          <p:cNvPr id="46" name="Title 5"/>
          <p:cNvSpPr>
            <a:spLocks noGrp="1"/>
          </p:cNvSpPr>
          <p:nvPr>
            <p:ph type="title"/>
          </p:nvPr>
        </p:nvSpPr>
        <p:spPr>
          <a:xfrm>
            <a:off x="409172" y="536526"/>
            <a:ext cx="11317552" cy="441148"/>
          </a:xfrm>
        </p:spPr>
        <p:txBody>
          <a:bodyPr/>
          <a:lstStyle/>
          <a:p>
            <a:r>
              <a:rPr lang="en-US" b="1" dirty="0"/>
              <a:t>FBDI Conversion Process</a:t>
            </a:r>
          </a:p>
        </p:txBody>
      </p:sp>
      <p:sp>
        <p:nvSpPr>
          <p:cNvPr id="47" name="Text Placeholder 8">
            <a:extLst>
              <a:ext uri="{FF2B5EF4-FFF2-40B4-BE49-F238E27FC236}">
                <a16:creationId xmlns:a16="http://schemas.microsoft.com/office/drawing/2014/main" id="{B53A1505-646F-436C-85E1-2C0620F24FF5}"/>
              </a:ext>
            </a:extLst>
          </p:cNvPr>
          <p:cNvSpPr txBox="1">
            <a:spLocks/>
          </p:cNvSpPr>
          <p:nvPr/>
        </p:nvSpPr>
        <p:spPr>
          <a:xfrm>
            <a:off x="412751" y="1095186"/>
            <a:ext cx="11053872" cy="352153"/>
          </a:xfrm>
          <a:prstGeom prst="rect">
            <a:avLst/>
          </a:prstGeom>
        </p:spPr>
        <p:txBody>
          <a:bodyPr vert="horz" lIns="0" tIns="0" rIns="0" bIns="0" rtlCol="0">
            <a:noAutofit/>
          </a:bodyPr>
          <a:lstStyle>
            <a:lvl1pPr marL="0" indent="0" algn="l" defTabSz="478938" rtl="0" eaLnBrk="1" latinLnBrk="0" hangingPunct="1">
              <a:lnSpc>
                <a:spcPct val="150000"/>
              </a:lnSpc>
              <a:spcBef>
                <a:spcPts val="0"/>
              </a:spcBef>
              <a:spcAft>
                <a:spcPts val="1760"/>
              </a:spcAft>
              <a:buFontTx/>
              <a:buNone/>
              <a:defRPr sz="1500" kern="1200">
                <a:solidFill>
                  <a:srgbClr val="141313"/>
                </a:solidFill>
                <a:latin typeface="+mn-lt"/>
                <a:ea typeface="+mn-ea"/>
                <a:cs typeface="+mn-cs"/>
              </a:defRPr>
            </a:lvl1pPr>
            <a:lvl2pPr marL="778273" indent="-299336" algn="l" defTabSz="478938" rtl="0" eaLnBrk="1" latinLnBrk="0" hangingPunct="1">
              <a:spcBef>
                <a:spcPct val="20000"/>
              </a:spcBef>
              <a:buFontTx/>
              <a:buNone/>
              <a:defRPr sz="1500" kern="1200">
                <a:solidFill>
                  <a:srgbClr val="141313"/>
                </a:solidFill>
                <a:latin typeface="+mn-lt"/>
                <a:ea typeface="+mn-ea"/>
                <a:cs typeface="+mn-cs"/>
              </a:defRPr>
            </a:lvl2pPr>
            <a:lvl3pPr marL="1197345" indent="-239469" algn="l" defTabSz="478938" rtl="0" eaLnBrk="1" latinLnBrk="0" hangingPunct="1">
              <a:spcBef>
                <a:spcPct val="20000"/>
              </a:spcBef>
              <a:buFontTx/>
              <a:buNone/>
              <a:defRPr sz="1500" kern="1200">
                <a:solidFill>
                  <a:srgbClr val="141313"/>
                </a:solidFill>
                <a:latin typeface="+mn-lt"/>
                <a:ea typeface="+mn-ea"/>
                <a:cs typeface="+mn-cs"/>
              </a:defRPr>
            </a:lvl3pPr>
            <a:lvl4pPr marL="1676282" indent="-239469" algn="l" defTabSz="478938" rtl="0" eaLnBrk="1" latinLnBrk="0" hangingPunct="1">
              <a:spcBef>
                <a:spcPct val="20000"/>
              </a:spcBef>
              <a:buFontTx/>
              <a:buNone/>
              <a:defRPr sz="1500" kern="1200">
                <a:solidFill>
                  <a:srgbClr val="141313"/>
                </a:solidFill>
                <a:latin typeface="+mn-lt"/>
                <a:ea typeface="+mn-ea"/>
                <a:cs typeface="+mn-cs"/>
              </a:defRPr>
            </a:lvl4pPr>
            <a:lvl5pPr marL="2155220" indent="-239469" algn="l" defTabSz="478938" rtl="0" eaLnBrk="1" latinLnBrk="0" hangingPunct="1">
              <a:spcBef>
                <a:spcPct val="20000"/>
              </a:spcBef>
              <a:buFontTx/>
              <a:buNone/>
              <a:defRPr sz="1500" kern="1200">
                <a:solidFill>
                  <a:srgbClr val="141313"/>
                </a:solidFill>
                <a:latin typeface="+mn-lt"/>
                <a:ea typeface="+mn-ea"/>
                <a:cs typeface="+mn-cs"/>
              </a:defRPr>
            </a:lvl5pPr>
            <a:lvl6pPr marL="2634157" indent="-239469" algn="l" defTabSz="478938" rtl="0" eaLnBrk="1" latinLnBrk="0" hangingPunct="1">
              <a:spcBef>
                <a:spcPct val="20000"/>
              </a:spcBef>
              <a:buFont typeface="Arial"/>
              <a:buChar char="•"/>
              <a:defRPr sz="2100" kern="1200">
                <a:solidFill>
                  <a:schemeClr val="tx1"/>
                </a:solidFill>
                <a:latin typeface="+mn-lt"/>
                <a:ea typeface="+mn-ea"/>
                <a:cs typeface="+mn-cs"/>
              </a:defRPr>
            </a:lvl6pPr>
            <a:lvl7pPr marL="3113095" indent="-239469" algn="l" defTabSz="478938" rtl="0" eaLnBrk="1" latinLnBrk="0" hangingPunct="1">
              <a:spcBef>
                <a:spcPct val="20000"/>
              </a:spcBef>
              <a:buFont typeface="Arial"/>
              <a:buChar char="•"/>
              <a:defRPr sz="2100" kern="1200">
                <a:solidFill>
                  <a:schemeClr val="tx1"/>
                </a:solidFill>
                <a:latin typeface="+mn-lt"/>
                <a:ea typeface="+mn-ea"/>
                <a:cs typeface="+mn-cs"/>
              </a:defRPr>
            </a:lvl7pPr>
            <a:lvl8pPr marL="3592032" indent="-239469" algn="l" defTabSz="478938" rtl="0" eaLnBrk="1" latinLnBrk="0" hangingPunct="1">
              <a:spcBef>
                <a:spcPct val="20000"/>
              </a:spcBef>
              <a:buFont typeface="Arial"/>
              <a:buChar char="•"/>
              <a:defRPr sz="2100" kern="1200">
                <a:solidFill>
                  <a:schemeClr val="tx1"/>
                </a:solidFill>
                <a:latin typeface="+mn-lt"/>
                <a:ea typeface="+mn-ea"/>
                <a:cs typeface="+mn-cs"/>
              </a:defRPr>
            </a:lvl8pPr>
            <a:lvl9pPr marL="4070971" indent="-239469" algn="l" defTabSz="478938" rtl="0" eaLnBrk="1" latinLnBrk="0" hangingPunct="1">
              <a:spcBef>
                <a:spcPct val="20000"/>
              </a:spcBef>
              <a:buFont typeface="Arial"/>
              <a:buChar char="•"/>
              <a:defRPr sz="2100" kern="1200">
                <a:solidFill>
                  <a:schemeClr val="tx1"/>
                </a:solidFill>
                <a:latin typeface="+mn-lt"/>
                <a:ea typeface="+mn-ea"/>
                <a:cs typeface="+mn-cs"/>
              </a:defRPr>
            </a:lvl9pPr>
          </a:lstStyle>
          <a:p>
            <a:pPr defTabSz="478926">
              <a:lnSpc>
                <a:spcPct val="106000"/>
              </a:lnSpc>
              <a:spcAft>
                <a:spcPts val="1000"/>
              </a:spcAft>
              <a:buSzPct val="100000"/>
              <a:tabLst>
                <a:tab pos="6729413" algn="r"/>
              </a:tabLst>
            </a:pPr>
            <a:r>
              <a:rPr lang="en-US" sz="1400" dirty="0">
                <a:solidFill>
                  <a:schemeClr val="tx1"/>
                </a:solidFill>
                <a:latin typeface="+mj-lt"/>
              </a:rPr>
              <a:t>Process flow to import data into Oracle Cloud using </a:t>
            </a:r>
            <a:r>
              <a:rPr lang="en-CA" sz="1400" dirty="0">
                <a:solidFill>
                  <a:schemeClr val="tx1"/>
                </a:solidFill>
                <a:latin typeface="+mj-lt"/>
              </a:rPr>
              <a:t>FBDI. </a:t>
            </a:r>
            <a:endParaRPr lang="en-US" sz="1400" dirty="0">
              <a:solidFill>
                <a:schemeClr val="tx1"/>
              </a:solidFill>
              <a:latin typeface="+mj-lt"/>
            </a:endParaRPr>
          </a:p>
        </p:txBody>
      </p:sp>
      <p:sp>
        <p:nvSpPr>
          <p:cNvPr id="48" name="Rectangle 47">
            <a:extLst>
              <a:ext uri="{FF2B5EF4-FFF2-40B4-BE49-F238E27FC236}">
                <a16:creationId xmlns:a16="http://schemas.microsoft.com/office/drawing/2014/main" id="{145FEE45-9241-4D74-B379-B058388BC30F}"/>
              </a:ext>
            </a:extLst>
          </p:cNvPr>
          <p:cNvSpPr/>
          <p:nvPr/>
        </p:nvSpPr>
        <p:spPr>
          <a:xfrm>
            <a:off x="473657" y="5738483"/>
            <a:ext cx="10722427" cy="738664"/>
          </a:xfrm>
          <a:prstGeom prst="rect">
            <a:avLst/>
          </a:prstGeom>
        </p:spPr>
        <p:txBody>
          <a:bodyPr wrap="square">
            <a:spAutoFit/>
          </a:bodyPr>
          <a:lstStyle/>
          <a:p>
            <a:pPr marL="228600" indent="-228600">
              <a:buFont typeface="+mj-lt"/>
              <a:buAutoNum type="arabicPeriod"/>
            </a:pPr>
            <a:r>
              <a:rPr lang="en-US" sz="1350" dirty="0">
                <a:ea typeface="Verdana" panose="020B0604030504040204" pitchFamily="34" charset="0"/>
                <a:cs typeface="Verdana" panose="020B0604030504040204" pitchFamily="34" charset="0"/>
              </a:rPr>
              <a:t>Understand data import process in Oracle Cloud.</a:t>
            </a:r>
          </a:p>
          <a:p>
            <a:pPr marL="228600" indent="-228600">
              <a:buFont typeface="+mj-lt"/>
              <a:buAutoNum type="arabicPeriod"/>
            </a:pPr>
            <a:r>
              <a:rPr lang="en-US" sz="1350" dirty="0">
                <a:ea typeface="Verdana" panose="020B0604030504040204" pitchFamily="34" charset="0"/>
                <a:cs typeface="Verdana" panose="020B0604030504040204" pitchFamily="34" charset="0"/>
              </a:rPr>
              <a:t>There are specific programs for import of each data entity. Some of these program can support execution of imports in parallel (multiple threads).</a:t>
            </a:r>
          </a:p>
        </p:txBody>
      </p:sp>
      <p:sp>
        <p:nvSpPr>
          <p:cNvPr id="49" name="Text Placeholder 1">
            <a:extLst>
              <a:ext uri="{FF2B5EF4-FFF2-40B4-BE49-F238E27FC236}">
                <a16:creationId xmlns:a16="http://schemas.microsoft.com/office/drawing/2014/main" id="{9419F240-7791-491F-B0CB-1AA5A974FAAB}"/>
              </a:ext>
            </a:extLst>
          </p:cNvPr>
          <p:cNvSpPr txBox="1">
            <a:spLocks/>
          </p:cNvSpPr>
          <p:nvPr/>
        </p:nvSpPr>
        <p:spPr>
          <a:xfrm>
            <a:off x="409172" y="5406915"/>
            <a:ext cx="4289548" cy="380480"/>
          </a:xfrm>
          <a:prstGeom prst="rect">
            <a:avLst/>
          </a:prstGeom>
          <a:noFill/>
        </p:spPr>
        <p:txBody>
          <a:bodyPr wrap="square" lIns="36000" tIns="36000" rIns="36000" bIns="36000" rtlCol="0">
            <a:spAutoFit/>
          </a:bodyPr>
          <a:lstStyle>
            <a:defPPr>
              <a:defRPr lang="en-US"/>
            </a:defPPr>
            <a:lvl1pPr>
              <a:defRPr sz="2000" b="1">
                <a:solidFill>
                  <a:prstClr val="black"/>
                </a:solidFill>
                <a:latin typeface="+mj-lt"/>
                <a:ea typeface="Verdana" panose="020B0604030504040204" pitchFamily="34" charset="0"/>
                <a:cs typeface="Verdana" panose="020B0604030504040204" pitchFamily="34" charset="0"/>
              </a:defRPr>
            </a:lvl1pPr>
            <a:lvl2pPr marL="166688" indent="-166688" algn="l" defTabSz="914400" rtl="0" eaLnBrk="1" latinLnBrk="0" hangingPunct="1">
              <a:spcBef>
                <a:spcPts val="0"/>
              </a:spcBef>
              <a:spcAft>
                <a:spcPts val="1000"/>
              </a:spcAft>
              <a:buFont typeface="Arial" panose="020B0604020202020204" pitchFamily="34" charset="0"/>
              <a:buChar char="•"/>
              <a:defRPr sz="1600" kern="1200">
                <a:solidFill>
                  <a:schemeClr val="tx1"/>
                </a:solidFill>
                <a:latin typeface="+mn-lt"/>
                <a:ea typeface="+mn-ea"/>
                <a:cs typeface="Arial" panose="020B0604020202020204" pitchFamily="34" charset="0"/>
              </a:defRPr>
            </a:lvl2pPr>
            <a:lvl3pPr marL="403225" indent="-177800" algn="l" defTabSz="914400" rtl="0" eaLnBrk="1" latinLnBrk="0" hangingPunct="1">
              <a:spcBef>
                <a:spcPts val="0"/>
              </a:spcBef>
              <a:spcAft>
                <a:spcPts val="1000"/>
              </a:spcAft>
              <a:buFont typeface="Calibri" panose="020F0502020204030204" pitchFamily="34" charset="0"/>
              <a:buChar char="–"/>
              <a:defRPr sz="1600" kern="1200">
                <a:solidFill>
                  <a:schemeClr val="tx1"/>
                </a:solidFill>
                <a:latin typeface="+mn-lt"/>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a:t>Key Takeaways</a:t>
            </a:r>
          </a:p>
        </p:txBody>
      </p:sp>
      <p:grpSp>
        <p:nvGrpSpPr>
          <p:cNvPr id="50" name="Group 766">
            <a:extLst>
              <a:ext uri="{FF2B5EF4-FFF2-40B4-BE49-F238E27FC236}">
                <a16:creationId xmlns:a16="http://schemas.microsoft.com/office/drawing/2014/main" id="{6240FB55-BC2B-4C34-84AF-94E8F9AB3DB1}"/>
              </a:ext>
            </a:extLst>
          </p:cNvPr>
          <p:cNvGrpSpPr>
            <a:grpSpLocks noChangeAspect="1"/>
          </p:cNvGrpSpPr>
          <p:nvPr/>
        </p:nvGrpSpPr>
        <p:grpSpPr bwMode="auto">
          <a:xfrm>
            <a:off x="1367201" y="1729557"/>
            <a:ext cx="654498" cy="654498"/>
            <a:chOff x="6068" y="3313"/>
            <a:chExt cx="340" cy="340"/>
          </a:xfrm>
          <a:solidFill>
            <a:srgbClr val="005587"/>
          </a:solidFill>
        </p:grpSpPr>
        <p:sp>
          <p:nvSpPr>
            <p:cNvPr id="51" name="Freeform 767">
              <a:extLst>
                <a:ext uri="{FF2B5EF4-FFF2-40B4-BE49-F238E27FC236}">
                  <a16:creationId xmlns:a16="http://schemas.microsoft.com/office/drawing/2014/main" id="{AE6F51CB-AE7E-43AB-ABAA-C8C7EDAEBD0E}"/>
                </a:ext>
              </a:extLst>
            </p:cNvPr>
            <p:cNvSpPr>
              <a:spLocks noEditPoints="1"/>
            </p:cNvSpPr>
            <p:nvPr/>
          </p:nvSpPr>
          <p:spPr bwMode="auto">
            <a:xfrm>
              <a:off x="6068" y="33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313131"/>
                </a:solidFill>
                <a:effectLst/>
                <a:uLnTx/>
                <a:uFillTx/>
              </a:endParaRPr>
            </a:p>
          </p:txBody>
        </p:sp>
        <p:sp>
          <p:nvSpPr>
            <p:cNvPr id="52" name="Freeform 768">
              <a:extLst>
                <a:ext uri="{FF2B5EF4-FFF2-40B4-BE49-F238E27FC236}">
                  <a16:creationId xmlns:a16="http://schemas.microsoft.com/office/drawing/2014/main" id="{93805FDB-AE5D-48CD-9798-D4C3855293DD}"/>
                </a:ext>
              </a:extLst>
            </p:cNvPr>
            <p:cNvSpPr>
              <a:spLocks noEditPoints="1"/>
            </p:cNvSpPr>
            <p:nvPr/>
          </p:nvSpPr>
          <p:spPr bwMode="auto">
            <a:xfrm>
              <a:off x="6138" y="3377"/>
              <a:ext cx="199" cy="212"/>
            </a:xfrm>
            <a:custGeom>
              <a:avLst/>
              <a:gdLst>
                <a:gd name="T0" fmla="*/ 267 w 299"/>
                <a:gd name="T1" fmla="*/ 117 h 320"/>
                <a:gd name="T2" fmla="*/ 266 w 299"/>
                <a:gd name="T3" fmla="*/ 81 h 320"/>
                <a:gd name="T4" fmla="*/ 189 w 299"/>
                <a:gd name="T5" fmla="*/ 3 h 320"/>
                <a:gd name="T6" fmla="*/ 182 w 299"/>
                <a:gd name="T7" fmla="*/ 0 h 320"/>
                <a:gd name="T8" fmla="*/ 32 w 299"/>
                <a:gd name="T9" fmla="*/ 10 h 320"/>
                <a:gd name="T10" fmla="*/ 11 w 299"/>
                <a:gd name="T11" fmla="*/ 117 h 320"/>
                <a:gd name="T12" fmla="*/ 0 w 299"/>
                <a:gd name="T13" fmla="*/ 266 h 320"/>
                <a:gd name="T14" fmla="*/ 32 w 299"/>
                <a:gd name="T15" fmla="*/ 277 h 320"/>
                <a:gd name="T16" fmla="*/ 43 w 299"/>
                <a:gd name="T17" fmla="*/ 320 h 320"/>
                <a:gd name="T18" fmla="*/ 267 w 299"/>
                <a:gd name="T19" fmla="*/ 309 h 320"/>
                <a:gd name="T20" fmla="*/ 288 w 299"/>
                <a:gd name="T21" fmla="*/ 277 h 320"/>
                <a:gd name="T22" fmla="*/ 299 w 299"/>
                <a:gd name="T23" fmla="*/ 128 h 320"/>
                <a:gd name="T24" fmla="*/ 192 w 299"/>
                <a:gd name="T25" fmla="*/ 36 h 320"/>
                <a:gd name="T26" fmla="*/ 192 w 299"/>
                <a:gd name="T27" fmla="*/ 74 h 320"/>
                <a:gd name="T28" fmla="*/ 54 w 299"/>
                <a:gd name="T29" fmla="*/ 21 h 320"/>
                <a:gd name="T30" fmla="*/ 171 w 299"/>
                <a:gd name="T31" fmla="*/ 85 h 320"/>
                <a:gd name="T32" fmla="*/ 246 w 299"/>
                <a:gd name="T33" fmla="*/ 96 h 320"/>
                <a:gd name="T34" fmla="*/ 54 w 299"/>
                <a:gd name="T35" fmla="*/ 117 h 320"/>
                <a:gd name="T36" fmla="*/ 246 w 299"/>
                <a:gd name="T37" fmla="*/ 298 h 320"/>
                <a:gd name="T38" fmla="*/ 54 w 299"/>
                <a:gd name="T39" fmla="*/ 277 h 320"/>
                <a:gd name="T40" fmla="*/ 246 w 299"/>
                <a:gd name="T41" fmla="*/ 298 h 320"/>
                <a:gd name="T42" fmla="*/ 22 w 299"/>
                <a:gd name="T43" fmla="*/ 256 h 320"/>
                <a:gd name="T44" fmla="*/ 278 w 299"/>
                <a:gd name="T45" fmla="*/ 138 h 320"/>
                <a:gd name="T46" fmla="*/ 176 w 299"/>
                <a:gd name="T47" fmla="*/ 208 h 320"/>
                <a:gd name="T48" fmla="*/ 204 w 299"/>
                <a:gd name="T49" fmla="*/ 201 h 320"/>
                <a:gd name="T50" fmla="*/ 205 w 299"/>
                <a:gd name="T51" fmla="*/ 166 h 320"/>
                <a:gd name="T52" fmla="*/ 160 w 299"/>
                <a:gd name="T53" fmla="*/ 160 h 320"/>
                <a:gd name="T54" fmla="*/ 176 w 299"/>
                <a:gd name="T55" fmla="*/ 234 h 320"/>
                <a:gd name="T56" fmla="*/ 176 w 299"/>
                <a:gd name="T57" fmla="*/ 173 h 320"/>
                <a:gd name="T58" fmla="*/ 193 w 299"/>
                <a:gd name="T59" fmla="*/ 175 h 320"/>
                <a:gd name="T60" fmla="*/ 192 w 299"/>
                <a:gd name="T61" fmla="*/ 192 h 320"/>
                <a:gd name="T62" fmla="*/ 176 w 299"/>
                <a:gd name="T63" fmla="*/ 195 h 320"/>
                <a:gd name="T64" fmla="*/ 148 w 299"/>
                <a:gd name="T65" fmla="*/ 234 h 320"/>
                <a:gd name="T66" fmla="*/ 132 w 299"/>
                <a:gd name="T67" fmla="*/ 160 h 320"/>
                <a:gd name="T68" fmla="*/ 148 w 299"/>
                <a:gd name="T69" fmla="*/ 234 h 320"/>
                <a:gd name="T70" fmla="*/ 64 w 299"/>
                <a:gd name="T71" fmla="*/ 234 h 320"/>
                <a:gd name="T72" fmla="*/ 100 w 299"/>
                <a:gd name="T73" fmla="*/ 173 h 320"/>
                <a:gd name="T74" fmla="*/ 65 w 299"/>
                <a:gd name="T75" fmla="*/ 160 h 320"/>
                <a:gd name="T76" fmla="*/ 119 w 299"/>
                <a:gd name="T77" fmla="*/ 170 h 320"/>
                <a:gd name="T78" fmla="*/ 120 w 299"/>
                <a:gd name="T79" fmla="*/ 22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320">
                  <a:moveTo>
                    <a:pt x="288" y="117"/>
                  </a:moveTo>
                  <a:cubicBezTo>
                    <a:pt x="267" y="117"/>
                    <a:pt x="267" y="117"/>
                    <a:pt x="267" y="117"/>
                  </a:cubicBezTo>
                  <a:cubicBezTo>
                    <a:pt x="267" y="85"/>
                    <a:pt x="267" y="85"/>
                    <a:pt x="267" y="85"/>
                  </a:cubicBezTo>
                  <a:cubicBezTo>
                    <a:pt x="267" y="84"/>
                    <a:pt x="267" y="82"/>
                    <a:pt x="266" y="81"/>
                  </a:cubicBezTo>
                  <a:cubicBezTo>
                    <a:pt x="266" y="80"/>
                    <a:pt x="265" y="78"/>
                    <a:pt x="264" y="77"/>
                  </a:cubicBezTo>
                  <a:cubicBezTo>
                    <a:pt x="189" y="3"/>
                    <a:pt x="189" y="3"/>
                    <a:pt x="189" y="3"/>
                  </a:cubicBezTo>
                  <a:cubicBezTo>
                    <a:pt x="188" y="2"/>
                    <a:pt x="187" y="1"/>
                    <a:pt x="186" y="0"/>
                  </a:cubicBezTo>
                  <a:cubicBezTo>
                    <a:pt x="184" y="0"/>
                    <a:pt x="183" y="0"/>
                    <a:pt x="182" y="0"/>
                  </a:cubicBezTo>
                  <a:cubicBezTo>
                    <a:pt x="43" y="0"/>
                    <a:pt x="43" y="0"/>
                    <a:pt x="43" y="0"/>
                  </a:cubicBezTo>
                  <a:cubicBezTo>
                    <a:pt x="37" y="0"/>
                    <a:pt x="32" y="4"/>
                    <a:pt x="32" y="10"/>
                  </a:cubicBezTo>
                  <a:cubicBezTo>
                    <a:pt x="32" y="117"/>
                    <a:pt x="32" y="117"/>
                    <a:pt x="32" y="117"/>
                  </a:cubicBezTo>
                  <a:cubicBezTo>
                    <a:pt x="11" y="117"/>
                    <a:pt x="11" y="117"/>
                    <a:pt x="11" y="117"/>
                  </a:cubicBezTo>
                  <a:cubicBezTo>
                    <a:pt x="5" y="117"/>
                    <a:pt x="0" y="122"/>
                    <a:pt x="0" y="128"/>
                  </a:cubicBezTo>
                  <a:cubicBezTo>
                    <a:pt x="0" y="266"/>
                    <a:pt x="0" y="266"/>
                    <a:pt x="0" y="266"/>
                  </a:cubicBezTo>
                  <a:cubicBezTo>
                    <a:pt x="0" y="272"/>
                    <a:pt x="5" y="277"/>
                    <a:pt x="11" y="277"/>
                  </a:cubicBezTo>
                  <a:cubicBezTo>
                    <a:pt x="32" y="277"/>
                    <a:pt x="32" y="277"/>
                    <a:pt x="32" y="277"/>
                  </a:cubicBezTo>
                  <a:cubicBezTo>
                    <a:pt x="32" y="309"/>
                    <a:pt x="32" y="309"/>
                    <a:pt x="32" y="309"/>
                  </a:cubicBezTo>
                  <a:cubicBezTo>
                    <a:pt x="32" y="315"/>
                    <a:pt x="37" y="320"/>
                    <a:pt x="43" y="320"/>
                  </a:cubicBezTo>
                  <a:cubicBezTo>
                    <a:pt x="256" y="320"/>
                    <a:pt x="256" y="320"/>
                    <a:pt x="256" y="320"/>
                  </a:cubicBezTo>
                  <a:cubicBezTo>
                    <a:pt x="262" y="320"/>
                    <a:pt x="267" y="315"/>
                    <a:pt x="267" y="309"/>
                  </a:cubicBezTo>
                  <a:cubicBezTo>
                    <a:pt x="267" y="277"/>
                    <a:pt x="267" y="277"/>
                    <a:pt x="267" y="277"/>
                  </a:cubicBezTo>
                  <a:cubicBezTo>
                    <a:pt x="288" y="277"/>
                    <a:pt x="288" y="277"/>
                    <a:pt x="288" y="277"/>
                  </a:cubicBezTo>
                  <a:cubicBezTo>
                    <a:pt x="294" y="277"/>
                    <a:pt x="299" y="272"/>
                    <a:pt x="299" y="266"/>
                  </a:cubicBezTo>
                  <a:cubicBezTo>
                    <a:pt x="299" y="128"/>
                    <a:pt x="299" y="128"/>
                    <a:pt x="299" y="128"/>
                  </a:cubicBezTo>
                  <a:cubicBezTo>
                    <a:pt x="299" y="122"/>
                    <a:pt x="294" y="117"/>
                    <a:pt x="288" y="117"/>
                  </a:cubicBezTo>
                  <a:close/>
                  <a:moveTo>
                    <a:pt x="192" y="36"/>
                  </a:moveTo>
                  <a:cubicBezTo>
                    <a:pt x="231" y="74"/>
                    <a:pt x="231" y="74"/>
                    <a:pt x="231" y="74"/>
                  </a:cubicBezTo>
                  <a:cubicBezTo>
                    <a:pt x="192" y="74"/>
                    <a:pt x="192" y="74"/>
                    <a:pt x="192" y="74"/>
                  </a:cubicBezTo>
                  <a:lnTo>
                    <a:pt x="192" y="36"/>
                  </a:lnTo>
                  <a:close/>
                  <a:moveTo>
                    <a:pt x="54" y="21"/>
                  </a:moveTo>
                  <a:cubicBezTo>
                    <a:pt x="171" y="21"/>
                    <a:pt x="171" y="21"/>
                    <a:pt x="171" y="21"/>
                  </a:cubicBezTo>
                  <a:cubicBezTo>
                    <a:pt x="171" y="85"/>
                    <a:pt x="171" y="85"/>
                    <a:pt x="171" y="85"/>
                  </a:cubicBezTo>
                  <a:cubicBezTo>
                    <a:pt x="171" y="91"/>
                    <a:pt x="176" y="96"/>
                    <a:pt x="182" y="96"/>
                  </a:cubicBezTo>
                  <a:cubicBezTo>
                    <a:pt x="246" y="96"/>
                    <a:pt x="246" y="96"/>
                    <a:pt x="246" y="96"/>
                  </a:cubicBezTo>
                  <a:cubicBezTo>
                    <a:pt x="246" y="117"/>
                    <a:pt x="246" y="117"/>
                    <a:pt x="246" y="117"/>
                  </a:cubicBezTo>
                  <a:cubicBezTo>
                    <a:pt x="54" y="117"/>
                    <a:pt x="54" y="117"/>
                    <a:pt x="54" y="117"/>
                  </a:cubicBezTo>
                  <a:lnTo>
                    <a:pt x="54" y="21"/>
                  </a:lnTo>
                  <a:close/>
                  <a:moveTo>
                    <a:pt x="246" y="298"/>
                  </a:moveTo>
                  <a:cubicBezTo>
                    <a:pt x="54" y="298"/>
                    <a:pt x="54" y="298"/>
                    <a:pt x="54" y="298"/>
                  </a:cubicBezTo>
                  <a:cubicBezTo>
                    <a:pt x="54" y="277"/>
                    <a:pt x="54" y="277"/>
                    <a:pt x="54" y="277"/>
                  </a:cubicBezTo>
                  <a:cubicBezTo>
                    <a:pt x="246" y="277"/>
                    <a:pt x="246" y="277"/>
                    <a:pt x="246" y="277"/>
                  </a:cubicBezTo>
                  <a:lnTo>
                    <a:pt x="246" y="298"/>
                  </a:lnTo>
                  <a:close/>
                  <a:moveTo>
                    <a:pt x="278" y="256"/>
                  </a:moveTo>
                  <a:cubicBezTo>
                    <a:pt x="22" y="256"/>
                    <a:pt x="22" y="256"/>
                    <a:pt x="22" y="256"/>
                  </a:cubicBezTo>
                  <a:cubicBezTo>
                    <a:pt x="22" y="138"/>
                    <a:pt x="22" y="138"/>
                    <a:pt x="22" y="138"/>
                  </a:cubicBezTo>
                  <a:cubicBezTo>
                    <a:pt x="278" y="138"/>
                    <a:pt x="278" y="138"/>
                    <a:pt x="278" y="138"/>
                  </a:cubicBezTo>
                  <a:lnTo>
                    <a:pt x="278" y="256"/>
                  </a:lnTo>
                  <a:close/>
                  <a:moveTo>
                    <a:pt x="176" y="208"/>
                  </a:moveTo>
                  <a:cubicBezTo>
                    <a:pt x="183" y="208"/>
                    <a:pt x="183" y="208"/>
                    <a:pt x="183" y="208"/>
                  </a:cubicBezTo>
                  <a:cubicBezTo>
                    <a:pt x="192" y="208"/>
                    <a:pt x="199" y="206"/>
                    <a:pt x="204" y="201"/>
                  </a:cubicBezTo>
                  <a:cubicBezTo>
                    <a:pt x="209" y="197"/>
                    <a:pt x="212" y="191"/>
                    <a:pt x="212" y="183"/>
                  </a:cubicBezTo>
                  <a:cubicBezTo>
                    <a:pt x="212" y="175"/>
                    <a:pt x="209" y="169"/>
                    <a:pt x="205" y="166"/>
                  </a:cubicBezTo>
                  <a:cubicBezTo>
                    <a:pt x="200" y="162"/>
                    <a:pt x="193" y="160"/>
                    <a:pt x="184" y="160"/>
                  </a:cubicBezTo>
                  <a:cubicBezTo>
                    <a:pt x="160" y="160"/>
                    <a:pt x="160" y="160"/>
                    <a:pt x="160" y="160"/>
                  </a:cubicBezTo>
                  <a:cubicBezTo>
                    <a:pt x="160" y="234"/>
                    <a:pt x="160" y="234"/>
                    <a:pt x="160" y="234"/>
                  </a:cubicBezTo>
                  <a:cubicBezTo>
                    <a:pt x="176" y="234"/>
                    <a:pt x="176" y="234"/>
                    <a:pt x="176" y="234"/>
                  </a:cubicBezTo>
                  <a:lnTo>
                    <a:pt x="176" y="208"/>
                  </a:lnTo>
                  <a:close/>
                  <a:moveTo>
                    <a:pt x="176" y="173"/>
                  </a:moveTo>
                  <a:cubicBezTo>
                    <a:pt x="183" y="173"/>
                    <a:pt x="183" y="173"/>
                    <a:pt x="183" y="173"/>
                  </a:cubicBezTo>
                  <a:cubicBezTo>
                    <a:pt x="188" y="173"/>
                    <a:pt x="191" y="174"/>
                    <a:pt x="193" y="175"/>
                  </a:cubicBezTo>
                  <a:cubicBezTo>
                    <a:pt x="195" y="177"/>
                    <a:pt x="196" y="180"/>
                    <a:pt x="196" y="184"/>
                  </a:cubicBezTo>
                  <a:cubicBezTo>
                    <a:pt x="196" y="187"/>
                    <a:pt x="195" y="190"/>
                    <a:pt x="192" y="192"/>
                  </a:cubicBezTo>
                  <a:cubicBezTo>
                    <a:pt x="190" y="194"/>
                    <a:pt x="186" y="195"/>
                    <a:pt x="181" y="195"/>
                  </a:cubicBezTo>
                  <a:cubicBezTo>
                    <a:pt x="176" y="195"/>
                    <a:pt x="176" y="195"/>
                    <a:pt x="176" y="195"/>
                  </a:cubicBezTo>
                  <a:lnTo>
                    <a:pt x="176" y="173"/>
                  </a:lnTo>
                  <a:close/>
                  <a:moveTo>
                    <a:pt x="148" y="234"/>
                  </a:moveTo>
                  <a:cubicBezTo>
                    <a:pt x="132" y="234"/>
                    <a:pt x="132" y="234"/>
                    <a:pt x="132" y="234"/>
                  </a:cubicBezTo>
                  <a:cubicBezTo>
                    <a:pt x="132" y="160"/>
                    <a:pt x="132" y="160"/>
                    <a:pt x="132" y="160"/>
                  </a:cubicBezTo>
                  <a:cubicBezTo>
                    <a:pt x="148" y="160"/>
                    <a:pt x="148" y="160"/>
                    <a:pt x="148" y="160"/>
                  </a:cubicBezTo>
                  <a:lnTo>
                    <a:pt x="148" y="234"/>
                  </a:lnTo>
                  <a:close/>
                  <a:moveTo>
                    <a:pt x="120" y="234"/>
                  </a:moveTo>
                  <a:cubicBezTo>
                    <a:pt x="64" y="234"/>
                    <a:pt x="64" y="234"/>
                    <a:pt x="64" y="234"/>
                  </a:cubicBezTo>
                  <a:cubicBezTo>
                    <a:pt x="64" y="224"/>
                    <a:pt x="64" y="224"/>
                    <a:pt x="64" y="224"/>
                  </a:cubicBezTo>
                  <a:cubicBezTo>
                    <a:pt x="100" y="173"/>
                    <a:pt x="100" y="173"/>
                    <a:pt x="100" y="173"/>
                  </a:cubicBezTo>
                  <a:cubicBezTo>
                    <a:pt x="65" y="173"/>
                    <a:pt x="65" y="173"/>
                    <a:pt x="65" y="173"/>
                  </a:cubicBezTo>
                  <a:cubicBezTo>
                    <a:pt x="65" y="160"/>
                    <a:pt x="65" y="160"/>
                    <a:pt x="65" y="160"/>
                  </a:cubicBezTo>
                  <a:cubicBezTo>
                    <a:pt x="119" y="160"/>
                    <a:pt x="119" y="160"/>
                    <a:pt x="119" y="160"/>
                  </a:cubicBezTo>
                  <a:cubicBezTo>
                    <a:pt x="119" y="170"/>
                    <a:pt x="119" y="170"/>
                    <a:pt x="119" y="170"/>
                  </a:cubicBezTo>
                  <a:cubicBezTo>
                    <a:pt x="83" y="221"/>
                    <a:pt x="83" y="221"/>
                    <a:pt x="83" y="221"/>
                  </a:cubicBezTo>
                  <a:cubicBezTo>
                    <a:pt x="120" y="221"/>
                    <a:pt x="120" y="221"/>
                    <a:pt x="120" y="221"/>
                  </a:cubicBezTo>
                  <a:lnTo>
                    <a:pt x="120" y="2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313131"/>
                </a:solidFill>
                <a:effectLst/>
                <a:uLnTx/>
                <a:uFillTx/>
              </a:endParaRPr>
            </a:p>
          </p:txBody>
        </p:sp>
      </p:grpSp>
      <p:sp>
        <p:nvSpPr>
          <p:cNvPr id="53" name="Freeform 33">
            <a:extLst>
              <a:ext uri="{FF2B5EF4-FFF2-40B4-BE49-F238E27FC236}">
                <a16:creationId xmlns:a16="http://schemas.microsoft.com/office/drawing/2014/main" id="{DD06F777-D98C-49C9-80E3-7BCF428A2860}"/>
              </a:ext>
            </a:extLst>
          </p:cNvPr>
          <p:cNvSpPr>
            <a:spLocks noChangeAspect="1" noEditPoints="1"/>
          </p:cNvSpPr>
          <p:nvPr/>
        </p:nvSpPr>
        <p:spPr bwMode="auto">
          <a:xfrm>
            <a:off x="4354591" y="1776041"/>
            <a:ext cx="677278" cy="673417"/>
          </a:xfrm>
          <a:custGeom>
            <a:avLst/>
            <a:gdLst>
              <a:gd name="T0" fmla="*/ 192 w 384"/>
              <a:gd name="T1" fmla="*/ 16 h 384"/>
              <a:gd name="T2" fmla="*/ 368 w 384"/>
              <a:gd name="T3" fmla="*/ 192 h 384"/>
              <a:gd name="T4" fmla="*/ 192 w 384"/>
              <a:gd name="T5" fmla="*/ 368 h 384"/>
              <a:gd name="T6" fmla="*/ 16 w 384"/>
              <a:gd name="T7" fmla="*/ 192 h 384"/>
              <a:gd name="T8" fmla="*/ 192 w 384"/>
              <a:gd name="T9" fmla="*/ 16 h 384"/>
              <a:gd name="T10" fmla="*/ 192 w 384"/>
              <a:gd name="T11" fmla="*/ 0 h 384"/>
              <a:gd name="T12" fmla="*/ 0 w 384"/>
              <a:gd name="T13" fmla="*/ 192 h 384"/>
              <a:gd name="T14" fmla="*/ 192 w 384"/>
              <a:gd name="T15" fmla="*/ 384 h 384"/>
              <a:gd name="T16" fmla="*/ 384 w 384"/>
              <a:gd name="T17" fmla="*/ 192 h 384"/>
              <a:gd name="T18" fmla="*/ 192 w 384"/>
              <a:gd name="T19" fmla="*/ 0 h 384"/>
              <a:gd name="T20" fmla="*/ 249 w 384"/>
              <a:gd name="T21" fmla="*/ 312 h 384"/>
              <a:gd name="T22" fmla="*/ 134 w 384"/>
              <a:gd name="T23" fmla="*/ 312 h 384"/>
              <a:gd name="T24" fmla="*/ 104 w 384"/>
              <a:gd name="T25" fmla="*/ 281 h 384"/>
              <a:gd name="T26" fmla="*/ 104 w 384"/>
              <a:gd name="T27" fmla="*/ 102 h 384"/>
              <a:gd name="T28" fmla="*/ 134 w 384"/>
              <a:gd name="T29" fmla="*/ 72 h 384"/>
              <a:gd name="T30" fmla="*/ 249 w 384"/>
              <a:gd name="T31" fmla="*/ 72 h 384"/>
              <a:gd name="T32" fmla="*/ 280 w 384"/>
              <a:gd name="T33" fmla="*/ 102 h 384"/>
              <a:gd name="T34" fmla="*/ 280 w 384"/>
              <a:gd name="T35" fmla="*/ 281 h 384"/>
              <a:gd name="T36" fmla="*/ 249 w 384"/>
              <a:gd name="T37" fmla="*/ 312 h 384"/>
              <a:gd name="T38" fmla="*/ 134 w 384"/>
              <a:gd name="T39" fmla="*/ 88 h 384"/>
              <a:gd name="T40" fmla="*/ 120 w 384"/>
              <a:gd name="T41" fmla="*/ 102 h 384"/>
              <a:gd name="T42" fmla="*/ 120 w 384"/>
              <a:gd name="T43" fmla="*/ 281 h 384"/>
              <a:gd name="T44" fmla="*/ 134 w 384"/>
              <a:gd name="T45" fmla="*/ 296 h 384"/>
              <a:gd name="T46" fmla="*/ 249 w 384"/>
              <a:gd name="T47" fmla="*/ 296 h 384"/>
              <a:gd name="T48" fmla="*/ 264 w 384"/>
              <a:gd name="T49" fmla="*/ 281 h 384"/>
              <a:gd name="T50" fmla="*/ 264 w 384"/>
              <a:gd name="T51" fmla="*/ 102 h 384"/>
              <a:gd name="T52" fmla="*/ 249 w 384"/>
              <a:gd name="T53" fmla="*/ 88 h 384"/>
              <a:gd name="T54" fmla="*/ 134 w 384"/>
              <a:gd name="T55" fmla="*/ 88 h 384"/>
              <a:gd name="T56" fmla="*/ 192 w 384"/>
              <a:gd name="T57" fmla="*/ 280 h 384"/>
              <a:gd name="T58" fmla="*/ 136 w 384"/>
              <a:gd name="T59" fmla="*/ 224 h 384"/>
              <a:gd name="T60" fmla="*/ 192 w 384"/>
              <a:gd name="T61" fmla="*/ 168 h 384"/>
              <a:gd name="T62" fmla="*/ 248 w 384"/>
              <a:gd name="T63" fmla="*/ 224 h 384"/>
              <a:gd name="T64" fmla="*/ 192 w 384"/>
              <a:gd name="T65" fmla="*/ 280 h 384"/>
              <a:gd name="T66" fmla="*/ 192 w 384"/>
              <a:gd name="T67" fmla="*/ 184 h 384"/>
              <a:gd name="T68" fmla="*/ 152 w 384"/>
              <a:gd name="T69" fmla="*/ 224 h 384"/>
              <a:gd name="T70" fmla="*/ 192 w 384"/>
              <a:gd name="T71" fmla="*/ 264 h 384"/>
              <a:gd name="T72" fmla="*/ 232 w 384"/>
              <a:gd name="T73" fmla="*/ 224 h 384"/>
              <a:gd name="T74" fmla="*/ 192 w 384"/>
              <a:gd name="T75" fmla="*/ 184 h 384"/>
              <a:gd name="T76" fmla="*/ 192 w 384"/>
              <a:gd name="T77" fmla="*/ 152 h 384"/>
              <a:gd name="T78" fmla="*/ 168 w 384"/>
              <a:gd name="T79" fmla="*/ 128 h 384"/>
              <a:gd name="T80" fmla="*/ 192 w 384"/>
              <a:gd name="T81" fmla="*/ 104 h 384"/>
              <a:gd name="T82" fmla="*/ 216 w 384"/>
              <a:gd name="T83" fmla="*/ 128 h 384"/>
              <a:gd name="T84" fmla="*/ 192 w 384"/>
              <a:gd name="T85" fmla="*/ 152 h 384"/>
              <a:gd name="T86" fmla="*/ 192 w 384"/>
              <a:gd name="T87" fmla="*/ 120 h 384"/>
              <a:gd name="T88" fmla="*/ 184 w 384"/>
              <a:gd name="T89" fmla="*/ 128 h 384"/>
              <a:gd name="T90" fmla="*/ 192 w 384"/>
              <a:gd name="T91" fmla="*/ 136 h 384"/>
              <a:gd name="T92" fmla="*/ 200 w 384"/>
              <a:gd name="T93" fmla="*/ 128 h 384"/>
              <a:gd name="T94" fmla="*/ 192 w 384"/>
              <a:gd name="T95" fmla="*/ 120 h 384"/>
              <a:gd name="T96" fmla="*/ 200 w 384"/>
              <a:gd name="T97" fmla="*/ 224 h 384"/>
              <a:gd name="T98" fmla="*/ 192 w 384"/>
              <a:gd name="T99" fmla="*/ 216 h 384"/>
              <a:gd name="T100" fmla="*/ 192 w 384"/>
              <a:gd name="T101" fmla="*/ 216 h 384"/>
              <a:gd name="T102" fmla="*/ 184 w 384"/>
              <a:gd name="T103" fmla="*/ 224 h 384"/>
              <a:gd name="T104" fmla="*/ 192 w 384"/>
              <a:gd name="T105" fmla="*/ 232 h 384"/>
              <a:gd name="T106" fmla="*/ 200 w 384"/>
              <a:gd name="T107" fmla="*/ 22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4" h="384">
                <a:moveTo>
                  <a:pt x="192" y="16"/>
                </a:moveTo>
                <a:cubicBezTo>
                  <a:pt x="289" y="16"/>
                  <a:pt x="368" y="95"/>
                  <a:pt x="368" y="192"/>
                </a:cubicBezTo>
                <a:cubicBezTo>
                  <a:pt x="368" y="289"/>
                  <a:pt x="289" y="368"/>
                  <a:pt x="192" y="368"/>
                </a:cubicBezTo>
                <a:cubicBezTo>
                  <a:pt x="95" y="368"/>
                  <a:pt x="16" y="289"/>
                  <a:pt x="16" y="192"/>
                </a:cubicBezTo>
                <a:cubicBezTo>
                  <a:pt x="16" y="95"/>
                  <a:pt x="95" y="16"/>
                  <a:pt x="192" y="16"/>
                </a:cubicBezTo>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49" y="312"/>
                </a:moveTo>
                <a:cubicBezTo>
                  <a:pt x="134" y="312"/>
                  <a:pt x="134" y="312"/>
                  <a:pt x="134" y="312"/>
                </a:cubicBezTo>
                <a:cubicBezTo>
                  <a:pt x="117" y="312"/>
                  <a:pt x="104" y="298"/>
                  <a:pt x="104" y="281"/>
                </a:cubicBezTo>
                <a:cubicBezTo>
                  <a:pt x="104" y="102"/>
                  <a:pt x="104" y="102"/>
                  <a:pt x="104" y="102"/>
                </a:cubicBezTo>
                <a:cubicBezTo>
                  <a:pt x="104" y="85"/>
                  <a:pt x="117" y="72"/>
                  <a:pt x="134" y="72"/>
                </a:cubicBezTo>
                <a:cubicBezTo>
                  <a:pt x="249" y="72"/>
                  <a:pt x="249" y="72"/>
                  <a:pt x="249" y="72"/>
                </a:cubicBezTo>
                <a:cubicBezTo>
                  <a:pt x="266" y="72"/>
                  <a:pt x="280" y="85"/>
                  <a:pt x="280" y="102"/>
                </a:cubicBezTo>
                <a:cubicBezTo>
                  <a:pt x="280" y="281"/>
                  <a:pt x="280" y="281"/>
                  <a:pt x="280" y="281"/>
                </a:cubicBezTo>
                <a:cubicBezTo>
                  <a:pt x="280" y="298"/>
                  <a:pt x="266" y="312"/>
                  <a:pt x="249" y="312"/>
                </a:cubicBezTo>
                <a:close/>
                <a:moveTo>
                  <a:pt x="134" y="88"/>
                </a:moveTo>
                <a:cubicBezTo>
                  <a:pt x="126" y="88"/>
                  <a:pt x="120" y="94"/>
                  <a:pt x="120" y="102"/>
                </a:cubicBezTo>
                <a:cubicBezTo>
                  <a:pt x="120" y="281"/>
                  <a:pt x="120" y="281"/>
                  <a:pt x="120" y="281"/>
                </a:cubicBezTo>
                <a:cubicBezTo>
                  <a:pt x="120" y="289"/>
                  <a:pt x="126" y="296"/>
                  <a:pt x="134" y="296"/>
                </a:cubicBezTo>
                <a:cubicBezTo>
                  <a:pt x="249" y="296"/>
                  <a:pt x="249" y="296"/>
                  <a:pt x="249" y="296"/>
                </a:cubicBezTo>
                <a:cubicBezTo>
                  <a:pt x="257" y="296"/>
                  <a:pt x="264" y="289"/>
                  <a:pt x="264" y="281"/>
                </a:cubicBezTo>
                <a:cubicBezTo>
                  <a:pt x="264" y="102"/>
                  <a:pt x="264" y="102"/>
                  <a:pt x="264" y="102"/>
                </a:cubicBezTo>
                <a:cubicBezTo>
                  <a:pt x="264" y="94"/>
                  <a:pt x="257" y="88"/>
                  <a:pt x="249" y="88"/>
                </a:cubicBezTo>
                <a:lnTo>
                  <a:pt x="134" y="88"/>
                </a:lnTo>
                <a:close/>
                <a:moveTo>
                  <a:pt x="192" y="280"/>
                </a:moveTo>
                <a:cubicBezTo>
                  <a:pt x="161" y="280"/>
                  <a:pt x="136" y="255"/>
                  <a:pt x="136" y="224"/>
                </a:cubicBezTo>
                <a:cubicBezTo>
                  <a:pt x="136" y="193"/>
                  <a:pt x="161" y="168"/>
                  <a:pt x="192" y="168"/>
                </a:cubicBezTo>
                <a:cubicBezTo>
                  <a:pt x="223" y="168"/>
                  <a:pt x="248" y="193"/>
                  <a:pt x="248" y="224"/>
                </a:cubicBezTo>
                <a:cubicBezTo>
                  <a:pt x="248" y="255"/>
                  <a:pt x="223" y="280"/>
                  <a:pt x="192" y="280"/>
                </a:cubicBezTo>
                <a:close/>
                <a:moveTo>
                  <a:pt x="192" y="184"/>
                </a:moveTo>
                <a:cubicBezTo>
                  <a:pt x="170" y="184"/>
                  <a:pt x="152" y="202"/>
                  <a:pt x="152" y="224"/>
                </a:cubicBezTo>
                <a:cubicBezTo>
                  <a:pt x="152" y="246"/>
                  <a:pt x="170" y="264"/>
                  <a:pt x="192" y="264"/>
                </a:cubicBezTo>
                <a:cubicBezTo>
                  <a:pt x="214" y="264"/>
                  <a:pt x="232" y="246"/>
                  <a:pt x="232" y="224"/>
                </a:cubicBezTo>
                <a:cubicBezTo>
                  <a:pt x="232" y="202"/>
                  <a:pt x="214" y="184"/>
                  <a:pt x="192" y="184"/>
                </a:cubicBezTo>
                <a:close/>
                <a:moveTo>
                  <a:pt x="192" y="152"/>
                </a:moveTo>
                <a:cubicBezTo>
                  <a:pt x="178" y="152"/>
                  <a:pt x="168" y="141"/>
                  <a:pt x="168" y="128"/>
                </a:cubicBezTo>
                <a:cubicBezTo>
                  <a:pt x="168" y="114"/>
                  <a:pt x="178" y="104"/>
                  <a:pt x="192" y="104"/>
                </a:cubicBezTo>
                <a:cubicBezTo>
                  <a:pt x="205" y="104"/>
                  <a:pt x="216" y="114"/>
                  <a:pt x="216" y="128"/>
                </a:cubicBezTo>
                <a:cubicBezTo>
                  <a:pt x="216" y="141"/>
                  <a:pt x="205" y="152"/>
                  <a:pt x="192" y="152"/>
                </a:cubicBezTo>
                <a:close/>
                <a:moveTo>
                  <a:pt x="192" y="120"/>
                </a:moveTo>
                <a:cubicBezTo>
                  <a:pt x="187" y="120"/>
                  <a:pt x="184" y="123"/>
                  <a:pt x="184" y="128"/>
                </a:cubicBezTo>
                <a:cubicBezTo>
                  <a:pt x="184" y="132"/>
                  <a:pt x="187" y="136"/>
                  <a:pt x="192" y="136"/>
                </a:cubicBezTo>
                <a:cubicBezTo>
                  <a:pt x="196" y="136"/>
                  <a:pt x="200" y="132"/>
                  <a:pt x="200" y="128"/>
                </a:cubicBezTo>
                <a:cubicBezTo>
                  <a:pt x="200" y="123"/>
                  <a:pt x="196" y="120"/>
                  <a:pt x="192" y="120"/>
                </a:cubicBezTo>
                <a:close/>
                <a:moveTo>
                  <a:pt x="200" y="224"/>
                </a:moveTo>
                <a:cubicBezTo>
                  <a:pt x="200" y="219"/>
                  <a:pt x="196" y="216"/>
                  <a:pt x="192" y="216"/>
                </a:cubicBezTo>
                <a:cubicBezTo>
                  <a:pt x="192" y="216"/>
                  <a:pt x="192" y="216"/>
                  <a:pt x="192" y="216"/>
                </a:cubicBezTo>
                <a:cubicBezTo>
                  <a:pt x="187" y="216"/>
                  <a:pt x="184" y="219"/>
                  <a:pt x="184" y="224"/>
                </a:cubicBezTo>
                <a:cubicBezTo>
                  <a:pt x="184" y="228"/>
                  <a:pt x="187" y="232"/>
                  <a:pt x="192" y="232"/>
                </a:cubicBezTo>
                <a:cubicBezTo>
                  <a:pt x="196" y="232"/>
                  <a:pt x="200" y="228"/>
                  <a:pt x="200" y="224"/>
                </a:cubicBezTo>
                <a:close/>
              </a:path>
            </a:pathLst>
          </a:custGeom>
          <a:solidFill>
            <a:srgbClr val="046A38"/>
          </a:solidFill>
          <a:ln>
            <a:noFill/>
          </a:ln>
        </p:spPr>
        <p:txBody>
          <a:bodyPr vert="horz" wrap="square" lIns="91440" tIns="45720" rIns="91440" bIns="45720" numCol="1" anchor="t" anchorCtr="0" compatLnSpc="1">
            <a:prstTxWarp prst="textNoShape">
              <a:avLst/>
            </a:prstTxWarp>
          </a:bodyPr>
          <a:lstStyle/>
          <a:p>
            <a:pPr defTabSz="914400">
              <a:defRPr/>
            </a:pPr>
            <a:endParaRPr lang="en-US" sz="1800" kern="0" dirty="0">
              <a:solidFill>
                <a:prstClr val="black"/>
              </a:solidFill>
              <a:latin typeface="Verdana"/>
            </a:endParaRPr>
          </a:p>
        </p:txBody>
      </p:sp>
      <p:sp>
        <p:nvSpPr>
          <p:cNvPr id="54" name="Can 9">
            <a:extLst>
              <a:ext uri="{FF2B5EF4-FFF2-40B4-BE49-F238E27FC236}">
                <a16:creationId xmlns:a16="http://schemas.microsoft.com/office/drawing/2014/main" id="{B02CA489-6403-4F22-A1D6-5692D38B9ACE}"/>
              </a:ext>
            </a:extLst>
          </p:cNvPr>
          <p:cNvSpPr/>
          <p:nvPr/>
        </p:nvSpPr>
        <p:spPr>
          <a:xfrm>
            <a:off x="10142815" y="1735939"/>
            <a:ext cx="838200" cy="741213"/>
          </a:xfrm>
          <a:prstGeom prst="can">
            <a:avLst/>
          </a:prstGeom>
          <a:solidFill>
            <a:srgbClr val="81BC00">
              <a:lumMod val="75000"/>
              <a:alpha val="70000"/>
            </a:srgbClr>
          </a:solidFill>
          <a:ln w="25400" cap="flat" cmpd="sng" algn="ctr">
            <a:solidFill>
              <a:srgbClr val="002060">
                <a:alpha val="16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55" name="Can 10">
            <a:extLst>
              <a:ext uri="{FF2B5EF4-FFF2-40B4-BE49-F238E27FC236}">
                <a16:creationId xmlns:a16="http://schemas.microsoft.com/office/drawing/2014/main" id="{43D63248-095D-428C-9F3F-5A8AED91198E}"/>
              </a:ext>
            </a:extLst>
          </p:cNvPr>
          <p:cNvSpPr/>
          <p:nvPr/>
        </p:nvSpPr>
        <p:spPr>
          <a:xfrm>
            <a:off x="7193077" y="1735939"/>
            <a:ext cx="801531" cy="691786"/>
          </a:xfrm>
          <a:prstGeom prst="can">
            <a:avLst/>
          </a:prstGeom>
          <a:solidFill>
            <a:srgbClr val="81BC00">
              <a:lumMod val="75000"/>
              <a:alpha val="70000"/>
            </a:srgbClr>
          </a:solidFill>
          <a:ln w="25400" cap="flat" cmpd="sng" algn="ctr">
            <a:solidFill>
              <a:srgbClr val="002060">
                <a:alpha val="16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cxnSp>
        <p:nvCxnSpPr>
          <p:cNvPr id="56" name="Straight Arrow Connector 55">
            <a:extLst>
              <a:ext uri="{FF2B5EF4-FFF2-40B4-BE49-F238E27FC236}">
                <a16:creationId xmlns:a16="http://schemas.microsoft.com/office/drawing/2014/main" id="{6564C64B-1D08-4112-AD19-0396BF069EE8}"/>
              </a:ext>
            </a:extLst>
          </p:cNvPr>
          <p:cNvCxnSpPr>
            <a:cxnSpLocks/>
          </p:cNvCxnSpPr>
          <p:nvPr/>
        </p:nvCxnSpPr>
        <p:spPr>
          <a:xfrm>
            <a:off x="2265553" y="2118757"/>
            <a:ext cx="1630912" cy="1478"/>
          </a:xfrm>
          <a:prstGeom prst="straightConnector1">
            <a:avLst/>
          </a:prstGeom>
          <a:noFill/>
          <a:ln w="15875" cap="flat" cmpd="sng" algn="ctr">
            <a:solidFill>
              <a:srgbClr val="00A1DE">
                <a:shade val="95000"/>
                <a:satMod val="105000"/>
              </a:srgbClr>
            </a:solidFill>
            <a:prstDash val="solid"/>
            <a:tailEnd type="triangle"/>
          </a:ln>
          <a:effectLst/>
        </p:spPr>
      </p:cxnSp>
      <p:sp>
        <p:nvSpPr>
          <p:cNvPr id="57" name="TextBox 56">
            <a:extLst>
              <a:ext uri="{FF2B5EF4-FFF2-40B4-BE49-F238E27FC236}">
                <a16:creationId xmlns:a16="http://schemas.microsoft.com/office/drawing/2014/main" id="{39628DB8-22C6-472E-B9E1-3BA3AC8148DD}"/>
              </a:ext>
            </a:extLst>
          </p:cNvPr>
          <p:cNvSpPr txBox="1"/>
          <p:nvPr/>
        </p:nvSpPr>
        <p:spPr>
          <a:xfrm>
            <a:off x="409172" y="2419120"/>
            <a:ext cx="2471939"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13131"/>
                </a:solidFill>
                <a:effectLst/>
                <a:uLnTx/>
                <a:uFillTx/>
                <a:ea typeface="Verdana" panose="020B0604030504040204" pitchFamily="34" charset="0"/>
                <a:cs typeface="Verdana" panose="020B0604030504040204" pitchFamily="34" charset="0"/>
              </a:rPr>
              <a:t>1. Generated source files data using pre-defined templates</a:t>
            </a:r>
            <a:endParaRPr kumimoji="0" lang="en-US" sz="1200" b="0" i="0" u="none" strike="noStrike" kern="0" cap="none" spc="0" normalizeH="0" baseline="0" noProof="0" dirty="0">
              <a:ln>
                <a:noFill/>
              </a:ln>
              <a:solidFill>
                <a:srgbClr val="313131"/>
              </a:solidFill>
              <a:effectLst/>
              <a:uLnTx/>
              <a:uFillTx/>
            </a:endParaRPr>
          </a:p>
        </p:txBody>
      </p:sp>
      <p:sp>
        <p:nvSpPr>
          <p:cNvPr id="58" name="TextBox 57">
            <a:extLst>
              <a:ext uri="{FF2B5EF4-FFF2-40B4-BE49-F238E27FC236}">
                <a16:creationId xmlns:a16="http://schemas.microsoft.com/office/drawing/2014/main" id="{BD6E9D38-4882-4D10-9261-2DED476F1290}"/>
              </a:ext>
            </a:extLst>
          </p:cNvPr>
          <p:cNvSpPr txBox="1"/>
          <p:nvPr/>
        </p:nvSpPr>
        <p:spPr>
          <a:xfrm>
            <a:off x="4180955" y="2538928"/>
            <a:ext cx="1394650" cy="276999"/>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2. UCM Server</a:t>
            </a:r>
          </a:p>
        </p:txBody>
      </p:sp>
      <p:sp>
        <p:nvSpPr>
          <p:cNvPr id="59" name="TextBox 58">
            <a:extLst>
              <a:ext uri="{FF2B5EF4-FFF2-40B4-BE49-F238E27FC236}">
                <a16:creationId xmlns:a16="http://schemas.microsoft.com/office/drawing/2014/main" id="{6D905B19-6346-407A-A643-709708207888}"/>
              </a:ext>
            </a:extLst>
          </p:cNvPr>
          <p:cNvSpPr txBox="1"/>
          <p:nvPr/>
        </p:nvSpPr>
        <p:spPr>
          <a:xfrm>
            <a:off x="6758585" y="2534095"/>
            <a:ext cx="1848340" cy="276999"/>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3. Interface Tables</a:t>
            </a:r>
          </a:p>
        </p:txBody>
      </p:sp>
      <p:sp>
        <p:nvSpPr>
          <p:cNvPr id="60" name="TextBox 59">
            <a:extLst>
              <a:ext uri="{FF2B5EF4-FFF2-40B4-BE49-F238E27FC236}">
                <a16:creationId xmlns:a16="http://schemas.microsoft.com/office/drawing/2014/main" id="{15FF0359-C0E0-4A7B-B310-AE1142FC15F3}"/>
              </a:ext>
            </a:extLst>
          </p:cNvPr>
          <p:cNvSpPr txBox="1"/>
          <p:nvPr/>
        </p:nvSpPr>
        <p:spPr>
          <a:xfrm>
            <a:off x="9685602" y="2534094"/>
            <a:ext cx="1834055" cy="276999"/>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4. Application Tables</a:t>
            </a:r>
          </a:p>
        </p:txBody>
      </p:sp>
      <p:cxnSp>
        <p:nvCxnSpPr>
          <p:cNvPr id="61" name="Straight Arrow Connector 60">
            <a:extLst>
              <a:ext uri="{FF2B5EF4-FFF2-40B4-BE49-F238E27FC236}">
                <a16:creationId xmlns:a16="http://schemas.microsoft.com/office/drawing/2014/main" id="{EF8FCC20-E096-4DAC-BB71-F462D223EAF4}"/>
              </a:ext>
            </a:extLst>
          </p:cNvPr>
          <p:cNvCxnSpPr>
            <a:cxnSpLocks/>
          </p:cNvCxnSpPr>
          <p:nvPr/>
        </p:nvCxnSpPr>
        <p:spPr>
          <a:xfrm>
            <a:off x="5216244" y="2166719"/>
            <a:ext cx="1807535" cy="0"/>
          </a:xfrm>
          <a:prstGeom prst="straightConnector1">
            <a:avLst/>
          </a:prstGeom>
          <a:noFill/>
          <a:ln w="15875" cap="flat" cmpd="sng" algn="ctr">
            <a:solidFill>
              <a:srgbClr val="00A1DE">
                <a:shade val="95000"/>
                <a:satMod val="105000"/>
              </a:srgbClr>
            </a:solidFill>
            <a:prstDash val="solid"/>
            <a:tailEnd type="triangle"/>
          </a:ln>
          <a:effectLst/>
        </p:spPr>
      </p:cxnSp>
      <p:cxnSp>
        <p:nvCxnSpPr>
          <p:cNvPr id="62" name="Straight Arrow Connector 61">
            <a:extLst>
              <a:ext uri="{FF2B5EF4-FFF2-40B4-BE49-F238E27FC236}">
                <a16:creationId xmlns:a16="http://schemas.microsoft.com/office/drawing/2014/main" id="{2D485FF1-2E09-43FB-BAE7-FB3D614997DC}"/>
              </a:ext>
            </a:extLst>
          </p:cNvPr>
          <p:cNvCxnSpPr>
            <a:cxnSpLocks/>
          </p:cNvCxnSpPr>
          <p:nvPr/>
        </p:nvCxnSpPr>
        <p:spPr>
          <a:xfrm>
            <a:off x="8211495" y="2158010"/>
            <a:ext cx="1759916" cy="8709"/>
          </a:xfrm>
          <a:prstGeom prst="straightConnector1">
            <a:avLst/>
          </a:prstGeom>
          <a:noFill/>
          <a:ln w="15875" cap="flat" cmpd="sng" algn="ctr">
            <a:solidFill>
              <a:srgbClr val="00A1DE">
                <a:shade val="95000"/>
                <a:satMod val="105000"/>
              </a:srgbClr>
            </a:solidFill>
            <a:prstDash val="solid"/>
            <a:tailEnd type="triangle"/>
          </a:ln>
          <a:effectLst/>
        </p:spPr>
      </p:cxnSp>
      <p:sp>
        <p:nvSpPr>
          <p:cNvPr id="63" name="TextBox 62">
            <a:extLst>
              <a:ext uri="{FF2B5EF4-FFF2-40B4-BE49-F238E27FC236}">
                <a16:creationId xmlns:a16="http://schemas.microsoft.com/office/drawing/2014/main" id="{37C6208C-4F39-4282-989F-DC0B519CB09A}"/>
              </a:ext>
            </a:extLst>
          </p:cNvPr>
          <p:cNvSpPr txBox="1"/>
          <p:nvPr/>
        </p:nvSpPr>
        <p:spPr>
          <a:xfrm>
            <a:off x="7249135" y="1924385"/>
            <a:ext cx="777372" cy="461665"/>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Target System</a:t>
            </a:r>
          </a:p>
        </p:txBody>
      </p:sp>
      <p:sp>
        <p:nvSpPr>
          <p:cNvPr id="99" name="TextBox 98">
            <a:extLst>
              <a:ext uri="{FF2B5EF4-FFF2-40B4-BE49-F238E27FC236}">
                <a16:creationId xmlns:a16="http://schemas.microsoft.com/office/drawing/2014/main" id="{4F0A902B-DB01-4ABF-8261-5B8C2044B29C}"/>
              </a:ext>
            </a:extLst>
          </p:cNvPr>
          <p:cNvSpPr txBox="1"/>
          <p:nvPr/>
        </p:nvSpPr>
        <p:spPr>
          <a:xfrm>
            <a:off x="10217246" y="1970729"/>
            <a:ext cx="786859" cy="461665"/>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Target System</a:t>
            </a:r>
          </a:p>
        </p:txBody>
      </p:sp>
      <p:sp>
        <p:nvSpPr>
          <p:cNvPr id="100" name="Rectangle 99">
            <a:extLst>
              <a:ext uri="{FF2B5EF4-FFF2-40B4-BE49-F238E27FC236}">
                <a16:creationId xmlns:a16="http://schemas.microsoft.com/office/drawing/2014/main" id="{8673300F-435C-4BE4-BC1A-C56D3EF54C3D}"/>
              </a:ext>
            </a:extLst>
          </p:cNvPr>
          <p:cNvSpPr/>
          <p:nvPr/>
        </p:nvSpPr>
        <p:spPr>
          <a:xfrm>
            <a:off x="4018868" y="1558049"/>
            <a:ext cx="7500789" cy="1495698"/>
          </a:xfrm>
          <a:prstGeom prst="rect">
            <a:avLst/>
          </a:prstGeom>
          <a:noFill/>
          <a:ln w="25400" cap="flat" cmpd="sng" algn="ctr">
            <a:solidFill>
              <a:srgbClr val="62B5E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01" name="TextBox 100">
            <a:extLst>
              <a:ext uri="{FF2B5EF4-FFF2-40B4-BE49-F238E27FC236}">
                <a16:creationId xmlns:a16="http://schemas.microsoft.com/office/drawing/2014/main" id="{06224D45-A5C2-4286-ABB8-BC5650DE0F53}"/>
              </a:ext>
            </a:extLst>
          </p:cNvPr>
          <p:cNvSpPr txBox="1"/>
          <p:nvPr/>
        </p:nvSpPr>
        <p:spPr>
          <a:xfrm>
            <a:off x="6672968" y="2803846"/>
            <a:ext cx="2192587" cy="276999"/>
          </a:xfrm>
          <a:prstGeom prst="rect">
            <a:avLst/>
          </a:prstGeom>
          <a:noFill/>
        </p:spPr>
        <p:txBody>
          <a:bodyPr wrap="square" rtlCol="0">
            <a:spAutoFit/>
          </a:bodyPr>
          <a:lstStyle/>
          <a:p>
            <a:pPr defTabSz="914400"/>
            <a:r>
              <a:rPr lang="en-US" sz="1200" b="1" dirty="0">
                <a:solidFill>
                  <a:srgbClr val="313131"/>
                </a:solidFill>
                <a:ea typeface="Verdana" panose="020B0604030504040204" pitchFamily="34" charset="0"/>
                <a:cs typeface="Verdana" panose="020B0604030504040204" pitchFamily="34" charset="0"/>
              </a:rPr>
              <a:t>Oracle Cloud</a:t>
            </a:r>
          </a:p>
        </p:txBody>
      </p:sp>
      <p:sp>
        <p:nvSpPr>
          <p:cNvPr id="102" name="TextBox 101">
            <a:extLst>
              <a:ext uri="{FF2B5EF4-FFF2-40B4-BE49-F238E27FC236}">
                <a16:creationId xmlns:a16="http://schemas.microsoft.com/office/drawing/2014/main" id="{354AD2C6-C29B-4DA8-A094-D6F1C5408710}"/>
              </a:ext>
            </a:extLst>
          </p:cNvPr>
          <p:cNvSpPr txBox="1"/>
          <p:nvPr/>
        </p:nvSpPr>
        <p:spPr>
          <a:xfrm>
            <a:off x="5091211" y="1838160"/>
            <a:ext cx="2051252" cy="278139"/>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Standard Load ESS Job </a:t>
            </a:r>
          </a:p>
        </p:txBody>
      </p:sp>
      <p:sp>
        <p:nvSpPr>
          <p:cNvPr id="104" name="TextBox 103">
            <a:extLst>
              <a:ext uri="{FF2B5EF4-FFF2-40B4-BE49-F238E27FC236}">
                <a16:creationId xmlns:a16="http://schemas.microsoft.com/office/drawing/2014/main" id="{4864EB9C-7FC7-4ADB-9C58-39B824896E53}"/>
              </a:ext>
            </a:extLst>
          </p:cNvPr>
          <p:cNvSpPr txBox="1"/>
          <p:nvPr/>
        </p:nvSpPr>
        <p:spPr>
          <a:xfrm>
            <a:off x="453645" y="3182764"/>
            <a:ext cx="5468690" cy="630942"/>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The ‘</a:t>
            </a:r>
            <a:r>
              <a:rPr lang="en-US" sz="1200" dirty="0">
                <a:solidFill>
                  <a:srgbClr val="00A1DE"/>
                </a:solidFill>
                <a:ea typeface="Verdana" panose="020B0604030504040204" pitchFamily="34" charset="0"/>
                <a:cs typeface="Verdana" panose="020B0604030504040204" pitchFamily="34" charset="0"/>
              </a:rPr>
              <a:t>Load Interface File for Import</a:t>
            </a:r>
            <a:r>
              <a:rPr lang="en-US" sz="1200" dirty="0">
                <a:solidFill>
                  <a:srgbClr val="313131"/>
                </a:solidFill>
                <a:ea typeface="Verdana" panose="020B0604030504040204" pitchFamily="34" charset="0"/>
                <a:cs typeface="Verdana" panose="020B0604030504040204" pitchFamily="34" charset="0"/>
              </a:rPr>
              <a:t>’ Enterprise Scheduler Services (ESS) job which will load the source data into </a:t>
            </a:r>
            <a:r>
              <a:rPr lang="en-US" sz="1200" dirty="0">
                <a:solidFill>
                  <a:srgbClr val="00A1DE"/>
                </a:solidFill>
                <a:ea typeface="Verdana" panose="020B0604030504040204" pitchFamily="34" charset="0"/>
                <a:cs typeface="Verdana" panose="020B0604030504040204" pitchFamily="34" charset="0"/>
              </a:rPr>
              <a:t>interface</a:t>
            </a:r>
            <a:r>
              <a:rPr lang="en-US" sz="1200" dirty="0">
                <a:solidFill>
                  <a:srgbClr val="313131"/>
                </a:solidFill>
                <a:ea typeface="Verdana" panose="020B0604030504040204" pitchFamily="34" charset="0"/>
                <a:cs typeface="Verdana" panose="020B0604030504040204" pitchFamily="34" charset="0"/>
              </a:rPr>
              <a:t> tables.</a:t>
            </a:r>
          </a:p>
          <a:p>
            <a:pPr defTabSz="914400"/>
            <a:endParaRPr lang="en-US" sz="1100" dirty="0">
              <a:solidFill>
                <a:srgbClr val="313131"/>
              </a:solidFill>
              <a:ea typeface="Verdana" panose="020B0604030504040204" pitchFamily="34" charset="0"/>
              <a:cs typeface="Verdana" panose="020B0604030504040204" pitchFamily="34" charset="0"/>
            </a:endParaRPr>
          </a:p>
        </p:txBody>
      </p:sp>
      <p:sp>
        <p:nvSpPr>
          <p:cNvPr id="105" name="TextBox 104">
            <a:extLst>
              <a:ext uri="{FF2B5EF4-FFF2-40B4-BE49-F238E27FC236}">
                <a16:creationId xmlns:a16="http://schemas.microsoft.com/office/drawing/2014/main" id="{C61661D3-1AE9-4CF1-9C4C-C87CEE3796D4}"/>
              </a:ext>
            </a:extLst>
          </p:cNvPr>
          <p:cNvSpPr txBox="1"/>
          <p:nvPr/>
        </p:nvSpPr>
        <p:spPr>
          <a:xfrm>
            <a:off x="6113720" y="3192555"/>
            <a:ext cx="547530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313131"/>
                </a:solidFill>
                <a:effectLst/>
                <a:uLnTx/>
                <a:uFillTx/>
                <a:ea typeface="Verdana" panose="020B0604030504040204" pitchFamily="34" charset="0"/>
                <a:cs typeface="Verdana" panose="020B0604030504040204" pitchFamily="34" charset="0"/>
              </a:rPr>
              <a:t>Once the data load into interface tables successfully, run the </a:t>
            </a:r>
            <a:r>
              <a:rPr kumimoji="0" lang="en-US" sz="1200" b="0" i="0" u="none" strike="noStrike" kern="0" cap="none" spc="0" normalizeH="0" baseline="0" noProof="0" dirty="0">
                <a:ln>
                  <a:noFill/>
                </a:ln>
                <a:solidFill>
                  <a:srgbClr val="00A1DE"/>
                </a:solidFill>
                <a:effectLst/>
                <a:uLnTx/>
                <a:uFillTx/>
                <a:ea typeface="Verdana" panose="020B0604030504040204" pitchFamily="34" charset="0"/>
                <a:cs typeface="Verdana" panose="020B0604030504040204" pitchFamily="34" charset="0"/>
              </a:rPr>
              <a:t>product specific import</a:t>
            </a:r>
            <a:r>
              <a:rPr kumimoji="0" lang="en-US" sz="1200" b="1" i="0" u="none" strike="noStrike" kern="0" cap="none" spc="0" normalizeH="0" baseline="0" noProof="0" dirty="0">
                <a:ln>
                  <a:noFill/>
                </a:ln>
                <a:solidFill>
                  <a:srgbClr val="00A1DE"/>
                </a:solidFill>
                <a:effectLst/>
                <a:uLnTx/>
                <a:uFillTx/>
                <a:ea typeface="Verdana" panose="020B0604030504040204" pitchFamily="34" charset="0"/>
                <a:cs typeface="Verdana" panose="020B0604030504040204" pitchFamily="34" charset="0"/>
              </a:rPr>
              <a:t> </a:t>
            </a:r>
            <a:r>
              <a:rPr kumimoji="0" lang="en-US" sz="1200" b="0" i="0" u="none" strike="noStrike" kern="0" cap="none" spc="0" normalizeH="0" baseline="0" noProof="0" dirty="0">
                <a:ln>
                  <a:noFill/>
                </a:ln>
                <a:solidFill>
                  <a:srgbClr val="313131"/>
                </a:solidFill>
                <a:effectLst/>
                <a:uLnTx/>
                <a:uFillTx/>
                <a:ea typeface="Verdana" panose="020B0604030504040204" pitchFamily="34" charset="0"/>
                <a:cs typeface="Verdana" panose="020B0604030504040204" pitchFamily="34" charset="0"/>
              </a:rPr>
              <a:t>jobs to load data into </a:t>
            </a:r>
            <a:r>
              <a:rPr kumimoji="0" lang="en-US" sz="1200" b="0" i="0" u="none" strike="noStrike" kern="0" cap="none" spc="0" normalizeH="0" baseline="0" noProof="0" dirty="0">
                <a:ln>
                  <a:noFill/>
                </a:ln>
                <a:solidFill>
                  <a:srgbClr val="00A1DE"/>
                </a:solidFill>
                <a:effectLst/>
                <a:uLnTx/>
                <a:uFillTx/>
                <a:ea typeface="Verdana" panose="020B0604030504040204" pitchFamily="34" charset="0"/>
                <a:cs typeface="Verdana" panose="020B0604030504040204" pitchFamily="34" charset="0"/>
              </a:rPr>
              <a:t>application</a:t>
            </a:r>
            <a:r>
              <a:rPr kumimoji="0" lang="en-US" sz="1200" b="0" i="0" u="none" strike="noStrike" kern="0" cap="none" spc="0" normalizeH="0" baseline="0" noProof="0" dirty="0">
                <a:ln>
                  <a:noFill/>
                </a:ln>
                <a:solidFill>
                  <a:srgbClr val="313131"/>
                </a:solidFill>
                <a:effectLst/>
                <a:uLnTx/>
                <a:uFillTx/>
                <a:ea typeface="Verdana" panose="020B0604030504040204" pitchFamily="34" charset="0"/>
                <a:cs typeface="Verdana" panose="020B0604030504040204" pitchFamily="34" charset="0"/>
              </a:rPr>
              <a:t> tables.</a:t>
            </a:r>
            <a:endParaRPr kumimoji="0" lang="en-US" sz="1200" b="0" i="0" u="none" strike="noStrike" kern="0" cap="none" spc="0" normalizeH="0" baseline="0" noProof="0" dirty="0">
              <a:ln>
                <a:noFill/>
              </a:ln>
              <a:solidFill>
                <a:srgbClr val="313131"/>
              </a:solidFill>
              <a:effectLst/>
              <a:uLnTx/>
              <a:uFillTx/>
            </a:endParaRPr>
          </a:p>
        </p:txBody>
      </p:sp>
      <p:pic>
        <p:nvPicPr>
          <p:cNvPr id="106" name="Picture 105">
            <a:extLst>
              <a:ext uri="{FF2B5EF4-FFF2-40B4-BE49-F238E27FC236}">
                <a16:creationId xmlns:a16="http://schemas.microsoft.com/office/drawing/2014/main" id="{D8A42C37-8E03-4168-98A1-D5CF09EA10F9}"/>
              </a:ext>
            </a:extLst>
          </p:cNvPr>
          <p:cNvPicPr>
            <a:picLocks noChangeAspect="1"/>
          </p:cNvPicPr>
          <p:nvPr/>
        </p:nvPicPr>
        <p:blipFill>
          <a:blip r:embed="rId4"/>
          <a:stretch>
            <a:fillRect/>
          </a:stretch>
        </p:blipFill>
        <p:spPr>
          <a:xfrm>
            <a:off x="488116" y="3740666"/>
            <a:ext cx="5434220" cy="1586968"/>
          </a:xfrm>
          <a:prstGeom prst="rect">
            <a:avLst/>
          </a:prstGeom>
          <a:ln>
            <a:solidFill>
              <a:schemeClr val="tx1"/>
            </a:solidFill>
          </a:ln>
        </p:spPr>
      </p:pic>
      <p:pic>
        <p:nvPicPr>
          <p:cNvPr id="107" name="Picture 106">
            <a:extLst>
              <a:ext uri="{FF2B5EF4-FFF2-40B4-BE49-F238E27FC236}">
                <a16:creationId xmlns:a16="http://schemas.microsoft.com/office/drawing/2014/main" id="{68664771-CC55-4B89-AA5D-8B5CEAC84F13}"/>
              </a:ext>
            </a:extLst>
          </p:cNvPr>
          <p:cNvPicPr>
            <a:picLocks noChangeAspect="1"/>
          </p:cNvPicPr>
          <p:nvPr/>
        </p:nvPicPr>
        <p:blipFill>
          <a:blip r:embed="rId5"/>
          <a:stretch>
            <a:fillRect/>
          </a:stretch>
        </p:blipFill>
        <p:spPr>
          <a:xfrm>
            <a:off x="6009200" y="3737059"/>
            <a:ext cx="5626388" cy="1590575"/>
          </a:xfrm>
          <a:prstGeom prst="rect">
            <a:avLst/>
          </a:prstGeom>
          <a:ln>
            <a:solidFill>
              <a:schemeClr val="tx1"/>
            </a:solidFill>
          </a:ln>
        </p:spPr>
      </p:pic>
      <p:sp>
        <p:nvSpPr>
          <p:cNvPr id="108" name="Rectangle: Rounded Corners 10">
            <a:extLst>
              <a:ext uri="{FF2B5EF4-FFF2-40B4-BE49-F238E27FC236}">
                <a16:creationId xmlns:a16="http://schemas.microsoft.com/office/drawing/2014/main" id="{A3D3F583-FC41-4CF6-A5AC-46AC389E7BEB}"/>
              </a:ext>
            </a:extLst>
          </p:cNvPr>
          <p:cNvSpPr/>
          <p:nvPr/>
        </p:nvSpPr>
        <p:spPr>
          <a:xfrm>
            <a:off x="785191" y="4403035"/>
            <a:ext cx="5137145" cy="417443"/>
          </a:xfrm>
          <a:prstGeom prst="roundRect">
            <a:avLst/>
          </a:prstGeom>
          <a:noFill/>
          <a:ln w="349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rgbClr val="FFFFFE"/>
              </a:solidFill>
            </a:endParaRPr>
          </a:p>
        </p:txBody>
      </p:sp>
      <p:sp>
        <p:nvSpPr>
          <p:cNvPr id="109" name="Rectangle: Rounded Corners 44">
            <a:extLst>
              <a:ext uri="{FF2B5EF4-FFF2-40B4-BE49-F238E27FC236}">
                <a16:creationId xmlns:a16="http://schemas.microsoft.com/office/drawing/2014/main" id="{16E50F88-831D-44E8-885F-09937D101D1E}"/>
              </a:ext>
            </a:extLst>
          </p:cNvPr>
          <p:cNvSpPr/>
          <p:nvPr/>
        </p:nvSpPr>
        <p:spPr>
          <a:xfrm>
            <a:off x="6364342" y="4442793"/>
            <a:ext cx="5055705" cy="400878"/>
          </a:xfrm>
          <a:prstGeom prst="roundRect">
            <a:avLst/>
          </a:prstGeom>
          <a:noFill/>
          <a:ln w="3492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a:solidFill>
                <a:srgbClr val="FFFFFE"/>
              </a:solidFill>
            </a:endParaRPr>
          </a:p>
        </p:txBody>
      </p:sp>
      <p:sp>
        <p:nvSpPr>
          <p:cNvPr id="110" name="TextBox 109">
            <a:extLst>
              <a:ext uri="{FF2B5EF4-FFF2-40B4-BE49-F238E27FC236}">
                <a16:creationId xmlns:a16="http://schemas.microsoft.com/office/drawing/2014/main" id="{354AD2C6-C29B-4DA8-A094-D6F1C5408710}"/>
              </a:ext>
            </a:extLst>
          </p:cNvPr>
          <p:cNvSpPr txBox="1"/>
          <p:nvPr/>
        </p:nvSpPr>
        <p:spPr>
          <a:xfrm>
            <a:off x="8059664" y="1869778"/>
            <a:ext cx="2157582" cy="276999"/>
          </a:xfrm>
          <a:prstGeom prst="rect">
            <a:avLst/>
          </a:prstGeom>
          <a:noFill/>
        </p:spPr>
        <p:txBody>
          <a:bodyPr wrap="square" rtlCol="0">
            <a:spAutoFit/>
          </a:bodyPr>
          <a:lstStyle/>
          <a:p>
            <a:pPr defTabSz="914400"/>
            <a:r>
              <a:rPr lang="en-US" sz="1200" dirty="0">
                <a:solidFill>
                  <a:srgbClr val="313131"/>
                </a:solidFill>
                <a:ea typeface="Verdana" panose="020B0604030504040204" pitchFamily="34" charset="0"/>
                <a:cs typeface="Verdana" panose="020B0604030504040204" pitchFamily="34" charset="0"/>
              </a:rPr>
              <a:t>Standard Import ESS Job </a:t>
            </a:r>
          </a:p>
        </p:txBody>
      </p:sp>
    </p:spTree>
    <p:extLst>
      <p:ext uri="{BB962C8B-B14F-4D97-AF65-F5344CB8AC3E}">
        <p14:creationId xmlns:p14="http://schemas.microsoft.com/office/powerpoint/2010/main" val="2441524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4619" y="6487115"/>
            <a:ext cx="4336444" cy="230832"/>
          </a:xfrm>
          <a:prstGeom prst="rect">
            <a:avLst/>
          </a:prstGeom>
          <a:noFill/>
        </p:spPr>
        <p:txBody>
          <a:bodyPr wrap="none" rtlCol="0">
            <a:spAutoFit/>
          </a:bodyPr>
          <a:lstStyle/>
          <a:p>
            <a:r>
              <a:rPr lang="en-US" sz="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4  |  Copyright © 2018 Deloitte Development LLC. All rights reserved.</a:t>
            </a:r>
          </a:p>
        </p:txBody>
      </p:sp>
      <p:sp>
        <p:nvSpPr>
          <p:cNvPr id="46" name="Title 5"/>
          <p:cNvSpPr>
            <a:spLocks noGrp="1"/>
          </p:cNvSpPr>
          <p:nvPr>
            <p:ph type="title"/>
          </p:nvPr>
        </p:nvSpPr>
        <p:spPr>
          <a:xfrm>
            <a:off x="409172" y="536526"/>
            <a:ext cx="11317552" cy="441148"/>
          </a:xfrm>
        </p:spPr>
        <p:txBody>
          <a:bodyPr/>
          <a:lstStyle/>
          <a:p>
            <a:r>
              <a:rPr lang="en-US" altLang="ja-JP" b="1" dirty="0"/>
              <a:t>ERP Cloud Reports Approach</a:t>
            </a:r>
            <a:endParaRPr lang="en-US" b="1" dirty="0"/>
          </a:p>
        </p:txBody>
      </p:sp>
      <p:sp>
        <p:nvSpPr>
          <p:cNvPr id="66" name="Rectangle 65"/>
          <p:cNvSpPr/>
          <p:nvPr/>
        </p:nvSpPr>
        <p:spPr>
          <a:xfrm>
            <a:off x="1509648" y="2693485"/>
            <a:ext cx="301752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Ad Hoc Analysis, Pivot Tables, Graph and Charts, and MS Office</a:t>
            </a:r>
          </a:p>
        </p:txBody>
      </p:sp>
      <p:sp>
        <p:nvSpPr>
          <p:cNvPr id="67" name="Rectangle 66"/>
          <p:cNvSpPr/>
          <p:nvPr/>
        </p:nvSpPr>
        <p:spPr>
          <a:xfrm>
            <a:off x="1509648" y="3906962"/>
            <a:ext cx="301752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Ad Hoc, Dashboards, Charts/Graphs, and Flexible Output</a:t>
            </a:r>
          </a:p>
        </p:txBody>
      </p:sp>
      <p:sp>
        <p:nvSpPr>
          <p:cNvPr id="68" name="Rectangle 67"/>
          <p:cNvSpPr/>
          <p:nvPr/>
        </p:nvSpPr>
        <p:spPr>
          <a:xfrm>
            <a:off x="1509648" y="4905732"/>
            <a:ext cx="301752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High-Volume</a:t>
            </a:r>
          </a:p>
          <a:p>
            <a:pPr algn="ctr" fontAlgn="base">
              <a:spcBef>
                <a:spcPct val="20000"/>
              </a:spcBef>
              <a:spcAft>
                <a:spcPct val="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Specific Format`</a:t>
            </a:r>
          </a:p>
        </p:txBody>
      </p:sp>
      <p:sp>
        <p:nvSpPr>
          <p:cNvPr id="69" name="Rectangle 68"/>
          <p:cNvSpPr/>
          <p:nvPr/>
        </p:nvSpPr>
        <p:spPr>
          <a:xfrm>
            <a:off x="1509648" y="1690227"/>
            <a:ext cx="3017520" cy="731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Management Reporting, Board Room Quality, Distribution, Snapshot or Live Reporting, Graphs and Charts, and Multiple Output Options</a:t>
            </a:r>
          </a:p>
        </p:txBody>
      </p:sp>
      <p:sp>
        <p:nvSpPr>
          <p:cNvPr id="90" name="Oval 89"/>
          <p:cNvSpPr/>
          <p:nvPr/>
        </p:nvSpPr>
        <p:spPr>
          <a:xfrm>
            <a:off x="4549921" y="1778292"/>
            <a:ext cx="1463040" cy="565038"/>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r>
              <a:rPr lang="en-US" sz="1050" b="1" dirty="0">
                <a:solidFill>
                  <a:srgbClr val="FFFFFF"/>
                </a:solidFill>
                <a:latin typeface="Verdana" panose="020B0604030504040204" pitchFamily="34" charset="0"/>
                <a:ea typeface="Verdana" panose="020B0604030504040204" pitchFamily="34" charset="0"/>
                <a:cs typeface="Verdana" panose="020B0604030504040204" pitchFamily="34" charset="0"/>
              </a:rPr>
              <a:t>Financial Reporting Center</a:t>
            </a:r>
          </a:p>
        </p:txBody>
      </p:sp>
      <p:sp>
        <p:nvSpPr>
          <p:cNvPr id="91" name="Oval 90"/>
          <p:cNvSpPr/>
          <p:nvPr/>
        </p:nvSpPr>
        <p:spPr>
          <a:xfrm>
            <a:off x="4540590" y="2776726"/>
            <a:ext cx="1463040" cy="565038"/>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r>
              <a:rPr lang="en-US" sz="1050" b="1" dirty="0">
                <a:solidFill>
                  <a:srgbClr val="FFFFFF"/>
                </a:solidFill>
                <a:latin typeface="Verdana" panose="020B0604030504040204" pitchFamily="34" charset="0"/>
                <a:ea typeface="Verdana" panose="020B0604030504040204" pitchFamily="34" charset="0"/>
                <a:cs typeface="Verdana" panose="020B0604030504040204" pitchFamily="34" charset="0"/>
              </a:rPr>
              <a:t>Smart View</a:t>
            </a:r>
          </a:p>
        </p:txBody>
      </p:sp>
      <p:sp>
        <p:nvSpPr>
          <p:cNvPr id="93" name="Oval 92"/>
          <p:cNvSpPr/>
          <p:nvPr/>
        </p:nvSpPr>
        <p:spPr>
          <a:xfrm>
            <a:off x="4533679" y="3990203"/>
            <a:ext cx="1463040" cy="565038"/>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r>
              <a:rPr lang="en-US" sz="1050" b="1" dirty="0">
                <a:solidFill>
                  <a:srgbClr val="FFFFFF"/>
                </a:solidFill>
                <a:latin typeface="Verdana" panose="020B0604030504040204" pitchFamily="34" charset="0"/>
                <a:ea typeface="Verdana" panose="020B0604030504040204" pitchFamily="34" charset="0"/>
                <a:cs typeface="Verdana" panose="020B0604030504040204" pitchFamily="34" charset="0"/>
              </a:rPr>
              <a:t>Transactional BI (OTBI)</a:t>
            </a:r>
          </a:p>
        </p:txBody>
      </p:sp>
      <p:sp>
        <p:nvSpPr>
          <p:cNvPr id="95" name="Oval 94"/>
          <p:cNvSpPr/>
          <p:nvPr/>
        </p:nvSpPr>
        <p:spPr>
          <a:xfrm>
            <a:off x="4533679" y="4988637"/>
            <a:ext cx="1463040" cy="565038"/>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r>
              <a:rPr lang="en-US" sz="1050" b="1" dirty="0">
                <a:solidFill>
                  <a:srgbClr val="FFFFFF"/>
                </a:solidFill>
                <a:latin typeface="Verdana" panose="020B0604030504040204" pitchFamily="34" charset="0"/>
                <a:ea typeface="Verdana" panose="020B0604030504040204" pitchFamily="34" charset="0"/>
                <a:cs typeface="Verdana" panose="020B0604030504040204" pitchFamily="34" charset="0"/>
              </a:rPr>
              <a:t>BI Publisher</a:t>
            </a:r>
          </a:p>
        </p:txBody>
      </p:sp>
      <p:sp>
        <p:nvSpPr>
          <p:cNvPr id="97" name="Right Arrow 96"/>
          <p:cNvSpPr/>
          <p:nvPr/>
        </p:nvSpPr>
        <p:spPr>
          <a:xfrm>
            <a:off x="692990" y="2093987"/>
            <a:ext cx="274236" cy="236276"/>
          </a:xfrm>
          <a:prstGeom prst="rightArrow">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98" name="Right Arrow 97"/>
          <p:cNvSpPr/>
          <p:nvPr/>
        </p:nvSpPr>
        <p:spPr>
          <a:xfrm>
            <a:off x="673534" y="4482730"/>
            <a:ext cx="274236" cy="236276"/>
          </a:xfrm>
          <a:prstGeom prst="rightArrow">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ight Arrow 102"/>
          <p:cNvSpPr/>
          <p:nvPr/>
        </p:nvSpPr>
        <p:spPr>
          <a:xfrm>
            <a:off x="1219170" y="1935650"/>
            <a:ext cx="274236" cy="236276"/>
          </a:xfrm>
          <a:prstGeom prst="rightArrow">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11" name="Right Arrow 110"/>
          <p:cNvSpPr/>
          <p:nvPr/>
        </p:nvSpPr>
        <p:spPr>
          <a:xfrm>
            <a:off x="1235412" y="2836354"/>
            <a:ext cx="274236" cy="236276"/>
          </a:xfrm>
          <a:prstGeom prst="rightArrow">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12" name="Right Arrow 111"/>
          <p:cNvSpPr/>
          <p:nvPr/>
        </p:nvSpPr>
        <p:spPr>
          <a:xfrm>
            <a:off x="1219170" y="4154584"/>
            <a:ext cx="274236" cy="236276"/>
          </a:xfrm>
          <a:prstGeom prst="rightArrow">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13" name="Right Arrow 112"/>
          <p:cNvSpPr/>
          <p:nvPr/>
        </p:nvSpPr>
        <p:spPr>
          <a:xfrm>
            <a:off x="1219170" y="5055288"/>
            <a:ext cx="274236" cy="236276"/>
          </a:xfrm>
          <a:prstGeom prst="rightArrow">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14" name="Rectangle 113"/>
          <p:cNvSpPr/>
          <p:nvPr/>
        </p:nvSpPr>
        <p:spPr bwMode="gray">
          <a:xfrm>
            <a:off x="430887" y="1594634"/>
            <a:ext cx="279721" cy="41148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88873" tIns="88873" rIns="88873" bIns="88873" rtlCol="0" anchor="ctr"/>
          <a:lstStyle/>
          <a:p>
            <a:pPr algn="ctr" fontAlgn="base">
              <a:spcBef>
                <a:spcPct val="20000"/>
              </a:spcBef>
              <a:spcAft>
                <a:spcPct val="0"/>
              </a:spcAft>
            </a:pPr>
            <a:r>
              <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rPr>
              <a:t>Reporting</a:t>
            </a:r>
          </a:p>
        </p:txBody>
      </p:sp>
      <p:sp>
        <p:nvSpPr>
          <p:cNvPr id="115" name="Rectangle 114"/>
          <p:cNvSpPr/>
          <p:nvPr/>
        </p:nvSpPr>
        <p:spPr bwMode="gray">
          <a:xfrm>
            <a:off x="938042" y="3676707"/>
            <a:ext cx="277978" cy="2011680"/>
          </a:xfrm>
          <a:prstGeom prst="rect">
            <a:avLst/>
          </a:prstGeom>
          <a:solidFill>
            <a:schemeClr val="tx1"/>
          </a:solidFill>
          <a:ln>
            <a:noFill/>
            <a:headEnd/>
            <a:tailEnd/>
          </a:ln>
          <a:effectLst/>
          <a:scene3d>
            <a:camera prst="orthographicFront">
              <a:rot lat="0" lon="0" rev="0"/>
            </a:camera>
            <a:lightRig rig="threePt" dir="t">
              <a:rot lat="0" lon="0" rev="1200000"/>
            </a:lightRig>
          </a:scene3d>
          <a:sp3d/>
        </p:spPr>
        <p:txBody>
          <a:bodyPr vert="vert270" lIns="114100" tIns="57050" rIns="114100" bIns="57050" rtlCol="0" anchor="ctr" anchorCtr="1"/>
          <a:lstStyle/>
          <a:p>
            <a:pPr algn="ctr" defTabSz="639884">
              <a:lnSpc>
                <a:spcPct val="90000"/>
              </a:lnSpc>
              <a:spcBef>
                <a:spcPts val="420"/>
              </a:spcBef>
            </a:pPr>
            <a:r>
              <a:rPr lang="en-US" sz="1200" b="1" kern="0" dirty="0">
                <a:solidFill>
                  <a:srgbClr val="FFFFFF"/>
                </a:solidFill>
                <a:latin typeface="Verdana" panose="020B0604030504040204" pitchFamily="34" charset="0"/>
                <a:ea typeface="Verdana" panose="020B0604030504040204" pitchFamily="34" charset="0"/>
                <a:cs typeface="Verdana" panose="020B0604030504040204" pitchFamily="34" charset="0"/>
              </a:rPr>
              <a:t>Transactional Data</a:t>
            </a:r>
          </a:p>
        </p:txBody>
      </p:sp>
      <p:sp>
        <p:nvSpPr>
          <p:cNvPr id="116" name="Rectangle 115"/>
          <p:cNvSpPr/>
          <p:nvPr/>
        </p:nvSpPr>
        <p:spPr bwMode="gray">
          <a:xfrm>
            <a:off x="938042" y="1594634"/>
            <a:ext cx="275546" cy="2011680"/>
          </a:xfrm>
          <a:prstGeom prst="rect">
            <a:avLst/>
          </a:prstGeom>
          <a:solidFill>
            <a:schemeClr val="tx1"/>
          </a:solidFill>
          <a:ln>
            <a:noFill/>
            <a:headEnd/>
            <a:tailEnd/>
          </a:ln>
          <a:effectLst/>
          <a:scene3d>
            <a:camera prst="orthographicFront">
              <a:rot lat="0" lon="0" rev="0"/>
            </a:camera>
            <a:lightRig rig="threePt" dir="t">
              <a:rot lat="0" lon="0" rev="1200000"/>
            </a:lightRig>
          </a:scene3d>
          <a:sp3d/>
        </p:spPr>
        <p:txBody>
          <a:bodyPr vert="vert270" lIns="114100" tIns="57050" rIns="114100" bIns="57050" rtlCol="0" anchor="ctr" anchorCtr="1"/>
          <a:lstStyle/>
          <a:p>
            <a:pPr algn="ctr" defTabSz="639884">
              <a:lnSpc>
                <a:spcPct val="90000"/>
              </a:lnSpc>
              <a:spcBef>
                <a:spcPts val="420"/>
              </a:spcBef>
              <a:defRPr/>
            </a:pPr>
            <a:r>
              <a:rPr lang="en-US" sz="1200" b="1" kern="0" dirty="0">
                <a:solidFill>
                  <a:srgbClr val="FFFFFF"/>
                </a:solidFill>
                <a:latin typeface="Verdana" panose="020B0604030504040204" pitchFamily="34" charset="0"/>
                <a:ea typeface="Verdana" panose="020B0604030504040204" pitchFamily="34" charset="0"/>
                <a:cs typeface="Verdana" panose="020B0604030504040204" pitchFamily="34" charset="0"/>
              </a:rPr>
              <a:t>Balances</a:t>
            </a:r>
          </a:p>
        </p:txBody>
      </p:sp>
      <p:grpSp>
        <p:nvGrpSpPr>
          <p:cNvPr id="118" name="Group 117"/>
          <p:cNvGrpSpPr/>
          <p:nvPr/>
        </p:nvGrpSpPr>
        <p:grpSpPr>
          <a:xfrm>
            <a:off x="6012961" y="1594634"/>
            <a:ext cx="6179039" cy="4213212"/>
            <a:chOff x="-45719" y="1416102"/>
            <a:chExt cx="8003791" cy="4517110"/>
          </a:xfrm>
        </p:grpSpPr>
        <p:sp>
          <p:nvSpPr>
            <p:cNvPr id="119" name="TextBox 118"/>
            <p:cNvSpPr txBox="1"/>
            <p:nvPr/>
          </p:nvSpPr>
          <p:spPr>
            <a:xfrm>
              <a:off x="-45719" y="1439428"/>
              <a:ext cx="921677" cy="240238"/>
            </a:xfrm>
            <a:prstGeom prst="rect">
              <a:avLst/>
            </a:prstGeom>
            <a:noFill/>
          </p:spPr>
          <p:txBody>
            <a:bodyPr wrap="square" rtlCol="0">
              <a:spAutoFit/>
            </a:bodyPr>
            <a:lstStyle/>
            <a:p>
              <a:pPr algn="r" fontAlgn="base">
                <a:spcBef>
                  <a:spcPts val="600"/>
                </a:spcBef>
                <a:spcAft>
                  <a:spcPct val="0"/>
                </a:spcAft>
              </a:pPr>
              <a:r>
                <a:rPr lang="en-US" sz="1000" b="1" cap="small" dirty="0">
                  <a:latin typeface="+mj-lt"/>
                  <a:cs typeface="Arial" charset="0"/>
                </a:rPr>
                <a:t>START</a:t>
              </a:r>
            </a:p>
          </p:txBody>
        </p:sp>
        <p:sp>
          <p:nvSpPr>
            <p:cNvPr id="120" name="U-Turn Arrow 119"/>
            <p:cNvSpPr/>
            <p:nvPr/>
          </p:nvSpPr>
          <p:spPr>
            <a:xfrm rot="16200000" flipH="1">
              <a:off x="2521394" y="826685"/>
              <a:ext cx="1844464" cy="6380708"/>
            </a:xfrm>
            <a:prstGeom prst="uturnArrow">
              <a:avLst>
                <a:gd name="adj1" fmla="val 6432"/>
                <a:gd name="adj2" fmla="val 3575"/>
                <a:gd name="adj3" fmla="val 948"/>
                <a:gd name="adj4" fmla="val 49821"/>
                <a:gd name="adj5" fmla="val 99372"/>
              </a:avLst>
            </a:prstGeom>
            <a:solidFill>
              <a:srgbClr val="92D400"/>
            </a:solidFill>
            <a:ln w="12700" cap="flat" cmpd="sng" algn="ctr">
              <a:noFill/>
              <a:prstDash val="solid"/>
            </a:ln>
            <a:effectLst/>
          </p:spPr>
          <p:txBody>
            <a:bodyPr lIns="45720" rIns="45720" rtlCol="0" anchor="ctr"/>
            <a:lstStyle/>
            <a:p>
              <a:pPr algn="ctr">
                <a:spcBef>
                  <a:spcPct val="20000"/>
                </a:spcBef>
                <a:defRPr/>
              </a:pPr>
              <a:endParaRPr lang="en-US" sz="1050" b="1" kern="0" dirty="0">
                <a:solidFill>
                  <a:srgbClr val="002776"/>
                </a:solidFill>
                <a:latin typeface="+mj-lt"/>
                <a:cs typeface="Arial" charset="0"/>
              </a:endParaRPr>
            </a:p>
          </p:txBody>
        </p:sp>
        <p:sp>
          <p:nvSpPr>
            <p:cNvPr id="121" name="U-Turn Arrow 120"/>
            <p:cNvSpPr/>
            <p:nvPr/>
          </p:nvSpPr>
          <p:spPr>
            <a:xfrm rot="5400000">
              <a:off x="3331060" y="-972533"/>
              <a:ext cx="1664732" cy="6685869"/>
            </a:xfrm>
            <a:prstGeom prst="uturnArrow">
              <a:avLst>
                <a:gd name="adj1" fmla="val 6432"/>
                <a:gd name="adj2" fmla="val 3575"/>
                <a:gd name="adj3" fmla="val 948"/>
                <a:gd name="adj4" fmla="val 49821"/>
                <a:gd name="adj5" fmla="val 87010"/>
              </a:avLst>
            </a:prstGeom>
            <a:solidFill>
              <a:srgbClr val="92D400"/>
            </a:solidFill>
            <a:ln w="12700" cap="flat" cmpd="sng" algn="ctr">
              <a:noFill/>
              <a:prstDash val="solid"/>
            </a:ln>
            <a:effectLst/>
          </p:spPr>
          <p:txBody>
            <a:bodyPr lIns="45720" rIns="45720" rtlCol="0" anchor="ctr"/>
            <a:lstStyle/>
            <a:p>
              <a:pPr algn="ctr">
                <a:spcBef>
                  <a:spcPct val="20000"/>
                </a:spcBef>
                <a:defRPr/>
              </a:pPr>
              <a:endParaRPr lang="en-US" sz="1050" b="1" kern="0" dirty="0">
                <a:solidFill>
                  <a:srgbClr val="002776"/>
                </a:solidFill>
                <a:latin typeface="+mj-lt"/>
                <a:cs typeface="Arial" charset="0"/>
              </a:endParaRPr>
            </a:p>
          </p:txBody>
        </p:sp>
        <p:sp>
          <p:nvSpPr>
            <p:cNvPr id="122" name="Oval 121"/>
            <p:cNvSpPr>
              <a:spLocks noChangeAspect="1"/>
            </p:cNvSpPr>
            <p:nvPr/>
          </p:nvSpPr>
          <p:spPr>
            <a:xfrm>
              <a:off x="1350773" y="1431663"/>
              <a:ext cx="296169" cy="296169"/>
            </a:xfrm>
            <a:prstGeom prst="ellipse">
              <a:avLst/>
            </a:prstGeom>
            <a:solidFill>
              <a:srgbClr val="002060"/>
            </a:solidFill>
            <a:ln w="25400" cap="flat" cmpd="sng" algn="ctr">
              <a:solidFill>
                <a:schemeClr val="bg1"/>
              </a:solidFill>
              <a:prstDash val="solid"/>
            </a:ln>
            <a:effectLst/>
          </p:spPr>
          <p:txBody>
            <a:bodyPr lIns="45720" rIns="45720" rtlCol="0" anchor="ctr"/>
            <a:lstStyle/>
            <a:p>
              <a:pPr algn="ctr">
                <a:spcBef>
                  <a:spcPct val="20000"/>
                </a:spcBef>
                <a:defRPr/>
              </a:pPr>
              <a:r>
                <a:rPr lang="en-US" sz="1200" b="1" kern="0" dirty="0">
                  <a:solidFill>
                    <a:schemeClr val="bg1"/>
                  </a:solidFill>
                  <a:latin typeface="+mj-lt"/>
                  <a:cs typeface="Arial" charset="0"/>
                </a:rPr>
                <a:t>1</a:t>
              </a:r>
            </a:p>
          </p:txBody>
        </p:sp>
        <p:sp>
          <p:nvSpPr>
            <p:cNvPr id="123" name="TextBox 122"/>
            <p:cNvSpPr txBox="1"/>
            <p:nvPr/>
          </p:nvSpPr>
          <p:spPr>
            <a:xfrm>
              <a:off x="280747" y="1765479"/>
              <a:ext cx="2030348" cy="715018"/>
            </a:xfrm>
            <a:prstGeom prst="rect">
              <a:avLst/>
            </a:prstGeom>
            <a:noFill/>
          </p:spPr>
          <p:txBody>
            <a:bodyPr wrap="square" rtlCol="0">
              <a:spAutoFit/>
            </a:bodyPr>
            <a:lstStyle/>
            <a:p>
              <a:pPr algn="ctr">
                <a:lnSpc>
                  <a:spcPct val="106000"/>
                </a:lnSpc>
                <a:buFont typeface="Wingdings 2" pitchFamily="18" charset="2"/>
                <a:buNone/>
              </a:pPr>
              <a:r>
                <a:rPr lang="en-US" sz="900" dirty="0">
                  <a:solidFill>
                    <a:schemeClr val="accent1"/>
                  </a:solidFill>
                  <a:latin typeface="+mj-lt"/>
                </a:rPr>
                <a:t>Gather Legacy application reports and new reporting requirements</a:t>
              </a:r>
            </a:p>
          </p:txBody>
        </p:sp>
        <p:sp>
          <p:nvSpPr>
            <p:cNvPr id="124" name="Oval 123"/>
            <p:cNvSpPr>
              <a:spLocks noChangeAspect="1"/>
            </p:cNvSpPr>
            <p:nvPr/>
          </p:nvSpPr>
          <p:spPr>
            <a:xfrm>
              <a:off x="3043434" y="1416102"/>
              <a:ext cx="296169" cy="296168"/>
            </a:xfrm>
            <a:prstGeom prst="ellipse">
              <a:avLst/>
            </a:prstGeom>
            <a:solidFill>
              <a:srgbClr val="002060"/>
            </a:solidFill>
            <a:ln w="25400" cap="flat" cmpd="sng" algn="ctr">
              <a:solidFill>
                <a:schemeClr val="bg1"/>
              </a:solidFill>
              <a:prstDash val="solid"/>
            </a:ln>
            <a:effectLst/>
          </p:spPr>
          <p:txBody>
            <a:bodyPr lIns="45720" rIns="45720" rtlCol="0" anchor="ctr"/>
            <a:lstStyle/>
            <a:p>
              <a:pPr algn="ctr">
                <a:spcBef>
                  <a:spcPct val="20000"/>
                </a:spcBef>
                <a:defRPr/>
              </a:pPr>
              <a:r>
                <a:rPr lang="en-US" sz="1200" b="1" kern="0" dirty="0">
                  <a:solidFill>
                    <a:schemeClr val="bg1"/>
                  </a:solidFill>
                  <a:latin typeface="+mj-lt"/>
                  <a:cs typeface="Arial" charset="0"/>
                </a:rPr>
                <a:t>2</a:t>
              </a:r>
            </a:p>
          </p:txBody>
        </p:sp>
        <p:sp>
          <p:nvSpPr>
            <p:cNvPr id="125" name="TextBox 124"/>
            <p:cNvSpPr txBox="1"/>
            <p:nvPr/>
          </p:nvSpPr>
          <p:spPr>
            <a:xfrm>
              <a:off x="2311096" y="1736343"/>
              <a:ext cx="1582394" cy="872445"/>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buFont typeface="Wingdings 2" pitchFamily="18" charset="2"/>
                <a:buNone/>
              </a:pPr>
              <a:r>
                <a:rPr lang="en-US" sz="900" dirty="0">
                  <a:solidFill>
                    <a:schemeClr val="accent1"/>
                  </a:solidFill>
                </a:rPr>
                <a:t>Perform fit gap analysis comparing with Oracle ERP Cloud out of box reports</a:t>
              </a:r>
            </a:p>
          </p:txBody>
        </p:sp>
        <p:sp>
          <p:nvSpPr>
            <p:cNvPr id="126" name="Oval 125"/>
            <p:cNvSpPr>
              <a:spLocks noChangeAspect="1"/>
            </p:cNvSpPr>
            <p:nvPr/>
          </p:nvSpPr>
          <p:spPr>
            <a:xfrm>
              <a:off x="4859734" y="1416102"/>
              <a:ext cx="296169" cy="296169"/>
            </a:xfrm>
            <a:prstGeom prst="ellipse">
              <a:avLst/>
            </a:prstGeom>
            <a:solidFill>
              <a:srgbClr val="002060"/>
            </a:solidFill>
            <a:ln w="25400" cap="flat" cmpd="sng" algn="ctr">
              <a:solidFill>
                <a:schemeClr val="bg1"/>
              </a:solidFill>
              <a:prstDash val="solid"/>
            </a:ln>
            <a:effectLst/>
          </p:spPr>
          <p:txBody>
            <a:bodyPr lIns="45720" rIns="45720" rtlCol="0" anchor="ctr"/>
            <a:lstStyle/>
            <a:p>
              <a:pPr algn="ctr">
                <a:spcBef>
                  <a:spcPct val="20000"/>
                </a:spcBef>
                <a:defRPr/>
              </a:pPr>
              <a:r>
                <a:rPr lang="en-US" sz="1200" b="1" kern="0" dirty="0">
                  <a:solidFill>
                    <a:schemeClr val="bg1"/>
                  </a:solidFill>
                  <a:latin typeface="+mj-lt"/>
                  <a:cs typeface="Arial" charset="0"/>
                </a:rPr>
                <a:t>3</a:t>
              </a:r>
            </a:p>
          </p:txBody>
        </p:sp>
        <p:sp>
          <p:nvSpPr>
            <p:cNvPr id="127" name="TextBox 126"/>
            <p:cNvSpPr txBox="1"/>
            <p:nvPr/>
          </p:nvSpPr>
          <p:spPr>
            <a:xfrm>
              <a:off x="3893488" y="1749757"/>
              <a:ext cx="1993918" cy="557592"/>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buFont typeface="Wingdings 2" pitchFamily="18" charset="2"/>
                <a:buNone/>
              </a:pPr>
              <a:r>
                <a:rPr lang="en-US" sz="900" dirty="0">
                  <a:solidFill>
                    <a:schemeClr val="accent1"/>
                  </a:solidFill>
                </a:rPr>
                <a:t>Access User Stories to best fit the oracle reporting tool</a:t>
              </a:r>
            </a:p>
          </p:txBody>
        </p:sp>
        <p:sp>
          <p:nvSpPr>
            <p:cNvPr id="128" name="Oval 127"/>
            <p:cNvSpPr>
              <a:spLocks noChangeAspect="1"/>
            </p:cNvSpPr>
            <p:nvPr/>
          </p:nvSpPr>
          <p:spPr>
            <a:xfrm>
              <a:off x="6473502" y="1416102"/>
              <a:ext cx="296169" cy="296169"/>
            </a:xfrm>
            <a:prstGeom prst="ellipse">
              <a:avLst/>
            </a:prstGeom>
            <a:solidFill>
              <a:srgbClr val="002060"/>
            </a:solidFill>
            <a:ln w="25400" cap="flat" cmpd="sng" algn="ctr">
              <a:solidFill>
                <a:schemeClr val="bg1"/>
              </a:solidFill>
              <a:prstDash val="solid"/>
            </a:ln>
            <a:effectLst/>
          </p:spPr>
          <p:txBody>
            <a:bodyPr lIns="45720" rIns="45720" rtlCol="0" anchor="ctr"/>
            <a:lstStyle/>
            <a:p>
              <a:pPr algn="ctr">
                <a:spcBef>
                  <a:spcPct val="20000"/>
                </a:spcBef>
                <a:defRPr/>
              </a:pPr>
              <a:r>
                <a:rPr lang="en-US" sz="1200" b="1" kern="0" dirty="0">
                  <a:solidFill>
                    <a:schemeClr val="bg1"/>
                  </a:solidFill>
                  <a:latin typeface="+mj-lt"/>
                  <a:cs typeface="Arial" charset="0"/>
                </a:rPr>
                <a:t>4</a:t>
              </a:r>
            </a:p>
          </p:txBody>
        </p:sp>
        <p:sp>
          <p:nvSpPr>
            <p:cNvPr id="129" name="TextBox 128"/>
            <p:cNvSpPr txBox="1"/>
            <p:nvPr/>
          </p:nvSpPr>
          <p:spPr>
            <a:xfrm>
              <a:off x="5779726" y="1781923"/>
              <a:ext cx="1389988" cy="557592"/>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buFont typeface="Wingdings 2" pitchFamily="18" charset="2"/>
                <a:buNone/>
              </a:pPr>
              <a:r>
                <a:rPr lang="en-US" sz="900" dirty="0">
                  <a:solidFill>
                    <a:schemeClr val="accent1"/>
                  </a:solidFill>
                </a:rPr>
                <a:t>Prepare Reports Inventory</a:t>
              </a:r>
            </a:p>
          </p:txBody>
        </p:sp>
        <p:sp>
          <p:nvSpPr>
            <p:cNvPr id="130" name="Oval 129"/>
            <p:cNvSpPr>
              <a:spLocks noChangeAspect="1"/>
            </p:cNvSpPr>
            <p:nvPr/>
          </p:nvSpPr>
          <p:spPr>
            <a:xfrm>
              <a:off x="6544041" y="3004705"/>
              <a:ext cx="296169" cy="296168"/>
            </a:xfrm>
            <a:prstGeom prst="ellipse">
              <a:avLst/>
            </a:prstGeom>
            <a:solidFill>
              <a:schemeClr val="bg1">
                <a:lumMod val="50000"/>
              </a:schemeClr>
            </a:solidFill>
            <a:ln w="25400" cap="flat" cmpd="sng" algn="ctr">
              <a:solidFill>
                <a:schemeClr val="bg1"/>
              </a:solidFill>
              <a:prstDash val="solid"/>
            </a:ln>
            <a:effectLst/>
          </p:spPr>
          <p:txBody>
            <a:bodyPr lIns="45720" rIns="45720" rtlCol="0" anchor="ctr"/>
            <a:lstStyle/>
            <a:p>
              <a:pPr algn="ctr">
                <a:spcBef>
                  <a:spcPct val="20000"/>
                </a:spcBef>
                <a:defRPr/>
              </a:pPr>
              <a:r>
                <a:rPr lang="en-US" sz="1200" b="1" kern="0" dirty="0">
                  <a:solidFill>
                    <a:schemeClr val="bg1"/>
                  </a:solidFill>
                  <a:latin typeface="+mj-lt"/>
                  <a:cs typeface="Arial" charset="0"/>
                </a:rPr>
                <a:t>5</a:t>
              </a:r>
            </a:p>
          </p:txBody>
        </p:sp>
        <p:sp>
          <p:nvSpPr>
            <p:cNvPr id="131" name="TextBox 130"/>
            <p:cNvSpPr txBox="1"/>
            <p:nvPr/>
          </p:nvSpPr>
          <p:spPr>
            <a:xfrm>
              <a:off x="5887213" y="3390303"/>
              <a:ext cx="2002971" cy="872445"/>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pPr>
              <a:r>
                <a:rPr lang="en-US" sz="900" dirty="0">
                  <a:solidFill>
                    <a:schemeClr val="accent1"/>
                  </a:solidFill>
                </a:rPr>
                <a:t>Perform required setups for folder structure, KFF segments and DFF attribute</a:t>
              </a:r>
            </a:p>
          </p:txBody>
        </p:sp>
        <p:sp>
          <p:nvSpPr>
            <p:cNvPr id="132" name="Oval 131"/>
            <p:cNvSpPr>
              <a:spLocks noChangeAspect="1"/>
            </p:cNvSpPr>
            <p:nvPr/>
          </p:nvSpPr>
          <p:spPr>
            <a:xfrm>
              <a:off x="4902734" y="2996704"/>
              <a:ext cx="296169" cy="296169"/>
            </a:xfrm>
            <a:prstGeom prst="ellipse">
              <a:avLst/>
            </a:prstGeom>
            <a:solidFill>
              <a:schemeClr val="bg1">
                <a:lumMod val="50000"/>
              </a:schemeClr>
            </a:solidFill>
            <a:ln w="25400" cap="flat" cmpd="sng" algn="ctr">
              <a:solidFill>
                <a:schemeClr val="bg1"/>
              </a:solidFill>
              <a:prstDash val="solid"/>
            </a:ln>
            <a:effectLst/>
          </p:spPr>
          <p:txBody>
            <a:bodyPr lIns="0" tIns="0" rIns="0" bIns="0" rtlCol="0" anchor="ctr"/>
            <a:lstStyle/>
            <a:p>
              <a:pPr algn="ctr">
                <a:spcBef>
                  <a:spcPct val="20000"/>
                </a:spcBef>
                <a:defRPr/>
              </a:pPr>
              <a:r>
                <a:rPr lang="en-US" sz="1200" b="1" kern="0" dirty="0">
                  <a:solidFill>
                    <a:schemeClr val="bg1"/>
                  </a:solidFill>
                  <a:latin typeface="+mj-lt"/>
                  <a:cs typeface="Arial" charset="0"/>
                </a:rPr>
                <a:t>6</a:t>
              </a:r>
            </a:p>
          </p:txBody>
        </p:sp>
        <p:sp>
          <p:nvSpPr>
            <p:cNvPr id="133" name="TextBox 132"/>
            <p:cNvSpPr txBox="1"/>
            <p:nvPr/>
          </p:nvSpPr>
          <p:spPr>
            <a:xfrm>
              <a:off x="4163426" y="3379636"/>
              <a:ext cx="1823963" cy="557592"/>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buFont typeface="Wingdings 2" pitchFamily="18" charset="2"/>
                <a:buNone/>
              </a:pPr>
              <a:r>
                <a:rPr lang="en-US" sz="900" dirty="0">
                  <a:solidFill>
                    <a:schemeClr val="accent1"/>
                  </a:solidFill>
                </a:rPr>
                <a:t>Develop the reports based on the User Stories</a:t>
              </a:r>
            </a:p>
          </p:txBody>
        </p:sp>
        <p:sp>
          <p:nvSpPr>
            <p:cNvPr id="134" name="Oval 133"/>
            <p:cNvSpPr>
              <a:spLocks noChangeAspect="1"/>
            </p:cNvSpPr>
            <p:nvPr/>
          </p:nvSpPr>
          <p:spPr>
            <a:xfrm>
              <a:off x="3118209" y="2999391"/>
              <a:ext cx="296169" cy="296169"/>
            </a:xfrm>
            <a:prstGeom prst="ellipse">
              <a:avLst/>
            </a:prstGeom>
            <a:solidFill>
              <a:schemeClr val="bg1">
                <a:lumMod val="50000"/>
              </a:schemeClr>
            </a:solidFill>
            <a:ln w="25400" cap="flat" cmpd="sng" algn="ctr">
              <a:solidFill>
                <a:schemeClr val="bg1"/>
              </a:solidFill>
              <a:prstDash val="solid"/>
            </a:ln>
            <a:effectLst/>
          </p:spPr>
          <p:txBody>
            <a:bodyPr lIns="0" tIns="0" rIns="0" bIns="0" rtlCol="0" anchor="ctr"/>
            <a:lstStyle/>
            <a:p>
              <a:pPr algn="ctr">
                <a:spcBef>
                  <a:spcPct val="20000"/>
                </a:spcBef>
                <a:defRPr/>
              </a:pPr>
              <a:r>
                <a:rPr lang="en-US" sz="1200" b="1" kern="0" dirty="0">
                  <a:solidFill>
                    <a:schemeClr val="bg1"/>
                  </a:solidFill>
                  <a:latin typeface="+mj-lt"/>
                  <a:cs typeface="Arial" charset="0"/>
                </a:rPr>
                <a:t>7</a:t>
              </a:r>
            </a:p>
          </p:txBody>
        </p:sp>
        <p:sp>
          <p:nvSpPr>
            <p:cNvPr id="135" name="TextBox 134"/>
            <p:cNvSpPr txBox="1"/>
            <p:nvPr/>
          </p:nvSpPr>
          <p:spPr>
            <a:xfrm>
              <a:off x="2398186" y="3345392"/>
              <a:ext cx="1765239" cy="400166"/>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pPr>
              <a:r>
                <a:rPr lang="en-US" sz="900" dirty="0">
                  <a:solidFill>
                    <a:schemeClr val="accent1"/>
                  </a:solidFill>
                </a:rPr>
                <a:t>Validate the reports based on test cases</a:t>
              </a:r>
            </a:p>
          </p:txBody>
        </p:sp>
        <p:sp>
          <p:nvSpPr>
            <p:cNvPr id="136" name="Oval 135"/>
            <p:cNvSpPr>
              <a:spLocks noChangeAspect="1"/>
            </p:cNvSpPr>
            <p:nvPr/>
          </p:nvSpPr>
          <p:spPr>
            <a:xfrm>
              <a:off x="1372191" y="2999391"/>
              <a:ext cx="296169" cy="296169"/>
            </a:xfrm>
            <a:prstGeom prst="ellipse">
              <a:avLst/>
            </a:prstGeom>
            <a:solidFill>
              <a:schemeClr val="bg1">
                <a:lumMod val="50000"/>
              </a:schemeClr>
            </a:solidFill>
            <a:ln w="25400" cap="flat" cmpd="sng" algn="ctr">
              <a:solidFill>
                <a:schemeClr val="bg1"/>
              </a:solidFill>
              <a:prstDash val="solid"/>
            </a:ln>
            <a:effectLst/>
          </p:spPr>
          <p:txBody>
            <a:bodyPr lIns="0" tIns="0" rIns="0" bIns="0" rtlCol="0" anchor="ctr"/>
            <a:lstStyle/>
            <a:p>
              <a:pPr algn="ctr">
                <a:spcBef>
                  <a:spcPct val="20000"/>
                </a:spcBef>
                <a:defRPr/>
              </a:pPr>
              <a:r>
                <a:rPr lang="en-US" sz="1200" b="1" kern="0" dirty="0">
                  <a:solidFill>
                    <a:schemeClr val="bg1"/>
                  </a:solidFill>
                  <a:latin typeface="+mj-lt"/>
                  <a:cs typeface="Arial" charset="0"/>
                </a:rPr>
                <a:t>8</a:t>
              </a:r>
            </a:p>
          </p:txBody>
        </p:sp>
        <p:sp>
          <p:nvSpPr>
            <p:cNvPr id="137" name="TextBox 136"/>
            <p:cNvSpPr txBox="1"/>
            <p:nvPr/>
          </p:nvSpPr>
          <p:spPr>
            <a:xfrm>
              <a:off x="605473" y="3331431"/>
              <a:ext cx="1867650" cy="557592"/>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pPr>
              <a:r>
                <a:rPr lang="en-US" sz="900" dirty="0">
                  <a:solidFill>
                    <a:schemeClr val="accent1"/>
                  </a:solidFill>
                </a:rPr>
                <a:t>Schedule reports Using FRC/BI Administrator</a:t>
              </a:r>
            </a:p>
          </p:txBody>
        </p:sp>
        <p:sp>
          <p:nvSpPr>
            <p:cNvPr id="138" name="Oval 137"/>
            <p:cNvSpPr>
              <a:spLocks noChangeAspect="1"/>
            </p:cNvSpPr>
            <p:nvPr/>
          </p:nvSpPr>
          <p:spPr>
            <a:xfrm>
              <a:off x="1450970" y="4719280"/>
              <a:ext cx="296169" cy="296169"/>
            </a:xfrm>
            <a:prstGeom prst="ellipse">
              <a:avLst/>
            </a:prstGeom>
            <a:solidFill>
              <a:schemeClr val="accent4">
                <a:lumMod val="60000"/>
                <a:lumOff val="40000"/>
              </a:schemeClr>
            </a:solidFill>
            <a:ln w="25400" cap="flat" cmpd="sng" algn="ctr">
              <a:solidFill>
                <a:schemeClr val="bg1"/>
              </a:solidFill>
              <a:prstDash val="solid"/>
            </a:ln>
            <a:effectLst/>
          </p:spPr>
          <p:txBody>
            <a:bodyPr lIns="0" tIns="0" rIns="0" bIns="0" rtlCol="0" anchor="ctr"/>
            <a:lstStyle/>
            <a:p>
              <a:pPr algn="ctr">
                <a:spcBef>
                  <a:spcPct val="20000"/>
                </a:spcBef>
                <a:defRPr/>
              </a:pPr>
              <a:r>
                <a:rPr lang="en-US" sz="1200" b="1" kern="0" dirty="0">
                  <a:solidFill>
                    <a:schemeClr val="bg1"/>
                  </a:solidFill>
                  <a:latin typeface="+mj-lt"/>
                  <a:cs typeface="Arial" charset="0"/>
                </a:rPr>
                <a:t>9</a:t>
              </a:r>
            </a:p>
          </p:txBody>
        </p:sp>
        <p:sp>
          <p:nvSpPr>
            <p:cNvPr id="139" name="Oval 138"/>
            <p:cNvSpPr>
              <a:spLocks noChangeAspect="1"/>
            </p:cNvSpPr>
            <p:nvPr/>
          </p:nvSpPr>
          <p:spPr>
            <a:xfrm>
              <a:off x="3159568" y="4741074"/>
              <a:ext cx="406787" cy="307216"/>
            </a:xfrm>
            <a:prstGeom prst="ellipse">
              <a:avLst/>
            </a:prstGeom>
            <a:solidFill>
              <a:schemeClr val="accent4">
                <a:lumMod val="60000"/>
                <a:lumOff val="40000"/>
              </a:schemeClr>
            </a:solidFill>
            <a:ln w="25400" cap="flat" cmpd="sng" algn="ctr">
              <a:solidFill>
                <a:schemeClr val="bg1"/>
              </a:solidFill>
              <a:prstDash val="solid"/>
            </a:ln>
            <a:effectLst/>
          </p:spPr>
          <p:txBody>
            <a:bodyPr lIns="0" tIns="0" rIns="0" bIns="0" rtlCol="0" anchor="ctr"/>
            <a:lstStyle/>
            <a:p>
              <a:pPr algn="ctr">
                <a:spcBef>
                  <a:spcPct val="20000"/>
                </a:spcBef>
                <a:defRPr/>
              </a:pPr>
              <a:r>
                <a:rPr lang="en-US" sz="1100" b="1" kern="0" dirty="0">
                  <a:solidFill>
                    <a:schemeClr val="bg1"/>
                  </a:solidFill>
                  <a:latin typeface="+mj-lt"/>
                  <a:cs typeface="Arial" charset="0"/>
                </a:rPr>
                <a:t>10</a:t>
              </a:r>
            </a:p>
          </p:txBody>
        </p:sp>
        <p:sp>
          <p:nvSpPr>
            <p:cNvPr id="140" name="Oval 139"/>
            <p:cNvSpPr>
              <a:spLocks noChangeAspect="1"/>
            </p:cNvSpPr>
            <p:nvPr/>
          </p:nvSpPr>
          <p:spPr>
            <a:xfrm>
              <a:off x="4849233" y="4676311"/>
              <a:ext cx="394770" cy="377201"/>
            </a:xfrm>
            <a:prstGeom prst="ellipse">
              <a:avLst/>
            </a:prstGeom>
            <a:solidFill>
              <a:schemeClr val="accent4">
                <a:lumMod val="60000"/>
                <a:lumOff val="40000"/>
              </a:schemeClr>
            </a:solidFill>
            <a:ln w="25400" cap="flat" cmpd="sng" algn="ctr">
              <a:solidFill>
                <a:schemeClr val="bg1"/>
              </a:solidFill>
              <a:prstDash val="solid"/>
            </a:ln>
            <a:effectLst/>
          </p:spPr>
          <p:txBody>
            <a:bodyPr lIns="0" tIns="0" rIns="0" bIns="0" rtlCol="0" anchor="ctr"/>
            <a:lstStyle/>
            <a:p>
              <a:pPr algn="ctr">
                <a:spcBef>
                  <a:spcPct val="20000"/>
                </a:spcBef>
                <a:defRPr/>
              </a:pPr>
              <a:r>
                <a:rPr lang="en-US" sz="1050" b="1" kern="0" dirty="0">
                  <a:solidFill>
                    <a:schemeClr val="bg1"/>
                  </a:solidFill>
                  <a:latin typeface="+mj-lt"/>
                  <a:cs typeface="Arial" charset="0"/>
                </a:rPr>
                <a:t>11</a:t>
              </a:r>
              <a:endParaRPr lang="en-US" sz="1100" b="1" kern="0" dirty="0">
                <a:solidFill>
                  <a:schemeClr val="bg1"/>
                </a:solidFill>
                <a:latin typeface="+mj-lt"/>
                <a:cs typeface="Arial" charset="0"/>
              </a:endParaRPr>
            </a:p>
          </p:txBody>
        </p:sp>
        <p:sp>
          <p:nvSpPr>
            <p:cNvPr id="141" name="TextBox 140"/>
            <p:cNvSpPr txBox="1"/>
            <p:nvPr/>
          </p:nvSpPr>
          <p:spPr>
            <a:xfrm>
              <a:off x="2629219" y="5060767"/>
              <a:ext cx="1631768" cy="872445"/>
            </a:xfrm>
            <a:prstGeom prst="rect">
              <a:avLst/>
            </a:prstGeom>
            <a:noFill/>
          </p:spPr>
          <p:txBody>
            <a:bodyPr wrap="square" rtlCol="0">
              <a:spAutoFit/>
            </a:bodyPr>
            <a:lstStyle/>
            <a:p>
              <a:pPr algn="ctr">
                <a:lnSpc>
                  <a:spcPct val="106000"/>
                </a:lnSpc>
                <a:buFont typeface="Wingdings 2" pitchFamily="18" charset="2"/>
                <a:buNone/>
              </a:pPr>
              <a:r>
                <a:rPr lang="en-US" sz="900" dirty="0">
                  <a:solidFill>
                    <a:schemeClr val="accent1"/>
                  </a:solidFill>
                  <a:latin typeface="+mj-lt"/>
                </a:rPr>
                <a:t>Assign General ledger Roles to user to run custom reports developed in FRS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0707" y="4647858"/>
              <a:ext cx="659005" cy="659005"/>
            </a:xfrm>
            <a:prstGeom prst="rect">
              <a:avLst/>
            </a:prstGeom>
          </p:spPr>
        </p:pic>
        <p:sp>
          <p:nvSpPr>
            <p:cNvPr id="143" name="TextBox 142"/>
            <p:cNvSpPr txBox="1"/>
            <p:nvPr/>
          </p:nvSpPr>
          <p:spPr>
            <a:xfrm>
              <a:off x="6906286" y="4807136"/>
              <a:ext cx="1051786" cy="420417"/>
            </a:xfrm>
            <a:prstGeom prst="rect">
              <a:avLst/>
            </a:prstGeom>
            <a:noFill/>
          </p:spPr>
          <p:txBody>
            <a:bodyPr wrap="square" rtlCol="0">
              <a:spAutoFit/>
            </a:bodyPr>
            <a:lstStyle/>
            <a:p>
              <a:pPr algn="ctr" fontAlgn="base">
                <a:spcBef>
                  <a:spcPts val="600"/>
                </a:spcBef>
                <a:spcAft>
                  <a:spcPct val="0"/>
                </a:spcAft>
              </a:pPr>
              <a:r>
                <a:rPr lang="en-US" sz="1200" b="1" cap="small" dirty="0">
                  <a:solidFill>
                    <a:srgbClr val="FFFFFF">
                      <a:lumMod val="50000"/>
                    </a:srgbClr>
                  </a:solidFill>
                  <a:latin typeface="+mj-lt"/>
                  <a:cs typeface="Arial" pitchFamily="34" charset="0"/>
                </a:rPr>
                <a:t>   </a:t>
              </a:r>
              <a:r>
                <a:rPr lang="en-US" sz="1000" b="1" cap="small" dirty="0">
                  <a:latin typeface="+mj-lt"/>
                  <a:cs typeface="Arial" pitchFamily="34" charset="0"/>
                </a:rPr>
                <a:t>FINISH</a:t>
              </a:r>
            </a:p>
          </p:txBody>
        </p:sp>
      </p:grpSp>
      <p:sp>
        <p:nvSpPr>
          <p:cNvPr id="144" name="TextBox 143"/>
          <p:cNvSpPr txBox="1"/>
          <p:nvPr/>
        </p:nvSpPr>
        <p:spPr>
          <a:xfrm>
            <a:off x="6445346" y="5022931"/>
            <a:ext cx="1562377" cy="666914"/>
          </a:xfrm>
          <a:prstGeom prst="rect">
            <a:avLst/>
          </a:prstGeom>
          <a:noFill/>
        </p:spPr>
        <p:txBody>
          <a:bodyPr wrap="square" rtlCol="0">
            <a:spAutoFit/>
          </a:bodyPr>
          <a:lstStyle>
            <a:defPPr>
              <a:defRPr lang="en-US"/>
            </a:defPPr>
            <a:lvl1pPr>
              <a:spcBef>
                <a:spcPts val="600"/>
              </a:spcBef>
              <a:defRPr sz="1200" b="0">
                <a:latin typeface="+mj-lt"/>
              </a:defRPr>
            </a:lvl1pPr>
          </a:lstStyle>
          <a:p>
            <a:pPr algn="ctr">
              <a:lnSpc>
                <a:spcPct val="106000"/>
              </a:lnSpc>
              <a:buFont typeface="Wingdings 2" pitchFamily="18" charset="2"/>
              <a:buNone/>
            </a:pPr>
            <a:r>
              <a:rPr lang="en-US" sz="900" dirty="0">
                <a:solidFill>
                  <a:schemeClr val="accent1"/>
                </a:solidFill>
              </a:rPr>
              <a:t>Configure folder level security using custom roles to provide read access to users</a:t>
            </a:r>
          </a:p>
        </p:txBody>
      </p:sp>
      <p:sp>
        <p:nvSpPr>
          <p:cNvPr id="22" name="Rectangle 21"/>
          <p:cNvSpPr/>
          <p:nvPr/>
        </p:nvSpPr>
        <p:spPr>
          <a:xfrm>
            <a:off x="5996719" y="1043102"/>
            <a:ext cx="2898679" cy="400110"/>
          </a:xfrm>
          <a:prstGeom prst="rect">
            <a:avLst/>
          </a:prstGeom>
        </p:spPr>
        <p:txBody>
          <a:bodyPr wrap="none">
            <a:spAutoFit/>
          </a:bodyPr>
          <a:lstStyle/>
          <a:p>
            <a:r>
              <a:rPr lang="en-US" sz="2000" dirty="0"/>
              <a:t>Reports Methodology</a:t>
            </a:r>
          </a:p>
        </p:txBody>
      </p:sp>
      <p:sp>
        <p:nvSpPr>
          <p:cNvPr id="153" name="Text Placeholder 8">
            <a:extLst>
              <a:ext uri="{FF2B5EF4-FFF2-40B4-BE49-F238E27FC236}">
                <a16:creationId xmlns:a16="http://schemas.microsoft.com/office/drawing/2014/main" id="{B53A1505-646F-436C-85E1-2C0620F24FF5}"/>
              </a:ext>
            </a:extLst>
          </p:cNvPr>
          <p:cNvSpPr txBox="1">
            <a:spLocks/>
          </p:cNvSpPr>
          <p:nvPr/>
        </p:nvSpPr>
        <p:spPr>
          <a:xfrm>
            <a:off x="384619" y="6271132"/>
            <a:ext cx="11458654" cy="352153"/>
          </a:xfrm>
          <a:prstGeom prst="rect">
            <a:avLst/>
          </a:prstGeom>
        </p:spPr>
        <p:txBody>
          <a:bodyPr vert="horz" lIns="0" tIns="0" rIns="0" bIns="0" rtlCol="0">
            <a:noAutofit/>
          </a:bodyPr>
          <a:lstStyle>
            <a:lvl1pPr marL="0" indent="0" algn="l" defTabSz="478938" rtl="0" eaLnBrk="1" latinLnBrk="0" hangingPunct="1">
              <a:lnSpc>
                <a:spcPct val="150000"/>
              </a:lnSpc>
              <a:spcBef>
                <a:spcPts val="0"/>
              </a:spcBef>
              <a:spcAft>
                <a:spcPts val="1760"/>
              </a:spcAft>
              <a:buFontTx/>
              <a:buNone/>
              <a:defRPr sz="1500" kern="1200">
                <a:solidFill>
                  <a:srgbClr val="141313"/>
                </a:solidFill>
                <a:latin typeface="+mn-lt"/>
                <a:ea typeface="+mn-ea"/>
                <a:cs typeface="+mn-cs"/>
              </a:defRPr>
            </a:lvl1pPr>
            <a:lvl2pPr marL="778273" indent="-299336" algn="l" defTabSz="478938" rtl="0" eaLnBrk="1" latinLnBrk="0" hangingPunct="1">
              <a:spcBef>
                <a:spcPct val="20000"/>
              </a:spcBef>
              <a:buFontTx/>
              <a:buNone/>
              <a:defRPr sz="1500" kern="1200">
                <a:solidFill>
                  <a:srgbClr val="141313"/>
                </a:solidFill>
                <a:latin typeface="+mn-lt"/>
                <a:ea typeface="+mn-ea"/>
                <a:cs typeface="+mn-cs"/>
              </a:defRPr>
            </a:lvl2pPr>
            <a:lvl3pPr marL="1197345" indent="-239469" algn="l" defTabSz="478938" rtl="0" eaLnBrk="1" latinLnBrk="0" hangingPunct="1">
              <a:spcBef>
                <a:spcPct val="20000"/>
              </a:spcBef>
              <a:buFontTx/>
              <a:buNone/>
              <a:defRPr sz="1500" kern="1200">
                <a:solidFill>
                  <a:srgbClr val="141313"/>
                </a:solidFill>
                <a:latin typeface="+mn-lt"/>
                <a:ea typeface="+mn-ea"/>
                <a:cs typeface="+mn-cs"/>
              </a:defRPr>
            </a:lvl3pPr>
            <a:lvl4pPr marL="1676282" indent="-239469" algn="l" defTabSz="478938" rtl="0" eaLnBrk="1" latinLnBrk="0" hangingPunct="1">
              <a:spcBef>
                <a:spcPct val="20000"/>
              </a:spcBef>
              <a:buFontTx/>
              <a:buNone/>
              <a:defRPr sz="1500" kern="1200">
                <a:solidFill>
                  <a:srgbClr val="141313"/>
                </a:solidFill>
                <a:latin typeface="+mn-lt"/>
                <a:ea typeface="+mn-ea"/>
                <a:cs typeface="+mn-cs"/>
              </a:defRPr>
            </a:lvl4pPr>
            <a:lvl5pPr marL="2155220" indent="-239469" algn="l" defTabSz="478938" rtl="0" eaLnBrk="1" latinLnBrk="0" hangingPunct="1">
              <a:spcBef>
                <a:spcPct val="20000"/>
              </a:spcBef>
              <a:buFontTx/>
              <a:buNone/>
              <a:defRPr sz="1500" kern="1200">
                <a:solidFill>
                  <a:srgbClr val="141313"/>
                </a:solidFill>
                <a:latin typeface="+mn-lt"/>
                <a:ea typeface="+mn-ea"/>
                <a:cs typeface="+mn-cs"/>
              </a:defRPr>
            </a:lvl5pPr>
            <a:lvl6pPr marL="2634157" indent="-239469" algn="l" defTabSz="478938" rtl="0" eaLnBrk="1" latinLnBrk="0" hangingPunct="1">
              <a:spcBef>
                <a:spcPct val="20000"/>
              </a:spcBef>
              <a:buFont typeface="Arial"/>
              <a:buChar char="•"/>
              <a:defRPr sz="2100" kern="1200">
                <a:solidFill>
                  <a:schemeClr val="tx1"/>
                </a:solidFill>
                <a:latin typeface="+mn-lt"/>
                <a:ea typeface="+mn-ea"/>
                <a:cs typeface="+mn-cs"/>
              </a:defRPr>
            </a:lvl6pPr>
            <a:lvl7pPr marL="3113095" indent="-239469" algn="l" defTabSz="478938" rtl="0" eaLnBrk="1" latinLnBrk="0" hangingPunct="1">
              <a:spcBef>
                <a:spcPct val="20000"/>
              </a:spcBef>
              <a:buFont typeface="Arial"/>
              <a:buChar char="•"/>
              <a:defRPr sz="2100" kern="1200">
                <a:solidFill>
                  <a:schemeClr val="tx1"/>
                </a:solidFill>
                <a:latin typeface="+mn-lt"/>
                <a:ea typeface="+mn-ea"/>
                <a:cs typeface="+mn-cs"/>
              </a:defRPr>
            </a:lvl7pPr>
            <a:lvl8pPr marL="3592032" indent="-239469" algn="l" defTabSz="478938" rtl="0" eaLnBrk="1" latinLnBrk="0" hangingPunct="1">
              <a:spcBef>
                <a:spcPct val="20000"/>
              </a:spcBef>
              <a:buFont typeface="Arial"/>
              <a:buChar char="•"/>
              <a:defRPr sz="2100" kern="1200">
                <a:solidFill>
                  <a:schemeClr val="tx1"/>
                </a:solidFill>
                <a:latin typeface="+mn-lt"/>
                <a:ea typeface="+mn-ea"/>
                <a:cs typeface="+mn-cs"/>
              </a:defRPr>
            </a:lvl8pPr>
            <a:lvl9pPr marL="4070971" indent="-239469" algn="l" defTabSz="478938" rtl="0" eaLnBrk="1" latinLnBrk="0" hangingPunct="1">
              <a:spcBef>
                <a:spcPct val="20000"/>
              </a:spcBef>
              <a:buFont typeface="Arial"/>
              <a:buChar char="•"/>
              <a:defRPr sz="2100" kern="1200">
                <a:solidFill>
                  <a:schemeClr val="tx1"/>
                </a:solidFill>
                <a:latin typeface="+mn-lt"/>
                <a:ea typeface="+mn-ea"/>
                <a:cs typeface="+mn-cs"/>
              </a:defRPr>
            </a:lvl9pPr>
          </a:lstStyle>
          <a:p>
            <a:pPr algn="ctr" defTabSz="478926">
              <a:lnSpc>
                <a:spcPct val="106000"/>
              </a:lnSpc>
              <a:spcAft>
                <a:spcPts val="1000"/>
              </a:spcAft>
              <a:buSzPct val="100000"/>
              <a:tabLst>
                <a:tab pos="6729413" algn="r"/>
              </a:tabLst>
            </a:pPr>
            <a:r>
              <a:rPr lang="en-US" sz="1200" dirty="0">
                <a:solidFill>
                  <a:schemeClr val="tx1"/>
                </a:solidFill>
              </a:rPr>
              <a:t>Report and Data Model migration between two different environments can be done using the ‘Archive’ and ‘Unarchive’ options of Oracle ERP Cloud</a:t>
            </a:r>
          </a:p>
        </p:txBody>
      </p:sp>
      <p:sp>
        <p:nvSpPr>
          <p:cNvPr id="154" name="TextBox 153"/>
          <p:cNvSpPr txBox="1"/>
          <p:nvPr/>
        </p:nvSpPr>
        <p:spPr>
          <a:xfrm>
            <a:off x="9337799" y="5028206"/>
            <a:ext cx="1497789" cy="666914"/>
          </a:xfrm>
          <a:prstGeom prst="rect">
            <a:avLst/>
          </a:prstGeom>
          <a:noFill/>
        </p:spPr>
        <p:txBody>
          <a:bodyPr wrap="square" rtlCol="0">
            <a:spAutoFit/>
          </a:bodyPr>
          <a:lstStyle/>
          <a:p>
            <a:pPr algn="ctr">
              <a:lnSpc>
                <a:spcPct val="106000"/>
              </a:lnSpc>
              <a:buFont typeface="Wingdings 2" pitchFamily="18" charset="2"/>
              <a:buNone/>
            </a:pPr>
            <a:r>
              <a:rPr lang="en-US" sz="900" dirty="0">
                <a:solidFill>
                  <a:schemeClr val="accent1"/>
                </a:solidFill>
                <a:latin typeface="+mj-lt"/>
              </a:rPr>
              <a:t>Install Smart View, an Excel add-in, to each client computer (*option)</a:t>
            </a:r>
          </a:p>
        </p:txBody>
      </p:sp>
      <p:grpSp>
        <p:nvGrpSpPr>
          <p:cNvPr id="155" name="Group 154"/>
          <p:cNvGrpSpPr/>
          <p:nvPr/>
        </p:nvGrpSpPr>
        <p:grpSpPr>
          <a:xfrm>
            <a:off x="5940105" y="5865259"/>
            <a:ext cx="5816560" cy="247570"/>
            <a:chOff x="2224687" y="5774425"/>
            <a:chExt cx="7318893" cy="247570"/>
          </a:xfrm>
        </p:grpSpPr>
        <p:sp>
          <p:nvSpPr>
            <p:cNvPr id="156" name="TextBox 155"/>
            <p:cNvSpPr txBox="1"/>
            <p:nvPr/>
          </p:nvSpPr>
          <p:spPr>
            <a:xfrm>
              <a:off x="2563901" y="5817920"/>
              <a:ext cx="1983993" cy="145971"/>
            </a:xfrm>
            <a:prstGeom prst="rect">
              <a:avLst/>
            </a:prstGeom>
            <a:noFill/>
          </p:spPr>
          <p:txBody>
            <a:bodyPr wrap="square" lIns="0" tIns="0" rIns="0" bIns="0" rtlCol="0" anchor="ctr">
              <a:noAutofit/>
            </a:bodyPr>
            <a:lstStyle/>
            <a:p>
              <a:pPr algn="ctr">
                <a:lnSpc>
                  <a:spcPct val="106000"/>
                </a:lnSpc>
                <a:buFont typeface="Wingdings 2" pitchFamily="18" charset="2"/>
                <a:buNone/>
              </a:pPr>
              <a:r>
                <a:rPr lang="en-US" sz="800" i="1" dirty="0">
                  <a:solidFill>
                    <a:srgbClr val="0070C0"/>
                  </a:solidFill>
                  <a:latin typeface="+mj-lt"/>
                </a:rPr>
                <a:t>Mapping and Configurations</a:t>
              </a:r>
            </a:p>
          </p:txBody>
        </p:sp>
        <p:sp>
          <p:nvSpPr>
            <p:cNvPr id="157" name="Oval 156"/>
            <p:cNvSpPr>
              <a:spLocks noChangeAspect="1"/>
            </p:cNvSpPr>
            <p:nvPr/>
          </p:nvSpPr>
          <p:spPr>
            <a:xfrm>
              <a:off x="2427172" y="5812536"/>
              <a:ext cx="146162" cy="153671"/>
            </a:xfrm>
            <a:prstGeom prst="ellipse">
              <a:avLst/>
            </a:prstGeom>
            <a:solidFill>
              <a:srgbClr val="002060"/>
            </a:solidFill>
            <a:ln w="25400" cap="flat" cmpd="sng" algn="ctr">
              <a:solidFill>
                <a:srgbClr val="002060"/>
              </a:solidFill>
              <a:prstDash val="solid"/>
            </a:ln>
            <a:effectLst/>
          </p:spPr>
          <p:txBody>
            <a:bodyPr lIns="45720" rIns="45720" rtlCol="0" anchor="ctr"/>
            <a:lstStyle/>
            <a:p>
              <a:pPr algn="ctr">
                <a:spcBef>
                  <a:spcPct val="20000"/>
                </a:spcBef>
                <a:defRPr/>
              </a:pPr>
              <a:endParaRPr lang="en-US" sz="1200" kern="0" dirty="0">
                <a:solidFill>
                  <a:srgbClr val="002776"/>
                </a:solidFill>
                <a:latin typeface="+mj-lt"/>
                <a:cs typeface="Arial" charset="0"/>
              </a:endParaRPr>
            </a:p>
          </p:txBody>
        </p:sp>
        <p:sp>
          <p:nvSpPr>
            <p:cNvPr id="159" name="Rectangle 158"/>
            <p:cNvSpPr/>
            <p:nvPr/>
          </p:nvSpPr>
          <p:spPr bwMode="auto">
            <a:xfrm>
              <a:off x="2224687" y="5774425"/>
              <a:ext cx="7271165" cy="247570"/>
            </a:xfrm>
            <a:prstGeom prst="rect">
              <a:avLst/>
            </a:prstGeom>
            <a:noFill/>
            <a:ln w="12700" cap="flat" cmpd="sng" algn="ctr">
              <a:solidFill>
                <a:srgbClr val="002776"/>
              </a:solid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defTabSz="914400" eaLnBrk="0" fontAlgn="base" hangingPunct="0">
                <a:lnSpc>
                  <a:spcPct val="106000"/>
                </a:lnSpc>
                <a:spcBef>
                  <a:spcPct val="50000"/>
                </a:spcBef>
                <a:spcAft>
                  <a:spcPct val="0"/>
                </a:spcAft>
                <a:buSzPct val="100000"/>
                <a:defRPr/>
              </a:pPr>
              <a:endParaRPr lang="en-US" sz="1050" kern="0" dirty="0">
                <a:solidFill>
                  <a:prstClr val="black"/>
                </a:solidFill>
                <a:latin typeface="+mj-lt"/>
                <a:cs typeface="Arial" charset="0"/>
              </a:endParaRPr>
            </a:p>
          </p:txBody>
        </p:sp>
        <p:sp>
          <p:nvSpPr>
            <p:cNvPr id="160" name="Rectangle 159"/>
            <p:cNvSpPr/>
            <p:nvPr/>
          </p:nvSpPr>
          <p:spPr>
            <a:xfrm>
              <a:off x="4519352" y="5781384"/>
              <a:ext cx="2883798" cy="211533"/>
            </a:xfrm>
            <a:prstGeom prst="rect">
              <a:avLst/>
            </a:prstGeom>
          </p:spPr>
          <p:txBody>
            <a:bodyPr wrap="square">
              <a:spAutoFit/>
            </a:bodyPr>
            <a:lstStyle/>
            <a:p>
              <a:pPr algn="ctr">
                <a:lnSpc>
                  <a:spcPct val="106000"/>
                </a:lnSpc>
                <a:buFont typeface="Wingdings 2" pitchFamily="18" charset="2"/>
                <a:buNone/>
              </a:pPr>
              <a:r>
                <a:rPr lang="en-US" sz="800" i="1" dirty="0">
                  <a:solidFill>
                    <a:srgbClr val="0070C0"/>
                  </a:solidFill>
                  <a:latin typeface="+mj-lt"/>
                </a:rPr>
                <a:t>Data Extraction and Formatting</a:t>
              </a:r>
            </a:p>
          </p:txBody>
        </p:sp>
        <p:sp>
          <p:nvSpPr>
            <p:cNvPr id="161" name="Rectangle 160"/>
            <p:cNvSpPr/>
            <p:nvPr/>
          </p:nvSpPr>
          <p:spPr>
            <a:xfrm>
              <a:off x="7326573" y="5787758"/>
              <a:ext cx="2217007" cy="211533"/>
            </a:xfrm>
            <a:prstGeom prst="rect">
              <a:avLst/>
            </a:prstGeom>
          </p:spPr>
          <p:txBody>
            <a:bodyPr wrap="square">
              <a:spAutoFit/>
            </a:bodyPr>
            <a:lstStyle/>
            <a:p>
              <a:pPr algn="ctr">
                <a:lnSpc>
                  <a:spcPct val="106000"/>
                </a:lnSpc>
              </a:pPr>
              <a:r>
                <a:rPr lang="en-US" sz="800" i="1" dirty="0">
                  <a:solidFill>
                    <a:srgbClr val="0070C0"/>
                  </a:solidFill>
                  <a:latin typeface="+mj-lt"/>
                </a:rPr>
                <a:t>Scheduling and Delivery</a:t>
              </a:r>
            </a:p>
          </p:txBody>
        </p:sp>
        <p:sp>
          <p:nvSpPr>
            <p:cNvPr id="162" name="Oval 161"/>
            <p:cNvSpPr>
              <a:spLocks noChangeAspect="1"/>
            </p:cNvSpPr>
            <p:nvPr/>
          </p:nvSpPr>
          <p:spPr>
            <a:xfrm>
              <a:off x="7407178" y="5810599"/>
              <a:ext cx="155449" cy="163434"/>
            </a:xfrm>
            <a:prstGeom prst="ellipse">
              <a:avLst/>
            </a:prstGeom>
            <a:solidFill>
              <a:srgbClr val="1462FF"/>
            </a:solidFill>
            <a:ln w="25400" cap="flat" cmpd="sng" algn="ctr">
              <a:solidFill>
                <a:srgbClr val="1462FF"/>
              </a:solidFill>
              <a:prstDash val="solid"/>
            </a:ln>
            <a:effectLst/>
          </p:spPr>
          <p:txBody>
            <a:bodyPr lIns="0" tIns="0" rIns="0" bIns="0" rtlCol="0" anchor="ctr"/>
            <a:lstStyle/>
            <a:p>
              <a:pPr algn="ctr">
                <a:spcBef>
                  <a:spcPct val="20000"/>
                </a:spcBef>
                <a:defRPr/>
              </a:pPr>
              <a:endParaRPr lang="en-US" sz="1200" kern="0" dirty="0">
                <a:solidFill>
                  <a:srgbClr val="002776"/>
                </a:solidFill>
                <a:latin typeface="+mj-lt"/>
                <a:cs typeface="Arial" charset="0"/>
              </a:endParaRPr>
            </a:p>
          </p:txBody>
        </p:sp>
      </p:grpSp>
      <p:sp>
        <p:nvSpPr>
          <p:cNvPr id="163" name="Oval 162"/>
          <p:cNvSpPr>
            <a:spLocks noChangeAspect="1"/>
          </p:cNvSpPr>
          <p:nvPr/>
        </p:nvSpPr>
        <p:spPr>
          <a:xfrm>
            <a:off x="7915958" y="5889526"/>
            <a:ext cx="166036" cy="200599"/>
          </a:xfrm>
          <a:prstGeom prst="ellipse">
            <a:avLst/>
          </a:prstGeom>
          <a:solidFill>
            <a:schemeClr val="bg1">
              <a:lumMod val="50000"/>
            </a:schemeClr>
          </a:solidFill>
          <a:ln w="25400" cap="flat" cmpd="sng" algn="ctr">
            <a:solidFill>
              <a:schemeClr val="bg1"/>
            </a:solidFill>
            <a:prstDash val="solid"/>
          </a:ln>
          <a:effectLst/>
        </p:spPr>
        <p:txBody>
          <a:bodyPr lIns="0" tIns="0" rIns="0" bIns="0" rtlCol="0" anchor="ctr"/>
          <a:lstStyle/>
          <a:p>
            <a:pPr algn="ctr">
              <a:spcBef>
                <a:spcPct val="20000"/>
              </a:spcBef>
              <a:defRPr/>
            </a:pPr>
            <a:endParaRPr lang="en-US" sz="1200" b="1" kern="0" dirty="0">
              <a:solidFill>
                <a:schemeClr val="bg1"/>
              </a:solidFill>
              <a:latin typeface="+mj-lt"/>
              <a:cs typeface="Arial" charset="0"/>
            </a:endParaRPr>
          </a:p>
        </p:txBody>
      </p:sp>
    </p:spTree>
    <p:extLst>
      <p:ext uri="{BB962C8B-B14F-4D97-AF65-F5344CB8AC3E}">
        <p14:creationId xmlns:p14="http://schemas.microsoft.com/office/powerpoint/2010/main" val="2204079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94" y="319370"/>
            <a:ext cx="11252200" cy="698501"/>
          </a:xfrm>
        </p:spPr>
        <p:txBody>
          <a:bodyPr/>
          <a:lstStyle/>
          <a:p>
            <a:r>
              <a:rPr lang="en-US" b="1" dirty="0"/>
              <a:t>ERP Cloud Integration Approach</a:t>
            </a:r>
          </a:p>
        </p:txBody>
      </p:sp>
      <p:sp>
        <p:nvSpPr>
          <p:cNvPr id="5" name="Rectangle 4"/>
          <p:cNvSpPr/>
          <p:nvPr/>
        </p:nvSpPr>
        <p:spPr bwMode="gray">
          <a:xfrm>
            <a:off x="474694" y="1048585"/>
            <a:ext cx="319162" cy="3610811"/>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88873" tIns="88873" rIns="88873" bIns="88873" rtlCol="0" anchor="ctr"/>
          <a:lstStyle/>
          <a:p>
            <a:pPr algn="ctr" fontAlgn="base">
              <a:spcBef>
                <a:spcPct val="20000"/>
              </a:spcBef>
              <a:spcAft>
                <a:spcPct val="0"/>
              </a:spcAft>
            </a:pPr>
            <a:r>
              <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rPr>
              <a:t>Boundary Systems(Cloud/On Premise)</a:t>
            </a:r>
          </a:p>
        </p:txBody>
      </p:sp>
      <p:sp>
        <p:nvSpPr>
          <p:cNvPr id="13" name="Rectangle 12"/>
          <p:cNvSpPr/>
          <p:nvPr/>
        </p:nvSpPr>
        <p:spPr bwMode="auto">
          <a:xfrm>
            <a:off x="2048473" y="1527901"/>
            <a:ext cx="1082590" cy="102142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lIns="67366" tIns="33684" rIns="67366" bIns="33684" rtlCol="0" anchor="ctr"/>
          <a:lstStyle/>
          <a:p>
            <a:pPr algn="ctr" defTabSz="685132" fontAlgn="base">
              <a:lnSpc>
                <a:spcPct val="106000"/>
              </a:lnSpc>
              <a:spcBef>
                <a:spcPct val="80000"/>
              </a:spcBef>
              <a:spcAft>
                <a:spcPct val="0"/>
              </a:spcAft>
              <a:buClr>
                <a:srgbClr val="000000"/>
              </a:buClr>
              <a:buSzPct val="80000"/>
            </a:pPr>
            <a:endParaRPr lang="en-US" sz="698" b="1" dirty="0">
              <a:solidFill>
                <a:srgbClr val="FFFFFF"/>
              </a:solidFill>
              <a:latin typeface="Arial" panose="020B0604020202020204" pitchFamily="34" charset="0"/>
              <a:cs typeface="Arial" panose="020B0604020202020204" pitchFamily="34" charset="0"/>
            </a:endParaRPr>
          </a:p>
        </p:txBody>
      </p:sp>
      <p:grpSp>
        <p:nvGrpSpPr>
          <p:cNvPr id="14" name="Group 13"/>
          <p:cNvGrpSpPr/>
          <p:nvPr/>
        </p:nvGrpSpPr>
        <p:grpSpPr>
          <a:xfrm>
            <a:off x="2247746" y="1691821"/>
            <a:ext cx="685800" cy="927890"/>
            <a:chOff x="5854701" y="3510661"/>
            <a:chExt cx="685800" cy="1048151"/>
          </a:xfrm>
        </p:grpSpPr>
        <p:grpSp>
          <p:nvGrpSpPr>
            <p:cNvPr id="15" name="Group 14"/>
            <p:cNvGrpSpPr/>
            <p:nvPr/>
          </p:nvGrpSpPr>
          <p:grpSpPr>
            <a:xfrm>
              <a:off x="5933006" y="3510661"/>
              <a:ext cx="532702" cy="532702"/>
              <a:chOff x="5920306" y="3510661"/>
              <a:chExt cx="532702" cy="532702"/>
            </a:xfrm>
          </p:grpSpPr>
          <p:sp>
            <p:nvSpPr>
              <p:cNvPr id="17" name="Oval 16"/>
              <p:cNvSpPr/>
              <p:nvPr/>
            </p:nvSpPr>
            <p:spPr>
              <a:xfrm>
                <a:off x="5920306" y="3510661"/>
                <a:ext cx="532702" cy="532702"/>
              </a:xfrm>
              <a:prstGeom prst="ellipse">
                <a:avLst/>
              </a:prstGeom>
              <a:solidFill>
                <a:schemeClr val="bg1"/>
              </a:solidFill>
              <a:ln>
                <a:solidFill>
                  <a:srgbClr val="0027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20000"/>
                  </a:spcBef>
                  <a:spcAft>
                    <a:spcPct val="0"/>
                  </a:spcAft>
                </a:pPr>
                <a:endParaRPr lang="en-US" sz="1100" b="1" dirty="0">
                  <a:solidFill>
                    <a:srgbClr val="FFFFFF"/>
                  </a:solidFill>
                  <a:latin typeface="Arial" panose="020B0604020202020204" pitchFamily="34" charset="0"/>
                  <a:cs typeface="Arial" panose="020B0604020202020204" pitchFamily="34" charset="0"/>
                </a:endParaRPr>
              </a:p>
            </p:txBody>
          </p:sp>
          <p:sp>
            <p:nvSpPr>
              <p:cNvPr id="18" name="Freeform 19"/>
              <p:cNvSpPr>
                <a:spLocks noEditPoints="1"/>
              </p:cNvSpPr>
              <p:nvPr/>
            </p:nvSpPr>
            <p:spPr bwMode="auto">
              <a:xfrm>
                <a:off x="5990245" y="3620549"/>
                <a:ext cx="219217" cy="246759"/>
              </a:xfrm>
              <a:custGeom>
                <a:avLst/>
                <a:gdLst>
                  <a:gd name="T0" fmla="*/ 98 w 780"/>
                  <a:gd name="T1" fmla="*/ 0 h 878"/>
                  <a:gd name="T2" fmla="*/ 78 w 780"/>
                  <a:gd name="T3" fmla="*/ 2 h 878"/>
                  <a:gd name="T4" fmla="*/ 42 w 780"/>
                  <a:gd name="T5" fmla="*/ 16 h 878"/>
                  <a:gd name="T6" fmla="*/ 16 w 780"/>
                  <a:gd name="T7" fmla="*/ 42 h 878"/>
                  <a:gd name="T8" fmla="*/ 2 w 780"/>
                  <a:gd name="T9" fmla="*/ 78 h 878"/>
                  <a:gd name="T10" fmla="*/ 0 w 780"/>
                  <a:gd name="T11" fmla="*/ 780 h 878"/>
                  <a:gd name="T12" fmla="*/ 2 w 780"/>
                  <a:gd name="T13" fmla="*/ 800 h 878"/>
                  <a:gd name="T14" fmla="*/ 16 w 780"/>
                  <a:gd name="T15" fmla="*/ 834 h 878"/>
                  <a:gd name="T16" fmla="*/ 42 w 780"/>
                  <a:gd name="T17" fmla="*/ 862 h 878"/>
                  <a:gd name="T18" fmla="*/ 78 w 780"/>
                  <a:gd name="T19" fmla="*/ 876 h 878"/>
                  <a:gd name="T20" fmla="*/ 684 w 780"/>
                  <a:gd name="T21" fmla="*/ 878 h 878"/>
                  <a:gd name="T22" fmla="*/ 702 w 780"/>
                  <a:gd name="T23" fmla="*/ 876 h 878"/>
                  <a:gd name="T24" fmla="*/ 738 w 780"/>
                  <a:gd name="T25" fmla="*/ 862 h 878"/>
                  <a:gd name="T26" fmla="*/ 764 w 780"/>
                  <a:gd name="T27" fmla="*/ 834 h 878"/>
                  <a:gd name="T28" fmla="*/ 778 w 780"/>
                  <a:gd name="T29" fmla="*/ 800 h 878"/>
                  <a:gd name="T30" fmla="*/ 780 w 780"/>
                  <a:gd name="T31" fmla="*/ 98 h 878"/>
                  <a:gd name="T32" fmla="*/ 778 w 780"/>
                  <a:gd name="T33" fmla="*/ 78 h 878"/>
                  <a:gd name="T34" fmla="*/ 764 w 780"/>
                  <a:gd name="T35" fmla="*/ 42 h 878"/>
                  <a:gd name="T36" fmla="*/ 738 w 780"/>
                  <a:gd name="T37" fmla="*/ 16 h 878"/>
                  <a:gd name="T38" fmla="*/ 702 w 780"/>
                  <a:gd name="T39" fmla="*/ 2 h 878"/>
                  <a:gd name="T40" fmla="*/ 684 w 780"/>
                  <a:gd name="T41" fmla="*/ 0 h 878"/>
                  <a:gd name="T42" fmla="*/ 98 w 780"/>
                  <a:gd name="T43" fmla="*/ 780 h 878"/>
                  <a:gd name="T44" fmla="*/ 684 w 780"/>
                  <a:gd name="T45" fmla="*/ 98 h 878"/>
                  <a:gd name="T46" fmla="*/ 440 w 780"/>
                  <a:gd name="T47" fmla="*/ 536 h 878"/>
                  <a:gd name="T48" fmla="*/ 196 w 780"/>
                  <a:gd name="T49" fmla="*/ 586 h 878"/>
                  <a:gd name="T50" fmla="*/ 440 w 780"/>
                  <a:gd name="T51" fmla="*/ 536 h 878"/>
                  <a:gd name="T52" fmla="*/ 390 w 780"/>
                  <a:gd name="T53" fmla="*/ 342 h 878"/>
                  <a:gd name="T54" fmla="*/ 586 w 780"/>
                  <a:gd name="T55" fmla="*/ 390 h 878"/>
                  <a:gd name="T56" fmla="*/ 390 w 780"/>
                  <a:gd name="T57" fmla="*/ 292 h 878"/>
                  <a:gd name="T58" fmla="*/ 586 w 780"/>
                  <a:gd name="T59" fmla="*/ 194 h 878"/>
                  <a:gd name="T60" fmla="*/ 390 w 780"/>
                  <a:gd name="T61" fmla="*/ 292 h 878"/>
                  <a:gd name="T62" fmla="*/ 196 w 780"/>
                  <a:gd name="T63" fmla="*/ 194 h 878"/>
                  <a:gd name="T64" fmla="*/ 342 w 780"/>
                  <a:gd name="T65" fmla="*/ 390 h 878"/>
                  <a:gd name="T66" fmla="*/ 292 w 780"/>
                  <a:gd name="T67" fmla="*/ 438 h 878"/>
                  <a:gd name="T68" fmla="*/ 196 w 780"/>
                  <a:gd name="T69" fmla="*/ 488 h 878"/>
                  <a:gd name="T70" fmla="*/ 292 w 780"/>
                  <a:gd name="T71" fmla="*/ 438 h 878"/>
                  <a:gd name="T72" fmla="*/ 586 w 780"/>
                  <a:gd name="T73" fmla="*/ 488 h 878"/>
                  <a:gd name="T74" fmla="*/ 342 w 780"/>
                  <a:gd name="T75" fmla="*/ 438 h 878"/>
                  <a:gd name="T76" fmla="*/ 586 w 780"/>
                  <a:gd name="T77" fmla="*/ 634 h 878"/>
                  <a:gd name="T78" fmla="*/ 196 w 780"/>
                  <a:gd name="T79" fmla="*/ 682 h 878"/>
                  <a:gd name="T80" fmla="*/ 586 w 780"/>
                  <a:gd name="T81" fmla="*/ 634 h 878"/>
                  <a:gd name="T82" fmla="*/ 586 w 780"/>
                  <a:gd name="T83" fmla="*/ 586 h 878"/>
                  <a:gd name="T84" fmla="*/ 488 w 780"/>
                  <a:gd name="T85" fmla="*/ 53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0" h="878">
                    <a:moveTo>
                      <a:pt x="684" y="0"/>
                    </a:moveTo>
                    <a:lnTo>
                      <a:pt x="98" y="0"/>
                    </a:lnTo>
                    <a:lnTo>
                      <a:pt x="98" y="0"/>
                    </a:lnTo>
                    <a:lnTo>
                      <a:pt x="78" y="2"/>
                    </a:lnTo>
                    <a:lnTo>
                      <a:pt x="60" y="8"/>
                    </a:lnTo>
                    <a:lnTo>
                      <a:pt x="42" y="16"/>
                    </a:lnTo>
                    <a:lnTo>
                      <a:pt x="28" y="28"/>
                    </a:lnTo>
                    <a:lnTo>
                      <a:pt x="16" y="42"/>
                    </a:lnTo>
                    <a:lnTo>
                      <a:pt x="8" y="60"/>
                    </a:lnTo>
                    <a:lnTo>
                      <a:pt x="2" y="78"/>
                    </a:lnTo>
                    <a:lnTo>
                      <a:pt x="0" y="98"/>
                    </a:lnTo>
                    <a:lnTo>
                      <a:pt x="0" y="780"/>
                    </a:lnTo>
                    <a:lnTo>
                      <a:pt x="0" y="780"/>
                    </a:lnTo>
                    <a:lnTo>
                      <a:pt x="2" y="800"/>
                    </a:lnTo>
                    <a:lnTo>
                      <a:pt x="8" y="818"/>
                    </a:lnTo>
                    <a:lnTo>
                      <a:pt x="16" y="834"/>
                    </a:lnTo>
                    <a:lnTo>
                      <a:pt x="28" y="850"/>
                    </a:lnTo>
                    <a:lnTo>
                      <a:pt x="42" y="862"/>
                    </a:lnTo>
                    <a:lnTo>
                      <a:pt x="60" y="870"/>
                    </a:lnTo>
                    <a:lnTo>
                      <a:pt x="78" y="876"/>
                    </a:lnTo>
                    <a:lnTo>
                      <a:pt x="98" y="878"/>
                    </a:lnTo>
                    <a:lnTo>
                      <a:pt x="684" y="878"/>
                    </a:lnTo>
                    <a:lnTo>
                      <a:pt x="684" y="878"/>
                    </a:lnTo>
                    <a:lnTo>
                      <a:pt x="702" y="876"/>
                    </a:lnTo>
                    <a:lnTo>
                      <a:pt x="722" y="870"/>
                    </a:lnTo>
                    <a:lnTo>
                      <a:pt x="738" y="862"/>
                    </a:lnTo>
                    <a:lnTo>
                      <a:pt x="752" y="850"/>
                    </a:lnTo>
                    <a:lnTo>
                      <a:pt x="764" y="834"/>
                    </a:lnTo>
                    <a:lnTo>
                      <a:pt x="774" y="818"/>
                    </a:lnTo>
                    <a:lnTo>
                      <a:pt x="778" y="800"/>
                    </a:lnTo>
                    <a:lnTo>
                      <a:pt x="780" y="780"/>
                    </a:lnTo>
                    <a:lnTo>
                      <a:pt x="780" y="98"/>
                    </a:lnTo>
                    <a:lnTo>
                      <a:pt x="780" y="98"/>
                    </a:lnTo>
                    <a:lnTo>
                      <a:pt x="778" y="78"/>
                    </a:lnTo>
                    <a:lnTo>
                      <a:pt x="774" y="60"/>
                    </a:lnTo>
                    <a:lnTo>
                      <a:pt x="764" y="42"/>
                    </a:lnTo>
                    <a:lnTo>
                      <a:pt x="752" y="28"/>
                    </a:lnTo>
                    <a:lnTo>
                      <a:pt x="738" y="16"/>
                    </a:lnTo>
                    <a:lnTo>
                      <a:pt x="722" y="8"/>
                    </a:lnTo>
                    <a:lnTo>
                      <a:pt x="702" y="2"/>
                    </a:lnTo>
                    <a:lnTo>
                      <a:pt x="684" y="0"/>
                    </a:lnTo>
                    <a:lnTo>
                      <a:pt x="684" y="0"/>
                    </a:lnTo>
                    <a:close/>
                    <a:moveTo>
                      <a:pt x="684" y="780"/>
                    </a:moveTo>
                    <a:lnTo>
                      <a:pt x="98" y="780"/>
                    </a:lnTo>
                    <a:lnTo>
                      <a:pt x="98" y="98"/>
                    </a:lnTo>
                    <a:lnTo>
                      <a:pt x="684" y="98"/>
                    </a:lnTo>
                    <a:lnTo>
                      <a:pt x="684" y="780"/>
                    </a:lnTo>
                    <a:close/>
                    <a:moveTo>
                      <a:pt x="440" y="536"/>
                    </a:moveTo>
                    <a:lnTo>
                      <a:pt x="196" y="536"/>
                    </a:lnTo>
                    <a:lnTo>
                      <a:pt x="196" y="586"/>
                    </a:lnTo>
                    <a:lnTo>
                      <a:pt x="440" y="586"/>
                    </a:lnTo>
                    <a:lnTo>
                      <a:pt x="440" y="536"/>
                    </a:lnTo>
                    <a:close/>
                    <a:moveTo>
                      <a:pt x="586" y="342"/>
                    </a:moveTo>
                    <a:lnTo>
                      <a:pt x="390" y="342"/>
                    </a:lnTo>
                    <a:lnTo>
                      <a:pt x="390" y="390"/>
                    </a:lnTo>
                    <a:lnTo>
                      <a:pt x="586" y="390"/>
                    </a:lnTo>
                    <a:lnTo>
                      <a:pt x="586" y="342"/>
                    </a:lnTo>
                    <a:close/>
                    <a:moveTo>
                      <a:pt x="390" y="292"/>
                    </a:moveTo>
                    <a:lnTo>
                      <a:pt x="586" y="292"/>
                    </a:lnTo>
                    <a:lnTo>
                      <a:pt x="586" y="194"/>
                    </a:lnTo>
                    <a:lnTo>
                      <a:pt x="390" y="194"/>
                    </a:lnTo>
                    <a:lnTo>
                      <a:pt x="390" y="292"/>
                    </a:lnTo>
                    <a:close/>
                    <a:moveTo>
                      <a:pt x="342" y="194"/>
                    </a:moveTo>
                    <a:lnTo>
                      <a:pt x="196" y="194"/>
                    </a:lnTo>
                    <a:lnTo>
                      <a:pt x="196" y="390"/>
                    </a:lnTo>
                    <a:lnTo>
                      <a:pt x="342" y="390"/>
                    </a:lnTo>
                    <a:lnTo>
                      <a:pt x="342" y="194"/>
                    </a:lnTo>
                    <a:close/>
                    <a:moveTo>
                      <a:pt x="292" y="438"/>
                    </a:moveTo>
                    <a:lnTo>
                      <a:pt x="196" y="438"/>
                    </a:lnTo>
                    <a:lnTo>
                      <a:pt x="196" y="488"/>
                    </a:lnTo>
                    <a:lnTo>
                      <a:pt x="292" y="488"/>
                    </a:lnTo>
                    <a:lnTo>
                      <a:pt x="292" y="438"/>
                    </a:lnTo>
                    <a:close/>
                    <a:moveTo>
                      <a:pt x="342" y="488"/>
                    </a:moveTo>
                    <a:lnTo>
                      <a:pt x="586" y="488"/>
                    </a:lnTo>
                    <a:lnTo>
                      <a:pt x="586" y="438"/>
                    </a:lnTo>
                    <a:lnTo>
                      <a:pt x="342" y="438"/>
                    </a:lnTo>
                    <a:lnTo>
                      <a:pt x="342" y="488"/>
                    </a:lnTo>
                    <a:close/>
                    <a:moveTo>
                      <a:pt x="586" y="634"/>
                    </a:moveTo>
                    <a:lnTo>
                      <a:pt x="196" y="634"/>
                    </a:lnTo>
                    <a:lnTo>
                      <a:pt x="196" y="682"/>
                    </a:lnTo>
                    <a:lnTo>
                      <a:pt x="586" y="682"/>
                    </a:lnTo>
                    <a:lnTo>
                      <a:pt x="586" y="634"/>
                    </a:lnTo>
                    <a:close/>
                    <a:moveTo>
                      <a:pt x="488" y="586"/>
                    </a:moveTo>
                    <a:lnTo>
                      <a:pt x="586" y="586"/>
                    </a:lnTo>
                    <a:lnTo>
                      <a:pt x="586" y="536"/>
                    </a:lnTo>
                    <a:lnTo>
                      <a:pt x="488" y="536"/>
                    </a:lnTo>
                    <a:lnTo>
                      <a:pt x="488" y="586"/>
                    </a:lnTo>
                    <a:close/>
                  </a:path>
                </a:pathLst>
              </a:custGeom>
              <a:solidFill>
                <a:srgbClr val="002776"/>
              </a:solidFill>
              <a:ln>
                <a:noFill/>
              </a:ln>
            </p:spPr>
            <p:txBody>
              <a:bodyPr vert="horz" wrap="square" lIns="91440" tIns="45720" rIns="91440" bIns="45720" numCol="1" anchor="t" anchorCtr="0" compatLnSpc="1">
                <a:prstTxWarp prst="textNoShape">
                  <a:avLst/>
                </a:prstTxWarp>
              </a:bodyPr>
              <a:lstStyle/>
              <a:p>
                <a:pPr algn="ctr" defTabSz="914400" fontAlgn="base">
                  <a:spcBef>
                    <a:spcPct val="20000"/>
                  </a:spcBef>
                  <a:spcAft>
                    <a:spcPct val="0"/>
                  </a:spcAft>
                </a:pPr>
                <a:endParaRPr lang="en-US" sz="1100" b="1" dirty="0">
                  <a:solidFill>
                    <a:srgbClr val="000000"/>
                  </a:solidFill>
                  <a:latin typeface="Arial" panose="020B0604020202020204" pitchFamily="34" charset="0"/>
                  <a:cs typeface="Arial" panose="020B0604020202020204" pitchFamily="34" charset="0"/>
                </a:endParaRPr>
              </a:p>
            </p:txBody>
          </p:sp>
          <p:sp>
            <p:nvSpPr>
              <p:cNvPr id="19" name="Freeform 19"/>
              <p:cNvSpPr>
                <a:spLocks noEditPoints="1"/>
              </p:cNvSpPr>
              <p:nvPr/>
            </p:nvSpPr>
            <p:spPr bwMode="auto">
              <a:xfrm>
                <a:off x="6168045" y="3684049"/>
                <a:ext cx="219217" cy="246759"/>
              </a:xfrm>
              <a:custGeom>
                <a:avLst/>
                <a:gdLst>
                  <a:gd name="T0" fmla="*/ 98 w 780"/>
                  <a:gd name="T1" fmla="*/ 0 h 878"/>
                  <a:gd name="T2" fmla="*/ 78 w 780"/>
                  <a:gd name="T3" fmla="*/ 2 h 878"/>
                  <a:gd name="T4" fmla="*/ 42 w 780"/>
                  <a:gd name="T5" fmla="*/ 16 h 878"/>
                  <a:gd name="T6" fmla="*/ 16 w 780"/>
                  <a:gd name="T7" fmla="*/ 42 h 878"/>
                  <a:gd name="T8" fmla="*/ 2 w 780"/>
                  <a:gd name="T9" fmla="*/ 78 h 878"/>
                  <a:gd name="T10" fmla="*/ 0 w 780"/>
                  <a:gd name="T11" fmla="*/ 780 h 878"/>
                  <a:gd name="T12" fmla="*/ 2 w 780"/>
                  <a:gd name="T13" fmla="*/ 800 h 878"/>
                  <a:gd name="T14" fmla="*/ 16 w 780"/>
                  <a:gd name="T15" fmla="*/ 834 h 878"/>
                  <a:gd name="T16" fmla="*/ 42 w 780"/>
                  <a:gd name="T17" fmla="*/ 862 h 878"/>
                  <a:gd name="T18" fmla="*/ 78 w 780"/>
                  <a:gd name="T19" fmla="*/ 876 h 878"/>
                  <a:gd name="T20" fmla="*/ 684 w 780"/>
                  <a:gd name="T21" fmla="*/ 878 h 878"/>
                  <a:gd name="T22" fmla="*/ 702 w 780"/>
                  <a:gd name="T23" fmla="*/ 876 h 878"/>
                  <a:gd name="T24" fmla="*/ 738 w 780"/>
                  <a:gd name="T25" fmla="*/ 862 h 878"/>
                  <a:gd name="T26" fmla="*/ 764 w 780"/>
                  <a:gd name="T27" fmla="*/ 834 h 878"/>
                  <a:gd name="T28" fmla="*/ 778 w 780"/>
                  <a:gd name="T29" fmla="*/ 800 h 878"/>
                  <a:gd name="T30" fmla="*/ 780 w 780"/>
                  <a:gd name="T31" fmla="*/ 98 h 878"/>
                  <a:gd name="T32" fmla="*/ 778 w 780"/>
                  <a:gd name="T33" fmla="*/ 78 h 878"/>
                  <a:gd name="T34" fmla="*/ 764 w 780"/>
                  <a:gd name="T35" fmla="*/ 42 h 878"/>
                  <a:gd name="T36" fmla="*/ 738 w 780"/>
                  <a:gd name="T37" fmla="*/ 16 h 878"/>
                  <a:gd name="T38" fmla="*/ 702 w 780"/>
                  <a:gd name="T39" fmla="*/ 2 h 878"/>
                  <a:gd name="T40" fmla="*/ 684 w 780"/>
                  <a:gd name="T41" fmla="*/ 0 h 878"/>
                  <a:gd name="T42" fmla="*/ 98 w 780"/>
                  <a:gd name="T43" fmla="*/ 780 h 878"/>
                  <a:gd name="T44" fmla="*/ 684 w 780"/>
                  <a:gd name="T45" fmla="*/ 98 h 878"/>
                  <a:gd name="T46" fmla="*/ 440 w 780"/>
                  <a:gd name="T47" fmla="*/ 536 h 878"/>
                  <a:gd name="T48" fmla="*/ 196 w 780"/>
                  <a:gd name="T49" fmla="*/ 586 h 878"/>
                  <a:gd name="T50" fmla="*/ 440 w 780"/>
                  <a:gd name="T51" fmla="*/ 536 h 878"/>
                  <a:gd name="T52" fmla="*/ 390 w 780"/>
                  <a:gd name="T53" fmla="*/ 342 h 878"/>
                  <a:gd name="T54" fmla="*/ 586 w 780"/>
                  <a:gd name="T55" fmla="*/ 390 h 878"/>
                  <a:gd name="T56" fmla="*/ 390 w 780"/>
                  <a:gd name="T57" fmla="*/ 292 h 878"/>
                  <a:gd name="T58" fmla="*/ 586 w 780"/>
                  <a:gd name="T59" fmla="*/ 194 h 878"/>
                  <a:gd name="T60" fmla="*/ 390 w 780"/>
                  <a:gd name="T61" fmla="*/ 292 h 878"/>
                  <a:gd name="T62" fmla="*/ 196 w 780"/>
                  <a:gd name="T63" fmla="*/ 194 h 878"/>
                  <a:gd name="T64" fmla="*/ 342 w 780"/>
                  <a:gd name="T65" fmla="*/ 390 h 878"/>
                  <a:gd name="T66" fmla="*/ 292 w 780"/>
                  <a:gd name="T67" fmla="*/ 438 h 878"/>
                  <a:gd name="T68" fmla="*/ 196 w 780"/>
                  <a:gd name="T69" fmla="*/ 488 h 878"/>
                  <a:gd name="T70" fmla="*/ 292 w 780"/>
                  <a:gd name="T71" fmla="*/ 438 h 878"/>
                  <a:gd name="T72" fmla="*/ 586 w 780"/>
                  <a:gd name="T73" fmla="*/ 488 h 878"/>
                  <a:gd name="T74" fmla="*/ 342 w 780"/>
                  <a:gd name="T75" fmla="*/ 438 h 878"/>
                  <a:gd name="T76" fmla="*/ 586 w 780"/>
                  <a:gd name="T77" fmla="*/ 634 h 878"/>
                  <a:gd name="T78" fmla="*/ 196 w 780"/>
                  <a:gd name="T79" fmla="*/ 682 h 878"/>
                  <a:gd name="T80" fmla="*/ 586 w 780"/>
                  <a:gd name="T81" fmla="*/ 634 h 878"/>
                  <a:gd name="T82" fmla="*/ 586 w 780"/>
                  <a:gd name="T83" fmla="*/ 586 h 878"/>
                  <a:gd name="T84" fmla="*/ 488 w 780"/>
                  <a:gd name="T85" fmla="*/ 53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0" h="878">
                    <a:moveTo>
                      <a:pt x="684" y="0"/>
                    </a:moveTo>
                    <a:lnTo>
                      <a:pt x="98" y="0"/>
                    </a:lnTo>
                    <a:lnTo>
                      <a:pt x="98" y="0"/>
                    </a:lnTo>
                    <a:lnTo>
                      <a:pt x="78" y="2"/>
                    </a:lnTo>
                    <a:lnTo>
                      <a:pt x="60" y="8"/>
                    </a:lnTo>
                    <a:lnTo>
                      <a:pt x="42" y="16"/>
                    </a:lnTo>
                    <a:lnTo>
                      <a:pt x="28" y="28"/>
                    </a:lnTo>
                    <a:lnTo>
                      <a:pt x="16" y="42"/>
                    </a:lnTo>
                    <a:lnTo>
                      <a:pt x="8" y="60"/>
                    </a:lnTo>
                    <a:lnTo>
                      <a:pt x="2" y="78"/>
                    </a:lnTo>
                    <a:lnTo>
                      <a:pt x="0" y="98"/>
                    </a:lnTo>
                    <a:lnTo>
                      <a:pt x="0" y="780"/>
                    </a:lnTo>
                    <a:lnTo>
                      <a:pt x="0" y="780"/>
                    </a:lnTo>
                    <a:lnTo>
                      <a:pt x="2" y="800"/>
                    </a:lnTo>
                    <a:lnTo>
                      <a:pt x="8" y="818"/>
                    </a:lnTo>
                    <a:lnTo>
                      <a:pt x="16" y="834"/>
                    </a:lnTo>
                    <a:lnTo>
                      <a:pt x="28" y="850"/>
                    </a:lnTo>
                    <a:lnTo>
                      <a:pt x="42" y="862"/>
                    </a:lnTo>
                    <a:lnTo>
                      <a:pt x="60" y="870"/>
                    </a:lnTo>
                    <a:lnTo>
                      <a:pt x="78" y="876"/>
                    </a:lnTo>
                    <a:lnTo>
                      <a:pt x="98" y="878"/>
                    </a:lnTo>
                    <a:lnTo>
                      <a:pt x="684" y="878"/>
                    </a:lnTo>
                    <a:lnTo>
                      <a:pt x="684" y="878"/>
                    </a:lnTo>
                    <a:lnTo>
                      <a:pt x="702" y="876"/>
                    </a:lnTo>
                    <a:lnTo>
                      <a:pt x="722" y="870"/>
                    </a:lnTo>
                    <a:lnTo>
                      <a:pt x="738" y="862"/>
                    </a:lnTo>
                    <a:lnTo>
                      <a:pt x="752" y="850"/>
                    </a:lnTo>
                    <a:lnTo>
                      <a:pt x="764" y="834"/>
                    </a:lnTo>
                    <a:lnTo>
                      <a:pt x="774" y="818"/>
                    </a:lnTo>
                    <a:lnTo>
                      <a:pt x="778" y="800"/>
                    </a:lnTo>
                    <a:lnTo>
                      <a:pt x="780" y="780"/>
                    </a:lnTo>
                    <a:lnTo>
                      <a:pt x="780" y="98"/>
                    </a:lnTo>
                    <a:lnTo>
                      <a:pt x="780" y="98"/>
                    </a:lnTo>
                    <a:lnTo>
                      <a:pt x="778" y="78"/>
                    </a:lnTo>
                    <a:lnTo>
                      <a:pt x="774" y="60"/>
                    </a:lnTo>
                    <a:lnTo>
                      <a:pt x="764" y="42"/>
                    </a:lnTo>
                    <a:lnTo>
                      <a:pt x="752" y="28"/>
                    </a:lnTo>
                    <a:lnTo>
                      <a:pt x="738" y="16"/>
                    </a:lnTo>
                    <a:lnTo>
                      <a:pt x="722" y="8"/>
                    </a:lnTo>
                    <a:lnTo>
                      <a:pt x="702" y="2"/>
                    </a:lnTo>
                    <a:lnTo>
                      <a:pt x="684" y="0"/>
                    </a:lnTo>
                    <a:lnTo>
                      <a:pt x="684" y="0"/>
                    </a:lnTo>
                    <a:close/>
                    <a:moveTo>
                      <a:pt x="684" y="780"/>
                    </a:moveTo>
                    <a:lnTo>
                      <a:pt x="98" y="780"/>
                    </a:lnTo>
                    <a:lnTo>
                      <a:pt x="98" y="98"/>
                    </a:lnTo>
                    <a:lnTo>
                      <a:pt x="684" y="98"/>
                    </a:lnTo>
                    <a:lnTo>
                      <a:pt x="684" y="780"/>
                    </a:lnTo>
                    <a:close/>
                    <a:moveTo>
                      <a:pt x="440" y="536"/>
                    </a:moveTo>
                    <a:lnTo>
                      <a:pt x="196" y="536"/>
                    </a:lnTo>
                    <a:lnTo>
                      <a:pt x="196" y="586"/>
                    </a:lnTo>
                    <a:lnTo>
                      <a:pt x="440" y="586"/>
                    </a:lnTo>
                    <a:lnTo>
                      <a:pt x="440" y="536"/>
                    </a:lnTo>
                    <a:close/>
                    <a:moveTo>
                      <a:pt x="586" y="342"/>
                    </a:moveTo>
                    <a:lnTo>
                      <a:pt x="390" y="342"/>
                    </a:lnTo>
                    <a:lnTo>
                      <a:pt x="390" y="390"/>
                    </a:lnTo>
                    <a:lnTo>
                      <a:pt x="586" y="390"/>
                    </a:lnTo>
                    <a:lnTo>
                      <a:pt x="586" y="342"/>
                    </a:lnTo>
                    <a:close/>
                    <a:moveTo>
                      <a:pt x="390" y="292"/>
                    </a:moveTo>
                    <a:lnTo>
                      <a:pt x="586" y="292"/>
                    </a:lnTo>
                    <a:lnTo>
                      <a:pt x="586" y="194"/>
                    </a:lnTo>
                    <a:lnTo>
                      <a:pt x="390" y="194"/>
                    </a:lnTo>
                    <a:lnTo>
                      <a:pt x="390" y="292"/>
                    </a:lnTo>
                    <a:close/>
                    <a:moveTo>
                      <a:pt x="342" y="194"/>
                    </a:moveTo>
                    <a:lnTo>
                      <a:pt x="196" y="194"/>
                    </a:lnTo>
                    <a:lnTo>
                      <a:pt x="196" y="390"/>
                    </a:lnTo>
                    <a:lnTo>
                      <a:pt x="342" y="390"/>
                    </a:lnTo>
                    <a:lnTo>
                      <a:pt x="342" y="194"/>
                    </a:lnTo>
                    <a:close/>
                    <a:moveTo>
                      <a:pt x="292" y="438"/>
                    </a:moveTo>
                    <a:lnTo>
                      <a:pt x="196" y="438"/>
                    </a:lnTo>
                    <a:lnTo>
                      <a:pt x="196" y="488"/>
                    </a:lnTo>
                    <a:lnTo>
                      <a:pt x="292" y="488"/>
                    </a:lnTo>
                    <a:lnTo>
                      <a:pt x="292" y="438"/>
                    </a:lnTo>
                    <a:close/>
                    <a:moveTo>
                      <a:pt x="342" y="488"/>
                    </a:moveTo>
                    <a:lnTo>
                      <a:pt x="586" y="488"/>
                    </a:lnTo>
                    <a:lnTo>
                      <a:pt x="586" y="438"/>
                    </a:lnTo>
                    <a:lnTo>
                      <a:pt x="342" y="438"/>
                    </a:lnTo>
                    <a:lnTo>
                      <a:pt x="342" y="488"/>
                    </a:lnTo>
                    <a:close/>
                    <a:moveTo>
                      <a:pt x="586" y="634"/>
                    </a:moveTo>
                    <a:lnTo>
                      <a:pt x="196" y="634"/>
                    </a:lnTo>
                    <a:lnTo>
                      <a:pt x="196" y="682"/>
                    </a:lnTo>
                    <a:lnTo>
                      <a:pt x="586" y="682"/>
                    </a:lnTo>
                    <a:lnTo>
                      <a:pt x="586" y="634"/>
                    </a:lnTo>
                    <a:close/>
                    <a:moveTo>
                      <a:pt x="488" y="586"/>
                    </a:moveTo>
                    <a:lnTo>
                      <a:pt x="586" y="586"/>
                    </a:lnTo>
                    <a:lnTo>
                      <a:pt x="586" y="536"/>
                    </a:lnTo>
                    <a:lnTo>
                      <a:pt x="488" y="536"/>
                    </a:lnTo>
                    <a:lnTo>
                      <a:pt x="488" y="586"/>
                    </a:lnTo>
                    <a:close/>
                  </a:path>
                </a:pathLst>
              </a:custGeom>
              <a:solidFill>
                <a:srgbClr val="002776"/>
              </a:solidFill>
              <a:ln>
                <a:noFill/>
              </a:ln>
            </p:spPr>
            <p:txBody>
              <a:bodyPr vert="horz" wrap="square" lIns="91440" tIns="45720" rIns="91440" bIns="45720" numCol="1" anchor="t" anchorCtr="0" compatLnSpc="1">
                <a:prstTxWarp prst="textNoShape">
                  <a:avLst/>
                </a:prstTxWarp>
              </a:bodyPr>
              <a:lstStyle/>
              <a:p>
                <a:pPr algn="ctr" defTabSz="914400" fontAlgn="base">
                  <a:spcBef>
                    <a:spcPct val="20000"/>
                  </a:spcBef>
                  <a:spcAft>
                    <a:spcPct val="0"/>
                  </a:spcAft>
                </a:pPr>
                <a:endParaRPr lang="en-US" sz="1100" b="1" dirty="0">
                  <a:solidFill>
                    <a:srgbClr val="000000"/>
                  </a:solidFill>
                  <a:latin typeface="Arial" panose="020B0604020202020204" pitchFamily="34" charset="0"/>
                  <a:cs typeface="Arial" panose="020B0604020202020204" pitchFamily="34" charset="0"/>
                </a:endParaRPr>
              </a:p>
            </p:txBody>
          </p:sp>
        </p:grpSp>
        <p:sp>
          <p:nvSpPr>
            <p:cNvPr id="16" name="TextBox 15"/>
            <p:cNvSpPr txBox="1"/>
            <p:nvPr/>
          </p:nvSpPr>
          <p:spPr>
            <a:xfrm>
              <a:off x="5854701" y="4023281"/>
              <a:ext cx="685800" cy="535531"/>
            </a:xfrm>
            <a:prstGeom prst="rect">
              <a:avLst/>
            </a:prstGeom>
            <a:noFill/>
          </p:spPr>
          <p:txBody>
            <a:bodyPr wrap="square" rtlCol="0">
              <a:spAutoFit/>
            </a:bodyPr>
            <a:lstStyle/>
            <a:p>
              <a:pPr algn="ctr" defTabSz="914400" fontAlgn="base">
                <a:spcBef>
                  <a:spcPct val="20000"/>
                </a:spcBef>
                <a:spcAft>
                  <a:spcPct val="0"/>
                </a:spcAft>
              </a:pPr>
              <a:r>
                <a:rPr lang="en-US" sz="900" b="1" kern="0" dirty="0">
                  <a:solidFill>
                    <a:srgbClr val="000000"/>
                  </a:solidFill>
                  <a:latin typeface="Arial" panose="020B0604020202020204" pitchFamily="34" charset="0"/>
                  <a:cs typeface="Arial" panose="020B0604020202020204" pitchFamily="34" charset="0"/>
                </a:rPr>
                <a:t>Data Files</a:t>
              </a:r>
            </a:p>
            <a:p>
              <a:pPr algn="ctr" defTabSz="914400" fontAlgn="base">
                <a:spcBef>
                  <a:spcPct val="20000"/>
                </a:spcBef>
                <a:spcAft>
                  <a:spcPct val="0"/>
                </a:spcAft>
              </a:pPr>
              <a:endParaRPr lang="en-US" sz="900" b="1" dirty="0">
                <a:solidFill>
                  <a:srgbClr val="000000"/>
                </a:solidFill>
                <a:latin typeface="Arial" panose="020B0604020202020204" pitchFamily="34" charset="0"/>
                <a:cs typeface="Arial" panose="020B0604020202020204" pitchFamily="34" charset="0"/>
              </a:endParaRPr>
            </a:p>
          </p:txBody>
        </p:sp>
      </p:grpSp>
      <p:sp>
        <p:nvSpPr>
          <p:cNvPr id="20" name="Text Box 10"/>
          <p:cNvSpPr txBox="1">
            <a:spLocks noChangeArrowheads="1"/>
          </p:cNvSpPr>
          <p:nvPr/>
        </p:nvSpPr>
        <p:spPr bwMode="auto">
          <a:xfrm>
            <a:off x="4184228" y="1418211"/>
            <a:ext cx="2177614" cy="3054652"/>
          </a:xfrm>
          <a:prstGeom prst="rect">
            <a:avLst/>
          </a:prstGeom>
          <a:noFill/>
          <a:ln w="12700" algn="ctr">
            <a:solidFill>
              <a:schemeClr val="tx1"/>
            </a:solidFill>
            <a:miter lim="800000"/>
            <a:headEnd/>
            <a:tailEnd type="none" w="sm" len="med"/>
          </a:ln>
        </p:spPr>
        <p:txBody>
          <a:bodyPr lIns="60452" tIns="60452" rIns="60452" bIns="60452" anchor="t" anchorCtr="0"/>
          <a:lstStyle/>
          <a:p>
            <a:pPr algn="ctr" defTabSz="703020" fontAlgn="base">
              <a:spcBef>
                <a:spcPct val="20000"/>
              </a:spcBef>
              <a:spcAft>
                <a:spcPct val="0"/>
              </a:spcAft>
            </a:pPr>
            <a:endParaRPr lang="en-US" sz="900" b="1" dirty="0">
              <a:solidFill>
                <a:prstClr val="black"/>
              </a:solidFill>
              <a:latin typeface="Arial" panose="020B0604020202020204" pitchFamily="34" charset="0"/>
              <a:cs typeface="Arial" panose="020B0604020202020204" pitchFamily="34" charset="0"/>
            </a:endParaRPr>
          </a:p>
        </p:txBody>
      </p:sp>
      <p:grpSp>
        <p:nvGrpSpPr>
          <p:cNvPr id="21" name="Group 20"/>
          <p:cNvGrpSpPr/>
          <p:nvPr/>
        </p:nvGrpSpPr>
        <p:grpSpPr>
          <a:xfrm>
            <a:off x="4643877" y="3221303"/>
            <a:ext cx="1072139" cy="807684"/>
            <a:chOff x="3763376" y="5474398"/>
            <a:chExt cx="532702" cy="532702"/>
          </a:xfrm>
        </p:grpSpPr>
        <p:sp>
          <p:nvSpPr>
            <p:cNvPr id="22" name="Oval 21"/>
            <p:cNvSpPr/>
            <p:nvPr/>
          </p:nvSpPr>
          <p:spPr>
            <a:xfrm>
              <a:off x="3763376" y="5474398"/>
              <a:ext cx="532702" cy="532702"/>
            </a:xfrm>
            <a:prstGeom prst="ellipse">
              <a:avLst/>
            </a:prstGeom>
            <a:solidFill>
              <a:schemeClr val="bg1"/>
            </a:solidFill>
            <a:ln>
              <a:solidFill>
                <a:srgbClr val="00277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20000"/>
                </a:spcBef>
                <a:spcAft>
                  <a:spcPct val="0"/>
                </a:spcAft>
              </a:pPr>
              <a:endParaRPr lang="en-US" sz="1100" b="1" dirty="0">
                <a:solidFill>
                  <a:srgbClr val="FFFFFF"/>
                </a:solidFill>
                <a:latin typeface="Arial" panose="020B0604020202020204" pitchFamily="34" charset="0"/>
                <a:cs typeface="Arial" panose="020B0604020202020204" pitchFamily="34" charset="0"/>
              </a:endParaRPr>
            </a:p>
          </p:txBody>
        </p:sp>
        <p:sp>
          <p:nvSpPr>
            <p:cNvPr id="23" name="Freeform 11"/>
            <p:cNvSpPr>
              <a:spLocks noEditPoints="1"/>
            </p:cNvSpPr>
            <p:nvPr/>
          </p:nvSpPr>
          <p:spPr bwMode="auto">
            <a:xfrm>
              <a:off x="3848101" y="5598738"/>
              <a:ext cx="346624" cy="294062"/>
            </a:xfrm>
            <a:custGeom>
              <a:avLst/>
              <a:gdLst>
                <a:gd name="T0" fmla="*/ 770 w 976"/>
                <a:gd name="T1" fmla="*/ 254 h 828"/>
                <a:gd name="T2" fmla="*/ 976 w 976"/>
                <a:gd name="T3" fmla="*/ 176 h 828"/>
                <a:gd name="T4" fmla="*/ 770 w 976"/>
                <a:gd name="T5" fmla="*/ 116 h 828"/>
                <a:gd name="T6" fmla="*/ 736 w 976"/>
                <a:gd name="T7" fmla="*/ 116 h 828"/>
                <a:gd name="T8" fmla="*/ 672 w 976"/>
                <a:gd name="T9" fmla="*/ 122 h 828"/>
                <a:gd name="T10" fmla="*/ 614 w 976"/>
                <a:gd name="T11" fmla="*/ 140 h 828"/>
                <a:gd name="T12" fmla="*/ 562 w 976"/>
                <a:gd name="T13" fmla="*/ 164 h 828"/>
                <a:gd name="T14" fmla="*/ 516 w 976"/>
                <a:gd name="T15" fmla="*/ 198 h 828"/>
                <a:gd name="T16" fmla="*/ 474 w 976"/>
                <a:gd name="T17" fmla="*/ 236 h 828"/>
                <a:gd name="T18" fmla="*/ 398 w 976"/>
                <a:gd name="T19" fmla="*/ 324 h 828"/>
                <a:gd name="T20" fmla="*/ 364 w 976"/>
                <a:gd name="T21" fmla="*/ 368 h 828"/>
                <a:gd name="T22" fmla="*/ 304 w 976"/>
                <a:gd name="T23" fmla="*/ 444 h 828"/>
                <a:gd name="T24" fmla="*/ 244 w 976"/>
                <a:gd name="T25" fmla="*/ 506 h 828"/>
                <a:gd name="T26" fmla="*/ 212 w 976"/>
                <a:gd name="T27" fmla="*/ 530 h 828"/>
                <a:gd name="T28" fmla="*/ 178 w 976"/>
                <a:gd name="T29" fmla="*/ 550 h 828"/>
                <a:gd name="T30" fmla="*/ 142 w 976"/>
                <a:gd name="T31" fmla="*/ 562 h 828"/>
                <a:gd name="T32" fmla="*/ 102 w 976"/>
                <a:gd name="T33" fmla="*/ 566 h 828"/>
                <a:gd name="T34" fmla="*/ 0 w 976"/>
                <a:gd name="T35" fmla="*/ 702 h 828"/>
                <a:gd name="T36" fmla="*/ 102 w 976"/>
                <a:gd name="T37" fmla="*/ 702 h 828"/>
                <a:gd name="T38" fmla="*/ 166 w 976"/>
                <a:gd name="T39" fmla="*/ 696 h 828"/>
                <a:gd name="T40" fmla="*/ 222 w 976"/>
                <a:gd name="T41" fmla="*/ 680 h 828"/>
                <a:gd name="T42" fmla="*/ 274 w 976"/>
                <a:gd name="T43" fmla="*/ 654 h 828"/>
                <a:gd name="T44" fmla="*/ 322 w 976"/>
                <a:gd name="T45" fmla="*/ 620 h 828"/>
                <a:gd name="T46" fmla="*/ 364 w 976"/>
                <a:gd name="T47" fmla="*/ 582 h 828"/>
                <a:gd name="T48" fmla="*/ 438 w 976"/>
                <a:gd name="T49" fmla="*/ 496 h 828"/>
                <a:gd name="T50" fmla="*/ 472 w 976"/>
                <a:gd name="T51" fmla="*/ 450 h 828"/>
                <a:gd name="T52" fmla="*/ 532 w 976"/>
                <a:gd name="T53" fmla="*/ 376 h 828"/>
                <a:gd name="T54" fmla="*/ 592 w 976"/>
                <a:gd name="T55" fmla="*/ 312 h 828"/>
                <a:gd name="T56" fmla="*/ 624 w 976"/>
                <a:gd name="T57" fmla="*/ 288 h 828"/>
                <a:gd name="T58" fmla="*/ 658 w 976"/>
                <a:gd name="T59" fmla="*/ 270 h 828"/>
                <a:gd name="T60" fmla="*/ 696 w 976"/>
                <a:gd name="T61" fmla="*/ 258 h 828"/>
                <a:gd name="T62" fmla="*/ 736 w 976"/>
                <a:gd name="T63" fmla="*/ 254 h 828"/>
                <a:gd name="T64" fmla="*/ 264 w 976"/>
                <a:gd name="T65" fmla="*/ 340 h 828"/>
                <a:gd name="T66" fmla="*/ 286 w 976"/>
                <a:gd name="T67" fmla="*/ 308 h 828"/>
                <a:gd name="T68" fmla="*/ 316 w 976"/>
                <a:gd name="T69" fmla="*/ 270 h 828"/>
                <a:gd name="T70" fmla="*/ 348 w 976"/>
                <a:gd name="T71" fmla="*/ 230 h 828"/>
                <a:gd name="T72" fmla="*/ 296 w 976"/>
                <a:gd name="T73" fmla="*/ 190 h 828"/>
                <a:gd name="T74" fmla="*/ 240 w 976"/>
                <a:gd name="T75" fmla="*/ 156 h 828"/>
                <a:gd name="T76" fmla="*/ 174 w 976"/>
                <a:gd name="T77" fmla="*/ 134 h 828"/>
                <a:gd name="T78" fmla="*/ 102 w 976"/>
                <a:gd name="T79" fmla="*/ 126 h 828"/>
                <a:gd name="T80" fmla="*/ 0 w 976"/>
                <a:gd name="T81" fmla="*/ 262 h 828"/>
                <a:gd name="T82" fmla="*/ 102 w 976"/>
                <a:gd name="T83" fmla="*/ 262 h 828"/>
                <a:gd name="T84" fmla="*/ 148 w 976"/>
                <a:gd name="T85" fmla="*/ 268 h 828"/>
                <a:gd name="T86" fmla="*/ 190 w 976"/>
                <a:gd name="T87" fmla="*/ 284 h 828"/>
                <a:gd name="T88" fmla="*/ 228 w 976"/>
                <a:gd name="T89" fmla="*/ 308 h 828"/>
                <a:gd name="T90" fmla="*/ 264 w 976"/>
                <a:gd name="T91" fmla="*/ 340 h 828"/>
                <a:gd name="T92" fmla="*/ 770 w 976"/>
                <a:gd name="T93" fmla="*/ 576 h 828"/>
                <a:gd name="T94" fmla="*/ 736 w 976"/>
                <a:gd name="T95" fmla="*/ 576 h 828"/>
                <a:gd name="T96" fmla="*/ 688 w 976"/>
                <a:gd name="T97" fmla="*/ 570 h 828"/>
                <a:gd name="T98" fmla="*/ 644 w 976"/>
                <a:gd name="T99" fmla="*/ 552 h 828"/>
                <a:gd name="T100" fmla="*/ 602 w 976"/>
                <a:gd name="T101" fmla="*/ 524 h 828"/>
                <a:gd name="T102" fmla="*/ 566 w 976"/>
                <a:gd name="T103" fmla="*/ 490 h 828"/>
                <a:gd name="T104" fmla="*/ 550 w 976"/>
                <a:gd name="T105" fmla="*/ 510 h 828"/>
                <a:gd name="T106" fmla="*/ 518 w 976"/>
                <a:gd name="T107" fmla="*/ 554 h 828"/>
                <a:gd name="T108" fmla="*/ 480 w 976"/>
                <a:gd name="T109" fmla="*/ 598 h 828"/>
                <a:gd name="T110" fmla="*/ 532 w 976"/>
                <a:gd name="T111" fmla="*/ 644 h 828"/>
                <a:gd name="T112" fmla="*/ 592 w 976"/>
                <a:gd name="T113" fmla="*/ 680 h 828"/>
                <a:gd name="T114" fmla="*/ 660 w 976"/>
                <a:gd name="T115" fmla="*/ 704 h 828"/>
                <a:gd name="T116" fmla="*/ 736 w 976"/>
                <a:gd name="T117" fmla="*/ 712 h 828"/>
                <a:gd name="T118" fmla="*/ 770 w 976"/>
                <a:gd name="T119" fmla="*/ 828 h 828"/>
                <a:gd name="T120" fmla="*/ 770 w 976"/>
                <a:gd name="T121" fmla="*/ 47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76" h="828">
                  <a:moveTo>
                    <a:pt x="736" y="254"/>
                  </a:moveTo>
                  <a:lnTo>
                    <a:pt x="770" y="254"/>
                  </a:lnTo>
                  <a:lnTo>
                    <a:pt x="770" y="352"/>
                  </a:lnTo>
                  <a:lnTo>
                    <a:pt x="976" y="176"/>
                  </a:lnTo>
                  <a:lnTo>
                    <a:pt x="770" y="0"/>
                  </a:lnTo>
                  <a:lnTo>
                    <a:pt x="770" y="116"/>
                  </a:lnTo>
                  <a:lnTo>
                    <a:pt x="736" y="116"/>
                  </a:lnTo>
                  <a:lnTo>
                    <a:pt x="736" y="116"/>
                  </a:lnTo>
                  <a:lnTo>
                    <a:pt x="702" y="118"/>
                  </a:lnTo>
                  <a:lnTo>
                    <a:pt x="672" y="122"/>
                  </a:lnTo>
                  <a:lnTo>
                    <a:pt x="642" y="130"/>
                  </a:lnTo>
                  <a:lnTo>
                    <a:pt x="614" y="140"/>
                  </a:lnTo>
                  <a:lnTo>
                    <a:pt x="588" y="152"/>
                  </a:lnTo>
                  <a:lnTo>
                    <a:pt x="562" y="164"/>
                  </a:lnTo>
                  <a:lnTo>
                    <a:pt x="538" y="180"/>
                  </a:lnTo>
                  <a:lnTo>
                    <a:pt x="516" y="198"/>
                  </a:lnTo>
                  <a:lnTo>
                    <a:pt x="494" y="216"/>
                  </a:lnTo>
                  <a:lnTo>
                    <a:pt x="474" y="236"/>
                  </a:lnTo>
                  <a:lnTo>
                    <a:pt x="434" y="278"/>
                  </a:lnTo>
                  <a:lnTo>
                    <a:pt x="398" y="324"/>
                  </a:lnTo>
                  <a:lnTo>
                    <a:pt x="364" y="368"/>
                  </a:lnTo>
                  <a:lnTo>
                    <a:pt x="364" y="368"/>
                  </a:lnTo>
                  <a:lnTo>
                    <a:pt x="334" y="406"/>
                  </a:lnTo>
                  <a:lnTo>
                    <a:pt x="304" y="444"/>
                  </a:lnTo>
                  <a:lnTo>
                    <a:pt x="276" y="478"/>
                  </a:lnTo>
                  <a:lnTo>
                    <a:pt x="244" y="506"/>
                  </a:lnTo>
                  <a:lnTo>
                    <a:pt x="228" y="520"/>
                  </a:lnTo>
                  <a:lnTo>
                    <a:pt x="212" y="530"/>
                  </a:lnTo>
                  <a:lnTo>
                    <a:pt x="196" y="542"/>
                  </a:lnTo>
                  <a:lnTo>
                    <a:pt x="178" y="550"/>
                  </a:lnTo>
                  <a:lnTo>
                    <a:pt x="160" y="556"/>
                  </a:lnTo>
                  <a:lnTo>
                    <a:pt x="142" y="562"/>
                  </a:lnTo>
                  <a:lnTo>
                    <a:pt x="122" y="564"/>
                  </a:lnTo>
                  <a:lnTo>
                    <a:pt x="102" y="566"/>
                  </a:lnTo>
                  <a:lnTo>
                    <a:pt x="0" y="566"/>
                  </a:lnTo>
                  <a:lnTo>
                    <a:pt x="0" y="702"/>
                  </a:lnTo>
                  <a:lnTo>
                    <a:pt x="102" y="702"/>
                  </a:lnTo>
                  <a:lnTo>
                    <a:pt x="102" y="702"/>
                  </a:lnTo>
                  <a:lnTo>
                    <a:pt x="134" y="700"/>
                  </a:lnTo>
                  <a:lnTo>
                    <a:pt x="166" y="696"/>
                  </a:lnTo>
                  <a:lnTo>
                    <a:pt x="194" y="688"/>
                  </a:lnTo>
                  <a:lnTo>
                    <a:pt x="222" y="680"/>
                  </a:lnTo>
                  <a:lnTo>
                    <a:pt x="250" y="668"/>
                  </a:lnTo>
                  <a:lnTo>
                    <a:pt x="274" y="654"/>
                  </a:lnTo>
                  <a:lnTo>
                    <a:pt x="298" y="638"/>
                  </a:lnTo>
                  <a:lnTo>
                    <a:pt x="322" y="620"/>
                  </a:lnTo>
                  <a:lnTo>
                    <a:pt x="342" y="602"/>
                  </a:lnTo>
                  <a:lnTo>
                    <a:pt x="364" y="582"/>
                  </a:lnTo>
                  <a:lnTo>
                    <a:pt x="402" y="540"/>
                  </a:lnTo>
                  <a:lnTo>
                    <a:pt x="438" y="496"/>
                  </a:lnTo>
                  <a:lnTo>
                    <a:pt x="472" y="450"/>
                  </a:lnTo>
                  <a:lnTo>
                    <a:pt x="472" y="450"/>
                  </a:lnTo>
                  <a:lnTo>
                    <a:pt x="502" y="412"/>
                  </a:lnTo>
                  <a:lnTo>
                    <a:pt x="532" y="376"/>
                  </a:lnTo>
                  <a:lnTo>
                    <a:pt x="562" y="342"/>
                  </a:lnTo>
                  <a:lnTo>
                    <a:pt x="592" y="312"/>
                  </a:lnTo>
                  <a:lnTo>
                    <a:pt x="608" y="300"/>
                  </a:lnTo>
                  <a:lnTo>
                    <a:pt x="624" y="288"/>
                  </a:lnTo>
                  <a:lnTo>
                    <a:pt x="642" y="278"/>
                  </a:lnTo>
                  <a:lnTo>
                    <a:pt x="658" y="270"/>
                  </a:lnTo>
                  <a:lnTo>
                    <a:pt x="676" y="262"/>
                  </a:lnTo>
                  <a:lnTo>
                    <a:pt x="696" y="258"/>
                  </a:lnTo>
                  <a:lnTo>
                    <a:pt x="716" y="254"/>
                  </a:lnTo>
                  <a:lnTo>
                    <a:pt x="736" y="254"/>
                  </a:lnTo>
                  <a:lnTo>
                    <a:pt x="736" y="254"/>
                  </a:lnTo>
                  <a:close/>
                  <a:moveTo>
                    <a:pt x="264" y="340"/>
                  </a:moveTo>
                  <a:lnTo>
                    <a:pt x="264" y="340"/>
                  </a:lnTo>
                  <a:lnTo>
                    <a:pt x="286" y="308"/>
                  </a:lnTo>
                  <a:lnTo>
                    <a:pt x="286" y="308"/>
                  </a:lnTo>
                  <a:lnTo>
                    <a:pt x="316" y="270"/>
                  </a:lnTo>
                  <a:lnTo>
                    <a:pt x="348" y="230"/>
                  </a:lnTo>
                  <a:lnTo>
                    <a:pt x="348" y="230"/>
                  </a:lnTo>
                  <a:lnTo>
                    <a:pt x="322" y="210"/>
                  </a:lnTo>
                  <a:lnTo>
                    <a:pt x="296" y="190"/>
                  </a:lnTo>
                  <a:lnTo>
                    <a:pt x="268" y="172"/>
                  </a:lnTo>
                  <a:lnTo>
                    <a:pt x="240" y="156"/>
                  </a:lnTo>
                  <a:lnTo>
                    <a:pt x="208" y="144"/>
                  </a:lnTo>
                  <a:lnTo>
                    <a:pt x="174" y="134"/>
                  </a:lnTo>
                  <a:lnTo>
                    <a:pt x="140" y="128"/>
                  </a:lnTo>
                  <a:lnTo>
                    <a:pt x="102" y="126"/>
                  </a:lnTo>
                  <a:lnTo>
                    <a:pt x="0" y="126"/>
                  </a:lnTo>
                  <a:lnTo>
                    <a:pt x="0" y="262"/>
                  </a:lnTo>
                  <a:lnTo>
                    <a:pt x="102" y="262"/>
                  </a:lnTo>
                  <a:lnTo>
                    <a:pt x="102" y="262"/>
                  </a:lnTo>
                  <a:lnTo>
                    <a:pt x="124" y="264"/>
                  </a:lnTo>
                  <a:lnTo>
                    <a:pt x="148" y="268"/>
                  </a:lnTo>
                  <a:lnTo>
                    <a:pt x="168" y="274"/>
                  </a:lnTo>
                  <a:lnTo>
                    <a:pt x="190" y="284"/>
                  </a:lnTo>
                  <a:lnTo>
                    <a:pt x="208" y="294"/>
                  </a:lnTo>
                  <a:lnTo>
                    <a:pt x="228" y="308"/>
                  </a:lnTo>
                  <a:lnTo>
                    <a:pt x="246" y="322"/>
                  </a:lnTo>
                  <a:lnTo>
                    <a:pt x="264" y="340"/>
                  </a:lnTo>
                  <a:lnTo>
                    <a:pt x="264" y="340"/>
                  </a:lnTo>
                  <a:close/>
                  <a:moveTo>
                    <a:pt x="770" y="576"/>
                  </a:moveTo>
                  <a:lnTo>
                    <a:pt x="736" y="576"/>
                  </a:lnTo>
                  <a:lnTo>
                    <a:pt x="736" y="576"/>
                  </a:lnTo>
                  <a:lnTo>
                    <a:pt x="710" y="574"/>
                  </a:lnTo>
                  <a:lnTo>
                    <a:pt x="688" y="570"/>
                  </a:lnTo>
                  <a:lnTo>
                    <a:pt x="664" y="562"/>
                  </a:lnTo>
                  <a:lnTo>
                    <a:pt x="644" y="552"/>
                  </a:lnTo>
                  <a:lnTo>
                    <a:pt x="622" y="540"/>
                  </a:lnTo>
                  <a:lnTo>
                    <a:pt x="602" y="524"/>
                  </a:lnTo>
                  <a:lnTo>
                    <a:pt x="584" y="508"/>
                  </a:lnTo>
                  <a:lnTo>
                    <a:pt x="566" y="490"/>
                  </a:lnTo>
                  <a:lnTo>
                    <a:pt x="566" y="490"/>
                  </a:lnTo>
                  <a:lnTo>
                    <a:pt x="550" y="510"/>
                  </a:lnTo>
                  <a:lnTo>
                    <a:pt x="550" y="510"/>
                  </a:lnTo>
                  <a:lnTo>
                    <a:pt x="518" y="554"/>
                  </a:lnTo>
                  <a:lnTo>
                    <a:pt x="480" y="598"/>
                  </a:lnTo>
                  <a:lnTo>
                    <a:pt x="480" y="598"/>
                  </a:lnTo>
                  <a:lnTo>
                    <a:pt x="506" y="622"/>
                  </a:lnTo>
                  <a:lnTo>
                    <a:pt x="532" y="644"/>
                  </a:lnTo>
                  <a:lnTo>
                    <a:pt x="562" y="662"/>
                  </a:lnTo>
                  <a:lnTo>
                    <a:pt x="592" y="680"/>
                  </a:lnTo>
                  <a:lnTo>
                    <a:pt x="624" y="692"/>
                  </a:lnTo>
                  <a:lnTo>
                    <a:pt x="660" y="704"/>
                  </a:lnTo>
                  <a:lnTo>
                    <a:pt x="696" y="710"/>
                  </a:lnTo>
                  <a:lnTo>
                    <a:pt x="736" y="712"/>
                  </a:lnTo>
                  <a:lnTo>
                    <a:pt x="770" y="712"/>
                  </a:lnTo>
                  <a:lnTo>
                    <a:pt x="770" y="828"/>
                  </a:lnTo>
                  <a:lnTo>
                    <a:pt x="976" y="654"/>
                  </a:lnTo>
                  <a:lnTo>
                    <a:pt x="770" y="478"/>
                  </a:lnTo>
                  <a:lnTo>
                    <a:pt x="770" y="576"/>
                  </a:lnTo>
                  <a:close/>
                </a:path>
              </a:pathLst>
            </a:custGeom>
            <a:solidFill>
              <a:srgbClr val="002776"/>
            </a:solidFill>
            <a:ln>
              <a:noFill/>
            </a:ln>
          </p:spPr>
          <p:txBody>
            <a:bodyPr vert="horz" wrap="square" lIns="91440" tIns="45720" rIns="91440" bIns="45720" numCol="1" anchor="t" anchorCtr="0" compatLnSpc="1">
              <a:prstTxWarp prst="textNoShape">
                <a:avLst/>
              </a:prstTxWarp>
            </a:bodyPr>
            <a:lstStyle/>
            <a:p>
              <a:pPr algn="ctr" defTabSz="914400" fontAlgn="base">
                <a:spcBef>
                  <a:spcPct val="20000"/>
                </a:spcBef>
                <a:spcAft>
                  <a:spcPct val="0"/>
                </a:spcAft>
              </a:pPr>
              <a:endParaRPr lang="en-US" sz="1100" b="1" dirty="0">
                <a:solidFill>
                  <a:srgbClr val="000000"/>
                </a:solidFill>
                <a:latin typeface="Arial" panose="020B0604020202020204" pitchFamily="34" charset="0"/>
                <a:cs typeface="Arial" panose="020B0604020202020204" pitchFamily="34" charset="0"/>
              </a:endParaRPr>
            </a:p>
          </p:txBody>
        </p:sp>
      </p:grpSp>
      <p:pic>
        <p:nvPicPr>
          <p:cNvPr id="24" name="Picture 22" descr="http://websenseis.com/wp-content/uploads/2014/02/marketing-automation-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5586757" y="2774988"/>
            <a:ext cx="493123" cy="49312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flipH="1">
            <a:off x="5210290" y="2514114"/>
            <a:ext cx="4458" cy="705450"/>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1555535" y="1295098"/>
            <a:ext cx="317241" cy="1393669"/>
          </a:xfrm>
          <a:prstGeom prst="rect">
            <a:avLst/>
          </a:prstGeom>
          <a:solidFill>
            <a:schemeClr val="tx1"/>
          </a:solidFill>
          <a:ln>
            <a:noFill/>
            <a:headEnd/>
            <a:tailEnd/>
          </a:ln>
          <a:effectLst/>
          <a:scene3d>
            <a:camera prst="orthographicFront">
              <a:rot lat="0" lon="0" rev="0"/>
            </a:camera>
            <a:lightRig rig="threePt" dir="t">
              <a:rot lat="0" lon="0" rev="1200000"/>
            </a:lightRig>
          </a:scene3d>
          <a:sp3d/>
        </p:spPr>
        <p:txBody>
          <a:bodyPr vert="vert270" lIns="114100" tIns="57050" rIns="114100" bIns="57050" rtlCol="0" anchor="ctr" anchorCtr="1"/>
          <a:lstStyle/>
          <a:p>
            <a:pPr algn="ctr" defTabSz="639884">
              <a:lnSpc>
                <a:spcPct val="90000"/>
              </a:lnSpc>
              <a:spcBef>
                <a:spcPts val="420"/>
              </a:spcBef>
              <a:defRPr/>
            </a:pPr>
            <a:r>
              <a:rPr lang="en-US" sz="1200" b="1" kern="0" dirty="0">
                <a:solidFill>
                  <a:srgbClr val="FFFFFF"/>
                </a:solidFill>
                <a:latin typeface="Verdana" panose="020B0604030504040204" pitchFamily="34" charset="0"/>
                <a:ea typeface="Verdana" panose="020B0604030504040204" pitchFamily="34" charset="0"/>
                <a:cs typeface="Verdana" panose="020B0604030504040204" pitchFamily="34" charset="0"/>
              </a:rPr>
              <a:t>File Based</a:t>
            </a:r>
          </a:p>
        </p:txBody>
      </p:sp>
      <p:sp>
        <p:nvSpPr>
          <p:cNvPr id="29" name="Text Box 10"/>
          <p:cNvSpPr txBox="1">
            <a:spLocks noChangeArrowheads="1"/>
          </p:cNvSpPr>
          <p:nvPr/>
        </p:nvSpPr>
        <p:spPr bwMode="auto">
          <a:xfrm>
            <a:off x="8928042" y="1410624"/>
            <a:ext cx="2316815" cy="3062238"/>
          </a:xfrm>
          <a:prstGeom prst="rect">
            <a:avLst/>
          </a:prstGeom>
          <a:noFill/>
          <a:ln w="12700" algn="ctr">
            <a:solidFill>
              <a:srgbClr val="FF0000"/>
            </a:solidFill>
            <a:miter lim="800000"/>
            <a:headEnd/>
            <a:tailEnd type="none" w="sm" len="med"/>
          </a:ln>
        </p:spPr>
        <p:txBody>
          <a:bodyPr lIns="60452" tIns="60452" rIns="60452" bIns="60452" anchor="t" anchorCtr="0"/>
          <a:lstStyle/>
          <a:p>
            <a:pPr algn="ctr" defTabSz="703020" fontAlgn="base">
              <a:spcBef>
                <a:spcPct val="20000"/>
              </a:spcBef>
              <a:spcAft>
                <a:spcPct val="0"/>
              </a:spcAft>
            </a:pPr>
            <a:endParaRPr lang="en-US" sz="900" b="1" dirty="0">
              <a:solidFill>
                <a:prstClr val="black"/>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07064" y="3185717"/>
            <a:ext cx="1205871" cy="731707"/>
          </a:xfrm>
          <a:prstGeom prst="rect">
            <a:avLst/>
          </a:prstGeom>
        </p:spPr>
      </p:pic>
      <p:sp>
        <p:nvSpPr>
          <p:cNvPr id="35" name="Rectangle 34"/>
          <p:cNvSpPr/>
          <p:nvPr/>
        </p:nvSpPr>
        <p:spPr bwMode="gray">
          <a:xfrm>
            <a:off x="1539091" y="2972299"/>
            <a:ext cx="317241" cy="1500563"/>
          </a:xfrm>
          <a:prstGeom prst="rect">
            <a:avLst/>
          </a:prstGeom>
          <a:solidFill>
            <a:schemeClr val="tx1"/>
          </a:solidFill>
          <a:ln>
            <a:noFill/>
            <a:headEnd/>
            <a:tailEnd/>
          </a:ln>
          <a:effectLst/>
          <a:scene3d>
            <a:camera prst="orthographicFront">
              <a:rot lat="0" lon="0" rev="0"/>
            </a:camera>
            <a:lightRig rig="threePt" dir="t">
              <a:rot lat="0" lon="0" rev="1200000"/>
            </a:lightRig>
          </a:scene3d>
          <a:sp3d/>
        </p:spPr>
        <p:txBody>
          <a:bodyPr vert="vert270" lIns="114100" tIns="57050" rIns="114100" bIns="57050" rtlCol="0" anchor="ctr" anchorCtr="1"/>
          <a:lstStyle/>
          <a:p>
            <a:pPr algn="ctr" defTabSz="639884">
              <a:lnSpc>
                <a:spcPct val="90000"/>
              </a:lnSpc>
              <a:spcBef>
                <a:spcPts val="420"/>
              </a:spcBef>
              <a:defRPr/>
            </a:pPr>
            <a:r>
              <a:rPr lang="en-US" sz="1200" b="1" kern="0" dirty="0">
                <a:solidFill>
                  <a:srgbClr val="FFFFFF"/>
                </a:solidFill>
                <a:latin typeface="Verdana" panose="020B0604030504040204" pitchFamily="34" charset="0"/>
                <a:ea typeface="Verdana" panose="020B0604030504040204" pitchFamily="34" charset="0"/>
                <a:cs typeface="Verdana" panose="020B0604030504040204" pitchFamily="34" charset="0"/>
              </a:rPr>
              <a:t>Web Service Based</a:t>
            </a:r>
          </a:p>
        </p:txBody>
      </p:sp>
      <p:pic>
        <p:nvPicPr>
          <p:cNvPr id="36" name="Picture 3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067914" y="3454309"/>
            <a:ext cx="1145159" cy="837521"/>
          </a:xfrm>
          <a:prstGeom prst="rect">
            <a:avLst/>
          </a:prstGeom>
        </p:spPr>
      </p:pic>
      <p:sp>
        <p:nvSpPr>
          <p:cNvPr id="43" name="object 27"/>
          <p:cNvSpPr/>
          <p:nvPr/>
        </p:nvSpPr>
        <p:spPr>
          <a:xfrm>
            <a:off x="9216787" y="1976448"/>
            <a:ext cx="1078566" cy="476647"/>
          </a:xfrm>
          <a:prstGeom prst="rect">
            <a:avLst/>
          </a:prstGeom>
          <a:blipFill>
            <a:blip r:embed="rId4" cstate="print"/>
            <a:stretch>
              <a:fillRect/>
            </a:stretch>
          </a:blipFill>
        </p:spPr>
        <p:txBody>
          <a:bodyPr wrap="square" lIns="0" tIns="0" rIns="0" bIns="0" rtlCol="0"/>
          <a:lstStyle/>
          <a:p>
            <a:endParaRPr/>
          </a:p>
        </p:txBody>
      </p:sp>
      <p:sp>
        <p:nvSpPr>
          <p:cNvPr id="44" name="object 18"/>
          <p:cNvSpPr/>
          <p:nvPr/>
        </p:nvSpPr>
        <p:spPr>
          <a:xfrm>
            <a:off x="4551688" y="1773616"/>
            <a:ext cx="1317204" cy="842441"/>
          </a:xfrm>
          <a:prstGeom prst="rect">
            <a:avLst/>
          </a:prstGeom>
          <a:blipFill>
            <a:blip r:embed="rId5" cstate="print"/>
            <a:stretch>
              <a:fillRect/>
            </a:stretch>
          </a:blipFill>
        </p:spPr>
        <p:txBody>
          <a:bodyPr wrap="square" lIns="0" tIns="0" rIns="0" bIns="0" rtlCol="0"/>
          <a:lstStyle/>
          <a:p>
            <a:endParaRPr/>
          </a:p>
        </p:txBody>
      </p:sp>
      <p:sp>
        <p:nvSpPr>
          <p:cNvPr id="47" name="Right Arrow 46"/>
          <p:cNvSpPr/>
          <p:nvPr/>
        </p:nvSpPr>
        <p:spPr>
          <a:xfrm>
            <a:off x="6658189" y="3091836"/>
            <a:ext cx="1900497" cy="275789"/>
          </a:xfrm>
          <a:prstGeom prst="right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Right Arrow 47"/>
          <p:cNvSpPr/>
          <p:nvPr/>
        </p:nvSpPr>
        <p:spPr>
          <a:xfrm flipH="1">
            <a:off x="6598468" y="1895018"/>
            <a:ext cx="1960218" cy="259446"/>
          </a:xfrm>
          <a:prstGeom prst="right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50" name="Left-Right Arrow 49"/>
          <p:cNvSpPr/>
          <p:nvPr/>
        </p:nvSpPr>
        <p:spPr bwMode="gray">
          <a:xfrm>
            <a:off x="853651" y="1891617"/>
            <a:ext cx="598761" cy="204780"/>
          </a:xfrm>
          <a:prstGeom prst="leftRightArrow">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52" name="Rectangle 51"/>
          <p:cNvSpPr/>
          <p:nvPr/>
        </p:nvSpPr>
        <p:spPr bwMode="gray">
          <a:xfrm>
            <a:off x="4197617" y="1048585"/>
            <a:ext cx="2186317" cy="280898"/>
          </a:xfrm>
          <a:prstGeom prst="rect">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Middleware</a:t>
            </a:r>
          </a:p>
        </p:txBody>
      </p:sp>
      <p:sp>
        <p:nvSpPr>
          <p:cNvPr id="54" name="TextBox 53"/>
          <p:cNvSpPr txBox="1"/>
          <p:nvPr/>
        </p:nvSpPr>
        <p:spPr>
          <a:xfrm>
            <a:off x="9052387" y="1605418"/>
            <a:ext cx="1334389" cy="24622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Public Report Web Service(BI Publisher)</a:t>
            </a:r>
          </a:p>
        </p:txBody>
      </p:sp>
      <p:sp>
        <p:nvSpPr>
          <p:cNvPr id="55" name="Rectangle 54"/>
          <p:cNvSpPr/>
          <p:nvPr/>
        </p:nvSpPr>
        <p:spPr bwMode="gray">
          <a:xfrm>
            <a:off x="8928042" y="1040189"/>
            <a:ext cx="2333786" cy="284673"/>
          </a:xfrm>
          <a:prstGeom prst="rect">
            <a:avLst/>
          </a:prstGeom>
          <a:solidFill>
            <a:srgbClr val="FF0000"/>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ERP Cloud</a:t>
            </a:r>
          </a:p>
        </p:txBody>
      </p:sp>
      <p:sp>
        <p:nvSpPr>
          <p:cNvPr id="56" name="TextBox 55"/>
          <p:cNvSpPr txBox="1"/>
          <p:nvPr/>
        </p:nvSpPr>
        <p:spPr>
          <a:xfrm>
            <a:off x="8930321" y="2855853"/>
            <a:ext cx="1152685" cy="24622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Standard Web Service</a:t>
            </a:r>
          </a:p>
        </p:txBody>
      </p:sp>
      <p:sp>
        <p:nvSpPr>
          <p:cNvPr id="58" name="TextBox 57"/>
          <p:cNvSpPr txBox="1"/>
          <p:nvPr/>
        </p:nvSpPr>
        <p:spPr>
          <a:xfrm>
            <a:off x="2057616" y="3121404"/>
            <a:ext cx="1209680" cy="24622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Web Service(SOAP/REST)</a:t>
            </a:r>
          </a:p>
        </p:txBody>
      </p:sp>
      <p:sp>
        <p:nvSpPr>
          <p:cNvPr id="59" name="TextBox 58"/>
          <p:cNvSpPr txBox="1"/>
          <p:nvPr/>
        </p:nvSpPr>
        <p:spPr>
          <a:xfrm>
            <a:off x="7082988" y="1639671"/>
            <a:ext cx="1024788"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Outbound</a:t>
            </a:r>
          </a:p>
        </p:txBody>
      </p:sp>
      <p:sp>
        <p:nvSpPr>
          <p:cNvPr id="60" name="TextBox 59"/>
          <p:cNvSpPr txBox="1"/>
          <p:nvPr/>
        </p:nvSpPr>
        <p:spPr>
          <a:xfrm>
            <a:off x="7150512" y="2971860"/>
            <a:ext cx="832919"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Inbound</a:t>
            </a:r>
          </a:p>
        </p:txBody>
      </p:sp>
      <p:sp>
        <p:nvSpPr>
          <p:cNvPr id="61" name="TextBox 60"/>
          <p:cNvSpPr txBox="1"/>
          <p:nvPr/>
        </p:nvSpPr>
        <p:spPr>
          <a:xfrm>
            <a:off x="4738613" y="4167386"/>
            <a:ext cx="995881" cy="123111"/>
          </a:xfrm>
          <a:prstGeom prst="rect">
            <a:avLst/>
          </a:prstGeom>
          <a:noFill/>
        </p:spPr>
        <p:txBody>
          <a:bodyPr wrap="square" lIns="0" tIns="0" rIns="0" bIns="0" rtlCol="0">
            <a:spAutoFit/>
          </a:bodyPr>
          <a:lstStyle/>
          <a:p>
            <a:pPr algn="ctr">
              <a:spcBef>
                <a:spcPts val="600"/>
              </a:spcBef>
              <a:buSzPct val="100000"/>
            </a:pPr>
            <a:r>
              <a:rPr lang="en-US" sz="800" dirty="0">
                <a:solidFill>
                  <a:srgbClr val="313131"/>
                </a:solidFill>
              </a:rPr>
              <a:t>Transformation</a:t>
            </a:r>
          </a:p>
        </p:txBody>
      </p:sp>
      <p:pic>
        <p:nvPicPr>
          <p:cNvPr id="65" name="Picture 12" descr="http://freeiconbox.com/icon/256/36059.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8249" y="3431587"/>
            <a:ext cx="1992817" cy="949406"/>
          </a:xfrm>
          <a:prstGeom prst="rect">
            <a:avLst/>
          </a:prstGeom>
          <a:noFill/>
        </p:spPr>
      </p:pic>
      <p:sp>
        <p:nvSpPr>
          <p:cNvPr id="67" name="TextBox 66"/>
          <p:cNvSpPr txBox="1"/>
          <p:nvPr/>
        </p:nvSpPr>
        <p:spPr>
          <a:xfrm>
            <a:off x="7613884" y="4106177"/>
            <a:ext cx="860080" cy="138499"/>
          </a:xfrm>
          <a:prstGeom prst="rect">
            <a:avLst/>
          </a:prstGeom>
          <a:noFill/>
        </p:spPr>
        <p:txBody>
          <a:bodyPr wrap="square" lIns="0" tIns="0" rIns="0" bIns="0" rtlCol="0">
            <a:spAutoFit/>
          </a:bodyPr>
          <a:lstStyle/>
          <a:p>
            <a:pPr algn="ctr">
              <a:spcBef>
                <a:spcPts val="600"/>
              </a:spcBef>
              <a:buSzPct val="100000"/>
            </a:pPr>
            <a:r>
              <a:rPr lang="en-US" sz="900" b="1" dirty="0" err="1">
                <a:solidFill>
                  <a:srgbClr val="313131"/>
                </a:solidFill>
              </a:rPr>
              <a:t>Paas</a:t>
            </a:r>
            <a:endParaRPr lang="en-US" sz="900" b="1" dirty="0">
              <a:solidFill>
                <a:srgbClr val="313131"/>
              </a:solidFill>
            </a:endParaRPr>
          </a:p>
        </p:txBody>
      </p:sp>
      <p:sp>
        <p:nvSpPr>
          <p:cNvPr id="68" name="TextBox 67"/>
          <p:cNvSpPr txBox="1"/>
          <p:nvPr/>
        </p:nvSpPr>
        <p:spPr>
          <a:xfrm>
            <a:off x="4669724" y="1614486"/>
            <a:ext cx="1116015" cy="123111"/>
          </a:xfrm>
          <a:prstGeom prst="rect">
            <a:avLst/>
          </a:prstGeom>
          <a:noFill/>
        </p:spPr>
        <p:txBody>
          <a:bodyPr wrap="square" lIns="0" tIns="0" rIns="0" bIns="0" rtlCol="0">
            <a:spAutoFit/>
          </a:bodyPr>
          <a:lstStyle/>
          <a:p>
            <a:pPr algn="ctr">
              <a:spcBef>
                <a:spcPts val="600"/>
              </a:spcBef>
              <a:buSzPct val="100000"/>
            </a:pPr>
            <a:r>
              <a:rPr lang="en-US" sz="800" dirty="0">
                <a:solidFill>
                  <a:srgbClr val="313131"/>
                </a:solidFill>
              </a:rPr>
              <a:t>Middleware</a:t>
            </a:r>
          </a:p>
        </p:txBody>
      </p:sp>
      <p:sp>
        <p:nvSpPr>
          <p:cNvPr id="70" name="Left-Right Arrow 69"/>
          <p:cNvSpPr/>
          <p:nvPr/>
        </p:nvSpPr>
        <p:spPr bwMode="gray">
          <a:xfrm>
            <a:off x="3189944" y="3632331"/>
            <a:ext cx="719655" cy="206666"/>
          </a:xfrm>
          <a:prstGeom prst="leftRight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71" name="TextBox 70"/>
          <p:cNvSpPr txBox="1"/>
          <p:nvPr/>
        </p:nvSpPr>
        <p:spPr>
          <a:xfrm>
            <a:off x="6636471" y="3597196"/>
            <a:ext cx="660903" cy="24622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ORDS/Web Service</a:t>
            </a:r>
          </a:p>
        </p:txBody>
      </p:sp>
      <p:pic>
        <p:nvPicPr>
          <p:cNvPr id="72" name="Picture 10" descr="http://static1.squarespace.com/static/53e3c70ce4b00000fd13b376/t/540f5ce5e4b069785f25ec86/1410292965874/webcast_icon.png"/>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33851" y="3425220"/>
            <a:ext cx="733169" cy="56540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3" name="Picture 7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3208" y="2584261"/>
            <a:ext cx="1315050" cy="681578"/>
          </a:xfrm>
          <a:prstGeom prst="rect">
            <a:avLst/>
          </a:prstGeom>
        </p:spPr>
      </p:pic>
      <p:sp>
        <p:nvSpPr>
          <p:cNvPr id="75" name="TextBox 74"/>
          <p:cNvSpPr txBox="1"/>
          <p:nvPr/>
        </p:nvSpPr>
        <p:spPr>
          <a:xfrm>
            <a:off x="6679102" y="1295099"/>
            <a:ext cx="1474993"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Secure Encrypted SSL </a:t>
            </a:r>
          </a:p>
        </p:txBody>
      </p:sp>
      <p:sp>
        <p:nvSpPr>
          <p:cNvPr id="57" name="TextBox 56"/>
          <p:cNvSpPr txBox="1"/>
          <p:nvPr/>
        </p:nvSpPr>
        <p:spPr>
          <a:xfrm>
            <a:off x="1972109" y="1291167"/>
            <a:ext cx="1474993"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Secure Encrypted SSL </a:t>
            </a:r>
          </a:p>
        </p:txBody>
      </p:sp>
      <p:grpSp>
        <p:nvGrpSpPr>
          <p:cNvPr id="62" name="Group 61"/>
          <p:cNvGrpSpPr/>
          <p:nvPr/>
        </p:nvGrpSpPr>
        <p:grpSpPr>
          <a:xfrm>
            <a:off x="902889" y="4530994"/>
            <a:ext cx="10823878" cy="2059198"/>
            <a:chOff x="498189" y="3307397"/>
            <a:chExt cx="8088266" cy="3569599"/>
          </a:xfrm>
        </p:grpSpPr>
        <p:grpSp>
          <p:nvGrpSpPr>
            <p:cNvPr id="63" name="Group 62"/>
            <p:cNvGrpSpPr/>
            <p:nvPr/>
          </p:nvGrpSpPr>
          <p:grpSpPr>
            <a:xfrm>
              <a:off x="823247" y="3307397"/>
              <a:ext cx="7763208" cy="3569599"/>
              <a:chOff x="823247" y="3352588"/>
              <a:chExt cx="7763208" cy="3516786"/>
            </a:xfrm>
          </p:grpSpPr>
          <p:grpSp>
            <p:nvGrpSpPr>
              <p:cNvPr id="77" name="Group 76"/>
              <p:cNvGrpSpPr/>
              <p:nvPr/>
            </p:nvGrpSpPr>
            <p:grpSpPr>
              <a:xfrm>
                <a:off x="823247" y="3670743"/>
                <a:ext cx="7763208" cy="3198631"/>
                <a:chOff x="281065" y="3681079"/>
                <a:chExt cx="8415692" cy="3198631"/>
              </a:xfrm>
            </p:grpSpPr>
            <p:grpSp>
              <p:nvGrpSpPr>
                <p:cNvPr id="81" name="Group 80"/>
                <p:cNvGrpSpPr/>
                <p:nvPr/>
              </p:nvGrpSpPr>
              <p:grpSpPr>
                <a:xfrm>
                  <a:off x="281065" y="3681079"/>
                  <a:ext cx="8415692" cy="2691145"/>
                  <a:chOff x="8103357" y="1353080"/>
                  <a:chExt cx="3471153" cy="2232675"/>
                </a:xfrm>
              </p:grpSpPr>
              <p:cxnSp>
                <p:nvCxnSpPr>
                  <p:cNvPr id="84" name="Straight Connector 83"/>
                  <p:cNvCxnSpPr/>
                  <p:nvPr/>
                </p:nvCxnSpPr>
                <p:spPr>
                  <a:xfrm flipV="1">
                    <a:off x="8657285" y="3585755"/>
                    <a:ext cx="1463040" cy="0"/>
                  </a:xfrm>
                  <a:prstGeom prst="line">
                    <a:avLst/>
                  </a:prstGeom>
                  <a:noFill/>
                  <a:ln w="6350" cap="flat" cmpd="sng" algn="ctr">
                    <a:solidFill>
                      <a:sysClr val="window" lastClr="FFFFFF"/>
                    </a:solidFill>
                    <a:prstDash val="solid"/>
                    <a:miter lim="800000"/>
                  </a:ln>
                  <a:effectLst/>
                </p:spPr>
              </p:cxnSp>
              <p:cxnSp>
                <p:nvCxnSpPr>
                  <p:cNvPr id="85" name="Straight Connector 84"/>
                  <p:cNvCxnSpPr/>
                  <p:nvPr/>
                </p:nvCxnSpPr>
                <p:spPr>
                  <a:xfrm flipV="1">
                    <a:off x="10110502" y="2576416"/>
                    <a:ext cx="1463040" cy="0"/>
                  </a:xfrm>
                  <a:prstGeom prst="line">
                    <a:avLst/>
                  </a:prstGeom>
                  <a:noFill/>
                  <a:ln w="6350" cap="flat" cmpd="sng" algn="ctr">
                    <a:solidFill>
                      <a:sysClr val="window" lastClr="FFFFFF"/>
                    </a:solidFill>
                    <a:prstDash val="solid"/>
                    <a:miter lim="800000"/>
                  </a:ln>
                  <a:effectLst/>
                </p:spPr>
              </p:cxnSp>
              <p:sp>
                <p:nvSpPr>
                  <p:cNvPr id="87" name="Rectangle 86"/>
                  <p:cNvSpPr/>
                  <p:nvPr/>
                </p:nvSpPr>
                <p:spPr bwMode="gray">
                  <a:xfrm>
                    <a:off x="9757464" y="1353080"/>
                    <a:ext cx="1817046" cy="1236703"/>
                  </a:xfrm>
                  <a:prstGeom prst="rect">
                    <a:avLst/>
                  </a:prstGeom>
                  <a:solidFill>
                    <a:schemeClr val="accent6">
                      <a:lumMod val="40000"/>
                      <a:lumOff val="60000"/>
                    </a:schemeClr>
                  </a:solidFill>
                  <a:ln w="19050" algn="ctr">
                    <a:noFill/>
                    <a:miter lim="800000"/>
                    <a:headEnd/>
                    <a:tailEnd/>
                  </a:ln>
                </p:spPr>
                <p:txBody>
                  <a:bodyPr wrap="square" lIns="93300" tIns="93300" rIns="93300" bIns="93300" rtlCol="0" anchor="t" anchorCtr="0"/>
                  <a:lstStyle/>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lang="en-US" sz="1000" kern="0" dirty="0">
                        <a:cs typeface="Arial" panose="020B0604020202020204" pitchFamily="34" charset="0"/>
                      </a:rPr>
                      <a:t>Enable port for external SFTP server</a:t>
                    </a: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lang="en-US" sz="1000" kern="0" dirty="0">
                        <a:cs typeface="Arial" panose="020B0604020202020204" pitchFamily="34" charset="0"/>
                      </a:rPr>
                      <a:t>Create BI publisher reports and ESS jobs</a:t>
                    </a: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lang="en-US" sz="1000" spc="-5" dirty="0">
                        <a:cs typeface="Arial" panose="020B0604020202020204" pitchFamily="34" charset="0"/>
                      </a:rPr>
                      <a:t>Provid</a:t>
                    </a:r>
                    <a:r>
                      <a:rPr lang="en-US" sz="1000" dirty="0">
                        <a:cs typeface="Arial" panose="020B0604020202020204" pitchFamily="34" charset="0"/>
                      </a:rPr>
                      <a:t>e</a:t>
                    </a:r>
                    <a:r>
                      <a:rPr lang="en-US" sz="1000" spc="-10" dirty="0">
                        <a:cs typeface="Arial" panose="020B0604020202020204" pitchFamily="34" charset="0"/>
                      </a:rPr>
                      <a:t> </a:t>
                    </a:r>
                    <a:r>
                      <a:rPr lang="en-US" sz="1000" spc="-5" dirty="0">
                        <a:cs typeface="Arial" panose="020B0604020202020204" pitchFamily="34" charset="0"/>
                      </a:rPr>
                      <a:t>Publi</a:t>
                    </a:r>
                    <a:r>
                      <a:rPr lang="en-US" sz="1000" dirty="0">
                        <a:cs typeface="Arial" panose="020B0604020202020204" pitchFamily="34" charset="0"/>
                      </a:rPr>
                      <a:t>c</a:t>
                    </a:r>
                    <a:r>
                      <a:rPr lang="en-US" sz="1000" spc="-5" dirty="0">
                        <a:cs typeface="Arial" panose="020B0604020202020204" pitchFamily="34" charset="0"/>
                      </a:rPr>
                      <a:t> Repor</a:t>
                    </a:r>
                    <a:r>
                      <a:rPr lang="en-US" sz="1000" dirty="0">
                        <a:cs typeface="Arial" panose="020B0604020202020204" pitchFamily="34" charset="0"/>
                      </a:rPr>
                      <a:t>t</a:t>
                    </a:r>
                    <a:r>
                      <a:rPr lang="en-US" sz="1000" spc="-10" dirty="0">
                        <a:cs typeface="Arial" panose="020B0604020202020204" pitchFamily="34" charset="0"/>
                      </a:rPr>
                      <a:t> </a:t>
                    </a:r>
                    <a:r>
                      <a:rPr lang="en-US" sz="1000" spc="-5" dirty="0">
                        <a:cs typeface="Arial" panose="020B0604020202020204" pitchFamily="34" charset="0"/>
                      </a:rPr>
                      <a:t>We</a:t>
                    </a:r>
                    <a:r>
                      <a:rPr lang="en-US" sz="1000" dirty="0">
                        <a:cs typeface="Arial" panose="020B0604020202020204" pitchFamily="34" charset="0"/>
                      </a:rPr>
                      <a:t>b </a:t>
                    </a:r>
                    <a:r>
                      <a:rPr lang="en-US" sz="1000" spc="-5" dirty="0">
                        <a:cs typeface="Arial" panose="020B0604020202020204" pitchFamily="34" charset="0"/>
                      </a:rPr>
                      <a:t>Service details</a:t>
                    </a: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lang="en-US" sz="1000" spc="-5" dirty="0">
                        <a:cs typeface="Arial" panose="020B0604020202020204" pitchFamily="34" charset="0"/>
                      </a:rPr>
                      <a:t>Configur</a:t>
                    </a:r>
                    <a:r>
                      <a:rPr lang="en-US" sz="1000" dirty="0">
                        <a:cs typeface="Arial" panose="020B0604020202020204" pitchFamily="34" charset="0"/>
                      </a:rPr>
                      <a:t>e</a:t>
                    </a:r>
                    <a:r>
                      <a:rPr lang="en-US" sz="1000" spc="5" dirty="0">
                        <a:cs typeface="Arial" panose="020B0604020202020204" pitchFamily="34" charset="0"/>
                      </a:rPr>
                      <a:t> </a:t>
                    </a:r>
                    <a:r>
                      <a:rPr lang="en-US" sz="1000" spc="-5" dirty="0">
                        <a:cs typeface="Arial" panose="020B0604020202020204" pitchFamily="34" charset="0"/>
                      </a:rPr>
                      <a:t>securit</a:t>
                    </a:r>
                    <a:r>
                      <a:rPr lang="en-US" sz="1000" dirty="0">
                        <a:cs typeface="Arial" panose="020B0604020202020204" pitchFamily="34" charset="0"/>
                      </a:rPr>
                      <a:t>y</a:t>
                    </a:r>
                    <a:r>
                      <a:rPr lang="en-US" sz="1000" spc="-5" dirty="0">
                        <a:cs typeface="Arial" panose="020B0604020202020204" pitchFamily="34" charset="0"/>
                      </a:rPr>
                      <a:t> fo</a:t>
                    </a:r>
                    <a:r>
                      <a:rPr lang="en-US" sz="1000" dirty="0">
                        <a:cs typeface="Arial" panose="020B0604020202020204" pitchFamily="34" charset="0"/>
                      </a:rPr>
                      <a:t>r</a:t>
                    </a:r>
                    <a:r>
                      <a:rPr lang="en-US" sz="1000" spc="-5" dirty="0">
                        <a:cs typeface="Arial" panose="020B0604020202020204" pitchFamily="34" charset="0"/>
                      </a:rPr>
                      <a:t> ES</a:t>
                    </a:r>
                    <a:r>
                      <a:rPr lang="en-US" sz="1000" dirty="0">
                        <a:cs typeface="Arial" panose="020B0604020202020204" pitchFamily="34" charset="0"/>
                      </a:rPr>
                      <a:t>S</a:t>
                    </a:r>
                    <a:r>
                      <a:rPr lang="en-US" sz="1000" spc="20" dirty="0">
                        <a:cs typeface="Arial" panose="020B0604020202020204" pitchFamily="34" charset="0"/>
                      </a:rPr>
                      <a:t> </a:t>
                    </a:r>
                    <a:r>
                      <a:rPr lang="en-US" sz="1000" spc="-5" dirty="0">
                        <a:cs typeface="Arial" panose="020B0604020202020204" pitchFamily="34" charset="0"/>
                      </a:rPr>
                      <a:t>job</a:t>
                    </a:r>
                    <a:r>
                      <a:rPr lang="en-US" sz="1000" dirty="0">
                        <a:cs typeface="Arial" panose="020B0604020202020204" pitchFamily="34" charset="0"/>
                      </a:rPr>
                      <a:t>,</a:t>
                    </a:r>
                    <a:r>
                      <a:rPr lang="en-US" sz="1000" spc="-10" dirty="0">
                        <a:cs typeface="Arial" panose="020B0604020202020204" pitchFamily="34" charset="0"/>
                      </a:rPr>
                      <a:t> </a:t>
                    </a:r>
                    <a:r>
                      <a:rPr lang="en-US" sz="1000" dirty="0">
                        <a:cs typeface="Arial" panose="020B0604020202020204" pitchFamily="34" charset="0"/>
                      </a:rPr>
                      <a:t>W</a:t>
                    </a:r>
                    <a:r>
                      <a:rPr lang="en-US" sz="1000" spc="-5" dirty="0">
                        <a:cs typeface="Arial" panose="020B0604020202020204" pitchFamily="34" charset="0"/>
                      </a:rPr>
                      <a:t>eb Service</a:t>
                    </a:r>
                    <a:r>
                      <a:rPr lang="en-US" sz="1000" dirty="0">
                        <a:cs typeface="Arial" panose="020B0604020202020204" pitchFamily="34" charset="0"/>
                      </a:rPr>
                      <a:t>s</a:t>
                    </a:r>
                    <a:r>
                      <a:rPr lang="en-US" sz="1000" spc="20" dirty="0">
                        <a:cs typeface="Arial" panose="020B0604020202020204" pitchFamily="34" charset="0"/>
                      </a:rPr>
                      <a:t> </a:t>
                    </a:r>
                    <a:r>
                      <a:rPr lang="en-US" sz="1000" dirty="0">
                        <a:cs typeface="Arial" panose="020B0604020202020204" pitchFamily="34" charset="0"/>
                      </a:rPr>
                      <a:t>a</a:t>
                    </a:r>
                    <a:r>
                      <a:rPr lang="en-US" sz="1000" spc="-5" dirty="0">
                        <a:cs typeface="Arial" panose="020B0604020202020204" pitchFamily="34" charset="0"/>
                      </a:rPr>
                      <a:t>n</a:t>
                    </a:r>
                    <a:r>
                      <a:rPr lang="en-US" sz="1000" dirty="0">
                        <a:cs typeface="Arial" panose="020B0604020202020204" pitchFamily="34" charset="0"/>
                      </a:rPr>
                      <a:t>d</a:t>
                    </a:r>
                    <a:r>
                      <a:rPr lang="en-US" sz="1000" spc="-10" dirty="0">
                        <a:cs typeface="Arial" panose="020B0604020202020204" pitchFamily="34" charset="0"/>
                      </a:rPr>
                      <a:t> </a:t>
                    </a:r>
                    <a:r>
                      <a:rPr lang="en-US" sz="1000" spc="-5" dirty="0">
                        <a:cs typeface="Arial" panose="020B0604020202020204" pitchFamily="34" charset="0"/>
                      </a:rPr>
                      <a:t>servic</a:t>
                    </a:r>
                    <a:r>
                      <a:rPr lang="en-US" sz="1000" dirty="0">
                        <a:cs typeface="Arial" panose="020B0604020202020204" pitchFamily="34" charset="0"/>
                      </a:rPr>
                      <a:t>e</a:t>
                    </a:r>
                    <a:r>
                      <a:rPr lang="en-US" sz="1000" spc="10" dirty="0">
                        <a:cs typeface="Arial" panose="020B0604020202020204" pitchFamily="34" charset="0"/>
                      </a:rPr>
                      <a:t> </a:t>
                    </a:r>
                    <a:r>
                      <a:rPr lang="en-US" sz="1000" spc="-5" dirty="0">
                        <a:cs typeface="Arial" panose="020B0604020202020204" pitchFamily="34" charset="0"/>
                      </a:rPr>
                      <a:t>account</a:t>
                    </a:r>
                    <a:endParaRPr lang="en-US" sz="1000" dirty="0">
                      <a:cs typeface="Arial" panose="020B0604020202020204" pitchFamily="34" charset="0"/>
                    </a:endParaRPr>
                  </a:p>
                  <a:p>
                    <a:pPr marR="363855">
                      <a:lnSpc>
                        <a:spcPts val="1340"/>
                      </a:lnSpc>
                      <a:spcBef>
                        <a:spcPts val="50"/>
                      </a:spcBef>
                      <a:tabLst>
                        <a:tab pos="0" algn="l"/>
                      </a:tabLst>
                    </a:pPr>
                    <a:endParaRPr lang="en-US" sz="1000" dirty="0">
                      <a:cs typeface="Arial" panose="020B0604020202020204" pitchFamily="34" charset="0"/>
                    </a:endParaRPr>
                  </a:p>
                  <a:p>
                    <a:pPr marR="0" lvl="0" defTabSz="959653" eaLnBrk="1" fontAlgn="auto" latinLnBrk="0" hangingPunct="1">
                      <a:lnSpc>
                        <a:spcPct val="106000"/>
                      </a:lnSpc>
                      <a:spcBef>
                        <a:spcPts val="0"/>
                      </a:spcBef>
                      <a:spcAft>
                        <a:spcPts val="0"/>
                      </a:spcAft>
                      <a:buClrTx/>
                      <a:buSzTx/>
                      <a:tabLst/>
                      <a:defRPr/>
                    </a:pPr>
                    <a:endParaRPr kumimoji="0" lang="en-US" sz="1000" b="0" i="0" u="none" strike="noStrike" kern="0" cap="none" spc="0" normalizeH="0" baseline="0" noProof="0" dirty="0">
                      <a:ln>
                        <a:noFill/>
                      </a:ln>
                      <a:effectLst/>
                      <a:uLnTx/>
                      <a:uFillTx/>
                      <a:cs typeface="Arial" panose="020B0604020202020204" pitchFamily="34" charset="0"/>
                    </a:endParaRPr>
                  </a:p>
                </p:txBody>
              </p:sp>
              <p:sp>
                <p:nvSpPr>
                  <p:cNvPr id="88" name="Rectangle 87"/>
                  <p:cNvSpPr/>
                  <p:nvPr/>
                </p:nvSpPr>
                <p:spPr bwMode="gray">
                  <a:xfrm>
                    <a:off x="8103357" y="1354731"/>
                    <a:ext cx="1600544" cy="1265921"/>
                  </a:xfrm>
                  <a:prstGeom prst="rect">
                    <a:avLst/>
                  </a:prstGeom>
                  <a:solidFill>
                    <a:schemeClr val="accent6">
                      <a:lumMod val="40000"/>
                      <a:lumOff val="60000"/>
                    </a:schemeClr>
                  </a:solidFill>
                  <a:ln w="19050" algn="ctr">
                    <a:noFill/>
                    <a:miter lim="800000"/>
                    <a:headEnd/>
                    <a:tailEnd/>
                  </a:ln>
                </p:spPr>
                <p:txBody>
                  <a:bodyPr wrap="square" lIns="93300" tIns="93300" rIns="93300" bIns="93300" rtlCol="0" anchor="t" anchorCtr="0"/>
                  <a:lstStyle/>
                  <a:p>
                    <a:pPr marL="228600" indent="-228600" defTabSz="959653">
                      <a:lnSpc>
                        <a:spcPct val="106000"/>
                      </a:lnSpc>
                      <a:buFont typeface="+mj-lt"/>
                      <a:buAutoNum type="arabicPeriod"/>
                    </a:pPr>
                    <a:r>
                      <a:rPr lang="en-US" sz="1000" kern="0" dirty="0">
                        <a:cs typeface="Arial" panose="020B0604020202020204" pitchFamily="34" charset="0"/>
                      </a:rPr>
                      <a:t>Invoke Public Report Web Service using OAIC SOAP Adapter to receive data in csv/xml/json format</a:t>
                    </a: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kumimoji="0" lang="en-US" sz="1000" b="0" i="0" u="none" strike="noStrike" kern="0" cap="none" spc="0" normalizeH="0" baseline="0" noProof="0" dirty="0">
                        <a:ln>
                          <a:noFill/>
                        </a:ln>
                        <a:effectLst/>
                        <a:uLnTx/>
                        <a:uFillTx/>
                        <a:cs typeface="Arial" panose="020B0604020202020204" pitchFamily="34" charset="0"/>
                      </a:rPr>
                      <a:t>Stage and transform</a:t>
                    </a:r>
                    <a:r>
                      <a:rPr kumimoji="0" lang="en-US" sz="1000" b="0" i="0" u="none" strike="noStrike" kern="0" cap="none" spc="0" normalizeH="0" noProof="0" dirty="0">
                        <a:ln>
                          <a:noFill/>
                        </a:ln>
                        <a:effectLst/>
                        <a:uLnTx/>
                        <a:uFillTx/>
                        <a:cs typeface="Arial" panose="020B0604020202020204" pitchFamily="34" charset="0"/>
                      </a:rPr>
                      <a:t> data in OAIC</a:t>
                    </a:r>
                    <a:endParaRPr kumimoji="0" lang="en-US" sz="1000" b="0" i="0" u="none" strike="noStrike" kern="0" cap="none" spc="0" normalizeH="0" baseline="0" noProof="0" dirty="0">
                      <a:ln>
                        <a:noFill/>
                      </a:ln>
                      <a:effectLst/>
                      <a:uLnTx/>
                      <a:uFillTx/>
                      <a:cs typeface="Arial" panose="020B0604020202020204" pitchFamily="34" charset="0"/>
                    </a:endParaRP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lang="en-US" sz="1000" kern="0" dirty="0">
                        <a:cs typeface="Arial" panose="020B0604020202020204" pitchFamily="34" charset="0"/>
                      </a:rPr>
                      <a:t>Transfer data to Boundary system using FTP Adapter(File Based) or SOAP/REST Adapter for Web Service based</a:t>
                    </a:r>
                  </a:p>
                  <a:p>
                    <a:pPr marL="179935" marR="0" lvl="0" indent="-179935" defTabSz="959653" eaLnBrk="1" fontAlgn="auto" latinLnBrk="0" hangingPunct="1">
                      <a:lnSpc>
                        <a:spcPct val="106000"/>
                      </a:lnSpc>
                      <a:spcBef>
                        <a:spcPts val="0"/>
                      </a:spcBef>
                      <a:spcAft>
                        <a:spcPts val="0"/>
                      </a:spcAft>
                      <a:buClrTx/>
                      <a:buSzTx/>
                      <a:buFont typeface="Wingdings" panose="05000000000000000000" pitchFamily="2" charset="2"/>
                      <a:buChar char="ü"/>
                      <a:tabLst/>
                      <a:defRPr/>
                    </a:pPr>
                    <a:endParaRPr lang="en-US" sz="1000" kern="0" dirty="0">
                      <a:cs typeface="Arial" panose="020B0604020202020204" pitchFamily="34" charset="0"/>
                    </a:endParaRPr>
                  </a:p>
                </p:txBody>
              </p:sp>
            </p:grpSp>
            <p:sp>
              <p:nvSpPr>
                <p:cNvPr id="82" name="Rectangle 81"/>
                <p:cNvSpPr/>
                <p:nvPr/>
              </p:nvSpPr>
              <p:spPr bwMode="gray">
                <a:xfrm>
                  <a:off x="4291389" y="5257474"/>
                  <a:ext cx="4403021" cy="1622234"/>
                </a:xfrm>
                <a:prstGeom prst="rect">
                  <a:avLst/>
                </a:prstGeom>
                <a:solidFill>
                  <a:schemeClr val="accent1">
                    <a:lumMod val="20000"/>
                    <a:lumOff val="80000"/>
                  </a:schemeClr>
                </a:solidFill>
                <a:ln w="19050" algn="ctr">
                  <a:noFill/>
                  <a:miter lim="800000"/>
                  <a:headEnd/>
                  <a:tailEnd/>
                </a:ln>
              </p:spPr>
              <p:txBody>
                <a:bodyPr wrap="square" lIns="93300" tIns="93300" rIns="93300" bIns="93300" rtlCol="0" anchor="t" anchorCtr="0"/>
                <a:lstStyle/>
                <a:p>
                  <a:pPr marL="228600" lvl="0" indent="-228600" defTabSz="959653">
                    <a:lnSpc>
                      <a:spcPct val="106000"/>
                    </a:lnSpc>
                    <a:buFont typeface="+mj-lt"/>
                    <a:buAutoNum type="arabicPeriod"/>
                    <a:defRPr/>
                  </a:pPr>
                  <a:r>
                    <a:rPr lang="en-US" sz="1000" kern="0" dirty="0">
                      <a:latin typeface="Verdana (Body)"/>
                    </a:rPr>
                    <a:t>Configure security for ESS job, Web Services and service account</a:t>
                  </a:r>
                </a:p>
                <a:p>
                  <a:pPr marL="228600" lvl="0" indent="-228600" defTabSz="959653">
                    <a:lnSpc>
                      <a:spcPct val="106000"/>
                    </a:lnSpc>
                    <a:buFont typeface="+mj-lt"/>
                    <a:buAutoNum type="arabicPeriod"/>
                    <a:defRPr/>
                  </a:pPr>
                  <a:r>
                    <a:rPr lang="en-US" sz="1000" kern="0" dirty="0">
                      <a:latin typeface="Verdana (Body)"/>
                    </a:rPr>
                    <a:t>View ESS Job details for Errors and Logs</a:t>
                  </a:r>
                </a:p>
                <a:p>
                  <a:pPr marL="228600" lvl="0" indent="-228600" defTabSz="959653">
                    <a:lnSpc>
                      <a:spcPct val="106000"/>
                    </a:lnSpc>
                    <a:buFont typeface="+mj-lt"/>
                    <a:buAutoNum type="arabicPeriod"/>
                    <a:defRPr/>
                  </a:pPr>
                  <a:r>
                    <a:rPr lang="en-US" sz="1000" kern="0" dirty="0">
                      <a:latin typeface="Verdana (Body)"/>
                    </a:rPr>
                    <a:t>Run Standard/Custom Report for reconciliation.</a:t>
                  </a:r>
                </a:p>
                <a:p>
                  <a:pPr marR="0" lvl="0" defTabSz="959653" eaLnBrk="1" fontAlgn="auto" latinLnBrk="0" hangingPunct="1">
                    <a:lnSpc>
                      <a:spcPct val="106000"/>
                    </a:lnSpc>
                    <a:spcBef>
                      <a:spcPts val="0"/>
                    </a:spcBef>
                    <a:spcAft>
                      <a:spcPts val="0"/>
                    </a:spcAft>
                    <a:buClrTx/>
                    <a:buSzTx/>
                    <a:tabLst/>
                    <a:defRPr/>
                  </a:pPr>
                  <a:endParaRPr kumimoji="0" lang="en-US" sz="1000" b="0" i="0" u="none" strike="noStrike" kern="0" cap="none" spc="0" normalizeH="0" baseline="0" noProof="0" dirty="0">
                    <a:ln>
                      <a:noFill/>
                    </a:ln>
                    <a:effectLst/>
                    <a:uLnTx/>
                    <a:uFillTx/>
                    <a:latin typeface="Verdana (Body)"/>
                    <a:cs typeface="Arial" panose="020B0604020202020204" pitchFamily="34" charset="0"/>
                  </a:endParaRPr>
                </a:p>
              </p:txBody>
            </p:sp>
            <p:sp>
              <p:nvSpPr>
                <p:cNvPr id="83" name="Rectangle 82"/>
                <p:cNvSpPr/>
                <p:nvPr/>
              </p:nvSpPr>
              <p:spPr bwMode="gray">
                <a:xfrm>
                  <a:off x="288669" y="5313311"/>
                  <a:ext cx="3872858" cy="1566399"/>
                </a:xfrm>
                <a:prstGeom prst="rect">
                  <a:avLst/>
                </a:prstGeom>
                <a:solidFill>
                  <a:schemeClr val="accent1">
                    <a:lumMod val="20000"/>
                    <a:lumOff val="80000"/>
                  </a:schemeClr>
                </a:solidFill>
                <a:ln w="19050" algn="ctr">
                  <a:noFill/>
                  <a:miter lim="800000"/>
                  <a:headEnd/>
                  <a:tailEnd/>
                </a:ln>
              </p:spPr>
              <p:txBody>
                <a:bodyPr wrap="square" lIns="93300" tIns="93300" rIns="93300" bIns="93300" rtlCol="0" anchor="t" anchorCtr="0"/>
                <a:lstStyle/>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kumimoji="0" lang="en-US" sz="1000" b="0" i="0" u="none" strike="noStrike" kern="0" cap="none" spc="0" normalizeH="0" baseline="0" noProof="0" dirty="0">
                      <a:ln>
                        <a:noFill/>
                      </a:ln>
                      <a:effectLst/>
                      <a:uLnTx/>
                      <a:uFillTx/>
                      <a:cs typeface="Arial" panose="020B0604020202020204" pitchFamily="34" charset="0"/>
                    </a:rPr>
                    <a:t>Receive data from boundary system using FTP file Adapter/Invoke exposed REST or SOAP</a:t>
                  </a:r>
                  <a:r>
                    <a:rPr kumimoji="0" lang="en-US" sz="1000" b="0" i="0" u="none" strike="noStrike" kern="0" cap="none" spc="0" normalizeH="0" noProof="0" dirty="0">
                      <a:ln>
                        <a:noFill/>
                      </a:ln>
                      <a:effectLst/>
                      <a:uLnTx/>
                      <a:uFillTx/>
                      <a:cs typeface="Arial" panose="020B0604020202020204" pitchFamily="34" charset="0"/>
                    </a:rPr>
                    <a:t> WSDL</a:t>
                  </a: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kumimoji="0" lang="en-US" sz="1000" b="0" i="0" u="none" strike="noStrike" kern="0" cap="none" spc="0" normalizeH="0" baseline="0" noProof="0" dirty="0">
                      <a:ln>
                        <a:noFill/>
                      </a:ln>
                      <a:effectLst/>
                      <a:uLnTx/>
                      <a:uFillTx/>
                      <a:cs typeface="Arial" panose="020B0604020202020204" pitchFamily="34" charset="0"/>
                    </a:rPr>
                    <a:t>Transform and validate data.</a:t>
                  </a:r>
                  <a:r>
                    <a:rPr kumimoji="0" lang="en-US" sz="1000" b="0" i="0" u="none" strike="noStrike" kern="0" cap="none" spc="0" normalizeH="0" noProof="0" dirty="0">
                      <a:ln>
                        <a:noFill/>
                      </a:ln>
                      <a:effectLst/>
                      <a:uLnTx/>
                      <a:uFillTx/>
                      <a:cs typeface="Arial" panose="020B0604020202020204" pitchFamily="34" charset="0"/>
                    </a:rPr>
                    <a:t> (If DBaaS is used ORDS can be used for validation and transformation)</a:t>
                  </a:r>
                </a:p>
                <a:p>
                  <a:pPr marL="228600" marR="0" lvl="0" indent="-228600" defTabSz="959653" eaLnBrk="1" fontAlgn="auto" latinLnBrk="0" hangingPunct="1">
                    <a:lnSpc>
                      <a:spcPct val="106000"/>
                    </a:lnSpc>
                    <a:spcBef>
                      <a:spcPts val="0"/>
                    </a:spcBef>
                    <a:spcAft>
                      <a:spcPts val="0"/>
                    </a:spcAft>
                    <a:buClrTx/>
                    <a:buSzTx/>
                    <a:buFont typeface="+mj-lt"/>
                    <a:buAutoNum type="arabicPeriod"/>
                    <a:tabLst/>
                    <a:defRPr/>
                  </a:pPr>
                  <a:r>
                    <a:rPr lang="en-US" sz="1000" kern="0" baseline="0" dirty="0">
                      <a:cs typeface="Arial" panose="020B0604020202020204" pitchFamily="34" charset="0"/>
                    </a:rPr>
                    <a:t>Invoke Standard Web Service to Import Data into ERP Cloud Tables</a:t>
                  </a:r>
                  <a:endParaRPr kumimoji="0" lang="en-US" sz="1000" b="0" i="0" u="none" strike="noStrike" kern="0" cap="none" spc="0" normalizeH="0" baseline="0" noProof="0" dirty="0">
                    <a:ln>
                      <a:noFill/>
                    </a:ln>
                    <a:effectLst/>
                    <a:uLnTx/>
                    <a:uFillTx/>
                    <a:cs typeface="Arial" panose="020B0604020202020204" pitchFamily="34" charset="0"/>
                  </a:endParaRPr>
                </a:p>
                <a:p>
                  <a:pPr marL="0" marR="0" lvl="0" indent="0" defTabSz="959653" eaLnBrk="1" fontAlgn="auto" latinLnBrk="0" hangingPunct="1">
                    <a:lnSpc>
                      <a:spcPct val="106000"/>
                    </a:lnSpc>
                    <a:spcBef>
                      <a:spcPts val="0"/>
                    </a:spcBef>
                    <a:spcAft>
                      <a:spcPts val="0"/>
                    </a:spcAft>
                    <a:buClrTx/>
                    <a:buSzTx/>
                    <a:buFontTx/>
                    <a:buNone/>
                    <a:tabLst/>
                    <a:defRPr/>
                  </a:pPr>
                  <a:endParaRPr kumimoji="0" lang="en-US" sz="1000" b="0" i="0" u="none" strike="noStrike" kern="0" cap="none" spc="0" normalizeH="0" baseline="0" noProof="0" dirty="0">
                    <a:ln>
                      <a:noFill/>
                    </a:ln>
                    <a:effectLst/>
                    <a:uLnTx/>
                    <a:uFillTx/>
                    <a:cs typeface="Arial" panose="020B0604020202020204" pitchFamily="34" charset="0"/>
                  </a:endParaRPr>
                </a:p>
                <a:p>
                  <a:pPr marL="179935" marR="0" lvl="0" indent="-179935" defTabSz="959653" eaLnBrk="1" fontAlgn="auto" latinLnBrk="0" hangingPunct="1">
                    <a:lnSpc>
                      <a:spcPct val="106000"/>
                    </a:lnSpc>
                    <a:spcBef>
                      <a:spcPts val="0"/>
                    </a:spcBef>
                    <a:spcAft>
                      <a:spcPts val="0"/>
                    </a:spcAft>
                    <a:buClrTx/>
                    <a:buSzTx/>
                    <a:buFont typeface="Wingdings" panose="05000000000000000000" pitchFamily="2" charset="2"/>
                    <a:buChar char="ü"/>
                    <a:tabLst/>
                    <a:defRPr/>
                  </a:pPr>
                  <a:endParaRPr kumimoji="0" lang="en-US" sz="1000" b="0" i="0" u="none" strike="noStrike" kern="0" cap="none" spc="0" normalizeH="0" baseline="0" noProof="0" dirty="0">
                    <a:ln>
                      <a:noFill/>
                    </a:ln>
                    <a:effectLst/>
                    <a:uLnTx/>
                    <a:uFillTx/>
                    <a:cs typeface="Arial" panose="020B0604020202020204" pitchFamily="34" charset="0"/>
                  </a:endParaRPr>
                </a:p>
              </p:txBody>
            </p:sp>
          </p:grpSp>
          <p:sp>
            <p:nvSpPr>
              <p:cNvPr id="79" name="Rectangle 78"/>
              <p:cNvSpPr/>
              <p:nvPr/>
            </p:nvSpPr>
            <p:spPr bwMode="gray">
              <a:xfrm>
                <a:off x="4522644" y="3352588"/>
                <a:ext cx="4061645" cy="192330"/>
              </a:xfrm>
              <a:prstGeom prst="rect">
                <a:avLst/>
              </a:prstGeom>
              <a:solidFill>
                <a:schemeClr val="bg1">
                  <a:lumMod val="75000"/>
                </a:schemeClr>
              </a:solidFill>
              <a:ln w="19050" algn="ctr">
                <a:noFill/>
                <a:miter lim="800000"/>
                <a:headEnd/>
                <a:tailEnd/>
              </a:ln>
            </p:spPr>
            <p:txBody>
              <a:bodyPr wrap="square" lIns="93300" tIns="93300" rIns="93300" bIns="93300" rtlCol="0" anchor="ctr" anchorCtr="0"/>
              <a:lstStyle/>
              <a:p>
                <a:pPr marR="0" lvl="0" algn="ctr" defTabSz="959653" eaLnBrk="1" fontAlgn="auto" latinLnBrk="0" hangingPunct="1">
                  <a:lnSpc>
                    <a:spcPct val="106000"/>
                  </a:lnSpc>
                  <a:spcBef>
                    <a:spcPts val="0"/>
                  </a:spcBef>
                  <a:spcAft>
                    <a:spcPts val="0"/>
                  </a:spcAft>
                  <a:buClrTx/>
                  <a:buSzTx/>
                  <a:tabLst/>
                  <a:defRPr/>
                </a:pPr>
                <a:r>
                  <a:rPr kumimoji="0" lang="en-US" sz="1000" b="1" i="0" u="none" strike="noStrike" kern="0" cap="none" spc="0" normalizeH="0" baseline="0" noProof="0" dirty="0">
                    <a:ln>
                      <a:noFill/>
                    </a:ln>
                    <a:effectLst/>
                    <a:uLnTx/>
                    <a:uFillTx/>
                    <a:latin typeface="Arial" panose="020B0604020202020204" pitchFamily="34" charset="0"/>
                    <a:cs typeface="Arial" panose="020B0604020202020204" pitchFamily="34" charset="0"/>
                  </a:rPr>
                  <a:t>Oracle</a:t>
                </a:r>
                <a:r>
                  <a:rPr kumimoji="0" lang="en-US" sz="1000" b="1" i="0" u="none" strike="noStrike" kern="0" cap="none" spc="0" normalizeH="0" noProof="0" dirty="0">
                    <a:ln>
                      <a:noFill/>
                    </a:ln>
                    <a:effectLst/>
                    <a:uLnTx/>
                    <a:uFillTx/>
                    <a:latin typeface="Arial" panose="020B0604020202020204" pitchFamily="34" charset="0"/>
                    <a:cs typeface="Arial" panose="020B0604020202020204" pitchFamily="34" charset="0"/>
                  </a:rPr>
                  <a:t> ERP Cloud</a:t>
                </a:r>
              </a:p>
            </p:txBody>
          </p:sp>
          <p:sp>
            <p:nvSpPr>
              <p:cNvPr id="80" name="Rectangle 79"/>
              <p:cNvSpPr/>
              <p:nvPr/>
            </p:nvSpPr>
            <p:spPr bwMode="gray">
              <a:xfrm>
                <a:off x="827875" y="3356653"/>
                <a:ext cx="3574975" cy="229636"/>
              </a:xfrm>
              <a:prstGeom prst="rect">
                <a:avLst/>
              </a:prstGeom>
              <a:solidFill>
                <a:schemeClr val="bg1">
                  <a:lumMod val="75000"/>
                </a:schemeClr>
              </a:solidFill>
              <a:ln w="19050" algn="ctr">
                <a:noFill/>
                <a:miter lim="800000"/>
                <a:headEnd/>
                <a:tailEnd/>
              </a:ln>
            </p:spPr>
            <p:txBody>
              <a:bodyPr wrap="square" lIns="93300" tIns="93300" rIns="93300" bIns="93300" rtlCol="0" anchor="ctr" anchorCtr="0"/>
              <a:lstStyle/>
              <a:p>
                <a:pPr marR="0" lvl="0" algn="ctr" defTabSz="959653" eaLnBrk="1" fontAlgn="auto" latinLnBrk="0" hangingPunct="1">
                  <a:lnSpc>
                    <a:spcPct val="106000"/>
                  </a:lnSpc>
                  <a:spcBef>
                    <a:spcPts val="0"/>
                  </a:spcBef>
                  <a:spcAft>
                    <a:spcPts val="0"/>
                  </a:spcAft>
                  <a:buClrTx/>
                  <a:buSzTx/>
                  <a:tabLst/>
                  <a:defRPr/>
                </a:pPr>
                <a:r>
                  <a:rPr lang="en-US" sz="1000" b="1" kern="0" dirty="0">
                    <a:latin typeface="Arial" panose="020B0604020202020204" pitchFamily="34" charset="0"/>
                    <a:cs typeface="Arial" panose="020B0604020202020204" pitchFamily="34" charset="0"/>
                  </a:rPr>
                  <a:t>Middleware(OAIC)</a:t>
                </a:r>
                <a:endParaRPr kumimoji="0" lang="en-US" sz="1000" b="1" i="0"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grpSp>
        <p:sp>
          <p:nvSpPr>
            <p:cNvPr id="64" name="Rectangle 63"/>
            <p:cNvSpPr/>
            <p:nvPr/>
          </p:nvSpPr>
          <p:spPr bwMode="gray">
            <a:xfrm>
              <a:off x="498189" y="3634177"/>
              <a:ext cx="284950" cy="1596224"/>
            </a:xfrm>
            <a:prstGeom prst="rect">
              <a:avLst/>
            </a:prstGeom>
            <a:solidFill>
              <a:schemeClr val="accent6">
                <a:lumMod val="40000"/>
                <a:lumOff val="60000"/>
              </a:schemeClr>
            </a:solidFill>
            <a:ln w="19050" algn="ctr">
              <a:noFill/>
              <a:miter lim="800000"/>
              <a:headEnd/>
              <a:tailEnd/>
            </a:ln>
          </p:spPr>
          <p:txBody>
            <a:bodyPr vert="vert" wrap="square" lIns="93300" tIns="93300" rIns="93300" bIns="93300" rtlCol="0" anchor="ctr" anchorCtr="0"/>
            <a:lstStyle/>
            <a:p>
              <a:pPr marR="0" lvl="0" algn="ctr" defTabSz="959653" eaLnBrk="1" fontAlgn="auto" latinLnBrk="0" hangingPunct="1">
                <a:lnSpc>
                  <a:spcPct val="106000"/>
                </a:lnSpc>
                <a:spcBef>
                  <a:spcPts val="0"/>
                </a:spcBef>
                <a:spcAft>
                  <a:spcPts val="0"/>
                </a:spcAft>
                <a:buClrTx/>
                <a:buSzTx/>
                <a:tabLst/>
                <a:defRPr/>
              </a:pPr>
              <a:r>
                <a:rPr lang="en-US" sz="1000" b="1" kern="0" dirty="0">
                  <a:latin typeface="+mj-lt"/>
                  <a:cs typeface="Arial" panose="020B0604020202020204" pitchFamily="34" charset="0"/>
                </a:rPr>
                <a:t>Outbound</a:t>
              </a:r>
              <a:endParaRPr kumimoji="0" lang="en-US" sz="1000" b="1" i="0" u="none" strike="noStrike" kern="0" cap="none" spc="0" normalizeH="0" baseline="0" noProof="0" dirty="0">
                <a:ln>
                  <a:noFill/>
                </a:ln>
                <a:effectLst/>
                <a:uLnTx/>
                <a:uFillTx/>
                <a:latin typeface="+mj-lt"/>
                <a:cs typeface="Arial" panose="020B0604020202020204" pitchFamily="34" charset="0"/>
              </a:endParaRPr>
            </a:p>
          </p:txBody>
        </p:sp>
        <p:sp>
          <p:nvSpPr>
            <p:cNvPr id="76" name="Rectangle 75"/>
            <p:cNvSpPr/>
            <p:nvPr/>
          </p:nvSpPr>
          <p:spPr bwMode="gray">
            <a:xfrm>
              <a:off x="503094" y="5287074"/>
              <a:ext cx="280044" cy="1589922"/>
            </a:xfrm>
            <a:prstGeom prst="rect">
              <a:avLst/>
            </a:prstGeom>
            <a:solidFill>
              <a:schemeClr val="accent1">
                <a:lumMod val="20000"/>
                <a:lumOff val="80000"/>
              </a:schemeClr>
            </a:solidFill>
            <a:ln w="19050" algn="ctr">
              <a:noFill/>
              <a:miter lim="800000"/>
              <a:headEnd/>
              <a:tailEnd/>
            </a:ln>
          </p:spPr>
          <p:txBody>
            <a:bodyPr vert="vert" wrap="square" lIns="93300" tIns="93300" rIns="93300" bIns="93300" rtlCol="0" anchor="ctr" anchorCtr="0"/>
            <a:lstStyle/>
            <a:p>
              <a:pPr marR="0" lvl="0" algn="ctr" defTabSz="959653" eaLnBrk="1" fontAlgn="auto" latinLnBrk="0" hangingPunct="1">
                <a:lnSpc>
                  <a:spcPct val="106000"/>
                </a:lnSpc>
                <a:spcBef>
                  <a:spcPts val="0"/>
                </a:spcBef>
                <a:spcAft>
                  <a:spcPts val="0"/>
                </a:spcAft>
                <a:buClrTx/>
                <a:buSzTx/>
                <a:tabLst/>
                <a:defRPr/>
              </a:pPr>
              <a:r>
                <a:rPr kumimoji="0" lang="en-US" sz="1000" b="1" i="0" u="none" strike="noStrike" kern="0" cap="none" spc="0" normalizeH="0" baseline="0" noProof="0" dirty="0">
                  <a:ln>
                    <a:noFill/>
                  </a:ln>
                  <a:effectLst/>
                  <a:uLnTx/>
                  <a:uFillTx/>
                  <a:latin typeface="+mj-lt"/>
                  <a:cs typeface="Arial" panose="020B0604020202020204" pitchFamily="34" charset="0"/>
                </a:rPr>
                <a:t>Inbound</a:t>
              </a:r>
            </a:p>
          </p:txBody>
        </p:sp>
      </p:grpSp>
      <p:sp>
        <p:nvSpPr>
          <p:cNvPr id="4" name="TextBox 3"/>
          <p:cNvSpPr txBox="1"/>
          <p:nvPr/>
        </p:nvSpPr>
        <p:spPr>
          <a:xfrm>
            <a:off x="835545" y="2762828"/>
            <a:ext cx="1267012" cy="123111"/>
          </a:xfrm>
          <a:prstGeom prst="rect">
            <a:avLst/>
          </a:prstGeom>
          <a:noFill/>
        </p:spPr>
        <p:txBody>
          <a:bodyPr wrap="square" lIns="0" tIns="0" rIns="0" bIns="0" rtlCol="0">
            <a:spAutoFit/>
          </a:bodyPr>
          <a:lstStyle/>
          <a:p>
            <a:pPr>
              <a:spcBef>
                <a:spcPts val="600"/>
              </a:spcBef>
              <a:buSzPct val="100000"/>
            </a:pPr>
            <a:r>
              <a:rPr lang="en-US" sz="800" b="1" dirty="0">
                <a:solidFill>
                  <a:srgbClr val="313131"/>
                </a:solidFill>
              </a:rPr>
              <a:t>Request/Response</a:t>
            </a:r>
          </a:p>
        </p:txBody>
      </p:sp>
      <p:sp>
        <p:nvSpPr>
          <p:cNvPr id="6" name="TextBox 5"/>
          <p:cNvSpPr txBox="1"/>
          <p:nvPr/>
        </p:nvSpPr>
        <p:spPr>
          <a:xfrm>
            <a:off x="6964487" y="2464592"/>
            <a:ext cx="1246818" cy="123111"/>
          </a:xfrm>
          <a:prstGeom prst="rect">
            <a:avLst/>
          </a:prstGeom>
          <a:noFill/>
        </p:spPr>
        <p:txBody>
          <a:bodyPr wrap="square" lIns="0" tIns="0" rIns="0" bIns="0" rtlCol="0">
            <a:spAutoFit/>
          </a:bodyPr>
          <a:lstStyle/>
          <a:p>
            <a:pPr algn="ctr">
              <a:spcBef>
                <a:spcPts val="600"/>
              </a:spcBef>
              <a:buSzPct val="100000"/>
            </a:pPr>
            <a:r>
              <a:rPr lang="en-US" sz="800" dirty="0">
                <a:solidFill>
                  <a:srgbClr val="313131"/>
                </a:solidFill>
              </a:rPr>
              <a:t>Data in csv/xml/json</a:t>
            </a:r>
          </a:p>
        </p:txBody>
      </p:sp>
      <p:sp>
        <p:nvSpPr>
          <p:cNvPr id="66" name="Left-Right Arrow 65"/>
          <p:cNvSpPr/>
          <p:nvPr/>
        </p:nvSpPr>
        <p:spPr bwMode="gray">
          <a:xfrm>
            <a:off x="3219184" y="1898324"/>
            <a:ext cx="719655" cy="206666"/>
          </a:xfrm>
          <a:prstGeom prst="leftRight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74" name="Left-Right Arrow 73"/>
          <p:cNvSpPr/>
          <p:nvPr/>
        </p:nvSpPr>
        <p:spPr bwMode="gray">
          <a:xfrm>
            <a:off x="6607532" y="3924305"/>
            <a:ext cx="719655" cy="206666"/>
          </a:xfrm>
          <a:prstGeom prst="leftRightArrow">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78" name="Left-Right Arrow 77"/>
          <p:cNvSpPr/>
          <p:nvPr/>
        </p:nvSpPr>
        <p:spPr bwMode="gray">
          <a:xfrm>
            <a:off x="853650" y="3631032"/>
            <a:ext cx="598761" cy="204780"/>
          </a:xfrm>
          <a:prstGeom prst="leftRightArrow">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88873" tIns="88873" rIns="88873" bIns="88873" rtlCol="0" anchor="ctr"/>
          <a:lstStyle/>
          <a:p>
            <a:pPr algn="ctr" fontAlgn="base">
              <a:spcBef>
                <a:spcPct val="20000"/>
              </a:spcBef>
              <a:spcAft>
                <a:spcPct val="0"/>
              </a:spcAft>
            </a:pPr>
            <a:endPar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92" name="TextBox 91"/>
          <p:cNvSpPr txBox="1"/>
          <p:nvPr/>
        </p:nvSpPr>
        <p:spPr>
          <a:xfrm>
            <a:off x="474694" y="6590192"/>
            <a:ext cx="4336444" cy="230832"/>
          </a:xfrm>
          <a:prstGeom prst="rect">
            <a:avLst/>
          </a:prstGeom>
          <a:noFill/>
        </p:spPr>
        <p:txBody>
          <a:bodyPr wrap="none" rtlCol="0">
            <a:spAutoFit/>
          </a:bodyPr>
          <a:lstStyle/>
          <a:p>
            <a:r>
              <a:rPr lang="en-US" sz="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5  |  Copyright © 2018 Deloitte Development LLC. All rights reserved.</a:t>
            </a:r>
          </a:p>
        </p:txBody>
      </p:sp>
    </p:spTree>
    <p:extLst>
      <p:ext uri="{BB962C8B-B14F-4D97-AF65-F5344CB8AC3E}">
        <p14:creationId xmlns:p14="http://schemas.microsoft.com/office/powerpoint/2010/main" val="18630281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706" y="308911"/>
            <a:ext cx="11252200" cy="698501"/>
          </a:xfrm>
        </p:spPr>
        <p:txBody>
          <a:bodyPr/>
          <a:lstStyle/>
          <a:p>
            <a:r>
              <a:rPr lang="en-US" b="1" dirty="0"/>
              <a:t>ERP Cloud Extension Approach</a:t>
            </a:r>
          </a:p>
        </p:txBody>
      </p:sp>
      <p:sp>
        <p:nvSpPr>
          <p:cNvPr id="4" name="Rectangle 3"/>
          <p:cNvSpPr/>
          <p:nvPr/>
        </p:nvSpPr>
        <p:spPr bwMode="gray">
          <a:xfrm>
            <a:off x="6607355" y="1782807"/>
            <a:ext cx="472276" cy="2451863"/>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lIns="88873" tIns="88873" rIns="88873" bIns="88873" rtlCol="0" anchor="ctr"/>
          <a:lstStyle/>
          <a:p>
            <a:pPr algn="ctr" fontAlgn="base">
              <a:spcBef>
                <a:spcPct val="20000"/>
              </a:spcBef>
              <a:spcAft>
                <a:spcPct val="0"/>
              </a:spcAft>
            </a:pPr>
            <a:r>
              <a:rPr lang="en-US" sz="1100" b="1" dirty="0">
                <a:solidFill>
                  <a:srgbClr val="FFFFFF"/>
                </a:solidFill>
                <a:latin typeface="Verdana" panose="020B0604030504040204" pitchFamily="34" charset="0"/>
                <a:ea typeface="Verdana" panose="020B0604030504040204" pitchFamily="34" charset="0"/>
                <a:cs typeface="Verdana" panose="020B0604030504040204" pitchFamily="34" charset="0"/>
              </a:rPr>
              <a:t>Standard Web Service</a:t>
            </a:r>
          </a:p>
        </p:txBody>
      </p:sp>
      <p:sp>
        <p:nvSpPr>
          <p:cNvPr id="5" name="Rectangle 4"/>
          <p:cNvSpPr/>
          <p:nvPr/>
        </p:nvSpPr>
        <p:spPr bwMode="gray">
          <a:xfrm>
            <a:off x="3109514" y="1152952"/>
            <a:ext cx="2203432" cy="404450"/>
          </a:xfrm>
          <a:prstGeom prst="rect">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50" b="1" dirty="0">
                <a:solidFill>
                  <a:schemeClr val="bg1"/>
                </a:solidFill>
              </a:rPr>
              <a:t>JAVA Cloud SaaS Extension(JCSX)</a:t>
            </a:r>
          </a:p>
        </p:txBody>
      </p:sp>
      <p:pic>
        <p:nvPicPr>
          <p:cNvPr id="6" name="Picture 12" descr="http://freeiconbox.com/icon/256/36059.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297" y="2168149"/>
            <a:ext cx="2375103" cy="1376126"/>
          </a:xfrm>
          <a:prstGeom prst="rect">
            <a:avLst/>
          </a:prstGeom>
          <a:noFill/>
        </p:spPr>
      </p:pic>
      <p:pic>
        <p:nvPicPr>
          <p:cNvPr id="7" name="Picture 10" descr="http://static1.squarespace.com/static/53e3c70ce4b00000fd13b376/t/540f5ce5e4b069785f25ec86/1410292965874/webcast_icon.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727" y="2496439"/>
            <a:ext cx="733169" cy="56540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3177" y="1925154"/>
            <a:ext cx="918832" cy="579972"/>
          </a:xfrm>
          <a:prstGeom prst="rect">
            <a:avLst/>
          </a:prstGeom>
        </p:spPr>
      </p:pic>
      <p:sp>
        <p:nvSpPr>
          <p:cNvPr id="9" name="Left-Right Arrow 8"/>
          <p:cNvSpPr/>
          <p:nvPr/>
        </p:nvSpPr>
        <p:spPr bwMode="gray">
          <a:xfrm>
            <a:off x="2240314" y="2785824"/>
            <a:ext cx="814665" cy="249485"/>
          </a:xfrm>
          <a:prstGeom prst="lef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0" name="Text Box 10"/>
          <p:cNvSpPr txBox="1">
            <a:spLocks noChangeArrowheads="1"/>
          </p:cNvSpPr>
          <p:nvPr/>
        </p:nvSpPr>
        <p:spPr bwMode="auto">
          <a:xfrm>
            <a:off x="8258964" y="1634652"/>
            <a:ext cx="2206159" cy="2817206"/>
          </a:xfrm>
          <a:prstGeom prst="rect">
            <a:avLst/>
          </a:prstGeom>
          <a:noFill/>
          <a:ln w="19050" algn="ctr">
            <a:solidFill>
              <a:srgbClr val="FF0000"/>
            </a:solidFill>
            <a:miter lim="800000"/>
            <a:headEnd/>
            <a:tailEnd type="none" w="sm" len="med"/>
          </a:ln>
        </p:spPr>
        <p:txBody>
          <a:bodyPr lIns="60452" tIns="60452" rIns="60452" bIns="60452" anchor="t" anchorCtr="0"/>
          <a:lstStyle/>
          <a:p>
            <a:pPr algn="ctr" defTabSz="703020" fontAlgn="base">
              <a:spcBef>
                <a:spcPct val="20000"/>
              </a:spcBef>
              <a:spcAft>
                <a:spcPct val="0"/>
              </a:spcAft>
            </a:pPr>
            <a:endParaRPr lang="en-US" sz="900" b="1"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3661" y="1724992"/>
            <a:ext cx="1436766" cy="744662"/>
          </a:xfrm>
          <a:prstGeom prst="rect">
            <a:avLst/>
          </a:prstGeom>
        </p:spPr>
      </p:pic>
      <p:sp>
        <p:nvSpPr>
          <p:cNvPr id="12" name="Rectangle 11"/>
          <p:cNvSpPr/>
          <p:nvPr/>
        </p:nvSpPr>
        <p:spPr bwMode="gray">
          <a:xfrm>
            <a:off x="8239639" y="1147388"/>
            <a:ext cx="2206159" cy="410014"/>
          </a:xfrm>
          <a:prstGeom prst="rect">
            <a:avLst/>
          </a:prstGeom>
          <a:solidFill>
            <a:srgbClr val="FF0000"/>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ERP Cloud</a:t>
            </a:r>
          </a:p>
        </p:txBody>
      </p:sp>
      <p:pic>
        <p:nvPicPr>
          <p:cNvPr id="13" name="Picture 12"/>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306740" y="2785824"/>
            <a:ext cx="1031524" cy="731707"/>
          </a:xfrm>
          <a:prstGeom prst="rect">
            <a:avLst/>
          </a:prstGeom>
        </p:spPr>
      </p:pic>
      <p:sp>
        <p:nvSpPr>
          <p:cNvPr id="14" name="TextBox 13"/>
          <p:cNvSpPr txBox="1"/>
          <p:nvPr/>
        </p:nvSpPr>
        <p:spPr>
          <a:xfrm>
            <a:off x="8354008" y="2528047"/>
            <a:ext cx="936988" cy="24622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Standard Web Service</a:t>
            </a:r>
          </a:p>
        </p:txBody>
      </p:sp>
      <p:sp>
        <p:nvSpPr>
          <p:cNvPr id="15" name="TextBox 14"/>
          <p:cNvSpPr txBox="1"/>
          <p:nvPr/>
        </p:nvSpPr>
        <p:spPr>
          <a:xfrm>
            <a:off x="813074" y="1881448"/>
            <a:ext cx="1063867" cy="138499"/>
          </a:xfrm>
          <a:prstGeom prst="rect">
            <a:avLst/>
          </a:prstGeom>
          <a:noFill/>
        </p:spPr>
        <p:txBody>
          <a:bodyPr wrap="square" lIns="0" tIns="0" rIns="0" bIns="0" rtlCol="0">
            <a:spAutoFit/>
          </a:bodyPr>
          <a:lstStyle/>
          <a:p>
            <a:pPr algn="ctr">
              <a:spcBef>
                <a:spcPts val="600"/>
              </a:spcBef>
              <a:buSzPct val="100000"/>
            </a:pPr>
            <a:r>
              <a:rPr lang="en-US" sz="900" b="1" dirty="0">
                <a:solidFill>
                  <a:srgbClr val="313131"/>
                </a:solidFill>
              </a:rPr>
              <a:t>PaaS</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6803" y="2772105"/>
            <a:ext cx="1838868" cy="435702"/>
          </a:xfrm>
          <a:prstGeom prst="rect">
            <a:avLst/>
          </a:prstGeom>
        </p:spPr>
      </p:pic>
      <p:sp>
        <p:nvSpPr>
          <p:cNvPr id="19" name="TextBox 18"/>
          <p:cNvSpPr txBox="1"/>
          <p:nvPr/>
        </p:nvSpPr>
        <p:spPr>
          <a:xfrm>
            <a:off x="3582429" y="2585513"/>
            <a:ext cx="1231271"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ADF-BC Components</a:t>
            </a:r>
          </a:p>
        </p:txBody>
      </p:sp>
      <p:sp>
        <p:nvSpPr>
          <p:cNvPr id="20" name="object 4"/>
          <p:cNvSpPr/>
          <p:nvPr/>
        </p:nvSpPr>
        <p:spPr>
          <a:xfrm>
            <a:off x="3265768" y="2469654"/>
            <a:ext cx="1921445" cy="1963795"/>
          </a:xfrm>
          <a:custGeom>
            <a:avLst/>
            <a:gdLst/>
            <a:ahLst/>
            <a:cxnLst/>
            <a:rect l="l" t="t" r="r" b="b"/>
            <a:pathLst>
              <a:path w="1542414" h="1635760">
                <a:moveTo>
                  <a:pt x="1542288" y="1635252"/>
                </a:moveTo>
                <a:lnTo>
                  <a:pt x="1542288" y="0"/>
                </a:lnTo>
                <a:lnTo>
                  <a:pt x="0" y="0"/>
                </a:lnTo>
                <a:lnTo>
                  <a:pt x="0" y="1635252"/>
                </a:lnTo>
                <a:lnTo>
                  <a:pt x="6095" y="1635252"/>
                </a:lnTo>
                <a:lnTo>
                  <a:pt x="6095" y="12954"/>
                </a:lnTo>
                <a:lnTo>
                  <a:pt x="12953" y="6858"/>
                </a:lnTo>
                <a:lnTo>
                  <a:pt x="12953" y="12954"/>
                </a:lnTo>
                <a:lnTo>
                  <a:pt x="1529333" y="12954"/>
                </a:lnTo>
                <a:lnTo>
                  <a:pt x="1529333" y="6858"/>
                </a:lnTo>
                <a:lnTo>
                  <a:pt x="1535429" y="12954"/>
                </a:lnTo>
                <a:lnTo>
                  <a:pt x="1535429" y="1635252"/>
                </a:lnTo>
                <a:lnTo>
                  <a:pt x="1542288" y="1635252"/>
                </a:lnTo>
                <a:close/>
              </a:path>
              <a:path w="1542414" h="1635760">
                <a:moveTo>
                  <a:pt x="12953" y="12954"/>
                </a:moveTo>
                <a:lnTo>
                  <a:pt x="12953" y="6858"/>
                </a:lnTo>
                <a:lnTo>
                  <a:pt x="6095" y="12954"/>
                </a:lnTo>
                <a:lnTo>
                  <a:pt x="12953" y="12954"/>
                </a:lnTo>
                <a:close/>
              </a:path>
              <a:path w="1542414" h="1635760">
                <a:moveTo>
                  <a:pt x="12953" y="1622298"/>
                </a:moveTo>
                <a:lnTo>
                  <a:pt x="12953" y="12954"/>
                </a:lnTo>
                <a:lnTo>
                  <a:pt x="6095" y="12954"/>
                </a:lnTo>
                <a:lnTo>
                  <a:pt x="6095" y="1622298"/>
                </a:lnTo>
                <a:lnTo>
                  <a:pt x="12953" y="1622298"/>
                </a:lnTo>
                <a:close/>
              </a:path>
              <a:path w="1542414" h="1635760">
                <a:moveTo>
                  <a:pt x="1535429" y="1622298"/>
                </a:moveTo>
                <a:lnTo>
                  <a:pt x="6095" y="1622298"/>
                </a:lnTo>
                <a:lnTo>
                  <a:pt x="12953" y="1628394"/>
                </a:lnTo>
                <a:lnTo>
                  <a:pt x="12953" y="1635252"/>
                </a:lnTo>
                <a:lnTo>
                  <a:pt x="1529333" y="1635252"/>
                </a:lnTo>
                <a:lnTo>
                  <a:pt x="1529333" y="1628393"/>
                </a:lnTo>
                <a:lnTo>
                  <a:pt x="1535429" y="1622298"/>
                </a:lnTo>
                <a:close/>
              </a:path>
              <a:path w="1542414" h="1635760">
                <a:moveTo>
                  <a:pt x="12953" y="1635252"/>
                </a:moveTo>
                <a:lnTo>
                  <a:pt x="12953" y="1628394"/>
                </a:lnTo>
                <a:lnTo>
                  <a:pt x="6095" y="1622298"/>
                </a:lnTo>
                <a:lnTo>
                  <a:pt x="6095" y="1635252"/>
                </a:lnTo>
                <a:lnTo>
                  <a:pt x="12953" y="1635252"/>
                </a:lnTo>
                <a:close/>
              </a:path>
              <a:path w="1542414" h="1635760">
                <a:moveTo>
                  <a:pt x="1535429" y="12954"/>
                </a:moveTo>
                <a:lnTo>
                  <a:pt x="1529333" y="6858"/>
                </a:lnTo>
                <a:lnTo>
                  <a:pt x="1529333" y="12954"/>
                </a:lnTo>
                <a:lnTo>
                  <a:pt x="1535429" y="12954"/>
                </a:lnTo>
                <a:close/>
              </a:path>
              <a:path w="1542414" h="1635760">
                <a:moveTo>
                  <a:pt x="1535429" y="1622298"/>
                </a:moveTo>
                <a:lnTo>
                  <a:pt x="1535429" y="12954"/>
                </a:lnTo>
                <a:lnTo>
                  <a:pt x="1529333" y="12954"/>
                </a:lnTo>
                <a:lnTo>
                  <a:pt x="1529333" y="1622298"/>
                </a:lnTo>
                <a:lnTo>
                  <a:pt x="1535429" y="1622298"/>
                </a:lnTo>
                <a:close/>
              </a:path>
              <a:path w="1542414" h="1635760">
                <a:moveTo>
                  <a:pt x="1535429" y="1635252"/>
                </a:moveTo>
                <a:lnTo>
                  <a:pt x="1535429" y="1622298"/>
                </a:lnTo>
                <a:lnTo>
                  <a:pt x="1529333" y="1628393"/>
                </a:lnTo>
                <a:lnTo>
                  <a:pt x="1529333" y="1635252"/>
                </a:lnTo>
                <a:lnTo>
                  <a:pt x="1535429" y="1635252"/>
                </a:lnTo>
                <a:close/>
              </a:path>
            </a:pathLst>
          </a:custGeom>
        </p:spPr>
        <p:txBody>
          <a:bodyPr wrap="square" lIns="0" tIns="0" rIns="0" bIns="0" rtlCol="0"/>
          <a:lstStyle/>
          <a:p>
            <a:endParaRPr/>
          </a:p>
        </p:txBody>
      </p:sp>
      <p:sp>
        <p:nvSpPr>
          <p:cNvPr id="23" name="Right Arrow 22"/>
          <p:cNvSpPr/>
          <p:nvPr/>
        </p:nvSpPr>
        <p:spPr bwMode="gray">
          <a:xfrm>
            <a:off x="7362579" y="2265174"/>
            <a:ext cx="724762" cy="317744"/>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24" name="Picture 2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3341049" y="3488724"/>
            <a:ext cx="1205871" cy="731707"/>
          </a:xfrm>
          <a:prstGeom prst="rect">
            <a:avLst/>
          </a:prstGeom>
        </p:spPr>
      </p:pic>
      <p:sp>
        <p:nvSpPr>
          <p:cNvPr id="25" name="TextBox 24"/>
          <p:cNvSpPr txBox="1"/>
          <p:nvPr/>
        </p:nvSpPr>
        <p:spPr>
          <a:xfrm>
            <a:off x="4327275" y="3985407"/>
            <a:ext cx="835655" cy="246221"/>
          </a:xfrm>
          <a:prstGeom prst="rect">
            <a:avLst/>
          </a:prstGeom>
          <a:noFill/>
        </p:spPr>
        <p:txBody>
          <a:bodyPr wrap="square" lIns="0" tIns="0" rIns="0" bIns="0" rtlCol="0">
            <a:spAutoFit/>
          </a:bodyPr>
          <a:lstStyle/>
          <a:p>
            <a:pPr algn="ctr">
              <a:spcBef>
                <a:spcPts val="600"/>
              </a:spcBef>
              <a:buSzPct val="100000"/>
            </a:pPr>
            <a:r>
              <a:rPr lang="en-US" sz="800" dirty="0">
                <a:solidFill>
                  <a:srgbClr val="313131"/>
                </a:solidFill>
              </a:rPr>
              <a:t>Custom Java Web Service</a:t>
            </a:r>
          </a:p>
        </p:txBody>
      </p:sp>
      <p:sp>
        <p:nvSpPr>
          <p:cNvPr id="26" name="Left Arrow 25"/>
          <p:cNvSpPr/>
          <p:nvPr/>
        </p:nvSpPr>
        <p:spPr bwMode="gray">
          <a:xfrm>
            <a:off x="7328159" y="3388837"/>
            <a:ext cx="714441" cy="311843"/>
          </a:xfrm>
          <a:prstGeom prst="lef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6021" y="3495203"/>
            <a:ext cx="578005" cy="418460"/>
          </a:xfrm>
          <a:prstGeom prst="rect">
            <a:avLst/>
          </a:prstGeom>
        </p:spPr>
      </p:pic>
      <p:sp>
        <p:nvSpPr>
          <p:cNvPr id="29" name="TextBox 28"/>
          <p:cNvSpPr txBox="1"/>
          <p:nvPr/>
        </p:nvSpPr>
        <p:spPr>
          <a:xfrm>
            <a:off x="2271856" y="2448126"/>
            <a:ext cx="810974" cy="369332"/>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ORDS/SOAP/Java Web Service</a:t>
            </a:r>
          </a:p>
        </p:txBody>
      </p:sp>
      <p:pic>
        <p:nvPicPr>
          <p:cNvPr id="30" name="Picture 29"/>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9450830" y="2665473"/>
            <a:ext cx="994968" cy="826113"/>
          </a:xfrm>
          <a:prstGeom prst="rect">
            <a:avLst/>
          </a:prstGeom>
        </p:spPr>
      </p:pic>
      <p:sp>
        <p:nvSpPr>
          <p:cNvPr id="31" name="Left-Right Arrow 30"/>
          <p:cNvSpPr/>
          <p:nvPr/>
        </p:nvSpPr>
        <p:spPr bwMode="gray">
          <a:xfrm>
            <a:off x="9225697" y="2894679"/>
            <a:ext cx="386387" cy="140329"/>
          </a:xfrm>
          <a:prstGeom prst="lef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2" name="TextBox 31"/>
          <p:cNvSpPr txBox="1"/>
          <p:nvPr/>
        </p:nvSpPr>
        <p:spPr>
          <a:xfrm>
            <a:off x="9519919" y="3630672"/>
            <a:ext cx="853937"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ERP Cloud DB</a:t>
            </a:r>
          </a:p>
        </p:txBody>
      </p:sp>
      <p:sp>
        <p:nvSpPr>
          <p:cNvPr id="33" name="Up-Down Arrow 32"/>
          <p:cNvSpPr/>
          <p:nvPr/>
        </p:nvSpPr>
        <p:spPr bwMode="gray">
          <a:xfrm>
            <a:off x="3759512" y="3335595"/>
            <a:ext cx="120576" cy="298901"/>
          </a:xfrm>
          <a:prstGeom prst="upDown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4" name="TextBox 33"/>
          <p:cNvSpPr txBox="1"/>
          <p:nvPr/>
        </p:nvSpPr>
        <p:spPr>
          <a:xfrm>
            <a:off x="7362578" y="2885628"/>
            <a:ext cx="680022" cy="123111"/>
          </a:xfrm>
          <a:prstGeom prst="rect">
            <a:avLst/>
          </a:prstGeom>
          <a:noFill/>
        </p:spPr>
        <p:txBody>
          <a:bodyPr wrap="square" lIns="0" tIns="0" rIns="0" bIns="0" rtlCol="0">
            <a:spAutoFit/>
          </a:bodyPr>
          <a:lstStyle/>
          <a:p>
            <a:pPr algn="ctr">
              <a:spcBef>
                <a:spcPts val="600"/>
              </a:spcBef>
              <a:buSzPct val="100000"/>
            </a:pPr>
            <a:r>
              <a:rPr lang="en-US" sz="800" b="1" dirty="0">
                <a:solidFill>
                  <a:srgbClr val="313131"/>
                </a:solidFill>
              </a:rPr>
              <a:t>SOAP/REST</a:t>
            </a:r>
          </a:p>
        </p:txBody>
      </p:sp>
      <p:sp>
        <p:nvSpPr>
          <p:cNvPr id="35" name="Rectangle 34"/>
          <p:cNvSpPr/>
          <p:nvPr/>
        </p:nvSpPr>
        <p:spPr>
          <a:xfrm>
            <a:off x="6033480" y="1399421"/>
            <a:ext cx="1479892" cy="215444"/>
          </a:xfrm>
          <a:prstGeom prst="rect">
            <a:avLst/>
          </a:prstGeom>
        </p:spPr>
        <p:txBody>
          <a:bodyPr wrap="none">
            <a:spAutoFit/>
          </a:bodyPr>
          <a:lstStyle/>
          <a:p>
            <a:pPr algn="ctr">
              <a:spcBef>
                <a:spcPts val="600"/>
              </a:spcBef>
              <a:buSzPct val="100000"/>
            </a:pPr>
            <a:r>
              <a:rPr lang="en-US" sz="800" b="1" dirty="0">
                <a:solidFill>
                  <a:srgbClr val="313131"/>
                </a:solidFill>
              </a:rPr>
              <a:t>Secure Encrypted SSL </a:t>
            </a:r>
          </a:p>
        </p:txBody>
      </p:sp>
      <p:sp>
        <p:nvSpPr>
          <p:cNvPr id="36" name="Text Placeholder 1">
            <a:extLst>
              <a:ext uri="{FF2B5EF4-FFF2-40B4-BE49-F238E27FC236}">
                <a16:creationId xmlns:a16="http://schemas.microsoft.com/office/drawing/2014/main" id="{9419F240-7791-491F-B0CB-1AA5A974FAAB}"/>
              </a:ext>
            </a:extLst>
          </p:cNvPr>
          <p:cNvSpPr txBox="1">
            <a:spLocks/>
          </p:cNvSpPr>
          <p:nvPr/>
        </p:nvSpPr>
        <p:spPr>
          <a:xfrm>
            <a:off x="505026" y="4451535"/>
            <a:ext cx="4289548" cy="380480"/>
          </a:xfrm>
          <a:prstGeom prst="rect">
            <a:avLst/>
          </a:prstGeom>
          <a:noFill/>
        </p:spPr>
        <p:txBody>
          <a:bodyPr wrap="square" lIns="36000" tIns="36000" rIns="36000" bIns="36000" rtlCol="0">
            <a:spAutoFit/>
          </a:bodyPr>
          <a:lstStyle>
            <a:defPPr>
              <a:defRPr lang="en-US"/>
            </a:defPPr>
            <a:lvl1pPr>
              <a:defRPr sz="2000" b="1">
                <a:solidFill>
                  <a:prstClr val="black"/>
                </a:solidFill>
                <a:latin typeface="+mj-lt"/>
                <a:ea typeface="Verdana" panose="020B0604030504040204" pitchFamily="34" charset="0"/>
                <a:cs typeface="Verdana" panose="020B0604030504040204" pitchFamily="34" charset="0"/>
              </a:defRPr>
            </a:lvl1pPr>
            <a:lvl2pPr marL="166688" indent="-166688" algn="l" defTabSz="914400" rtl="0" eaLnBrk="1" latinLnBrk="0" hangingPunct="1">
              <a:spcBef>
                <a:spcPts val="0"/>
              </a:spcBef>
              <a:spcAft>
                <a:spcPts val="1000"/>
              </a:spcAft>
              <a:buFont typeface="Arial" panose="020B0604020202020204" pitchFamily="34" charset="0"/>
              <a:buChar char="•"/>
              <a:defRPr sz="1600" kern="1200">
                <a:solidFill>
                  <a:schemeClr val="tx1"/>
                </a:solidFill>
                <a:latin typeface="+mn-lt"/>
                <a:ea typeface="+mn-ea"/>
                <a:cs typeface="Arial" panose="020B0604020202020204" pitchFamily="34" charset="0"/>
              </a:defRPr>
            </a:lvl2pPr>
            <a:lvl3pPr marL="403225" indent="-177800" algn="l" defTabSz="914400" rtl="0" eaLnBrk="1" latinLnBrk="0" hangingPunct="1">
              <a:spcBef>
                <a:spcPts val="0"/>
              </a:spcBef>
              <a:spcAft>
                <a:spcPts val="1000"/>
              </a:spcAft>
              <a:buFont typeface="Calibri" panose="020F0502020204030204" pitchFamily="34" charset="0"/>
              <a:buChar char="–"/>
              <a:defRPr sz="1600" kern="1200">
                <a:solidFill>
                  <a:schemeClr val="tx1"/>
                </a:solidFill>
                <a:latin typeface="+mn-lt"/>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0" dirty="0"/>
              <a:t>Process Flow</a:t>
            </a:r>
          </a:p>
        </p:txBody>
      </p:sp>
      <p:sp>
        <p:nvSpPr>
          <p:cNvPr id="38" name="Rectangle 37">
            <a:extLst>
              <a:ext uri="{FF2B5EF4-FFF2-40B4-BE49-F238E27FC236}">
                <a16:creationId xmlns:a16="http://schemas.microsoft.com/office/drawing/2014/main" id="{145FEE45-9241-4D74-B379-B058388BC30F}"/>
              </a:ext>
            </a:extLst>
          </p:cNvPr>
          <p:cNvSpPr/>
          <p:nvPr/>
        </p:nvSpPr>
        <p:spPr>
          <a:xfrm>
            <a:off x="387706" y="4844894"/>
            <a:ext cx="10722427" cy="1569660"/>
          </a:xfrm>
          <a:prstGeom prst="rect">
            <a:avLst/>
          </a:prstGeom>
        </p:spPr>
        <p:txBody>
          <a:bodyPr wrap="square">
            <a:spAutoFit/>
          </a:bodyPr>
          <a:lstStyle/>
          <a:p>
            <a:pPr marL="228600" indent="-228600">
              <a:buFont typeface="+mj-lt"/>
              <a:buAutoNum type="arabicPeriod"/>
            </a:pPr>
            <a:r>
              <a:rPr lang="en-US" sz="1200" dirty="0">
                <a:ea typeface="Verdana" panose="020B0604030504040204" pitchFamily="34" charset="0"/>
                <a:cs typeface="Verdana" panose="020B0604030504040204" pitchFamily="34" charset="0"/>
              </a:rPr>
              <a:t>SaaS Extensions can be leveraged by subscribing to the Oracle JCS-SX (WebLogic based PaaS Server) and DBaaS(DB Schema as Service)</a:t>
            </a:r>
          </a:p>
          <a:p>
            <a:pPr marL="228600" indent="-228600">
              <a:buFont typeface="+mj-lt"/>
              <a:buAutoNum type="arabicPeriod"/>
            </a:pPr>
            <a:r>
              <a:rPr lang="en-US" sz="1200" dirty="0">
                <a:ea typeface="Verdana" panose="020B0604030504040204" pitchFamily="34" charset="0"/>
                <a:cs typeface="Verdana" panose="020B0604030504040204" pitchFamily="34" charset="0"/>
              </a:rPr>
              <a:t>ADF-BC components can be used to build Java Applications/Pages which can integrate and be directly accessed from Oracle ERP Cloud.</a:t>
            </a:r>
          </a:p>
          <a:p>
            <a:pPr marL="228600" indent="-228600">
              <a:buFont typeface="+mj-lt"/>
              <a:buAutoNum type="arabicPeriod"/>
            </a:pPr>
            <a:r>
              <a:rPr lang="en-US" sz="1200" dirty="0">
                <a:ea typeface="Verdana" panose="020B0604030504040204" pitchFamily="34" charset="0"/>
                <a:cs typeface="Verdana" panose="020B0604030504040204" pitchFamily="34" charset="0"/>
              </a:rPr>
              <a:t>Subscribing to the DBaaS(Schema as Service) enables to create custom tables which ADF-BC components can refer.</a:t>
            </a:r>
          </a:p>
          <a:p>
            <a:pPr marL="228600" indent="-228600">
              <a:buFont typeface="+mj-lt"/>
              <a:buAutoNum type="arabicPeriod"/>
            </a:pPr>
            <a:r>
              <a:rPr lang="en-US" sz="1200" dirty="0">
                <a:ea typeface="Verdana" panose="020B0604030504040204" pitchFamily="34" charset="0"/>
                <a:cs typeface="Verdana" panose="020B0604030504040204" pitchFamily="34" charset="0"/>
              </a:rPr>
              <a:t>ADF-BC component can be used to create custom Java Web Service which can perform DML operations/PLSQL validations on DBaaS tables as required by the extension.</a:t>
            </a:r>
          </a:p>
          <a:p>
            <a:pPr marL="228600" indent="-228600">
              <a:buFont typeface="+mj-lt"/>
              <a:buAutoNum type="arabicPeriod"/>
            </a:pPr>
            <a:r>
              <a:rPr lang="en-US" sz="1200" dirty="0">
                <a:ea typeface="Verdana" panose="020B0604030504040204" pitchFamily="34" charset="0"/>
                <a:cs typeface="Verdana" panose="020B0604030504040204" pitchFamily="34" charset="0"/>
              </a:rPr>
              <a:t>The modified data can be imported in ERP Cloud by invoking Standard Web Services from ADF Application.</a:t>
            </a:r>
          </a:p>
        </p:txBody>
      </p:sp>
      <p:sp>
        <p:nvSpPr>
          <p:cNvPr id="16" name="TextBox 15"/>
          <p:cNvSpPr txBox="1"/>
          <p:nvPr/>
        </p:nvSpPr>
        <p:spPr>
          <a:xfrm>
            <a:off x="663019" y="3600826"/>
            <a:ext cx="1613043" cy="369332"/>
          </a:xfrm>
          <a:prstGeom prst="rect">
            <a:avLst/>
          </a:prstGeom>
          <a:noFill/>
        </p:spPr>
        <p:txBody>
          <a:bodyPr wrap="square" lIns="0" tIns="0" rIns="0" bIns="0" rtlCol="0">
            <a:spAutoFit/>
          </a:bodyPr>
          <a:lstStyle/>
          <a:p>
            <a:pPr algn="ctr">
              <a:spcBef>
                <a:spcPts val="600"/>
              </a:spcBef>
              <a:buSzPct val="100000"/>
            </a:pPr>
            <a:r>
              <a:rPr lang="en-US" sz="800" dirty="0">
                <a:solidFill>
                  <a:srgbClr val="313131"/>
                </a:solidFill>
              </a:rPr>
              <a:t>Database Schema as Service where custom DB objects can be created</a:t>
            </a:r>
          </a:p>
        </p:txBody>
      </p:sp>
      <p:sp>
        <p:nvSpPr>
          <p:cNvPr id="21" name="TextBox 20"/>
          <p:cNvSpPr txBox="1"/>
          <p:nvPr/>
        </p:nvSpPr>
        <p:spPr>
          <a:xfrm>
            <a:off x="3146304" y="884983"/>
            <a:ext cx="2179866" cy="246221"/>
          </a:xfrm>
          <a:prstGeom prst="rect">
            <a:avLst/>
          </a:prstGeom>
          <a:noFill/>
        </p:spPr>
        <p:txBody>
          <a:bodyPr wrap="square" lIns="0" tIns="0" rIns="0" bIns="0" rtlCol="0">
            <a:spAutoFit/>
          </a:bodyPr>
          <a:lstStyle/>
          <a:p>
            <a:pPr algn="ctr">
              <a:spcBef>
                <a:spcPts val="600"/>
              </a:spcBef>
              <a:buSzPct val="100000"/>
            </a:pPr>
            <a:r>
              <a:rPr lang="en-US" sz="800" dirty="0">
                <a:solidFill>
                  <a:srgbClr val="313131"/>
                </a:solidFill>
              </a:rPr>
              <a:t>PaaS Server which hosts the ADF-BC application</a:t>
            </a:r>
          </a:p>
        </p:txBody>
      </p:sp>
      <p:sp>
        <p:nvSpPr>
          <p:cNvPr id="40" name="Text Box 10"/>
          <p:cNvSpPr txBox="1">
            <a:spLocks noChangeArrowheads="1"/>
          </p:cNvSpPr>
          <p:nvPr/>
        </p:nvSpPr>
        <p:spPr bwMode="auto">
          <a:xfrm>
            <a:off x="3106787" y="1669926"/>
            <a:ext cx="2206159" cy="2817206"/>
          </a:xfrm>
          <a:prstGeom prst="rect">
            <a:avLst/>
          </a:prstGeom>
          <a:noFill/>
          <a:ln w="19050" algn="ctr">
            <a:solidFill>
              <a:srgbClr val="FF0000"/>
            </a:solidFill>
            <a:miter lim="800000"/>
            <a:headEnd/>
            <a:tailEnd type="none" w="sm" len="med"/>
          </a:ln>
        </p:spPr>
        <p:txBody>
          <a:bodyPr lIns="60452" tIns="60452" rIns="60452" bIns="60452" anchor="t" anchorCtr="0"/>
          <a:lstStyle/>
          <a:p>
            <a:pPr algn="ctr" defTabSz="703020" fontAlgn="base">
              <a:spcBef>
                <a:spcPct val="20000"/>
              </a:spcBef>
              <a:spcAft>
                <a:spcPct val="0"/>
              </a:spcAft>
            </a:pPr>
            <a:endParaRPr lang="en-US" sz="900" b="1" dirty="0">
              <a:solidFill>
                <a:prstClr val="black"/>
              </a:solidFill>
              <a:latin typeface="Arial" panose="020B0604020202020204" pitchFamily="34" charset="0"/>
              <a:cs typeface="Arial" panose="020B0604020202020204" pitchFamily="34" charset="0"/>
            </a:endParaRPr>
          </a:p>
        </p:txBody>
      </p:sp>
      <p:sp>
        <p:nvSpPr>
          <p:cNvPr id="41" name="Right Arrow 40"/>
          <p:cNvSpPr/>
          <p:nvPr/>
        </p:nvSpPr>
        <p:spPr bwMode="gray">
          <a:xfrm>
            <a:off x="5655308" y="2265174"/>
            <a:ext cx="724762" cy="317744"/>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2" name="Left Arrow 41"/>
          <p:cNvSpPr/>
          <p:nvPr/>
        </p:nvSpPr>
        <p:spPr bwMode="gray">
          <a:xfrm>
            <a:off x="5609177" y="3392590"/>
            <a:ext cx="714441" cy="311843"/>
          </a:xfrm>
          <a:prstGeom prst="lef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3" name="TextBox 42"/>
          <p:cNvSpPr txBox="1"/>
          <p:nvPr/>
        </p:nvSpPr>
        <p:spPr>
          <a:xfrm>
            <a:off x="367297" y="6579856"/>
            <a:ext cx="4336444" cy="230832"/>
          </a:xfrm>
          <a:prstGeom prst="rect">
            <a:avLst/>
          </a:prstGeom>
          <a:noFill/>
        </p:spPr>
        <p:txBody>
          <a:bodyPr wrap="none" rtlCol="0">
            <a:spAutoFit/>
          </a:bodyPr>
          <a:lstStyle/>
          <a:p>
            <a:r>
              <a:rPr lang="en-US" sz="9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6  |  Copyright © 2018 Deloitte Development LLC. All rights reserved.</a:t>
            </a:r>
          </a:p>
        </p:txBody>
      </p:sp>
    </p:spTree>
    <p:extLst>
      <p:ext uri="{BB962C8B-B14F-4D97-AF65-F5344CB8AC3E}">
        <p14:creationId xmlns:p14="http://schemas.microsoft.com/office/powerpoint/2010/main" val="57098577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D Template Feb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2.xml><?xml version="1.0" encoding="utf-8"?>
<a:theme xmlns:a="http://schemas.openxmlformats.org/drawingml/2006/main" name="Deloitte 4_3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4_3 onscreen" id="{16A7204B-B31D-44B9-A695-C19FCEEE7F27}" vid="{DD0B2E0F-F143-4FA4-9347-D2BF173B4A6B}"/>
    </a:ext>
  </a:extLst>
</a:theme>
</file>

<file path=ppt/theme/theme3.xml><?xml version="1.0" encoding="utf-8"?>
<a:theme xmlns:a="http://schemas.openxmlformats.org/drawingml/2006/main" name="1_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76DC2C85-3C67-448B-AD6F-36E8B2BF7628}" vid="{B7BAC01B-36E9-4697-BB87-566CEDBD183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Application xmlns="http://www.sap.com/cof/powerpoint/application">
  <Version>2</Version>
  <Revision>2.4.4.72368</Revision>
</Application>
</file>

<file path=customXml/item3.xml><?xml version="1.0" encoding="utf-8"?>
<Application xmlns="http://www.sap.com/cof/ao/powerpoint/application">
  <com.sap.ip.bi.pioneer>
    <Version>4</Version>
    <AAO_Revision>2.4.4.72368</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p:properties xmlns:p="http://schemas.microsoft.com/office/2006/metadata/properties" xmlns:xsi="http://www.w3.org/2001/XMLSchema-instance" xmlns:pc="http://schemas.microsoft.com/office/infopath/2007/PartnerControls">
  <documentManagement>
    <TaxCatchAll xmlns="f605c320-b55e-4af4-addb-d1a9d1bdf49a" xsi:nil="true"/>
    <lcf76f155ced4ddcb4097134ff3c332f xmlns="ecdbe5b9-5499-446f-91f2-35ffe1354dc7">
      <Terms xmlns="http://schemas.microsoft.com/office/infopath/2007/PartnerControls"/>
    </lcf76f155ced4ddcb4097134ff3c332f>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E1128-D3DC-49BC-84E8-649DB8A32EE2}">
  <ds:schemaRefs>
    <ds:schemaRef ds:uri="http://schemas.microsoft.com/sharepoint/v3/contenttype/forms"/>
  </ds:schemaRefs>
</ds:datastoreItem>
</file>

<file path=customXml/itemProps2.xml><?xml version="1.0" encoding="utf-8"?>
<ds:datastoreItem xmlns:ds="http://schemas.openxmlformats.org/officeDocument/2006/customXml" ds:itemID="{32D6BF64-9312-466F-9624-7DB99EF64F04}">
  <ds:schemaRefs>
    <ds:schemaRef ds:uri="http://www.sap.com/cof/powerpoint/application"/>
  </ds:schemaRefs>
</ds:datastoreItem>
</file>

<file path=customXml/itemProps3.xml><?xml version="1.0" encoding="utf-8"?>
<ds:datastoreItem xmlns:ds="http://schemas.openxmlformats.org/officeDocument/2006/customXml" ds:itemID="{46A1426A-F0A4-490F-939C-D4CAD5BB013D}">
  <ds:schemaRefs>
    <ds:schemaRef ds:uri="http://www.sap.com/cof/ao/powerpoint/application"/>
  </ds:schemaRefs>
</ds:datastoreItem>
</file>

<file path=customXml/itemProps4.xml><?xml version="1.0" encoding="utf-8"?>
<ds:datastoreItem xmlns:ds="http://schemas.openxmlformats.org/officeDocument/2006/customXml" ds:itemID="{2C8419E5-36F8-433B-B30B-76B0070F3D56}">
  <ds:schemaRefs>
    <ds:schemaRef ds:uri="513ae4d5-443f-4bc1-9f25-8f68dc5aa0c0"/>
    <ds:schemaRef ds:uri="http://purl.org/dc/terms/"/>
    <ds:schemaRef ds:uri="http://schemas.microsoft.com/sharepoint/v3"/>
    <ds:schemaRef ds:uri="7AF0C9C1-571A-469E-93FE-640E88AEF1EC"/>
    <ds:schemaRef ds:uri="546D9DE3-080E-4EC6-B7DD-508C11F603C7"/>
    <ds:schemaRef ds:uri="0DBE4740-AD0E-4EAB-9055-8EB1C48284D9"/>
    <ds:schemaRef ds:uri="7D1768DD-F29E-4DC2-9191-F2636B9FA92C"/>
    <ds:schemaRef ds:uri="83DDB362-4C05-4E52-A8D9-EF2F47978B8D"/>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994E32D3-2E21-4611-87E1-D68FC0813440"/>
    <ds:schemaRef ds:uri="http://schemas.openxmlformats.org/package/2006/metadata/core-properties"/>
    <ds:schemaRef ds:uri="5A51C775-C49C-428B-8C1E-2F89178D00F4"/>
    <ds:schemaRef ds:uri="3A0186DE-B11E-4A29-9C82-428D45BCA71F"/>
    <ds:schemaRef ds:uri="39C40E9B-856B-46A7-8793-65A6FC1828D8"/>
    <ds:schemaRef ds:uri="http://www.w3.org/XML/1998/namespace"/>
    <ds:schemaRef ds:uri="a3273937-55e7-450c-ac1f-0f7de532f690"/>
    <ds:schemaRef ds:uri="8DD08C88-CC4C-4D35-9129-A70DAA36BE5E"/>
    <ds:schemaRef ds:uri="f605c320-b55e-4af4-addb-d1a9d1bdf49a"/>
    <ds:schemaRef ds:uri="ecdbe5b9-5499-446f-91f2-35ffe1354dc7"/>
  </ds:schemaRefs>
</ds:datastoreItem>
</file>

<file path=customXml/itemProps5.xml><?xml version="1.0" encoding="utf-8"?>
<ds:datastoreItem xmlns:ds="http://schemas.openxmlformats.org/officeDocument/2006/customXml" ds:itemID="{555CE7B9-160D-40FA-A821-D41BAAAC31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1083</Words>
  <Application>Microsoft Office PowerPoint</Application>
  <PresentationFormat>Widescreen</PresentationFormat>
  <Paragraphs>181</Paragraphs>
  <Slides>7</Slides>
  <Notes>4</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22" baseType="lpstr">
      <vt:lpstr>Arial</vt:lpstr>
      <vt:lpstr>Calibri</vt:lpstr>
      <vt:lpstr>Chronicle Display</vt:lpstr>
      <vt:lpstr>Chronicle Display Semi</vt:lpstr>
      <vt:lpstr>Frutiger Next Pro Light</vt:lpstr>
      <vt:lpstr>Lucida Sans Unicode</vt:lpstr>
      <vt:lpstr>Open Sans</vt:lpstr>
      <vt:lpstr>Verdana</vt:lpstr>
      <vt:lpstr>Verdana (Body)</vt:lpstr>
      <vt:lpstr>Wingdings</vt:lpstr>
      <vt:lpstr>Wingdings 2</vt:lpstr>
      <vt:lpstr>1_DD Template Feb 2017 16x9</vt:lpstr>
      <vt:lpstr>Deloitte 4_3 onscreen</vt:lpstr>
      <vt:lpstr>1_Deloitte 16_9 onscreen</vt:lpstr>
      <vt:lpstr>think-cell Slide</vt:lpstr>
      <vt:lpstr>Oracle Cloud Implementation Technology Strategy</vt:lpstr>
      <vt:lpstr>PowerPoint Presentation</vt:lpstr>
      <vt:lpstr>PowerPoint Presentation</vt:lpstr>
      <vt:lpstr>FBDI Conversion Process</vt:lpstr>
      <vt:lpstr>ERP Cloud Reports Approach</vt:lpstr>
      <vt:lpstr>ERP Cloud Integration Approach</vt:lpstr>
      <vt:lpstr>ERP Cloud Extension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2017-10-31T09:54:05Z</dcterms:created>
  <dcterms:modified xsi:type="dcterms:W3CDTF">2023-08-09T14:37:49Z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Local Content Type">
    <vt:lpwstr>12943;#United States:Sales and Marketing:Client Presentations|47b6680d-99bb-4c37-acf2-1524a099ef94</vt:lpwstr>
  </property>
  <property fmtid="{D5CDD505-2E9C-101B-9397-08002B2CF9AE}" pid="4" name="Primary Local Client">
    <vt:lpwstr>11731;#United States:Consulting:Technology:Oracle:Oracle - Enterprise Resource Planning (ERP) Cloud|7507e797-2456-4af6-a473-b5453ccdecb2</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15577;#Consulting:Technology:Oracle:Oracle Cloud for Finance Transformation - Enterprise Resource Planning (ERP) Cloud|d0b14fb2-44da-44cb-836a-3e85938a9169</vt:lpwstr>
  </property>
  <property fmtid="{D5CDD505-2E9C-101B-9397-08002B2CF9AE}" pid="12" name="Secondary Global Indu">
    <vt:lpwstr/>
  </property>
  <property fmtid="{D5CDD505-2E9C-101B-9397-08002B2CF9AE}" pid="13" name="Secondary Global Clie">
    <vt:lpwstr>11439;#Consulting:Technology:Deloitte Digital|cfef1db9-52a5-4256-8924-3aa60f8dd9f6</vt:lpwstr>
  </property>
  <property fmtid="{D5CDD505-2E9C-101B-9397-08002B2CF9AE}" pid="14" name="Primary Global Indust">
    <vt:lpwstr/>
  </property>
  <property fmtid="{D5CDD505-2E9C-101B-9397-08002B2CF9AE}" pid="15" name="Global Content Type">
    <vt:lpwstr>348;#Sales and Marketing:Client Presentations|e6bb8c33-4b5b-43c8-ab1a-2c38a372bd73</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10188;#United States:Consulting:Technology:Deloitte Digital|ceb7f0ad-7aeb-4a87-972f-d00ce506245b</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MSIP_Label_ea60d57e-af5b-4752-ac57-3e4f28ca11dc_Enabled">
    <vt:lpwstr>true</vt:lpwstr>
  </property>
  <property fmtid="{D5CDD505-2E9C-101B-9397-08002B2CF9AE}" pid="26" name="MSIP_Label_ea60d57e-af5b-4752-ac57-3e4f28ca11dc_SetDate">
    <vt:lpwstr>2023-08-09T14:34:56Z</vt:lpwstr>
  </property>
  <property fmtid="{D5CDD505-2E9C-101B-9397-08002B2CF9AE}" pid="27" name="MSIP_Label_ea60d57e-af5b-4752-ac57-3e4f28ca11dc_Method">
    <vt:lpwstr>Standard</vt:lpwstr>
  </property>
  <property fmtid="{D5CDD505-2E9C-101B-9397-08002B2CF9AE}" pid="28" name="MSIP_Label_ea60d57e-af5b-4752-ac57-3e4f28ca11dc_Name">
    <vt:lpwstr>ea60d57e-af5b-4752-ac57-3e4f28ca11dc</vt:lpwstr>
  </property>
  <property fmtid="{D5CDD505-2E9C-101B-9397-08002B2CF9AE}" pid="29" name="MSIP_Label_ea60d57e-af5b-4752-ac57-3e4f28ca11dc_SiteId">
    <vt:lpwstr>36da45f1-dd2c-4d1f-af13-5abe46b99921</vt:lpwstr>
  </property>
  <property fmtid="{D5CDD505-2E9C-101B-9397-08002B2CF9AE}" pid="30" name="MSIP_Label_ea60d57e-af5b-4752-ac57-3e4f28ca11dc_ActionId">
    <vt:lpwstr>0243bdb1-23e0-4cc4-9a9c-147a236444e4</vt:lpwstr>
  </property>
  <property fmtid="{D5CDD505-2E9C-101B-9397-08002B2CF9AE}" pid="31" name="MSIP_Label_ea60d57e-af5b-4752-ac57-3e4f28ca11dc_ContentBits">
    <vt:lpwstr>0</vt:lpwstr>
  </property>
  <property fmtid="{D5CDD505-2E9C-101B-9397-08002B2CF9AE}" pid="32" name="MediaServiceImageTags">
    <vt:lpwstr/>
  </property>
</Properties>
</file>